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15" r:id="rId1"/>
  </p:sldMasterIdLst>
  <p:notesMasterIdLst>
    <p:notesMasterId r:id="rId11"/>
  </p:notesMasterIdLst>
  <p:handoutMasterIdLst>
    <p:handoutMasterId r:id="rId12"/>
  </p:handoutMasterIdLst>
  <p:sldIdLst>
    <p:sldId id="370" r:id="rId2"/>
    <p:sldId id="393" r:id="rId3"/>
    <p:sldId id="394" r:id="rId4"/>
    <p:sldId id="395" r:id="rId5"/>
    <p:sldId id="396" r:id="rId6"/>
    <p:sldId id="397" r:id="rId7"/>
    <p:sldId id="398" r:id="rId8"/>
    <p:sldId id="400" r:id="rId9"/>
    <p:sldId id="401" r:id="rId10"/>
  </p:sldIdLst>
  <p:sldSz cx="12188825" cy="6858000"/>
  <p:notesSz cx="6858000" cy="9144000"/>
  <p:defaultTextStyle>
    <a:defPPr>
      <a:defRPr lang="en-US"/>
    </a:defPPr>
    <a:lvl1pPr marL="0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791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581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3372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1162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953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6743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4532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2323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4">
          <p15:clr>
            <a:srgbClr val="A4A3A4"/>
          </p15:clr>
        </p15:guide>
        <p15:guide id="2" pos="3663">
          <p15:clr>
            <a:srgbClr val="A4A3A4"/>
          </p15:clr>
        </p15:guide>
        <p15:guide id="3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am, Karthikeyan" initials="SK" lastIdx="0" clrIdx="0">
    <p:extLst>
      <p:ext uri="{19B8F6BF-5375-455C-9EA6-DF929625EA0E}">
        <p15:presenceInfo xmlns:p15="http://schemas.microsoft.com/office/powerpoint/2012/main" userId="S-1-5-21-606747145-1547161642-839522115-8670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85049" autoAdjust="0"/>
  </p:normalViewPr>
  <p:slideViewPr>
    <p:cSldViewPr snapToGrid="0" snapToObjects="1" showGuides="1">
      <p:cViewPr varScale="1">
        <p:scale>
          <a:sx n="68" d="100"/>
          <a:sy n="68" d="100"/>
        </p:scale>
        <p:origin x="744" y="62"/>
      </p:cViewPr>
      <p:guideLst>
        <p:guide orient="horz" pos="1124"/>
        <p:guide pos="3663"/>
        <p:guide pos="3838"/>
      </p:guideLst>
    </p:cSldViewPr>
  </p:slideViewPr>
  <p:outlineViewPr>
    <p:cViewPr>
      <p:scale>
        <a:sx n="35" d="100"/>
        <a:sy n="3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4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-65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61963" y="132935"/>
            <a:ext cx="2232757" cy="3122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Next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46576" y="132935"/>
            <a:ext cx="2232757" cy="3122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F349-C9CC-0249-8F45-37A9CA37E25D}" type="datetimeFigureOut">
              <a:rPr lang="en-US" sz="800" smtClean="0">
                <a:latin typeface="Avenir Next Regular"/>
              </a:rPr>
              <a:t>2/6/2019</a:t>
            </a:fld>
            <a:endParaRPr lang="en-US" sz="800" dirty="0">
              <a:latin typeface="Avenir Next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30631" y="8807170"/>
            <a:ext cx="2232757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latin typeface="Avenir Next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1669" y="8807170"/>
            <a:ext cx="402274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1A542E9F-C298-A04C-B016-521CBAFAAA48}" type="slidenum">
              <a:rPr lang="en-US" sz="800" smtClean="0">
                <a:latin typeface="Avenir Next Demi Bold"/>
                <a:cs typeface="Avenir Next Demi Bold"/>
              </a:rPr>
              <a:pPr algn="l"/>
              <a:t>‹#›</a:t>
            </a:fld>
            <a:endParaRPr lang="en-US" sz="800" dirty="0">
              <a:latin typeface="Avenir Next Demi Bold"/>
              <a:cs typeface="Avenir Next Demi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30" y="8799991"/>
            <a:ext cx="1006015" cy="2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1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idx="1"/>
          </p:nvPr>
        </p:nvSpPr>
        <p:spPr>
          <a:xfrm>
            <a:off x="4254135" y="139571"/>
            <a:ext cx="2232757" cy="2838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 b="0" i="0">
                <a:latin typeface="Avenir Next Regular"/>
                <a:cs typeface="Avenir Next Regular"/>
              </a:defRPr>
            </a:lvl1pPr>
          </a:lstStyle>
          <a:p>
            <a:fld id="{3A9BEDF2-471B-C942-8CB6-7638F6255FED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6350" cmpd="sng">
            <a:solidFill>
              <a:srgbClr val="818181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>
          <a:xfrm>
            <a:off x="363183" y="134155"/>
            <a:ext cx="2232757" cy="3122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Next Regular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831851" y="8808390"/>
            <a:ext cx="2232757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latin typeface="Avenir Next Regular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422889" y="8808390"/>
            <a:ext cx="402274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1A542E9F-C298-A04C-B016-521CBAFAAA48}" type="slidenum">
              <a:rPr lang="en-US" sz="800" smtClean="0">
                <a:latin typeface="Avenir Next Demi Bold"/>
                <a:cs typeface="Avenir Next Demi Bold"/>
              </a:rPr>
              <a:pPr algn="l"/>
              <a:t>‹#›</a:t>
            </a:fld>
            <a:endParaRPr lang="en-US" sz="800" dirty="0">
              <a:latin typeface="Avenir Next Demi Bold"/>
              <a:cs typeface="Avenir Next Demi 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30" y="8799991"/>
            <a:ext cx="1006015" cy="2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3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1pPr>
    <a:lvl2pPr marL="457791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2pPr>
    <a:lvl3pPr marL="915581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3pPr>
    <a:lvl4pPr marL="1373372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4pPr>
    <a:lvl5pPr marL="1831162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5pPr>
    <a:lvl6pPr marL="2288953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6743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4532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2323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A542E9F-C298-A04C-B016-521CBAFAAA48}" type="slidenum">
              <a:rPr lang="en-US" sz="800" smtClean="0">
                <a:latin typeface="Avenir Next Demi Bold"/>
                <a:cs typeface="Avenir Next Demi Bold"/>
              </a:rPr>
              <a:pPr algn="l"/>
              <a:t>1</a:t>
            </a:fld>
            <a:endParaRPr lang="en-US" sz="800" dirty="0">
              <a:latin typeface="Avenir Next Demi Bold"/>
              <a:cs typeface="Avenir Next Demi Bold"/>
            </a:endParaRPr>
          </a:p>
        </p:txBody>
      </p:sp>
    </p:spTree>
    <p:extLst>
      <p:ext uri="{BB962C8B-B14F-4D97-AF65-F5344CB8AC3E}">
        <p14:creationId xmlns:p14="http://schemas.microsoft.com/office/powerpoint/2010/main" val="89441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dges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221337" cy="6874503"/>
          </a:xfrm>
          <a:prstGeom prst="rect">
            <a:avLst/>
          </a:prstGeom>
        </p:spPr>
      </p:pic>
      <p:pic>
        <p:nvPicPr>
          <p:cNvPr id="14" name="Picture 13" descr="QB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319" y="382221"/>
            <a:ext cx="2263574" cy="69416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49" y="5014004"/>
            <a:ext cx="3656648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300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7015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4033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1048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8061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an author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49" y="4430573"/>
            <a:ext cx="3656648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rgbClr val="FFFFFF"/>
                </a:solidFill>
                <a:latin typeface="+mn-lt"/>
              </a:defRPr>
            </a:lvl1pPr>
          </a:lstStyle>
          <a:p>
            <a:fld id="{F40DAC37-165F-664B-9483-3B0709F657E1}" type="datetime4">
              <a:rPr lang="en-US" smtClean="0"/>
              <a:t>February 6, 2019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1436969" y="1979088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999"/>
              </a:lnSpc>
              <a:defRPr sz="4000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7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1209" y="1813739"/>
            <a:ext cx="10969651" cy="4270248"/>
          </a:xfrm>
        </p:spPr>
        <p:txBody>
          <a:bodyPr/>
          <a:lstStyle>
            <a:lvl1pPr>
              <a:spcBef>
                <a:spcPts val="2400"/>
              </a:spcBef>
              <a:defRPr sz="2300"/>
            </a:lvl1pPr>
            <a:lvl2pPr marL="0" marR="0" indent="0" algn="l" defTabSz="457039" rtl="0" eaLnBrk="1" fontAlgn="auto" latinLnBrk="0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Tx/>
              <a:buNone/>
              <a:tabLst/>
              <a:defRPr sz="2300"/>
            </a:lvl2pPr>
            <a:lvl3pPr>
              <a:spcBef>
                <a:spcPts val="399"/>
              </a:spcBef>
              <a:spcAft>
                <a:spcPts val="399"/>
              </a:spcAft>
              <a:defRPr sz="2000"/>
            </a:lvl3pPr>
            <a:lvl4pPr>
              <a:spcBef>
                <a:spcPts val="399"/>
              </a:spcBef>
              <a:spcAft>
                <a:spcPts val="399"/>
              </a:spcAft>
              <a:defRPr sz="1900"/>
            </a:lvl4pPr>
            <a:lvl5pPr>
              <a:spcBef>
                <a:spcPts val="399"/>
              </a:spcBef>
              <a:spcAft>
                <a:spcPts val="399"/>
              </a:spcAft>
              <a:defRPr sz="16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marL="0" marR="0" lvl="1" indent="0" algn="l" defTabSz="457039" rtl="0" eaLnBrk="1" fontAlgn="auto" latinLnBrk="0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Tx/>
              <a:buNone/>
              <a:tabLst/>
              <a:defRPr/>
            </a:pPr>
            <a:r>
              <a:rPr lang="en-US" dirty="0" smtClean="0"/>
              <a:t>Use the Increase/Decrease Indent control to select the second level style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870522" y="6400153"/>
            <a:ext cx="2443655" cy="186456"/>
          </a:xfrm>
        </p:spPr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501173" y="6400802"/>
            <a:ext cx="358507" cy="187367"/>
          </a:xfrm>
        </p:spPr>
        <p:txBody>
          <a:bodyPr/>
          <a:lstStyle/>
          <a:p>
            <a:fld id="{6756B42B-F7AA-C142-B696-79F8581D06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1209" y="1813739"/>
            <a:ext cx="10969651" cy="4270248"/>
          </a:xfrm>
        </p:spPr>
        <p:txBody>
          <a:bodyPr/>
          <a:lstStyle>
            <a:lvl1pPr>
              <a:spcBef>
                <a:spcPts val="2400"/>
              </a:spcBef>
              <a:defRPr sz="2300"/>
            </a:lvl1pPr>
            <a:lvl2pPr marL="0" marR="0" indent="0" algn="l" defTabSz="457039" rtl="0" eaLnBrk="1" fontAlgn="auto" latinLnBrk="0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Tx/>
              <a:buNone/>
              <a:tabLst/>
              <a:defRPr sz="2300"/>
            </a:lvl2pPr>
            <a:lvl3pPr>
              <a:spcBef>
                <a:spcPts val="399"/>
              </a:spcBef>
              <a:spcAft>
                <a:spcPts val="399"/>
              </a:spcAft>
              <a:defRPr sz="2000"/>
            </a:lvl3pPr>
            <a:lvl4pPr>
              <a:spcBef>
                <a:spcPts val="399"/>
              </a:spcBef>
              <a:spcAft>
                <a:spcPts val="399"/>
              </a:spcAft>
              <a:defRPr sz="1900"/>
            </a:lvl4pPr>
            <a:lvl5pPr>
              <a:spcBef>
                <a:spcPts val="399"/>
              </a:spcBef>
              <a:spcAft>
                <a:spcPts val="399"/>
              </a:spcAft>
              <a:defRPr sz="16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marL="0" marR="0" lvl="1" indent="0" algn="l" defTabSz="457039" rtl="0" eaLnBrk="1" fontAlgn="auto" latinLnBrk="0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Tx/>
              <a:buNone/>
              <a:tabLst/>
              <a:defRPr/>
            </a:pPr>
            <a:r>
              <a:rPr lang="en-US" dirty="0" smtClean="0"/>
              <a:t>Use the Increase/Decrease Indent control to select the second level style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6895" y="866248"/>
            <a:ext cx="11099694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0" i="0" spc="-4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208812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6756B42B-F7AA-C142-B696-79F8581D06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6484456" y="1810745"/>
            <a:ext cx="5190052" cy="4271963"/>
          </a:xfrm>
        </p:spPr>
        <p:txBody>
          <a:bodyPr/>
          <a:lstStyle/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17491" y="1810745"/>
            <a:ext cx="5190052" cy="4271963"/>
          </a:xfrm>
        </p:spPr>
        <p:txBody>
          <a:bodyPr/>
          <a:lstStyle/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6756B42B-F7AA-C142-B696-79F8581D06F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6479256" y="1810745"/>
            <a:ext cx="5190052" cy="4271963"/>
          </a:xfrm>
        </p:spPr>
        <p:txBody>
          <a:bodyPr/>
          <a:lstStyle/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17491" y="1810745"/>
            <a:ext cx="5190052" cy="4271963"/>
          </a:xfrm>
        </p:spPr>
        <p:txBody>
          <a:bodyPr/>
          <a:lstStyle/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6895" y="866248"/>
            <a:ext cx="11099694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0" i="0" spc="-4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6191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6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4" hasCustomPrompt="1"/>
          </p:nvPr>
        </p:nvSpPr>
        <p:spPr>
          <a:xfrm>
            <a:off x="4360367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17299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6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 hasCustomPrompt="1"/>
          </p:nvPr>
        </p:nvSpPr>
        <p:spPr>
          <a:xfrm>
            <a:off x="4360367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17299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6895" y="866248"/>
            <a:ext cx="11099694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0" i="0" spc="-4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9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597382" y="1905002"/>
            <a:ext cx="10972800" cy="4178300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rgbClr val="E8EAEE"/>
                </a:solidFill>
              </a:defRPr>
            </a:lvl1pPr>
            <a:lvl2pPr marL="137112" indent="-137112">
              <a:buClr>
                <a:schemeClr val="bg2"/>
              </a:buClr>
              <a:defRPr sz="1900" baseline="0"/>
            </a:lvl2pPr>
            <a:lvl3pPr>
              <a:defRPr sz="1900" baseline="0"/>
            </a:lvl3pPr>
            <a:lvl4pPr>
              <a:defRPr sz="1900"/>
            </a:lvl4pPr>
            <a:lvl5pPr>
              <a:defRPr sz="1500" baseline="0"/>
            </a:lvl5pPr>
          </a:lstStyle>
          <a:p>
            <a:pPr lvl="0"/>
            <a:r>
              <a:rPr lang="en-US" dirty="0" smtClean="0"/>
              <a:t>Click on an icon to insert charts, tables and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8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597382" y="1905002"/>
            <a:ext cx="10972800" cy="4178300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rgbClr val="E8EAEE"/>
                </a:solidFill>
              </a:defRPr>
            </a:lvl1pPr>
            <a:lvl2pPr marL="137112" indent="-137112">
              <a:buClr>
                <a:schemeClr val="bg2"/>
              </a:buClr>
              <a:defRPr sz="1900" baseline="0"/>
            </a:lvl2pPr>
            <a:lvl3pPr>
              <a:defRPr sz="1900" baseline="0"/>
            </a:lvl3pPr>
            <a:lvl4pPr>
              <a:defRPr sz="1900"/>
            </a:lvl4pPr>
            <a:lvl5pPr>
              <a:defRPr sz="1500" baseline="0"/>
            </a:lvl5pPr>
          </a:lstStyle>
          <a:p>
            <a:pPr lvl="0"/>
            <a:r>
              <a:rPr lang="en-US" dirty="0" smtClean="0"/>
              <a:t>Click on an icon to insert charts, tables and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06895" y="866248"/>
            <a:ext cx="11099694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0" i="0" spc="-4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2142738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e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597382" y="1905002"/>
            <a:ext cx="7240440" cy="4178300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rgbClr val="E8EAEE"/>
                </a:solidFill>
              </a:defRPr>
            </a:lvl1pPr>
            <a:lvl2pPr marL="137112" indent="-137112">
              <a:buClr>
                <a:schemeClr val="bg2"/>
              </a:buClr>
              <a:defRPr sz="1900" baseline="0"/>
            </a:lvl2pPr>
            <a:lvl3pPr>
              <a:defRPr sz="1900" baseline="0"/>
            </a:lvl3pPr>
            <a:lvl4pPr>
              <a:defRPr sz="1900"/>
            </a:lvl4pPr>
            <a:lvl5pPr>
              <a:defRPr sz="1500" baseline="0"/>
            </a:lvl5pPr>
          </a:lstStyle>
          <a:p>
            <a:pPr lvl="0"/>
            <a:r>
              <a:rPr lang="en-US" dirty="0" smtClean="0"/>
              <a:t>Click on an icon to insert charts, tables and images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6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Captione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597382" y="1905002"/>
            <a:ext cx="7240440" cy="4178300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rgbClr val="E8EAEE"/>
                </a:solidFill>
              </a:defRPr>
            </a:lvl1pPr>
            <a:lvl2pPr marL="137112" indent="-137112">
              <a:buClr>
                <a:schemeClr val="bg2"/>
              </a:buClr>
              <a:defRPr sz="1900" baseline="0"/>
            </a:lvl2pPr>
            <a:lvl3pPr>
              <a:defRPr sz="1900" baseline="0"/>
            </a:lvl3pPr>
            <a:lvl4pPr>
              <a:defRPr sz="1900"/>
            </a:lvl4pPr>
            <a:lvl5pPr>
              <a:defRPr sz="1500" baseline="0"/>
            </a:lvl5pPr>
          </a:lstStyle>
          <a:p>
            <a:pPr lvl="0"/>
            <a:r>
              <a:rPr lang="en-US" dirty="0" smtClean="0"/>
              <a:t>Click on an icon to insert charts, tables and images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6" y="1810745"/>
            <a:ext cx="3253386" cy="4271963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600"/>
            </a:lvl3pPr>
            <a:lvl4pPr>
              <a:defRPr sz="15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content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6895" y="866248"/>
            <a:ext cx="11099694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0" i="0" spc="-4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18095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dges-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221337" cy="687450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49" y="5014004"/>
            <a:ext cx="3656648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300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7015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4033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1048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8061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an author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49" y="4430573"/>
            <a:ext cx="3656648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rgbClr val="FFFFFF"/>
                </a:solidFill>
                <a:latin typeface="+mn-lt"/>
              </a:defRPr>
            </a:lvl1pPr>
          </a:lstStyle>
          <a:p>
            <a:fld id="{AE18710C-EBF1-124A-802A-A16BBA9EB32E}" type="datetime4">
              <a:rPr lang="en-US" smtClean="0"/>
              <a:t>February 6, 2019</a:t>
            </a:fld>
            <a:endParaRPr lang="en-US" dirty="0"/>
          </a:p>
        </p:txBody>
      </p:sp>
      <p:sp>
        <p:nvSpPr>
          <p:cNvPr id="8" name="Title 18"/>
          <p:cNvSpPr>
            <a:spLocks noGrp="1"/>
          </p:cNvSpPr>
          <p:nvPr>
            <p:ph type="title" hasCustomPrompt="1"/>
          </p:nvPr>
        </p:nvSpPr>
        <p:spPr>
          <a:xfrm>
            <a:off x="1436969" y="1979088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999"/>
              </a:lnSpc>
              <a:defRPr sz="4000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10" name="Picture 9" descr="QB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319" y="382221"/>
            <a:ext cx="2263574" cy="6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49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422912" y="1787924"/>
            <a:ext cx="9596248" cy="4270248"/>
          </a:xfrm>
        </p:spPr>
        <p:txBody>
          <a:bodyPr/>
          <a:lstStyle>
            <a:lvl1pPr>
              <a:defRPr sz="2400" b="1">
                <a:solidFill>
                  <a:schemeClr val="accent2"/>
                </a:solidFill>
              </a:defRPr>
            </a:lvl1pPr>
            <a:lvl2pPr>
              <a:defRPr sz="2400" b="0" baseline="0"/>
            </a:lvl2pPr>
            <a:lvl3pPr>
              <a:buClrTx/>
              <a:defRPr sz="2100" baseline="0">
                <a:solidFill>
                  <a:schemeClr val="accent2"/>
                </a:solidFill>
              </a:defRPr>
            </a:lvl3pPr>
            <a:lvl4pPr>
              <a:defRPr sz="2100"/>
            </a:lvl4pPr>
            <a:lvl5pPr>
              <a:defRPr b="0"/>
            </a:lvl5pPr>
          </a:lstStyle>
          <a:p>
            <a:pPr lvl="0"/>
            <a:r>
              <a:rPr lang="en-US" dirty="0" smtClean="0"/>
              <a:t>Add agenda items</a:t>
            </a:r>
          </a:p>
          <a:p>
            <a:pPr lvl="0"/>
            <a:r>
              <a:rPr lang="en-US" dirty="0" smtClean="0"/>
              <a:t>Use paragraph spacing before lines</a:t>
            </a:r>
          </a:p>
          <a:p>
            <a:pPr lvl="0"/>
            <a:r>
              <a:rPr lang="en-US" dirty="0" smtClean="0"/>
              <a:t>To fit fewer or more items </a:t>
            </a:r>
          </a:p>
          <a:p>
            <a:pPr lvl="2"/>
            <a:r>
              <a:rPr lang="en-US" dirty="0" smtClean="0"/>
              <a:t>Use indents to nest subtopics</a:t>
            </a:r>
          </a:p>
          <a:p>
            <a:pPr lvl="0"/>
            <a:r>
              <a:rPr lang="en-US" dirty="0" smtClean="0"/>
              <a:t>Separate from main topics</a:t>
            </a:r>
          </a:p>
          <a:p>
            <a:pPr lvl="0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488876" y="2649348"/>
            <a:ext cx="5046174" cy="1323421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spcAft>
                <a:spcPts val="1200"/>
              </a:spcAft>
              <a:defRPr sz="4000" baseline="0"/>
            </a:lvl1pPr>
          </a:lstStyle>
          <a:p>
            <a:r>
              <a:rPr lang="en-US" dirty="0" smtClean="0"/>
              <a:t>Click to add a section divider title or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46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9868" y="2649071"/>
            <a:ext cx="5181244" cy="1323421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4000" b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a section divider title or quote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8876" y="2649348"/>
            <a:ext cx="5046174" cy="1323421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spcAft>
                <a:spcPts val="1200"/>
              </a:spcAft>
              <a:defRPr sz="4000" baseline="0"/>
            </a:lvl1pPr>
          </a:lstStyle>
          <a:p>
            <a:r>
              <a:rPr lang="en-US" dirty="0" smtClean="0"/>
              <a:t>Click to add a section divider title or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36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B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6526" y="2635620"/>
            <a:ext cx="8933243" cy="707868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4000"/>
            </a:lvl1pPr>
          </a:lstStyle>
          <a:p>
            <a:r>
              <a:rPr lang="en-US" dirty="0" smtClean="0"/>
              <a:t>Click to add a title or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84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into background to insert charts, tables and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69835"/>
            <a:ext cx="12188825" cy="1215717"/>
          </a:xfrm>
          <a:solidFill>
            <a:schemeClr val="bg1">
              <a:alpha val="92000"/>
            </a:schemeClr>
          </a:solidFill>
          <a:ln>
            <a:noFill/>
          </a:ln>
        </p:spPr>
        <p:txBody>
          <a:bodyPr wrap="square" lIns="457181" tIns="228591" rIns="457181" bIns="365745" anchor="ctr" anchorCtr="0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add a 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dges-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221337" cy="687450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49" y="5014004"/>
            <a:ext cx="3656648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300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7015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4033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1048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8061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an author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49" y="4430573"/>
            <a:ext cx="3656648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rgbClr val="FFFFFF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t>February 6, 2019</a:t>
            </a:fld>
            <a:endParaRPr lang="en-US" dirty="0"/>
          </a:p>
        </p:txBody>
      </p:sp>
      <p:sp>
        <p:nvSpPr>
          <p:cNvPr id="8" name="Title 18"/>
          <p:cNvSpPr>
            <a:spLocks noGrp="1"/>
          </p:cNvSpPr>
          <p:nvPr>
            <p:ph type="title" hasCustomPrompt="1"/>
          </p:nvPr>
        </p:nvSpPr>
        <p:spPr>
          <a:xfrm>
            <a:off x="1436969" y="1979088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999"/>
              </a:lnSpc>
              <a:defRPr sz="4000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10" name="Picture 9" descr="QB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319" y="382221"/>
            <a:ext cx="2263574" cy="6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3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dges-2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1337" cy="6874502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49" y="5014004"/>
            <a:ext cx="3656648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300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7015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4033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1048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8061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an author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49" y="4430573"/>
            <a:ext cx="3656648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rgbClr val="FFFFFF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t>February 6, 2019</a:t>
            </a:fld>
            <a:endParaRPr lang="en-US" dirty="0"/>
          </a:p>
        </p:txBody>
      </p:sp>
      <p:sp>
        <p:nvSpPr>
          <p:cNvPr id="8" name="Title 18"/>
          <p:cNvSpPr>
            <a:spLocks noGrp="1"/>
          </p:cNvSpPr>
          <p:nvPr>
            <p:ph type="title" hasCustomPrompt="1"/>
          </p:nvPr>
        </p:nvSpPr>
        <p:spPr>
          <a:xfrm>
            <a:off x="1436969" y="1979088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999"/>
              </a:lnSpc>
              <a:defRPr sz="4000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10" name="Picture 9" descr="QB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319" y="382221"/>
            <a:ext cx="2263574" cy="6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dges-2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1337" cy="6874502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49" y="5014004"/>
            <a:ext cx="3656648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300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7015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4033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1048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8061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an author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49" y="4430573"/>
            <a:ext cx="3656648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rgbClr val="FFFFFF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t>February 6, 2019</a:t>
            </a:fld>
            <a:endParaRPr lang="en-US" dirty="0"/>
          </a:p>
        </p:txBody>
      </p:sp>
      <p:sp>
        <p:nvSpPr>
          <p:cNvPr id="8" name="Title 18"/>
          <p:cNvSpPr>
            <a:spLocks noGrp="1"/>
          </p:cNvSpPr>
          <p:nvPr>
            <p:ph type="title" hasCustomPrompt="1"/>
          </p:nvPr>
        </p:nvSpPr>
        <p:spPr>
          <a:xfrm>
            <a:off x="1436969" y="1979088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999"/>
              </a:lnSpc>
              <a:defRPr sz="4000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10" name="Picture 9" descr="QB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319" y="382221"/>
            <a:ext cx="2263574" cy="6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6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dges-2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1337" cy="6874502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49" y="5014004"/>
            <a:ext cx="3656648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300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7015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4033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1048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8061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an author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49" y="4430573"/>
            <a:ext cx="3656648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rgbClr val="FFFFFF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t>February 6, 2019</a:t>
            </a:fld>
            <a:endParaRPr lang="en-US" dirty="0"/>
          </a:p>
        </p:txBody>
      </p:sp>
      <p:sp>
        <p:nvSpPr>
          <p:cNvPr id="8" name="Title 18"/>
          <p:cNvSpPr>
            <a:spLocks noGrp="1"/>
          </p:cNvSpPr>
          <p:nvPr>
            <p:ph type="title" hasCustomPrompt="1"/>
          </p:nvPr>
        </p:nvSpPr>
        <p:spPr>
          <a:xfrm>
            <a:off x="1436969" y="1979088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999"/>
              </a:lnSpc>
              <a:defRPr sz="4000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10" name="Picture 9" descr="QB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319" y="382221"/>
            <a:ext cx="2263574" cy="6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0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Intuit Confidential and Proprietary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6895" y="866248"/>
            <a:ext cx="11099694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0" i="0" spc="-4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99507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522" y="6400800"/>
            <a:ext cx="2443655" cy="186456"/>
          </a:xfrm>
          <a:prstGeom prst="rect">
            <a:avLst/>
          </a:prstGeom>
        </p:spPr>
        <p:txBody>
          <a:bodyPr vert="horz" lIns="0" tIns="45711" rIns="91424" bIns="45711" rtlCol="0" anchor="ctr" anchorCtr="0">
            <a:noAutofit/>
          </a:bodyPr>
          <a:lstStyle>
            <a:lvl1pPr algn="l">
              <a:defRPr sz="7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1173" y="6400802"/>
            <a:ext cx="358507" cy="187367"/>
          </a:xfrm>
          <a:prstGeom prst="rect">
            <a:avLst/>
          </a:prstGeom>
        </p:spPr>
        <p:txBody>
          <a:bodyPr vert="horz" lIns="91424" tIns="45711" rIns="91424" bIns="45711" rtlCol="0" anchor="ctr" anchorCtr="0">
            <a:noAutofit/>
          </a:bodyPr>
          <a:lstStyle>
            <a:lvl1pPr algn="l">
              <a:defRPr sz="700" b="1" i="0" cap="all">
                <a:solidFill>
                  <a:schemeClr val="tx1"/>
                </a:solidFill>
                <a:latin typeface="+mj-lt"/>
                <a:cs typeface="Avenir Next Regular"/>
              </a:defRPr>
            </a:lvl1pPr>
          </a:lstStyle>
          <a:p>
            <a:fld id="{6756B42B-F7AA-C142-B696-79F8581D06F8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431683219"/>
              </p:ext>
            </p:extLst>
          </p:nvPr>
        </p:nvGraphicFramePr>
        <p:xfrm>
          <a:off x="1588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1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1175" y="1828800"/>
            <a:ext cx="11107533" cy="4267200"/>
          </a:xfrm>
          <a:prstGeom prst="rect">
            <a:avLst/>
          </a:prstGeom>
        </p:spPr>
        <p:txBody>
          <a:bodyPr vert="horz" lIns="91424" tIns="45711" rIns="91424" bIns="45711" rtlCol="0">
            <a:noAutofit/>
          </a:bodyPr>
          <a:lstStyle/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Use the Increase/Decrease Indent control to select the second level style  </a:t>
            </a:r>
          </a:p>
          <a:p>
            <a:pPr lvl="2"/>
            <a:r>
              <a:rPr lang="en-US" dirty="0" smtClean="0"/>
              <a:t>Third level style uses bullets to separate ideas</a:t>
            </a:r>
          </a:p>
          <a:p>
            <a:pPr lvl="3"/>
            <a:r>
              <a:rPr lang="en-US" dirty="0" smtClean="0"/>
              <a:t>Fourth level content</a:t>
            </a:r>
          </a:p>
          <a:p>
            <a:pPr lvl="4"/>
            <a:r>
              <a:rPr lang="en-US" dirty="0" smtClean="0"/>
              <a:t>Fifth level content</a:t>
            </a:r>
          </a:p>
          <a:p>
            <a:pPr lvl="4"/>
            <a:r>
              <a:rPr lang="en-US" dirty="0" smtClean="0"/>
              <a:t>	</a:t>
            </a: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01174" y="409059"/>
            <a:ext cx="11105418" cy="452967"/>
          </a:xfrm>
          <a:prstGeom prst="rect">
            <a:avLst/>
          </a:prstGeom>
        </p:spPr>
        <p:txBody>
          <a:bodyPr vert="horz" wrap="none" lIns="91424" tIns="45711" rIns="91424" bIns="45711" rtlCol="0" anchor="t" anchorCtr="0">
            <a:noAutofit/>
          </a:bodyPr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6" r:id="rId1"/>
    <p:sldLayoutId id="2147485117" r:id="rId2"/>
    <p:sldLayoutId id="2147485118" r:id="rId3"/>
    <p:sldLayoutId id="2147485119" r:id="rId4"/>
    <p:sldLayoutId id="2147485120" r:id="rId5"/>
    <p:sldLayoutId id="2147485121" r:id="rId6"/>
    <p:sldLayoutId id="2147485122" r:id="rId7"/>
    <p:sldLayoutId id="2147485123" r:id="rId8"/>
    <p:sldLayoutId id="2147485124" r:id="rId9"/>
    <p:sldLayoutId id="2147485125" r:id="rId10"/>
    <p:sldLayoutId id="2147485126" r:id="rId11"/>
    <p:sldLayoutId id="2147485127" r:id="rId12"/>
    <p:sldLayoutId id="2147485128" r:id="rId13"/>
    <p:sldLayoutId id="2147485129" r:id="rId14"/>
    <p:sldLayoutId id="2147485130" r:id="rId15"/>
    <p:sldLayoutId id="2147485131" r:id="rId16"/>
    <p:sldLayoutId id="2147485132" r:id="rId17"/>
    <p:sldLayoutId id="2147485133" r:id="rId18"/>
    <p:sldLayoutId id="2147485134" r:id="rId19"/>
    <p:sldLayoutId id="2147485135" r:id="rId20"/>
    <p:sldLayoutId id="2147485136" r:id="rId21"/>
    <p:sldLayoutId id="2147485137" r:id="rId22"/>
    <p:sldLayoutId id="2147485138" r:id="rId23"/>
    <p:sldLayoutId id="2147485139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039" rtl="0" eaLnBrk="1" latinLnBrk="0" hangingPunct="1">
        <a:lnSpc>
          <a:spcPts val="3399"/>
        </a:lnSpc>
        <a:spcBef>
          <a:spcPct val="0"/>
        </a:spcBef>
        <a:buNone/>
        <a:defRPr sz="2800" kern="1200" cap="none" spc="-8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039" rtl="0" eaLnBrk="1" latinLnBrk="0" hangingPunct="1">
        <a:spcBef>
          <a:spcPts val="1800"/>
        </a:spcBef>
        <a:buFontTx/>
        <a:buNone/>
        <a:defRPr sz="1900" b="1" kern="1200" spc="-20" baseline="0">
          <a:solidFill>
            <a:schemeClr val="tx2"/>
          </a:solidFill>
          <a:latin typeface="+mn-lt"/>
          <a:ea typeface="+mn-ea"/>
          <a:cs typeface="Avenir Next Demi Bold"/>
        </a:defRPr>
      </a:lvl1pPr>
      <a:lvl2pPr marL="0" indent="0" algn="l" defTabSz="457039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SzPct val="90000"/>
        <a:buFontTx/>
        <a:buNone/>
        <a:defRPr sz="1900" kern="1200" spc="-20" baseline="0">
          <a:solidFill>
            <a:schemeClr val="tx2"/>
          </a:solidFill>
          <a:latin typeface="+mn-lt"/>
          <a:ea typeface="+mn-ea"/>
          <a:cs typeface="+mn-cs"/>
        </a:defRPr>
      </a:lvl2pPr>
      <a:lvl3pPr marL="274308" indent="-137155" algn="l" defTabSz="457039" rtl="0" eaLnBrk="1" latinLnBrk="0" hangingPunct="1">
        <a:spcBef>
          <a:spcPts val="400"/>
        </a:spcBef>
        <a:spcAft>
          <a:spcPts val="400"/>
        </a:spcAft>
        <a:buClr>
          <a:schemeClr val="tx2"/>
        </a:buClr>
        <a:buSzPct val="90000"/>
        <a:buFont typeface="Arial"/>
        <a:buChar char="•"/>
        <a:defRPr sz="1600" i="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466325" indent="-182872" algn="l" defTabSz="457039" rtl="0" eaLnBrk="1" latinLnBrk="0" hangingPunct="1">
        <a:spcBef>
          <a:spcPts val="400"/>
        </a:spcBef>
        <a:spcAft>
          <a:spcPts val="400"/>
        </a:spcAft>
        <a:buClr>
          <a:schemeClr val="tx2"/>
        </a:buClr>
        <a:buSzPct val="100000"/>
        <a:buFont typeface="Lucida Grande"/>
        <a:buChar char="–"/>
        <a:defRPr sz="1500" b="0" i="0" kern="1200" spc="-20">
          <a:solidFill>
            <a:schemeClr val="tx2"/>
          </a:solidFill>
          <a:latin typeface="+mn-lt"/>
          <a:ea typeface="+mn-ea"/>
          <a:cs typeface="+mn-cs"/>
        </a:defRPr>
      </a:lvl4pPr>
      <a:lvl5pPr marL="466325" indent="0" algn="l" defTabSz="457039" rtl="0" eaLnBrk="1" latinLnBrk="0" hangingPunct="1">
        <a:spcBef>
          <a:spcPts val="400"/>
        </a:spcBef>
        <a:spcAft>
          <a:spcPts val="400"/>
        </a:spcAft>
        <a:buClr>
          <a:schemeClr val="tx1"/>
        </a:buClr>
        <a:buSzPct val="90000"/>
        <a:buFontTx/>
        <a:buNone/>
        <a:defRPr sz="1200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3715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2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1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7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6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5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3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38549" y="5014004"/>
            <a:ext cx="7780266" cy="1176193"/>
          </a:xfrm>
        </p:spPr>
        <p:txBody>
          <a:bodyPr/>
          <a:lstStyle/>
          <a:p>
            <a:r>
              <a:rPr lang="en-US" dirty="0" err="1" smtClean="0"/>
              <a:t>Karthik</a:t>
            </a:r>
            <a:r>
              <a:rPr lang="en-US" dirty="0" smtClean="0"/>
              <a:t> Sundaram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02/06/2019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OAuth1/2 &amp;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1209" y="1171575"/>
            <a:ext cx="10969651" cy="4912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Introduction to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O</a:t>
            </a:r>
            <a:r>
              <a:rPr lang="en-US" sz="1600" b="0" dirty="0" smtClean="0"/>
              <a:t>Auth 1 vs OAuth2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AWS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AWS in Intuit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Q &amp; A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089041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Highlights of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1209" y="1171575"/>
            <a:ext cx="10969651" cy="4912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(aka) Application Programming Interface 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set a subroutine definitions, Communication protocols used in building software for data transfer.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Early API’s were used in late 1968 and early 1970, but lacks many communication features as it is of today. They are limited within one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Early API’s most commonly has </a:t>
            </a:r>
          </a:p>
          <a:p>
            <a:pPr marL="61720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Routines</a:t>
            </a:r>
          </a:p>
          <a:p>
            <a:pPr marL="617208" lvl="2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Structures</a:t>
            </a:r>
          </a:p>
          <a:p>
            <a:pPr marL="61720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Remote Procedure calls etc. (e.g.. Unix to Unix calls, LAN calls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the invention of TCIP, Ethernet by Xerox/PARC and NFS by Sun Microsystems (The network is the computer), the communication barrier across the computers was eliminated, and API has transformed to it’s new heights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Java RPC, RMI and OO were made simple, and API became the de-facto for transferring data across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Initially all API’s were private (within company or partner)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the evolution of Internet, API became public.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58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Highlights of API (cont..)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1209" y="1171575"/>
            <a:ext cx="10969651" cy="4912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companies started to invest in API development and came with different types of API</a:t>
            </a:r>
          </a:p>
          <a:p>
            <a:pPr marL="61720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Simple Object Access Protocol  (used mainly for web)</a:t>
            </a:r>
          </a:p>
          <a:p>
            <a:pPr marL="617208" lvl="2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RPC   Remote Procedure Call  (back end calls)</a:t>
            </a:r>
          </a:p>
          <a:p>
            <a:pPr marL="61720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REST  Representational State Transfer (web, mobile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REST became more popular, because it uses HTTP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 API has lot of pros in terms of transferring data, it also has cons. Hackers misused the API to steal data.  Considering access/authorization as primary concerns, API framework started to adapt standard security/authorization framework such as OAuth, OAuth2 as they provide better authorization mechanism used via http protocol.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OAuth 1.x was originally developed by Flicker and Google and made it as Open Source.  They became the de-facto for authorization.  But due to some security limitations found at a later stage. OAuth2.x was introduced. (many companies such as Yahoo, Facebook, SFDC, Microsoft, Google, Mozilla, Intuit were </a:t>
            </a:r>
            <a:r>
              <a:rPr lang="en-US" sz="19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chartered </a:t>
            </a: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form the new OAuth 2.x framework  which fixes most of the issues found from OAuth 1.x)</a:t>
            </a:r>
            <a:endParaRPr lang="en-US" sz="1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3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Oauth1.x  vs </a:t>
            </a:r>
            <a:r>
              <a:rPr lang="en-US" dirty="0" err="1" smtClean="0"/>
              <a:t>Oauth</a:t>
            </a:r>
            <a:r>
              <a:rPr lang="en-US" dirty="0" smtClean="0"/>
              <a:t> 2.x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1943"/>
              </p:ext>
            </p:extLst>
          </p:nvPr>
        </p:nvGraphicFramePr>
        <p:xfrm>
          <a:off x="859680" y="1092905"/>
          <a:ext cx="11004942" cy="543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471">
                  <a:extLst>
                    <a:ext uri="{9D8B030D-6E8A-4147-A177-3AD203B41FA5}">
                      <a16:colId xmlns:a16="http://schemas.microsoft.com/office/drawing/2014/main" val="3629429929"/>
                    </a:ext>
                  </a:extLst>
                </a:gridCol>
                <a:gridCol w="5502471">
                  <a:extLst>
                    <a:ext uri="{9D8B030D-6E8A-4147-A177-3AD203B41FA5}">
                      <a16:colId xmlns:a16="http://schemas.microsoft.com/office/drawing/2014/main" val="2256249483"/>
                    </a:ext>
                  </a:extLst>
                </a:gridCol>
              </a:tblGrid>
              <a:tr h="532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OAuth 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OAuth 2.x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49333"/>
                  </a:ext>
                </a:extLst>
              </a:tr>
              <a:tr h="937331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have 3 main players here.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Customers (like all of us)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Consumer (Security Agent designated by company)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Service Provider (Company)</a:t>
                      </a:r>
                    </a:p>
                    <a:p>
                      <a:pPr marL="457200" indent="-457200">
                        <a:buAutoNum type="arabicParenR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have 4 main players here</a:t>
                      </a:r>
                    </a:p>
                    <a:p>
                      <a:pPr marL="457200" marR="0" lvl="0" indent="-457200" algn="l" defTabSz="457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baseline="0" dirty="0" smtClean="0"/>
                        <a:t>Resource Owner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 Customer or User</a:t>
                      </a:r>
                      <a:endParaRPr lang="en-US" dirty="0" smtClean="0"/>
                    </a:p>
                    <a:p>
                      <a:pPr marL="457200" indent="-457200">
                        <a:buAutoNum type="arabicParenR"/>
                      </a:pPr>
                      <a:r>
                        <a:rPr lang="en-US" dirty="0" smtClean="0"/>
                        <a:t>Client 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equivalent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to Consumer </a:t>
                      </a:r>
                      <a:endParaRPr lang="en-US" dirty="0" smtClean="0"/>
                    </a:p>
                    <a:p>
                      <a:pPr marL="457200" indent="-457200">
                        <a:buAutoNum type="arabicParenR"/>
                      </a:pPr>
                      <a:r>
                        <a:rPr lang="en-US" dirty="0" smtClean="0"/>
                        <a:t>Authorization Server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en-US" baseline="30000" dirty="0" smtClean="0"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Part of Consumer</a:t>
                      </a:r>
                      <a:endParaRPr lang="en-US" dirty="0" smtClean="0"/>
                    </a:p>
                    <a:p>
                      <a:pPr marL="457200" indent="-457200">
                        <a:buAutoNum type="arabicParenR"/>
                      </a:pPr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Server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 Service Provider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62551"/>
                  </a:ext>
                </a:extLst>
              </a:tr>
              <a:tr h="937331">
                <a:tc>
                  <a:txBody>
                    <a:bodyPr/>
                    <a:lstStyle/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Customer first register with the service provider for data access.  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The service provider gives a client id, a secret key and a consumer key.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457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baseline="0" dirty="0" smtClean="0"/>
                        <a:t>Customer first register with the Resource Server for data access.  </a:t>
                      </a:r>
                    </a:p>
                    <a:p>
                      <a:pPr marL="457200" marR="0" lvl="0" indent="-457200" algn="l" defTabSz="457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baseline="0" dirty="0" smtClean="0"/>
                        <a:t>Resource server gives Client ID, Client Secret, Authorization token, Refresh token,  end point URI, Refresh Endpoint URI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08249"/>
                  </a:ext>
                </a:extLst>
              </a:tr>
              <a:tr h="937331">
                <a:tc>
                  <a:txBody>
                    <a:bodyPr/>
                    <a:lstStyle/>
                    <a:p>
                      <a:pPr marL="457200" indent="-457200">
                        <a:buAutoNum type="arabicParenR"/>
                      </a:pPr>
                      <a:r>
                        <a:rPr lang="en-US" dirty="0" smtClean="0"/>
                        <a:t>Customer get</a:t>
                      </a:r>
                      <a:r>
                        <a:rPr lang="en-US" baseline="0" dirty="0" smtClean="0"/>
                        <a:t>s a Client id, Client secret key and a consumer key.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Using this, get Authorization token (normally valid for 100 days)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Refresh token (normally valid for 24 hours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baseline="0" dirty="0" smtClean="0"/>
                        <a:t>Access Token (normally valid for 1 hour)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1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99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Oauth1.x  (visualize that you get data from Twitter)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8" y="1333500"/>
            <a:ext cx="1049339" cy="104933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93333" y="1696730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3347" y="1998118"/>
            <a:ext cx="10951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941" y="2219695"/>
            <a:ext cx="7008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688542" y="1659358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5333" y="1546578"/>
            <a:ext cx="29689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Client Key</a:t>
            </a:r>
          </a:p>
          <a:p>
            <a:r>
              <a:rPr lang="en-US" dirty="0" smtClean="0"/>
              <a:t>2) Client Secret</a:t>
            </a:r>
          </a:p>
          <a:p>
            <a:r>
              <a:rPr lang="en-US" dirty="0" smtClean="0"/>
              <a:t>3) Consumer Key</a:t>
            </a:r>
          </a:p>
          <a:p>
            <a:r>
              <a:rPr lang="en-US" dirty="0" smtClean="0"/>
              <a:t>4) End Point URI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6" y="935612"/>
            <a:ext cx="2547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time Registration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4" y="4372726"/>
            <a:ext cx="1049339" cy="104933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20779678">
            <a:off x="1716456" y="4320170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666" y="5321477"/>
            <a:ext cx="7008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9873" y="3343407"/>
            <a:ext cx="17604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using</a:t>
            </a:r>
          </a:p>
          <a:p>
            <a:r>
              <a:rPr lang="en-US" dirty="0" smtClean="0"/>
              <a:t>Client secret,</a:t>
            </a:r>
          </a:p>
          <a:p>
            <a:r>
              <a:rPr lang="en-US" dirty="0" smtClean="0"/>
              <a:t>Consumer key</a:t>
            </a:r>
          </a:p>
          <a:p>
            <a:r>
              <a:rPr lang="en-US" dirty="0" smtClean="0"/>
              <a:t>End Point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8842" y="4303289"/>
            <a:ext cx="13131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59" y="3048156"/>
            <a:ext cx="1130648" cy="1202267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6592217" y="3481263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37" y="3361045"/>
            <a:ext cx="1743352" cy="9801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1649" y="3757302"/>
            <a:ext cx="11716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033" y="5301583"/>
            <a:ext cx="1374558" cy="1286586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5400000">
            <a:off x="9577597" y="4734494"/>
            <a:ext cx="724745" cy="322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20892" y="4631703"/>
            <a:ext cx="18405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time token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6679882" y="5944876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8558" y="5361860"/>
            <a:ext cx="13093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to </a:t>
            </a:r>
          </a:p>
          <a:p>
            <a:r>
              <a:rPr lang="en-US" dirty="0" smtClean="0"/>
              <a:t>Twitter DB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79172" y="5126592"/>
            <a:ext cx="18126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Access</a:t>
            </a:r>
          </a:p>
          <a:p>
            <a:r>
              <a:rPr lang="en-US" dirty="0" smtClean="0"/>
              <a:t>Twitter DB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4016121" y="5763341"/>
            <a:ext cx="1149797" cy="7603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1856700">
            <a:off x="1494634" y="5668226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00414" y="2808462"/>
            <a:ext cx="11561046" cy="137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43" y="1418358"/>
            <a:ext cx="702297" cy="5756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04" y="3344618"/>
            <a:ext cx="702297" cy="5756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28" y="5799423"/>
            <a:ext cx="702297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5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2.x  (visualize that you get data from Twitter)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8" y="1333500"/>
            <a:ext cx="1049339" cy="104933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93333" y="1696730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3347" y="1998118"/>
            <a:ext cx="10951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941" y="2219695"/>
            <a:ext cx="7008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688542" y="1659358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2198" y="1449561"/>
            <a:ext cx="29689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Client Key</a:t>
            </a:r>
          </a:p>
          <a:p>
            <a:r>
              <a:rPr lang="en-US" dirty="0" smtClean="0"/>
              <a:t>2) Client Secret</a:t>
            </a:r>
          </a:p>
          <a:p>
            <a:r>
              <a:rPr lang="en-US" dirty="0" smtClean="0"/>
              <a:t>3) Authorization URI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6" y="935612"/>
            <a:ext cx="2547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time Registration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8" y="3110986"/>
            <a:ext cx="1049339" cy="104933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491097" y="3843495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777" y="4120374"/>
            <a:ext cx="7008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93333" y="3000278"/>
            <a:ext cx="20986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using</a:t>
            </a:r>
          </a:p>
          <a:p>
            <a:r>
              <a:rPr lang="en-US" dirty="0" smtClean="0"/>
              <a:t>Client secret,</a:t>
            </a:r>
          </a:p>
          <a:p>
            <a:r>
              <a:rPr lang="en-US" dirty="0" smtClean="0"/>
              <a:t>Authorization URI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5342" y="4935878"/>
            <a:ext cx="80983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9" y="3660875"/>
            <a:ext cx="1130648" cy="1202267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0800000">
            <a:off x="2084683" y="4743085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93" y="3668533"/>
            <a:ext cx="1374558" cy="128658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850692" y="3943920"/>
            <a:ext cx="11945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hour </a:t>
            </a:r>
          </a:p>
          <a:p>
            <a:r>
              <a:rPr lang="en-US" dirty="0" smtClean="0"/>
              <a:t>Access Token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48187" y="5101134"/>
            <a:ext cx="15132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Limited Access</a:t>
            </a:r>
          </a:p>
          <a:p>
            <a:r>
              <a:rPr lang="en-US" dirty="0" smtClean="0"/>
              <a:t>Twitter DB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9700895" y="6009847"/>
            <a:ext cx="1149797" cy="7603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00414" y="2808462"/>
            <a:ext cx="11561046" cy="137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8037" y="4365252"/>
            <a:ext cx="1962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1400" dirty="0" smtClean="0"/>
              <a:t>Authorize Token</a:t>
            </a:r>
          </a:p>
          <a:p>
            <a:pPr marL="457200" indent="-457200">
              <a:buAutoNum type="arabicParenR"/>
            </a:pPr>
            <a:r>
              <a:rPr lang="en-US" sz="1400" dirty="0" smtClean="0"/>
              <a:t>Refresh Token</a:t>
            </a:r>
          </a:p>
          <a:p>
            <a:pPr marL="457200" indent="-457200">
              <a:buAutoNum type="arabicParenR"/>
            </a:pPr>
            <a:r>
              <a:rPr lang="en-US" sz="1400" dirty="0" smtClean="0"/>
              <a:t>Call Back URI</a:t>
            </a:r>
          </a:p>
          <a:p>
            <a:pPr marL="457200" indent="-457200">
              <a:buAutoNum type="arabicParenR"/>
            </a:pPr>
            <a:r>
              <a:rPr lang="en-US" sz="1400" dirty="0" smtClean="0"/>
              <a:t>Or User Consent</a:t>
            </a:r>
          </a:p>
        </p:txBody>
      </p:sp>
      <p:sp>
        <p:nvSpPr>
          <p:cNvPr id="36" name="Right Arrow 35"/>
          <p:cNvSpPr/>
          <p:nvPr/>
        </p:nvSpPr>
        <p:spPr>
          <a:xfrm rot="20647348">
            <a:off x="3130948" y="5514676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938" y="5561984"/>
            <a:ext cx="1962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Combine your Client Secret, Authorize token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4889" y="3313350"/>
            <a:ext cx="889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95871" y="4344379"/>
            <a:ext cx="889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6875600" y="4121034"/>
            <a:ext cx="2235200" cy="322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9853682" y="5244051"/>
            <a:ext cx="826966" cy="362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4" y="5838556"/>
            <a:ext cx="1049339" cy="104933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62679" y="5195848"/>
            <a:ext cx="889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27204" y="3743552"/>
            <a:ext cx="889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55901" y="5329945"/>
            <a:ext cx="889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 rot="10800000">
            <a:off x="7579523" y="6137153"/>
            <a:ext cx="829508" cy="4134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09186" y="6493381"/>
            <a:ext cx="7008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93263" y="6069133"/>
            <a:ext cx="15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refresh token</a:t>
            </a:r>
          </a:p>
        </p:txBody>
      </p:sp>
      <p:sp>
        <p:nvSpPr>
          <p:cNvPr id="49" name="Right Arrow 48"/>
          <p:cNvSpPr/>
          <p:nvPr/>
        </p:nvSpPr>
        <p:spPr>
          <a:xfrm rot="16200000">
            <a:off x="5818890" y="5638504"/>
            <a:ext cx="512050" cy="2846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8656" y="5674705"/>
            <a:ext cx="889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10439" y="5388208"/>
            <a:ext cx="889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43" y="1418358"/>
            <a:ext cx="702297" cy="5756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75" y="4175594"/>
            <a:ext cx="702297" cy="57562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76" y="6075411"/>
            <a:ext cx="702297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(Amazon Web Service)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1209" y="1171575"/>
            <a:ext cx="10969651" cy="4912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is a Cloud Based Platform as a Service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PaaS?</a:t>
            </a:r>
            <a:r>
              <a:rPr lang="en-US" sz="1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PaaS?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 </a:t>
            </a:r>
            <a:r>
              <a:rPr lang="en-US" sz="1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customers to develop, run, and manage applications without the complexity of building and maintaining the </a:t>
            </a: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comes with a fraction of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3 buzz words that all people in the computer field should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PaaS, SaaS, IaaS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34" y="112176"/>
            <a:ext cx="2812914" cy="2396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711038"/>
            <a:ext cx="7063026" cy="31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4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Intuit Confidential and Proprietary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56B42B-F7AA-C142-B696-79F8581D06F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at Intuit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1209" y="1171575"/>
            <a:ext cx="10969651" cy="4912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 currently owns two data center and many local data centers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lot of maintenance and costs which includes, setting up servers, managing software licenses, contracts, storage, data center infrastructure, security, </a:t>
            </a:r>
            <a:r>
              <a:rPr lang="en-US" sz="19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rules </a:t>
            </a:r>
            <a:r>
              <a:rPr lang="en-US" sz="19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many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Migrating to AWS (a 3</a:t>
            </a:r>
            <a:r>
              <a:rPr lang="en-US" sz="19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provider, who takes care of all these services) helps Intuit to focus more on business and products rather than spending time, resource and money on maintaining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English, it’s like owning a home or fully furnished renting a home.  You pay the rent, and the rental company will take care of all the maintenance, and you can vacate any day.  But if you own a home, there are lot of things that you need to do in terms of maintenance, taxes, HOA’s etc.</a:t>
            </a:r>
            <a:endParaRPr lang="en-US" sz="19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4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uickBooks">
  <a:themeElements>
    <a:clrScheme name="QuickBooks6">
      <a:dk1>
        <a:srgbClr val="393A3D"/>
      </a:dk1>
      <a:lt1>
        <a:srgbClr val="FFFFFF"/>
      </a:lt1>
      <a:dk2>
        <a:srgbClr val="6B6C72"/>
      </a:dk2>
      <a:lt2>
        <a:srgbClr val="ECEEF1"/>
      </a:lt2>
      <a:accent1>
        <a:srgbClr val="2CA01C"/>
      </a:accent1>
      <a:accent2>
        <a:srgbClr val="BABEC5"/>
      </a:accent2>
      <a:accent3>
        <a:srgbClr val="34BFFF"/>
      </a:accent3>
      <a:accent4>
        <a:srgbClr val="7FD000"/>
      </a:accent4>
      <a:accent5>
        <a:srgbClr val="FFAD00"/>
      </a:accent5>
      <a:accent6>
        <a:srgbClr val="FF8000"/>
      </a:accent6>
      <a:hlink>
        <a:srgbClr val="0077C5"/>
      </a:hlink>
      <a:folHlink>
        <a:srgbClr val="7A3DD8"/>
      </a:folHlink>
    </a:clrScheme>
    <a:fontScheme name="QuickBooks">
      <a:majorFont>
        <a:latin typeface="AvenirNext LT Pro Medium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AvenirNext LT Pro Regular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B1D40AD-8418-364F-846D-225049649A7E}" vid="{9EB9305F-D30A-CB47-A905-AE8B260CE9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Presentation_new</Template>
  <TotalTime>12724</TotalTime>
  <Words>950</Words>
  <Application>Microsoft Office PowerPoint</Application>
  <PresentationFormat>Custom</PresentationFormat>
  <Paragraphs>126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Avenir Next Demi Bold</vt:lpstr>
      <vt:lpstr>Avenir Next Regular</vt:lpstr>
      <vt:lpstr>AvenirNext LT Pro Medium</vt:lpstr>
      <vt:lpstr>AvenirNext LT Pro Regular</vt:lpstr>
      <vt:lpstr>Lucida Grande</vt:lpstr>
      <vt:lpstr>Times New Roman</vt:lpstr>
      <vt:lpstr>Wingdings</vt:lpstr>
      <vt:lpstr>QuickBooks</vt:lpstr>
      <vt:lpstr>think-cell Slide</vt:lpstr>
      <vt:lpstr>OAuth1/2 &amp; AWS</vt:lpstr>
      <vt:lpstr>Agenda</vt:lpstr>
      <vt:lpstr>Some Highlights of API</vt:lpstr>
      <vt:lpstr>Some Highlights of API (cont..)</vt:lpstr>
      <vt:lpstr>Oauth1.x  vs Oauth 2.x</vt:lpstr>
      <vt:lpstr>Oauth1.x  (visualize that you get data from Twitter)</vt:lpstr>
      <vt:lpstr>Oauth 2.x  (visualize that you get data from Twitter)</vt:lpstr>
      <vt:lpstr>AWS (Amazon Web Service)</vt:lpstr>
      <vt:lpstr>AWS at Intuit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 QuickBooks presentation template</dc:title>
  <dc:creator>Prewitt, Marshall</dc:creator>
  <cp:lastModifiedBy>Sundaram, Karthikeyan</cp:lastModifiedBy>
  <cp:revision>488</cp:revision>
  <dcterms:created xsi:type="dcterms:W3CDTF">2016-05-19T19:47:30Z</dcterms:created>
  <dcterms:modified xsi:type="dcterms:W3CDTF">2019-02-07T00:40:47Z</dcterms:modified>
</cp:coreProperties>
</file>