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2" r:id="rId4"/>
    <p:sldId id="275" r:id="rId5"/>
    <p:sldId id="274" r:id="rId6"/>
    <p:sldId id="257" r:id="rId7"/>
    <p:sldId id="258" r:id="rId8"/>
    <p:sldId id="259" r:id="rId9"/>
    <p:sldId id="276" r:id="rId10"/>
    <p:sldId id="277" r:id="rId11"/>
    <p:sldId id="278" r:id="rId12"/>
    <p:sldId id="264" r:id="rId13"/>
    <p:sldId id="279" r:id="rId14"/>
    <p:sldId id="266" r:id="rId15"/>
    <p:sldId id="280" r:id="rId16"/>
    <p:sldId id="282" r:id="rId17"/>
    <p:sldId id="283" r:id="rId18"/>
    <p:sldId id="284" r:id="rId19"/>
    <p:sldId id="286" r:id="rId20"/>
    <p:sldId id="287" r:id="rId21"/>
    <p:sldId id="288" r:id="rId22"/>
    <p:sldId id="289" r:id="rId23"/>
    <p:sldId id="294" r:id="rId24"/>
    <p:sldId id="292"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53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PICA LAKSHMI" userId="11dfcc8aecdeaa4a" providerId="LiveId" clId="{AE23E83C-78CB-48D2-A1D5-977866EE873F}"/>
    <pc:docChg chg="undo redo custSel addSld modSld">
      <pc:chgData name="SHOPICA LAKSHMI" userId="11dfcc8aecdeaa4a" providerId="LiveId" clId="{AE23E83C-78CB-48D2-A1D5-977866EE873F}" dt="2021-03-10T13:20:51.372" v="1242" actId="14100"/>
      <pc:docMkLst>
        <pc:docMk/>
      </pc:docMkLst>
      <pc:sldChg chg="modSp new mod">
        <pc:chgData name="SHOPICA LAKSHMI" userId="11dfcc8aecdeaa4a" providerId="LiveId" clId="{AE23E83C-78CB-48D2-A1D5-977866EE873F}" dt="2021-03-10T13:18:52.124" v="1231" actId="20577"/>
        <pc:sldMkLst>
          <pc:docMk/>
          <pc:sldMk cId="2877267452" sldId="256"/>
        </pc:sldMkLst>
        <pc:spChg chg="mod">
          <ac:chgData name="SHOPICA LAKSHMI" userId="11dfcc8aecdeaa4a" providerId="LiveId" clId="{AE23E83C-78CB-48D2-A1D5-977866EE873F}" dt="2021-03-10T13:18:19.251" v="1185" actId="20577"/>
          <ac:spMkLst>
            <pc:docMk/>
            <pc:sldMk cId="2877267452" sldId="256"/>
            <ac:spMk id="2" creationId="{B14D5D46-669D-488E-BE23-6E804C2950B3}"/>
          </ac:spMkLst>
        </pc:spChg>
        <pc:spChg chg="mod">
          <ac:chgData name="SHOPICA LAKSHMI" userId="11dfcc8aecdeaa4a" providerId="LiveId" clId="{AE23E83C-78CB-48D2-A1D5-977866EE873F}" dt="2021-03-10T13:18:52.124" v="1231" actId="20577"/>
          <ac:spMkLst>
            <pc:docMk/>
            <pc:sldMk cId="2877267452" sldId="256"/>
            <ac:spMk id="3" creationId="{386DE730-B61E-4895-A048-24D2C37A515B}"/>
          </ac:spMkLst>
        </pc:spChg>
      </pc:sldChg>
      <pc:sldChg chg="modSp new mod">
        <pc:chgData name="SHOPICA LAKSHMI" userId="11dfcc8aecdeaa4a" providerId="LiveId" clId="{AE23E83C-78CB-48D2-A1D5-977866EE873F}" dt="2021-03-10T13:18:10.863" v="1183"/>
        <pc:sldMkLst>
          <pc:docMk/>
          <pc:sldMk cId="2217236960" sldId="257"/>
        </pc:sldMkLst>
        <pc:spChg chg="mod">
          <ac:chgData name="SHOPICA LAKSHMI" userId="11dfcc8aecdeaa4a" providerId="LiveId" clId="{AE23E83C-78CB-48D2-A1D5-977866EE873F}" dt="2021-03-10T13:18:10.863" v="1183"/>
          <ac:spMkLst>
            <pc:docMk/>
            <pc:sldMk cId="2217236960" sldId="257"/>
            <ac:spMk id="2" creationId="{1EC151A9-1BCF-4419-9F23-0CD6DF158F55}"/>
          </ac:spMkLst>
        </pc:spChg>
        <pc:spChg chg="mod">
          <ac:chgData name="SHOPICA LAKSHMI" userId="11dfcc8aecdeaa4a" providerId="LiveId" clId="{AE23E83C-78CB-48D2-A1D5-977866EE873F}" dt="2021-03-10T13:18:10.863" v="1183"/>
          <ac:spMkLst>
            <pc:docMk/>
            <pc:sldMk cId="2217236960" sldId="257"/>
            <ac:spMk id="3" creationId="{27A7BFD1-5F3C-4A51-BE62-AC186A69843F}"/>
          </ac:spMkLst>
        </pc:spChg>
      </pc:sldChg>
      <pc:sldChg chg="modSp new mod">
        <pc:chgData name="SHOPICA LAKSHMI" userId="11dfcc8aecdeaa4a" providerId="LiveId" clId="{AE23E83C-78CB-48D2-A1D5-977866EE873F}" dt="2021-03-10T13:18:10.863" v="1183"/>
        <pc:sldMkLst>
          <pc:docMk/>
          <pc:sldMk cId="741881667" sldId="258"/>
        </pc:sldMkLst>
        <pc:spChg chg="mod">
          <ac:chgData name="SHOPICA LAKSHMI" userId="11dfcc8aecdeaa4a" providerId="LiveId" clId="{AE23E83C-78CB-48D2-A1D5-977866EE873F}" dt="2021-03-10T13:18:10.863" v="1183"/>
          <ac:spMkLst>
            <pc:docMk/>
            <pc:sldMk cId="741881667" sldId="258"/>
            <ac:spMk id="2" creationId="{29EDCFC8-2C45-4B22-A945-CCD2071C2164}"/>
          </ac:spMkLst>
        </pc:spChg>
        <pc:spChg chg="mod">
          <ac:chgData name="SHOPICA LAKSHMI" userId="11dfcc8aecdeaa4a" providerId="LiveId" clId="{AE23E83C-78CB-48D2-A1D5-977866EE873F}" dt="2021-03-10T13:18:10.863" v="1183"/>
          <ac:spMkLst>
            <pc:docMk/>
            <pc:sldMk cId="741881667" sldId="258"/>
            <ac:spMk id="3" creationId="{3E5465D7-3801-4162-9B60-D779C262AE7B}"/>
          </ac:spMkLst>
        </pc:spChg>
      </pc:sldChg>
      <pc:sldChg chg="addSp delSp modSp new mod">
        <pc:chgData name="SHOPICA LAKSHMI" userId="11dfcc8aecdeaa4a" providerId="LiveId" clId="{AE23E83C-78CB-48D2-A1D5-977866EE873F}" dt="2021-03-10T13:19:12.462" v="1234" actId="14100"/>
        <pc:sldMkLst>
          <pc:docMk/>
          <pc:sldMk cId="1539976880" sldId="259"/>
        </pc:sldMkLst>
        <pc:spChg chg="mod">
          <ac:chgData name="SHOPICA LAKSHMI" userId="11dfcc8aecdeaa4a" providerId="LiveId" clId="{AE23E83C-78CB-48D2-A1D5-977866EE873F}" dt="2021-03-10T13:18:10.863" v="1183"/>
          <ac:spMkLst>
            <pc:docMk/>
            <pc:sldMk cId="1539976880" sldId="259"/>
            <ac:spMk id="2" creationId="{AC257FD1-781D-4813-92E9-29B5E839DBA1}"/>
          </ac:spMkLst>
        </pc:spChg>
        <pc:spChg chg="del">
          <ac:chgData name="SHOPICA LAKSHMI" userId="11dfcc8aecdeaa4a" providerId="LiveId" clId="{AE23E83C-78CB-48D2-A1D5-977866EE873F}" dt="2021-03-09T03:43:22.267" v="447"/>
          <ac:spMkLst>
            <pc:docMk/>
            <pc:sldMk cId="1539976880" sldId="259"/>
            <ac:spMk id="3" creationId="{263839F6-9809-49A4-B57E-817F11BEDE97}"/>
          </ac:spMkLst>
        </pc:spChg>
        <pc:picChg chg="add mod">
          <ac:chgData name="SHOPICA LAKSHMI" userId="11dfcc8aecdeaa4a" providerId="LiveId" clId="{AE23E83C-78CB-48D2-A1D5-977866EE873F}" dt="2021-03-10T13:19:12.462" v="1234" actId="14100"/>
          <ac:picMkLst>
            <pc:docMk/>
            <pc:sldMk cId="1539976880" sldId="259"/>
            <ac:picMk id="5" creationId="{158EF152-8B7D-4583-AD5B-EB79404363FA}"/>
          </ac:picMkLst>
        </pc:picChg>
      </pc:sldChg>
      <pc:sldChg chg="addSp delSp modSp new mod">
        <pc:chgData name="SHOPICA LAKSHMI" userId="11dfcc8aecdeaa4a" providerId="LiveId" clId="{AE23E83C-78CB-48D2-A1D5-977866EE873F}" dt="2021-03-10T13:19:36.962" v="1238" actId="14100"/>
        <pc:sldMkLst>
          <pc:docMk/>
          <pc:sldMk cId="4031190474" sldId="260"/>
        </pc:sldMkLst>
        <pc:spChg chg="mod">
          <ac:chgData name="SHOPICA LAKSHMI" userId="11dfcc8aecdeaa4a" providerId="LiveId" clId="{AE23E83C-78CB-48D2-A1D5-977866EE873F}" dt="2021-03-10T13:18:10.863" v="1183"/>
          <ac:spMkLst>
            <pc:docMk/>
            <pc:sldMk cId="4031190474" sldId="260"/>
            <ac:spMk id="2" creationId="{DE09A033-7D47-42A1-BD04-615D30AF7390}"/>
          </ac:spMkLst>
        </pc:spChg>
        <pc:spChg chg="del">
          <ac:chgData name="SHOPICA LAKSHMI" userId="11dfcc8aecdeaa4a" providerId="LiveId" clId="{AE23E83C-78CB-48D2-A1D5-977866EE873F}" dt="2021-03-09T03:55:32.796" v="462"/>
          <ac:spMkLst>
            <pc:docMk/>
            <pc:sldMk cId="4031190474" sldId="260"/>
            <ac:spMk id="3" creationId="{2E8509F2-EA0E-4E5E-9198-6A6DBFE016C5}"/>
          </ac:spMkLst>
        </pc:spChg>
        <pc:picChg chg="add mod">
          <ac:chgData name="SHOPICA LAKSHMI" userId="11dfcc8aecdeaa4a" providerId="LiveId" clId="{AE23E83C-78CB-48D2-A1D5-977866EE873F}" dt="2021-03-10T13:19:36.962" v="1238" actId="14100"/>
          <ac:picMkLst>
            <pc:docMk/>
            <pc:sldMk cId="4031190474" sldId="260"/>
            <ac:picMk id="5" creationId="{408B88FF-4529-450D-8856-8568DF48186D}"/>
          </ac:picMkLst>
        </pc:picChg>
      </pc:sldChg>
      <pc:sldChg chg="addSp delSp modSp new mod">
        <pc:chgData name="SHOPICA LAKSHMI" userId="11dfcc8aecdeaa4a" providerId="LiveId" clId="{AE23E83C-78CB-48D2-A1D5-977866EE873F}" dt="2021-03-10T13:19:46.599" v="1240" actId="14100"/>
        <pc:sldMkLst>
          <pc:docMk/>
          <pc:sldMk cId="4044202713" sldId="261"/>
        </pc:sldMkLst>
        <pc:spChg chg="mod">
          <ac:chgData name="SHOPICA LAKSHMI" userId="11dfcc8aecdeaa4a" providerId="LiveId" clId="{AE23E83C-78CB-48D2-A1D5-977866EE873F}" dt="2021-03-10T13:18:10.863" v="1183"/>
          <ac:spMkLst>
            <pc:docMk/>
            <pc:sldMk cId="4044202713" sldId="261"/>
            <ac:spMk id="2" creationId="{660D5521-ABF8-46B3-A568-5183053E6A80}"/>
          </ac:spMkLst>
        </pc:spChg>
        <pc:spChg chg="del">
          <ac:chgData name="SHOPICA LAKSHMI" userId="11dfcc8aecdeaa4a" providerId="LiveId" clId="{AE23E83C-78CB-48D2-A1D5-977866EE873F}" dt="2021-03-09T04:06:28.211" v="486"/>
          <ac:spMkLst>
            <pc:docMk/>
            <pc:sldMk cId="4044202713" sldId="261"/>
            <ac:spMk id="3" creationId="{7D44D8A5-F1CA-435E-A878-02229117FF21}"/>
          </ac:spMkLst>
        </pc:spChg>
        <pc:picChg chg="add mod">
          <ac:chgData name="SHOPICA LAKSHMI" userId="11dfcc8aecdeaa4a" providerId="LiveId" clId="{AE23E83C-78CB-48D2-A1D5-977866EE873F}" dt="2021-03-10T13:19:46.599" v="1240" actId="14100"/>
          <ac:picMkLst>
            <pc:docMk/>
            <pc:sldMk cId="4044202713" sldId="261"/>
            <ac:picMk id="5" creationId="{CA923652-A043-4B1A-92F0-07AC077AC890}"/>
          </ac:picMkLst>
        </pc:picChg>
      </pc:sldChg>
      <pc:sldChg chg="modSp new mod">
        <pc:chgData name="SHOPICA LAKSHMI" userId="11dfcc8aecdeaa4a" providerId="LiveId" clId="{AE23E83C-78CB-48D2-A1D5-977866EE873F}" dt="2021-03-10T13:20:00.769" v="1241" actId="14100"/>
        <pc:sldMkLst>
          <pc:docMk/>
          <pc:sldMk cId="2683457042" sldId="262"/>
        </pc:sldMkLst>
        <pc:spChg chg="mod">
          <ac:chgData name="SHOPICA LAKSHMI" userId="11dfcc8aecdeaa4a" providerId="LiveId" clId="{AE23E83C-78CB-48D2-A1D5-977866EE873F}" dt="2021-03-10T13:18:10.863" v="1183"/>
          <ac:spMkLst>
            <pc:docMk/>
            <pc:sldMk cId="2683457042" sldId="262"/>
            <ac:spMk id="2" creationId="{110EB734-BADF-4FEA-BAB3-2F30CF4F4378}"/>
          </ac:spMkLst>
        </pc:spChg>
        <pc:spChg chg="mod">
          <ac:chgData name="SHOPICA LAKSHMI" userId="11dfcc8aecdeaa4a" providerId="LiveId" clId="{AE23E83C-78CB-48D2-A1D5-977866EE873F}" dt="2021-03-10T13:20:00.769" v="1241" actId="14100"/>
          <ac:spMkLst>
            <pc:docMk/>
            <pc:sldMk cId="2683457042" sldId="262"/>
            <ac:spMk id="3" creationId="{7D2F57D1-8377-4330-9E25-8AF28C30926E}"/>
          </ac:spMkLst>
        </pc:spChg>
      </pc:sldChg>
      <pc:sldChg chg="addSp delSp modSp new mod">
        <pc:chgData name="SHOPICA LAKSHMI" userId="11dfcc8aecdeaa4a" providerId="LiveId" clId="{AE23E83C-78CB-48D2-A1D5-977866EE873F}" dt="2021-03-10T13:18:10.863" v="1183"/>
        <pc:sldMkLst>
          <pc:docMk/>
          <pc:sldMk cId="707242703" sldId="263"/>
        </pc:sldMkLst>
        <pc:spChg chg="mod">
          <ac:chgData name="SHOPICA LAKSHMI" userId="11dfcc8aecdeaa4a" providerId="LiveId" clId="{AE23E83C-78CB-48D2-A1D5-977866EE873F}" dt="2021-03-10T13:18:10.863" v="1183"/>
          <ac:spMkLst>
            <pc:docMk/>
            <pc:sldMk cId="707242703" sldId="263"/>
            <ac:spMk id="2" creationId="{D53EC957-D72D-452F-B27D-83FF1AB25613}"/>
          </ac:spMkLst>
        </pc:spChg>
        <pc:spChg chg="del">
          <ac:chgData name="SHOPICA LAKSHMI" userId="11dfcc8aecdeaa4a" providerId="LiveId" clId="{AE23E83C-78CB-48D2-A1D5-977866EE873F}" dt="2021-03-10T03:20:03.090" v="527"/>
          <ac:spMkLst>
            <pc:docMk/>
            <pc:sldMk cId="707242703" sldId="263"/>
            <ac:spMk id="3" creationId="{C51519BE-533E-4C1C-ABCE-2B8AEA0AA10C}"/>
          </ac:spMkLst>
        </pc:spChg>
        <pc:picChg chg="add mod">
          <ac:chgData name="SHOPICA LAKSHMI" userId="11dfcc8aecdeaa4a" providerId="LiveId" clId="{AE23E83C-78CB-48D2-A1D5-977866EE873F}" dt="2021-03-10T13:18:10.863" v="1183"/>
          <ac:picMkLst>
            <pc:docMk/>
            <pc:sldMk cId="707242703" sldId="263"/>
            <ac:picMk id="1026" creationId="{870CE349-7421-4DFE-8DF1-EEE6F677CD4B}"/>
          </ac:picMkLst>
        </pc:picChg>
      </pc:sldChg>
      <pc:sldChg chg="modSp new mod">
        <pc:chgData name="SHOPICA LAKSHMI" userId="11dfcc8aecdeaa4a" providerId="LiveId" clId="{AE23E83C-78CB-48D2-A1D5-977866EE873F}" dt="2021-03-10T13:18:10.863" v="1183"/>
        <pc:sldMkLst>
          <pc:docMk/>
          <pc:sldMk cId="3224029491" sldId="264"/>
        </pc:sldMkLst>
        <pc:spChg chg="mod">
          <ac:chgData name="SHOPICA LAKSHMI" userId="11dfcc8aecdeaa4a" providerId="LiveId" clId="{AE23E83C-78CB-48D2-A1D5-977866EE873F}" dt="2021-03-10T13:18:10.863" v="1183"/>
          <ac:spMkLst>
            <pc:docMk/>
            <pc:sldMk cId="3224029491" sldId="264"/>
            <ac:spMk id="2" creationId="{25C1F4CD-5738-493A-A199-8459AD455153}"/>
          </ac:spMkLst>
        </pc:spChg>
        <pc:spChg chg="mod">
          <ac:chgData name="SHOPICA LAKSHMI" userId="11dfcc8aecdeaa4a" providerId="LiveId" clId="{AE23E83C-78CB-48D2-A1D5-977866EE873F}" dt="2021-03-10T07:05:37.815" v="1169" actId="14100"/>
          <ac:spMkLst>
            <pc:docMk/>
            <pc:sldMk cId="3224029491" sldId="264"/>
            <ac:spMk id="3" creationId="{47775BAC-6AF8-4BA5-8363-73A905230698}"/>
          </ac:spMkLst>
        </pc:spChg>
      </pc:sldChg>
      <pc:sldChg chg="addSp delSp modSp new mod">
        <pc:chgData name="SHOPICA LAKSHMI" userId="11dfcc8aecdeaa4a" providerId="LiveId" clId="{AE23E83C-78CB-48D2-A1D5-977866EE873F}" dt="2021-03-10T13:18:10.863" v="1183"/>
        <pc:sldMkLst>
          <pc:docMk/>
          <pc:sldMk cId="2894024359" sldId="265"/>
        </pc:sldMkLst>
        <pc:spChg chg="mod">
          <ac:chgData name="SHOPICA LAKSHMI" userId="11dfcc8aecdeaa4a" providerId="LiveId" clId="{AE23E83C-78CB-48D2-A1D5-977866EE873F}" dt="2021-03-10T13:18:10.863" v="1183"/>
          <ac:spMkLst>
            <pc:docMk/>
            <pc:sldMk cId="2894024359" sldId="265"/>
            <ac:spMk id="2" creationId="{DF47BF19-CF34-439B-B47D-829ADA91D130}"/>
          </ac:spMkLst>
        </pc:spChg>
        <pc:spChg chg="del">
          <ac:chgData name="SHOPICA LAKSHMI" userId="11dfcc8aecdeaa4a" providerId="LiveId" clId="{AE23E83C-78CB-48D2-A1D5-977866EE873F}" dt="2021-03-10T04:09:08.304" v="584"/>
          <ac:spMkLst>
            <pc:docMk/>
            <pc:sldMk cId="2894024359" sldId="265"/>
            <ac:spMk id="3" creationId="{B3E318E6-451A-4474-9208-D39410483C60}"/>
          </ac:spMkLst>
        </pc:spChg>
        <pc:picChg chg="add mod">
          <ac:chgData name="SHOPICA LAKSHMI" userId="11dfcc8aecdeaa4a" providerId="LiveId" clId="{AE23E83C-78CB-48D2-A1D5-977866EE873F}" dt="2021-03-10T13:18:10.863" v="1183"/>
          <ac:picMkLst>
            <pc:docMk/>
            <pc:sldMk cId="2894024359" sldId="265"/>
            <ac:picMk id="5" creationId="{4AF32BC9-8F1B-4057-9F3C-B12FFE5B7F7C}"/>
          </ac:picMkLst>
        </pc:picChg>
      </pc:sldChg>
      <pc:sldChg chg="modSp new mod">
        <pc:chgData name="SHOPICA LAKSHMI" userId="11dfcc8aecdeaa4a" providerId="LiveId" clId="{AE23E83C-78CB-48D2-A1D5-977866EE873F}" dt="2021-03-10T07:05:19.395" v="1164" actId="403"/>
        <pc:sldMkLst>
          <pc:docMk/>
          <pc:sldMk cId="3982282102" sldId="266"/>
        </pc:sldMkLst>
        <pc:spChg chg="mod">
          <ac:chgData name="SHOPICA LAKSHMI" userId="11dfcc8aecdeaa4a" providerId="LiveId" clId="{AE23E83C-78CB-48D2-A1D5-977866EE873F}" dt="2021-03-10T07:05:19.395" v="1164" actId="403"/>
          <ac:spMkLst>
            <pc:docMk/>
            <pc:sldMk cId="3982282102" sldId="266"/>
            <ac:spMk id="2" creationId="{77AC6872-B233-4FC7-9195-05A467BC45AD}"/>
          </ac:spMkLst>
        </pc:spChg>
        <pc:spChg chg="mod">
          <ac:chgData name="SHOPICA LAKSHMI" userId="11dfcc8aecdeaa4a" providerId="LiveId" clId="{AE23E83C-78CB-48D2-A1D5-977866EE873F}" dt="2021-03-10T07:05:11" v="1159" actId="14100"/>
          <ac:spMkLst>
            <pc:docMk/>
            <pc:sldMk cId="3982282102" sldId="266"/>
            <ac:spMk id="3" creationId="{47A51F88-67C6-49F2-80D9-A0837D366281}"/>
          </ac:spMkLst>
        </pc:spChg>
      </pc:sldChg>
      <pc:sldChg chg="modSp new mod">
        <pc:chgData name="SHOPICA LAKSHMI" userId="11dfcc8aecdeaa4a" providerId="LiveId" clId="{AE23E83C-78CB-48D2-A1D5-977866EE873F}" dt="2021-03-10T13:20:51.372" v="1242" actId="14100"/>
        <pc:sldMkLst>
          <pc:docMk/>
          <pc:sldMk cId="3610722870" sldId="267"/>
        </pc:sldMkLst>
        <pc:spChg chg="mod">
          <ac:chgData name="SHOPICA LAKSHMI" userId="11dfcc8aecdeaa4a" providerId="LiveId" clId="{AE23E83C-78CB-48D2-A1D5-977866EE873F}" dt="2021-03-10T07:05:00.965" v="1157" actId="403"/>
          <ac:spMkLst>
            <pc:docMk/>
            <pc:sldMk cId="3610722870" sldId="267"/>
            <ac:spMk id="2" creationId="{094A0A08-0A3C-46DD-9393-1D98F5DF7EC5}"/>
          </ac:spMkLst>
        </pc:spChg>
        <pc:spChg chg="mod">
          <ac:chgData name="SHOPICA LAKSHMI" userId="11dfcc8aecdeaa4a" providerId="LiveId" clId="{AE23E83C-78CB-48D2-A1D5-977866EE873F}" dt="2021-03-10T13:20:51.372" v="1242" actId="14100"/>
          <ac:spMkLst>
            <pc:docMk/>
            <pc:sldMk cId="3610722870" sldId="267"/>
            <ac:spMk id="3" creationId="{51E71AC1-7142-4B77-A6F4-4FB2A227D45D}"/>
          </ac:spMkLst>
        </pc:spChg>
      </pc:sldChg>
      <pc:sldChg chg="modSp new mod">
        <pc:chgData name="SHOPICA LAKSHMI" userId="11dfcc8aecdeaa4a" providerId="LiveId" clId="{AE23E83C-78CB-48D2-A1D5-977866EE873F}" dt="2021-03-10T07:04:42.870" v="1151" actId="27636"/>
        <pc:sldMkLst>
          <pc:docMk/>
          <pc:sldMk cId="3205119044" sldId="268"/>
        </pc:sldMkLst>
        <pc:spChg chg="mod">
          <ac:chgData name="SHOPICA LAKSHMI" userId="11dfcc8aecdeaa4a" providerId="LiveId" clId="{AE23E83C-78CB-48D2-A1D5-977866EE873F}" dt="2021-03-10T07:04:42.870" v="1151" actId="27636"/>
          <ac:spMkLst>
            <pc:docMk/>
            <pc:sldMk cId="3205119044" sldId="268"/>
            <ac:spMk id="2" creationId="{1E5D7849-D368-4799-8E55-AB3A2B63B9DA}"/>
          </ac:spMkLst>
        </pc:spChg>
        <pc:spChg chg="mod">
          <ac:chgData name="SHOPICA LAKSHMI" userId="11dfcc8aecdeaa4a" providerId="LiveId" clId="{AE23E83C-78CB-48D2-A1D5-977866EE873F}" dt="2021-03-10T07:04:35.017" v="1148" actId="14100"/>
          <ac:spMkLst>
            <pc:docMk/>
            <pc:sldMk cId="3205119044" sldId="268"/>
            <ac:spMk id="3" creationId="{645CE55C-1585-4016-9AFC-17DD15C32D1C}"/>
          </ac:spMkLst>
        </pc:spChg>
      </pc:sldChg>
      <pc:sldChg chg="modSp new mod">
        <pc:chgData name="SHOPICA LAKSHMI" userId="11dfcc8aecdeaa4a" providerId="LiveId" clId="{AE23E83C-78CB-48D2-A1D5-977866EE873F}" dt="2021-03-10T07:04:20.146" v="1142" actId="27636"/>
        <pc:sldMkLst>
          <pc:docMk/>
          <pc:sldMk cId="788356684" sldId="269"/>
        </pc:sldMkLst>
        <pc:spChg chg="mod">
          <ac:chgData name="SHOPICA LAKSHMI" userId="11dfcc8aecdeaa4a" providerId="LiveId" clId="{AE23E83C-78CB-48D2-A1D5-977866EE873F}" dt="2021-03-10T07:04:20.146" v="1142" actId="27636"/>
          <ac:spMkLst>
            <pc:docMk/>
            <pc:sldMk cId="788356684" sldId="269"/>
            <ac:spMk id="2" creationId="{980E0275-4D66-4BCA-ADB9-2BE056946E80}"/>
          </ac:spMkLst>
        </pc:spChg>
        <pc:spChg chg="mod">
          <ac:chgData name="SHOPICA LAKSHMI" userId="11dfcc8aecdeaa4a" providerId="LiveId" clId="{AE23E83C-78CB-48D2-A1D5-977866EE873F}" dt="2021-03-10T07:04:15.721" v="1140" actId="14100"/>
          <ac:spMkLst>
            <pc:docMk/>
            <pc:sldMk cId="788356684" sldId="269"/>
            <ac:spMk id="3" creationId="{BBDB4903-D900-4876-8963-AF452D0B35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87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42732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04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27049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2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89234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331674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73181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9768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BA57AD-02D8-4098-9B8A-396E3D1CBCDE}" type="datetimeFigureOut">
              <a:rPr lang="en-IN" smtClean="0"/>
              <a:pPr/>
              <a:t>18-06-2021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F04BF0-4C51-4171-8800-D8E43942278F}" type="slidenum">
              <a:rPr lang="en-IN" smtClean="0"/>
              <a:pPr/>
              <a:t>‹#›</a:t>
            </a:fld>
            <a:endParaRPr lang="en-IN"/>
          </a:p>
        </p:txBody>
      </p:sp>
    </p:spTree>
    <p:extLst>
      <p:ext uri="{BB962C8B-B14F-4D97-AF65-F5344CB8AC3E}">
        <p14:creationId xmlns:p14="http://schemas.microsoft.com/office/powerpoint/2010/main" val="823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A57AD-02D8-4098-9B8A-396E3D1CBCDE}" type="datetimeFigureOut">
              <a:rPr lang="en-IN" smtClean="0"/>
              <a:pPr/>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12891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BA57AD-02D8-4098-9B8A-396E3D1CBCDE}" type="datetimeFigureOut">
              <a:rPr lang="en-IN" smtClean="0"/>
              <a:pPr/>
              <a:t>18-06-2021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F04BF0-4C51-4171-8800-D8E43942278F}"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910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ijarcet.org/wp-content/uploads/IJARCET-VOL-5-ISSUE-4-906-908.pdf" TargetMode="External"/><Relationship Id="rId2" Type="http://schemas.openxmlformats.org/officeDocument/2006/relationships/hyperlink" Target="mailto:http://ijsrd.com/Article.php?manuscript=IJSRDV4I110485"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7408305" TargetMode="External"/><Relationship Id="rId2" Type="http://schemas.openxmlformats.org/officeDocument/2006/relationships/hyperlink" Target="https://ieeexplore.ieee.org/document/7580874" TargetMode="External"/><Relationship Id="rId1" Type="http://schemas.openxmlformats.org/officeDocument/2006/relationships/slideLayout" Target="../slideLayouts/slideLayout7.xml"/><Relationship Id="rId4" Type="http://schemas.openxmlformats.org/officeDocument/2006/relationships/hyperlink" Target="https://ieeexplore.ieee.org/document/6387053/simila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6387053/similar" TargetMode="External"/><Relationship Id="rId2" Type="http://schemas.openxmlformats.org/officeDocument/2006/relationships/hyperlink" Target="https://ijret.org/volumes/2016v05/i04/IJRET20160504058.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D46-669D-488E-BE23-6E804C2950B3}"/>
              </a:ext>
            </a:extLst>
          </p:cNvPr>
          <p:cNvSpPr>
            <a:spLocks noGrp="1"/>
          </p:cNvSpPr>
          <p:nvPr>
            <p:ph type="ctrTitle"/>
          </p:nvPr>
        </p:nvSpPr>
        <p:spPr>
          <a:xfrm>
            <a:off x="1097280" y="754912"/>
            <a:ext cx="10058400" cy="3133347"/>
          </a:xfrm>
        </p:spPr>
        <p:txBody>
          <a:bodyPr>
            <a:normAutofit fontScale="90000"/>
          </a:bodyPr>
          <a:lstStyle/>
          <a:p>
            <a:r>
              <a:rPr lang="en-IN" dirty="0">
                <a:solidFill>
                  <a:schemeClr val="accent2">
                    <a:lumMod val="75000"/>
                  </a:schemeClr>
                </a:solidFill>
                <a:latin typeface="Bahnschrift SemiBold Condensed" panose="020B0502040204020203" pitchFamily="34" charset="0"/>
              </a:rPr>
              <a:t>Food Wastage Reduction by Donation to Charity</a:t>
            </a:r>
            <a:br>
              <a:rPr lang="en-IN" dirty="0">
                <a:solidFill>
                  <a:schemeClr val="accent2">
                    <a:lumMod val="75000"/>
                  </a:schemeClr>
                </a:solidFill>
                <a:latin typeface="Bahnschrift SemiBold Condensed" panose="020B0502040204020203" pitchFamily="34" charset="0"/>
              </a:rPr>
            </a:br>
            <a:r>
              <a:rPr lang="en-IN" dirty="0">
                <a:solidFill>
                  <a:schemeClr val="accent2">
                    <a:lumMod val="75000"/>
                  </a:schemeClr>
                </a:solidFill>
                <a:latin typeface="Bahnschrift SemiBold Condensed" panose="020B0502040204020203" pitchFamily="34" charset="0"/>
              </a:rPr>
              <a:t>Institutions</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386DE730-B61E-4895-A048-24D2C37A515B}"/>
              </a:ext>
            </a:extLst>
          </p:cNvPr>
          <p:cNvSpPr>
            <a:spLocks noGrp="1"/>
          </p:cNvSpPr>
          <p:nvPr>
            <p:ph type="subTitle" idx="1"/>
          </p:nvPr>
        </p:nvSpPr>
        <p:spPr>
          <a:xfrm>
            <a:off x="1233377" y="4396566"/>
            <a:ext cx="10026501" cy="1785870"/>
          </a:xfrm>
        </p:spPr>
        <p:txBody>
          <a:bodyPr anchor="b">
            <a:noAutofit/>
          </a:bodyPr>
          <a:lstStyle/>
          <a:p>
            <a:r>
              <a:rPr lang="en-IN" sz="2100" b="1" dirty="0">
                <a:solidFill>
                  <a:schemeClr val="tx1">
                    <a:lumMod val="85000"/>
                    <a:lumOff val="15000"/>
                  </a:schemeClr>
                </a:solidFill>
                <a:latin typeface="Bahnschrift SemiBold Condensed"/>
                <a:cs typeface="Aparajita" panose="02020603050405020304" pitchFamily="18" charset="0"/>
              </a:rPr>
              <a:t>Done By:                                                            Guided By:</a:t>
            </a:r>
          </a:p>
          <a:p>
            <a:r>
              <a:rPr lang="en-IN" sz="2100" b="1" dirty="0">
                <a:solidFill>
                  <a:schemeClr val="tx1">
                    <a:lumMod val="85000"/>
                    <a:lumOff val="15000"/>
                  </a:schemeClr>
                </a:solidFill>
                <a:latin typeface="Bahnschrift SemiBold Condensed"/>
                <a:cs typeface="Aparajita" panose="02020603050405020304" pitchFamily="18" charset="0"/>
              </a:rPr>
              <a:t>      MEENA K (211417104144)                                             </a:t>
            </a:r>
            <a:r>
              <a:rPr lang="en-IN" sz="2100" b="1" dirty="0" err="1">
                <a:solidFill>
                  <a:schemeClr val="tx1">
                    <a:lumMod val="85000"/>
                    <a:lumOff val="15000"/>
                  </a:schemeClr>
                </a:solidFill>
                <a:latin typeface="Bahnschrift SemiBold Condensed"/>
                <a:cs typeface="Aparajita" panose="02020603050405020304" pitchFamily="18" charset="0"/>
              </a:rPr>
              <a:t>Mrs.M.MAHESWARI</a:t>
            </a:r>
            <a:endParaRPr lang="en-IN" sz="2100" b="1" dirty="0">
              <a:solidFill>
                <a:schemeClr val="tx1">
                  <a:lumMod val="85000"/>
                  <a:lumOff val="15000"/>
                </a:schemeClr>
              </a:solidFill>
              <a:latin typeface="Bahnschrift SemiBold Condensed"/>
              <a:cs typeface="Aparajita" panose="02020603050405020304" pitchFamily="18" charset="0"/>
            </a:endParaRPr>
          </a:p>
          <a:p>
            <a:r>
              <a:rPr lang="en-IN" sz="2100" b="1" dirty="0">
                <a:solidFill>
                  <a:schemeClr val="tx1">
                    <a:lumMod val="85000"/>
                    <a:lumOff val="15000"/>
                  </a:schemeClr>
                </a:solidFill>
                <a:latin typeface="Bahnschrift SemiBold Condensed"/>
                <a:cs typeface="Aparajita" panose="02020603050405020304" pitchFamily="18" charset="0"/>
              </a:rPr>
              <a:t>      SHANMATHI S (211417104252)                                       Asst. Professor</a:t>
            </a:r>
          </a:p>
          <a:p>
            <a:r>
              <a:rPr lang="en-IN" sz="2100" b="1" dirty="0">
                <a:solidFill>
                  <a:schemeClr val="tx1">
                    <a:lumMod val="85000"/>
                    <a:lumOff val="15000"/>
                  </a:schemeClr>
                </a:solidFill>
                <a:latin typeface="Bahnschrift SemiBold Condensed"/>
                <a:cs typeface="Aparajita" panose="02020603050405020304" pitchFamily="18" charset="0"/>
              </a:rPr>
              <a:t>      SHOPICA V (211417104258)                                           Department of CSE </a:t>
            </a:r>
          </a:p>
        </p:txBody>
      </p:sp>
    </p:spTree>
    <p:extLst>
      <p:ext uri="{BB962C8B-B14F-4D97-AF65-F5344CB8AC3E}">
        <p14:creationId xmlns:p14="http://schemas.microsoft.com/office/powerpoint/2010/main" val="287726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0D5521-ABF8-46B3-A568-5183053E6A80}"/>
              </a:ext>
            </a:extLst>
          </p:cNvPr>
          <p:cNvSpPr txBox="1">
            <a:spLocks/>
          </p:cNvSpPr>
          <p:nvPr/>
        </p:nvSpPr>
        <p:spPr>
          <a:xfrm>
            <a:off x="245660" y="286603"/>
            <a:ext cx="10910020" cy="655093"/>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Use Case Diagram</a:t>
            </a:r>
          </a:p>
        </p:txBody>
      </p:sp>
      <p:pic>
        <p:nvPicPr>
          <p:cNvPr id="4" name="Content Placeholder 4">
            <a:extLst>
              <a:ext uri="{FF2B5EF4-FFF2-40B4-BE49-F238E27FC236}">
                <a16:creationId xmlns:a16="http://schemas.microsoft.com/office/drawing/2014/main" id="{CA923652-A043-4B1A-92F0-07AC077AC890}"/>
              </a:ext>
            </a:extLst>
          </p:cNvPr>
          <p:cNvPicPr>
            <a:picLocks noChangeAspect="1"/>
          </p:cNvPicPr>
          <p:nvPr/>
        </p:nvPicPr>
        <p:blipFill>
          <a:blip r:embed="rId2">
            <a:duotone>
              <a:prstClr val="black"/>
              <a:schemeClr val="tx2">
                <a:tint val="45000"/>
                <a:satMod val="400000"/>
              </a:schemeClr>
            </a:duotone>
            <a:lum contrast="10000"/>
            <a:extLst>
              <a:ext uri="{28A0092B-C50C-407E-A947-70E740481C1C}">
                <a14:useLocalDpi xmlns:a14="http://schemas.microsoft.com/office/drawing/2010/main" val="0"/>
              </a:ext>
            </a:extLst>
          </a:blip>
          <a:stretch>
            <a:fillRect/>
          </a:stretch>
        </p:blipFill>
        <p:spPr>
          <a:xfrm>
            <a:off x="2932415" y="928048"/>
            <a:ext cx="5752730" cy="5500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19-CF34-439B-B47D-829ADA91D130}"/>
              </a:ext>
            </a:extLst>
          </p:cNvPr>
          <p:cNvSpPr txBox="1">
            <a:spLocks/>
          </p:cNvSpPr>
          <p:nvPr/>
        </p:nvSpPr>
        <p:spPr>
          <a:xfrm>
            <a:off x="259307" y="163773"/>
            <a:ext cx="10896373" cy="635297"/>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Sequence Diagram</a:t>
            </a:r>
            <a:endParaRPr kumimoji="0" lang="en-IN" sz="5400" b="1" i="0" u="none" strike="noStrike" kern="1200" cap="none" spc="-50" normalizeH="0" baseline="0" noProof="0" dirty="0">
              <a:ln>
                <a:noFill/>
              </a:ln>
              <a:solidFill>
                <a:schemeClr val="accent2">
                  <a:lumMod val="75000"/>
                </a:schemeClr>
              </a:solidFill>
              <a:effectLst/>
              <a:uLnTx/>
              <a:uFillTx/>
              <a:latin typeface="+mj-lt"/>
              <a:ea typeface="+mj-ea"/>
              <a:cs typeface="+mj-cs"/>
            </a:endParaRPr>
          </a:p>
        </p:txBody>
      </p:sp>
      <p:pic>
        <p:nvPicPr>
          <p:cNvPr id="3" name="Content Placeholder 18">
            <a:extLst>
              <a:ext uri="{FF2B5EF4-FFF2-40B4-BE49-F238E27FC236}">
                <a16:creationId xmlns:a16="http://schemas.microsoft.com/office/drawing/2014/main" id="{7B1536CA-CE98-42E5-8B55-75AFA621381A}"/>
              </a:ext>
            </a:extLst>
          </p:cNvPr>
          <p:cNvPicPr>
            <a:picLocks noChangeAspect="1"/>
          </p:cNvPicPr>
          <p:nvPr/>
        </p:nvPicPr>
        <p:blipFill>
          <a:blip r:embed="rId2">
            <a:lum contrast="10000"/>
            <a:extLst>
              <a:ext uri="{28A0092B-C50C-407E-A947-70E740481C1C}">
                <a14:useLocalDpi xmlns:a14="http://schemas.microsoft.com/office/drawing/2010/main" val="0"/>
              </a:ext>
            </a:extLst>
          </a:blip>
          <a:stretch>
            <a:fillRect/>
          </a:stretch>
        </p:blipFill>
        <p:spPr>
          <a:xfrm>
            <a:off x="3384645" y="968991"/>
            <a:ext cx="5486399" cy="5213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F4CD-5738-493A-A199-8459AD455153}"/>
              </a:ext>
            </a:extLst>
          </p:cNvPr>
          <p:cNvSpPr>
            <a:spLocks noGrp="1"/>
          </p:cNvSpPr>
          <p:nvPr>
            <p:ph type="title"/>
          </p:nvPr>
        </p:nvSpPr>
        <p:spPr>
          <a:xfrm>
            <a:off x="1097280" y="286604"/>
            <a:ext cx="10058400" cy="1196208"/>
          </a:xfrm>
        </p:spPr>
        <p:txBody>
          <a:bodyPr>
            <a:normAutofit/>
          </a:bodyPr>
          <a:lstStyle/>
          <a:p>
            <a:r>
              <a:rPr lang="en-IN" sz="5400" b="1" dirty="0">
                <a:solidFill>
                  <a:schemeClr val="accent2">
                    <a:lumMod val="75000"/>
                  </a:schemeClr>
                </a:solidFill>
                <a:latin typeface="Bahnschrift Condensed" panose="020B0502040204020203" pitchFamily="34" charset="0"/>
              </a:rPr>
              <a:t>Modules / Functionalities</a:t>
            </a:r>
          </a:p>
        </p:txBody>
      </p:sp>
      <p:sp>
        <p:nvSpPr>
          <p:cNvPr id="3" name="Content Placeholder 2">
            <a:extLst>
              <a:ext uri="{FF2B5EF4-FFF2-40B4-BE49-F238E27FC236}">
                <a16:creationId xmlns:a16="http://schemas.microsoft.com/office/drawing/2014/main" id="{47775BAC-6AF8-4BA5-8363-73A905230698}"/>
              </a:ext>
            </a:extLst>
          </p:cNvPr>
          <p:cNvSpPr>
            <a:spLocks noGrp="1"/>
          </p:cNvSpPr>
          <p:nvPr>
            <p:ph idx="1"/>
          </p:nvPr>
        </p:nvSpPr>
        <p:spPr>
          <a:xfrm>
            <a:off x="1172568" y="1861751"/>
            <a:ext cx="10058401" cy="3829365"/>
          </a:xfrm>
        </p:spPr>
        <p:txBody>
          <a:bodyPr>
            <a:normAutofit fontScale="25000" lnSpcReduction="20000"/>
          </a:bodyPr>
          <a:lstStyle/>
          <a:p>
            <a:pPr>
              <a:lnSpc>
                <a:spcPct val="170000"/>
              </a:lnSpc>
            </a:pPr>
            <a:r>
              <a:rPr lang="en-US" sz="16000" b="1" i="1" dirty="0">
                <a:solidFill>
                  <a:schemeClr val="accent2">
                    <a:lumMod val="50000"/>
                  </a:schemeClr>
                </a:solidFill>
                <a:latin typeface="Bahnschrift SemiBold Condensed"/>
              </a:rPr>
              <a:t>Login &amp; Registration</a:t>
            </a:r>
            <a:endParaRPr lang="en-US" sz="16000" b="1" dirty="0">
              <a:solidFill>
                <a:schemeClr val="accent2">
                  <a:lumMod val="50000"/>
                </a:schemeClr>
              </a:solidFill>
              <a:latin typeface="Bahnschrift SemiBold Condensed"/>
            </a:endParaRP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This phase involves signing in and registering for both the donor and the recipient.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The user’s details are maintained confidentially by maintaining a separate account for each user.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At the same time, the admin can view the details of the registered agent.</a:t>
            </a:r>
          </a:p>
          <a:p>
            <a:r>
              <a:rPr lang="en-US" sz="9600" dirty="0">
                <a:latin typeface="Bahnschrift SemiBold Condensed"/>
              </a:rPr>
              <a:t> </a:t>
            </a:r>
          </a:p>
        </p:txBody>
      </p:sp>
    </p:spTree>
    <p:extLst>
      <p:ext uri="{BB962C8B-B14F-4D97-AF65-F5344CB8AC3E}">
        <p14:creationId xmlns:p14="http://schemas.microsoft.com/office/powerpoint/2010/main" val="322402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a:solidFill>
                  <a:schemeClr val="accent2">
                    <a:lumMod val="75000"/>
                  </a:schemeClr>
                </a:solidFill>
                <a:latin typeface="Bahnschrift SemiBold Condensed"/>
              </a:rPr>
              <a:t>Donor Module</a:t>
            </a:r>
            <a:endParaRPr lang="en-US" sz="5400" b="1" dirty="0">
              <a:solidFill>
                <a:schemeClr val="accent2">
                  <a:lumMod val="75000"/>
                </a:schemeClr>
              </a:solidFill>
              <a:latin typeface="Bahnschrift SemiBold Condensed"/>
            </a:endParaRPr>
          </a:p>
        </p:txBody>
      </p:sp>
      <p:sp>
        <p:nvSpPr>
          <p:cNvPr id="3" name="Content Placeholder 2"/>
          <p:cNvSpPr>
            <a:spLocks noGrp="1"/>
          </p:cNvSpPr>
          <p:nvPr>
            <p:ph idx="1"/>
          </p:nvPr>
        </p:nvSpPr>
        <p:spPr>
          <a:xfrm>
            <a:off x="1097280" y="2142699"/>
            <a:ext cx="10058400" cy="3726395"/>
          </a:xfrm>
        </p:spPr>
        <p:txBody>
          <a:bodyPr/>
          <a:lstStyle/>
          <a:p>
            <a:pPr>
              <a:buNone/>
            </a:pPr>
            <a:endParaRPr lang="en-US" dirty="0"/>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In the donor module, the donor gives the leftover food to the orphanage.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gives the request to the admin for the purpose of collecting the leftover food.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can view the orphanage details.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97280" y="2060812"/>
            <a:ext cx="10058400" cy="3808282"/>
          </a:xfrm>
          <a:prstGeom prst="rect">
            <a:avLst/>
          </a:prstGeom>
        </p:spPr>
        <p:txBody>
          <a:bodyPr vert="horz" lIns="0" tIns="45720" rIns="0" bIns="45720" rtlCol="0">
            <a:normAutofit lnSpcReduction="10000"/>
          </a:bodyPr>
          <a:lstStyle/>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In the Receiver module, the Receiver maintains the orphanage details. It can also view the donor details. </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gives the request to the admin for collecting the food from the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After collecting the food, the recipient gives the alert message to the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can also track the location of the Donor.</a:t>
            </a:r>
          </a:p>
        </p:txBody>
      </p:sp>
      <p:sp>
        <p:nvSpPr>
          <p:cNvPr id="6" name="Title 5"/>
          <p:cNvSpPr>
            <a:spLocks noGrp="1"/>
          </p:cNvSpPr>
          <p:nvPr>
            <p:ph type="title"/>
          </p:nvPr>
        </p:nvSpPr>
        <p:spPr>
          <a:xfrm>
            <a:off x="1132764" y="423081"/>
            <a:ext cx="10022916" cy="1296537"/>
          </a:xfrm>
        </p:spPr>
        <p:txBody>
          <a:bodyPr>
            <a:normAutofit/>
          </a:bodyPr>
          <a:lstStyle/>
          <a:p>
            <a:r>
              <a:rPr lang="en-US" sz="5400" b="1" i="1" dirty="0">
                <a:solidFill>
                  <a:schemeClr val="accent2">
                    <a:lumMod val="75000"/>
                  </a:schemeClr>
                </a:solidFill>
                <a:latin typeface="Bahnschrift SemiBold Condensed"/>
              </a:rPr>
              <a:t>Receiver Module</a:t>
            </a:r>
            <a:endParaRPr lang="en-US" sz="5400" b="1" dirty="0">
              <a:solidFill>
                <a:schemeClr val="accent2">
                  <a:lumMod val="75000"/>
                </a:schemeClr>
              </a:solidFill>
              <a:latin typeface="Bahnschrift SemiBold Condensed"/>
            </a:endParaRPr>
          </a:p>
        </p:txBody>
      </p:sp>
    </p:spTree>
    <p:extLst>
      <p:ext uri="{BB962C8B-B14F-4D97-AF65-F5344CB8AC3E}">
        <p14:creationId xmlns:p14="http://schemas.microsoft.com/office/powerpoint/2010/main" val="3982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Testing – Login Process </a:t>
            </a: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36980" y="1282893"/>
          <a:ext cx="10918208" cy="4820778"/>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866029">
                  <a:extLst>
                    <a:ext uri="{9D8B030D-6E8A-4147-A177-3AD203B41FA5}">
                      <a16:colId xmlns:a16="http://schemas.microsoft.com/office/drawing/2014/main" val="802134180"/>
                    </a:ext>
                  </a:extLst>
                </a:gridCol>
                <a:gridCol w="2210938">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Enter the correct username and</a:t>
                      </a:r>
                      <a:r>
                        <a:rPr lang="en-IN" sz="3200" kern="1200" dirty="0">
                          <a:effectLst/>
                          <a:latin typeface="Bahnschrift SemiBold Condensed"/>
                        </a:rPr>
                        <a:t> </a:t>
                      </a:r>
                      <a:r>
                        <a:rPr lang="en-US" sz="3200" kern="1200" dirty="0">
                          <a:effectLst/>
                          <a:latin typeface="Bahnschrift SemiBold Condensed"/>
                        </a:rPr>
                        <a:t>Password</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142875"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Displays “Username and Password is</a:t>
                      </a:r>
                      <a:r>
                        <a:rPr lang="en-IN" sz="3200" kern="1200" baseline="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36195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Username and Password is</a:t>
                      </a:r>
                      <a:r>
                        <a:rPr lang="en-IN" sz="3200" kern="120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algn="l">
                        <a:lnSpc>
                          <a:spcPct val="100000"/>
                        </a:lnSpc>
                        <a:spcBef>
                          <a:spcPts val="10"/>
                        </a:spcBef>
                        <a:spcAft>
                          <a:spcPts val="0"/>
                        </a:spcAft>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785" indent="39370" algn="l">
                        <a:lnSpc>
                          <a:spcPct val="100000"/>
                        </a:lnSpc>
                        <a:spcAft>
                          <a:spcPts val="0"/>
                        </a:spcAft>
                      </a:pPr>
                      <a:r>
                        <a:rPr lang="en-US" sz="3200" b="0" dirty="0">
                          <a:effectLst/>
                          <a:latin typeface="Bahnschrift SemiBold Condensed"/>
                        </a:rPr>
                        <a:t>Click the “Submit”</a:t>
                      </a:r>
                      <a:r>
                        <a:rPr lang="en-US" sz="3200" b="0" spc="-335" dirty="0">
                          <a:effectLst/>
                          <a:latin typeface="Bahnschrift SemiBold Condensed"/>
                        </a:rPr>
                        <a:t> </a:t>
                      </a:r>
                      <a:r>
                        <a:rPr lang="en-US" sz="3200" b="0" dirty="0">
                          <a:effectLst/>
                          <a:latin typeface="Bahnschrift SemiBold Condensed"/>
                        </a:rPr>
                        <a:t>button</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76225" algn="l">
                        <a:lnSpc>
                          <a:spcPct val="100000"/>
                        </a:lnSpc>
                        <a:spcAft>
                          <a:spcPts val="0"/>
                        </a:spcAft>
                      </a:pPr>
                      <a:r>
                        <a:rPr lang="en-US" sz="3200" b="0" dirty="0">
                          <a:effectLst/>
                          <a:latin typeface="Bahnschrift SemiBold Condensed"/>
                        </a:rPr>
                        <a:t>Displays “Login 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1500" algn="l">
                        <a:lnSpc>
                          <a:spcPct val="100000"/>
                        </a:lnSpc>
                        <a:spcAft>
                          <a:spcPts val="0"/>
                        </a:spcAft>
                        <a:tabLst>
                          <a:tab pos="774065" algn="l"/>
                        </a:tabLst>
                      </a:pPr>
                      <a:r>
                        <a:rPr lang="en-US" sz="3200" b="0" dirty="0">
                          <a:effectLst/>
                          <a:latin typeface="Bahnschrift SemiBold Condensed"/>
                        </a:rPr>
                        <a:t>Login	</a:t>
                      </a:r>
                      <a:r>
                        <a:rPr lang="en-US" sz="3200" b="0" spc="-10" dirty="0">
                          <a:effectLst/>
                          <a:latin typeface="Bahnschrift SemiBold Condensed"/>
                        </a:rPr>
                        <a:t>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lvl="0" defTabSz="914400">
              <a:lnSpc>
                <a:spcPct val="85000"/>
              </a:lnSpc>
              <a:spcBef>
                <a:spcPct val="0"/>
              </a:spcBef>
              <a:defRPr/>
            </a:pPr>
            <a:r>
              <a:rPr lang="en-IN" sz="5400" b="1" spc="-50" dirty="0">
                <a:solidFill>
                  <a:schemeClr val="accent2">
                    <a:lumMod val="75000"/>
                  </a:schemeClr>
                </a:solidFill>
                <a:latin typeface="Bahnschrift SemiBold Condensed" panose="020B0502040204020203" pitchFamily="34" charset="0"/>
              </a:rPr>
              <a:t>New User Registration</a:t>
            </a:r>
          </a:p>
        </p:txBody>
      </p:sp>
      <p:graphicFrame>
        <p:nvGraphicFramePr>
          <p:cNvPr id="4"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59810" y="1214654"/>
          <a:ext cx="10918208" cy="4803288"/>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674960">
                  <a:extLst>
                    <a:ext uri="{9D8B030D-6E8A-4147-A177-3AD203B41FA5}">
                      <a16:colId xmlns:a16="http://schemas.microsoft.com/office/drawing/2014/main" val="802134180"/>
                    </a:ext>
                  </a:extLst>
                </a:gridCol>
                <a:gridCol w="240200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New user   Registration</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Displays “Registration Successful”</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Registered Successfully</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b="0" kern="1200" dirty="0">
                          <a:solidFill>
                            <a:schemeClr val="dk1"/>
                          </a:solidFill>
                          <a:effectLst/>
                          <a:latin typeface="Bahnschrift SemiBold Condensed"/>
                          <a:ea typeface="+mn-ea"/>
                          <a:cs typeface="+mn-cs"/>
                        </a:rPr>
                        <a:t>Pass</a:t>
                      </a:r>
                      <a:endParaRPr lang="en-US" sz="320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Login to user Id</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Displays “User Login  successful”</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User Login  Correct</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Donation details</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05219" y="1869746"/>
          <a:ext cx="10918208" cy="3616654"/>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087528">
                <a:tc>
                  <a:txBody>
                    <a:bodyPr/>
                    <a:lstStyle/>
                    <a:p>
                      <a:pPr marL="69215" marR="236220" indent="39370" algn="ctr" defTabSz="914400" rtl="0" eaLnBrk="1" fontAlgn="auto" latinLnBrk="0" hangingPunct="1">
                        <a:lnSpc>
                          <a:spcPct val="100000"/>
                        </a:lnSpc>
                        <a:spcBef>
                          <a:spcPts val="10"/>
                        </a:spcBef>
                        <a:spcAft>
                          <a:spcPts val="0"/>
                        </a:spcAft>
                        <a:buClrTx/>
                        <a:buSzTx/>
                        <a:buFontTx/>
                        <a:buNone/>
                        <a:tabLst>
                          <a:tab pos="664845" algn="l"/>
                        </a:tabLst>
                        <a:defRPr/>
                      </a:pPr>
                      <a:r>
                        <a:rPr lang="en-US" sz="3200" b="1" kern="1200" dirty="0">
                          <a:solidFill>
                            <a:schemeClr val="dk1"/>
                          </a:solidFill>
                          <a:effectLst/>
                          <a:latin typeface="Bahnschrift SemiBold Condensed"/>
                          <a:ea typeface="+mn-ea"/>
                          <a:cs typeface="+mn-cs"/>
                        </a:rPr>
                        <a:t>1.</a:t>
                      </a:r>
                      <a:endParaRPr lang="en-IN" sz="3200" b="1"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details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Receiver Module</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09684" y="1869745"/>
          <a:ext cx="10918208" cy="3766779"/>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655211">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111568">
                <a:tc>
                  <a:txBody>
                    <a:bodyPr/>
                    <a:lstStyle/>
                    <a:p>
                      <a:pPr marL="278130" marR="367030" algn="ctr">
                        <a:spcAft>
                          <a:spcPts val="0"/>
                        </a:spcAft>
                      </a:pPr>
                      <a:endParaRPr lang="en-US" sz="2200" b="0" dirty="0">
                        <a:effectLst/>
                        <a:latin typeface="Bahnschrift SemiCondensed" panose="020B0502040204020203" pitchFamily="34" charset="0"/>
                      </a:endParaRPr>
                    </a:p>
                    <a:p>
                      <a:pPr marL="278130" marR="367030" algn="ctr">
                        <a:spcAft>
                          <a:spcPts val="0"/>
                        </a:spcAft>
                      </a:pPr>
                      <a:r>
                        <a:rPr lang="en-US" sz="2200" b="1" dirty="0">
                          <a:effectLst/>
                          <a:latin typeface="Bahnschrift SemiCondensed" panose="020B0502040204020203" pitchFamily="34" charset="0"/>
                        </a:rPr>
                        <a:t>1.</a:t>
                      </a:r>
                      <a:endParaRPr lang="en-IN" sz="2200" b="1" dirty="0">
                        <a:effectLst/>
                        <a:latin typeface="Bahnschrift SemiCondensed" panose="020B0502040204020203"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available food items are listed properly. </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Available food items are listed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list of available food items.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8"/>
            <a:ext cx="3200400" cy="5451599"/>
          </a:xfrm>
        </p:spPr>
        <p:txBody>
          <a:bodyPr vert="horz" anchor="t">
            <a:normAutofit/>
          </a:bodyPr>
          <a:lstStyle/>
          <a:p>
            <a:pPr algn="ctr"/>
            <a:r>
              <a:rPr lang="en-US" sz="6200" b="1" dirty="0">
                <a:latin typeface="Bahnschrift SemiBold Condensed"/>
              </a:rPr>
              <a:t>Screenshots</a:t>
            </a:r>
            <a:br>
              <a:rPr lang="en-US" sz="6200" b="1" dirty="0">
                <a:latin typeface="Bahnschrift SemiBold Condensed"/>
              </a:rPr>
            </a:br>
            <a:br>
              <a:rPr lang="en-US" sz="6200" b="1" dirty="0">
                <a:latin typeface="Bahnschrift SemiBold Condensed"/>
              </a:rPr>
            </a:br>
            <a:br>
              <a:rPr lang="en-US" sz="6200" b="1" dirty="0">
                <a:latin typeface="Bahnschrift SemiBold Condensed"/>
              </a:rPr>
            </a:br>
            <a:r>
              <a:rPr lang="en-IN" sz="6200" dirty="0">
                <a:latin typeface="Bahnschrift SemiBold Condensed" panose="020B0502040204020203" pitchFamily="34" charset="0"/>
              </a:rPr>
              <a:t> </a:t>
            </a:r>
            <a:r>
              <a:rPr lang="en-IN" sz="6200" b="1" i="1" dirty="0">
                <a:latin typeface="Bahnschrift SemiBold Condensed" panose="020B0502040204020203" pitchFamily="34" charset="0"/>
              </a:rPr>
              <a:t>Login Page</a:t>
            </a:r>
            <a:endParaRPr lang="en-US" sz="6200" b="1" i="1" dirty="0">
              <a:latin typeface="Bahnschrift SemiBold Condensed"/>
            </a:endParaRPr>
          </a:p>
        </p:txBody>
      </p:sp>
      <p:pic>
        <p:nvPicPr>
          <p:cNvPr id="5" name="Content Placeholder 4">
            <a:extLst>
              <a:ext uri="{FF2B5EF4-FFF2-40B4-BE49-F238E27FC236}">
                <a16:creationId xmlns:a16="http://schemas.microsoft.com/office/drawing/2014/main" id="{2B7A3803-7204-411B-8C81-72A54F6EA290}"/>
              </a:ext>
            </a:extLst>
          </p:cNvPr>
          <p:cNvPicPr>
            <a:picLocks noGrp="1" noChangeAspect="1"/>
          </p:cNvPicPr>
          <p:nvPr>
            <p:ph idx="1"/>
          </p:nvPr>
        </p:nvPicPr>
        <p:blipFill>
          <a:blip r:embed="rId2"/>
          <a:stretch>
            <a:fillRect/>
          </a:stretch>
        </p:blipFill>
        <p:spPr>
          <a:xfrm>
            <a:off x="5977720" y="313899"/>
            <a:ext cx="4326339" cy="625067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29159"/>
          </a:xfrm>
        </p:spPr>
        <p:txBody>
          <a:bodyPr>
            <a:normAutofit/>
          </a:bodyPr>
          <a:lstStyle/>
          <a:p>
            <a:r>
              <a:rPr lang="en-US" sz="5400" b="1" dirty="0">
                <a:solidFill>
                  <a:schemeClr val="accent2">
                    <a:lumMod val="75000"/>
                  </a:schemeClr>
                </a:solidFill>
                <a:latin typeface="Bahnschrift SemiBold Condensed"/>
              </a:rPr>
              <a:t>Introduction</a:t>
            </a:r>
          </a:p>
        </p:txBody>
      </p:sp>
      <p:sp>
        <p:nvSpPr>
          <p:cNvPr id="1025" name="Rectangle 1"/>
          <p:cNvSpPr>
            <a:spLocks noChangeArrowheads="1"/>
          </p:cNvSpPr>
          <p:nvPr/>
        </p:nvSpPr>
        <p:spPr bwMode="auto">
          <a:xfrm>
            <a:off x="650789" y="1701097"/>
            <a:ext cx="11113581" cy="45037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 an area where many people suffer from malnutrition, food wastage is a disturbing problem. Roads, garbage cans, and garbage dumps provide ample evidence of this.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Weddings, carnivals, restaurants, community, and family functions produce so much food. But food shortage still a problem in many areas.</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Food shortage indicates many economic problems. A high standard of living has led to wastage of   food, clothing, etc.. because of the rapid changes in habits and lifestyle.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Instead of wasting these resources, we can use them to donate them to various organizations such as orphanages, old age homes, etc.</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Feed the needy is an online-based app that provides a platform for donors with leftover food to donate to all organizations in need of food.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Donor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5" name="Content Placeholder 4">
            <a:extLst>
              <a:ext uri="{FF2B5EF4-FFF2-40B4-BE49-F238E27FC236}">
                <a16:creationId xmlns:a16="http://schemas.microsoft.com/office/drawing/2014/main" id="{70BD35C1-D7EA-403C-B12E-02C9DC8DE930}"/>
              </a:ext>
            </a:extLst>
          </p:cNvPr>
          <p:cNvPicPr>
            <a:picLocks noGrp="1" noChangeAspect="1"/>
          </p:cNvPicPr>
          <p:nvPr>
            <p:ph idx="1"/>
          </p:nvPr>
        </p:nvPicPr>
        <p:blipFill>
          <a:blip r:embed="rId2"/>
          <a:stretch>
            <a:fillRect/>
          </a:stretch>
        </p:blipFill>
        <p:spPr>
          <a:xfrm>
            <a:off x="6018662" y="272955"/>
            <a:ext cx="4531057" cy="63189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Receiver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39041531-4A8B-44EE-B488-74D2B7554754}"/>
              </a:ext>
            </a:extLst>
          </p:cNvPr>
          <p:cNvPicPr>
            <a:picLocks noGrp="1" noChangeAspect="1"/>
          </p:cNvPicPr>
          <p:nvPr>
            <p:ph idx="1"/>
          </p:nvPr>
        </p:nvPicPr>
        <p:blipFill rotWithShape="1">
          <a:blip r:embed="rId2"/>
          <a:srcRect r="1737"/>
          <a:stretch/>
        </p:blipFill>
        <p:spPr>
          <a:xfrm>
            <a:off x="5758249" y="731837"/>
            <a:ext cx="4497859" cy="54218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Location Tracking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C237997F-6809-4FB7-8218-598D5ECA41FD}"/>
              </a:ext>
            </a:extLst>
          </p:cNvPr>
          <p:cNvPicPr>
            <a:picLocks noGrp="1" noChangeAspect="1"/>
          </p:cNvPicPr>
          <p:nvPr>
            <p:ph idx="1"/>
          </p:nvPr>
        </p:nvPicPr>
        <p:blipFill>
          <a:blip r:embed="rId2"/>
          <a:stretch>
            <a:fillRect/>
          </a:stretch>
        </p:blipFill>
        <p:spPr>
          <a:xfrm>
            <a:off x="6450227" y="731837"/>
            <a:ext cx="3220995" cy="54053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A12DA-758C-40FC-8A8B-BFA3E440FE01}"/>
              </a:ext>
            </a:extLst>
          </p:cNvPr>
          <p:cNvSpPr/>
          <p:nvPr/>
        </p:nvSpPr>
        <p:spPr>
          <a:xfrm>
            <a:off x="951387" y="534085"/>
            <a:ext cx="2669320" cy="923330"/>
          </a:xfrm>
          <a:prstGeom prst="rect">
            <a:avLst/>
          </a:prstGeom>
        </p:spPr>
        <p:txBody>
          <a:bodyPr wrap="none">
            <a:spAutoFit/>
          </a:bodyPr>
          <a:lstStyle/>
          <a:p>
            <a:r>
              <a:rPr lang="en-US" sz="5400" b="1" dirty="0">
                <a:solidFill>
                  <a:schemeClr val="accent2">
                    <a:lumMod val="75000"/>
                  </a:schemeClr>
                </a:solidFill>
                <a:latin typeface="Bahnschrift SemiBold Condensed"/>
              </a:rPr>
              <a:t>Conclusion</a:t>
            </a:r>
            <a:endParaRPr lang="en-IN" sz="5400" dirty="0"/>
          </a:p>
        </p:txBody>
      </p:sp>
      <p:sp>
        <p:nvSpPr>
          <p:cNvPr id="3" name="Rectangle 2">
            <a:extLst>
              <a:ext uri="{FF2B5EF4-FFF2-40B4-BE49-F238E27FC236}">
                <a16:creationId xmlns:a16="http://schemas.microsoft.com/office/drawing/2014/main" id="{B798D794-D25D-4B52-AEBA-E8B724F43664}"/>
              </a:ext>
            </a:extLst>
          </p:cNvPr>
          <p:cNvSpPr/>
          <p:nvPr/>
        </p:nvSpPr>
        <p:spPr>
          <a:xfrm>
            <a:off x="593125" y="1647569"/>
            <a:ext cx="11178746" cy="3876959"/>
          </a:xfrm>
          <a:prstGeom prst="rect">
            <a:avLst/>
          </a:prstGeom>
        </p:spPr>
        <p:txBody>
          <a:bodyPr wrap="square">
            <a:spAutoFit/>
          </a:bodyPr>
          <a:lstStyle/>
          <a:p>
            <a:pPr lvl="1" defTabSz="914400" fontAlgn="base">
              <a:spcBef>
                <a:spcPct val="0"/>
              </a:spcBef>
              <a:spcAft>
                <a:spcPct val="0"/>
              </a:spcAft>
              <a:buClr>
                <a:schemeClr val="accent2">
                  <a:lumMod val="75000"/>
                </a:schemeClr>
              </a:buClr>
            </a:pPr>
            <a:endParaRPr lang="en-US" sz="1000" dirty="0">
              <a:latin typeface="Bahnschrift SemiBold Condensed"/>
              <a:ea typeface="Times New Roman" pitchFamily="18" charset="0"/>
              <a:cs typeface="Arial" pitchFamily="34" charset="0"/>
            </a:endParaRP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Thus, it's better understood how the proposed system is better than the prevailing system.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The surplus food produced in functions, gatherings are often easily donated to the needy.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This is an attempt focused on feeding the hungry people and minimizing the food wastage problem at the same time.</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It will be compatible with everyone. In the existing system, there are many websites available that have </a:t>
            </a:r>
          </a:p>
          <a:p>
            <a:pPr lvl="1" defTabSz="914400" fontAlgn="base">
              <a:lnSpc>
                <a:spcPct val="150000"/>
              </a:lnSpc>
              <a:spcBef>
                <a:spcPct val="0"/>
              </a:spcBef>
              <a:spcAft>
                <a:spcPct val="0"/>
              </a:spcAft>
              <a:buClr>
                <a:schemeClr val="accent2">
                  <a:lumMod val="75000"/>
                </a:schemeClr>
              </a:buClr>
            </a:pPr>
            <a:r>
              <a:rPr lang="en-US" sz="2000" dirty="0">
                <a:latin typeface="Bahnschrift SemiBold Condensed"/>
                <a:ea typeface="Times New Roman" pitchFamily="18" charset="0"/>
                <a:cs typeface="Arial" pitchFamily="34" charset="0"/>
              </a:rPr>
              <a:t>     an  intermediary person between donor and recipient.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Using this application the donor and recipient can communicate with each other directly.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The Donor needs to send a request to the recipient. If they accept, food will be sent to them.</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000" dirty="0">
                <a:latin typeface="Bahnschrift SemiBold Condensed"/>
                <a:ea typeface="Times New Roman" pitchFamily="18" charset="0"/>
                <a:cs typeface="Arial" pitchFamily="34" charset="0"/>
              </a:rPr>
              <a:t>   This application is developed to avoid the food scarcity problem.</a:t>
            </a:r>
            <a:endParaRPr lang="en-US" sz="2000" dirty="0">
              <a:latin typeface="Bahnschrift SemiBold Condensed"/>
              <a:cs typeface="Arial" pitchFamily="34" charset="0"/>
            </a:endParaRPr>
          </a:p>
        </p:txBody>
      </p:sp>
    </p:spTree>
    <p:extLst>
      <p:ext uri="{BB962C8B-B14F-4D97-AF65-F5344CB8AC3E}">
        <p14:creationId xmlns:p14="http://schemas.microsoft.com/office/powerpoint/2010/main" val="278915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6654" y="191069"/>
            <a:ext cx="10967340" cy="832513"/>
          </a:xfrm>
          <a:prstGeom prst="rect">
            <a:avLst/>
          </a:prstGeom>
        </p:spPr>
        <p:txBody>
          <a:bodyPr>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5400" b="1" i="0" strike="noStrike" kern="1200" cap="none" spc="-50" normalizeH="0" baseline="0" noProof="0" dirty="0">
                <a:ln>
                  <a:noFill/>
                </a:ln>
                <a:solidFill>
                  <a:schemeClr val="accent2">
                    <a:lumMod val="75000"/>
                  </a:schemeClr>
                </a:solidFill>
                <a:effectLst/>
                <a:uLnTx/>
                <a:uFillTx/>
                <a:latin typeface="Bahnschrift SemiBold Condensed"/>
                <a:ea typeface="+mj-ea"/>
                <a:cs typeface="+mj-cs"/>
              </a:rPr>
              <a:t>References</a:t>
            </a:r>
          </a:p>
        </p:txBody>
      </p:sp>
      <p:sp>
        <p:nvSpPr>
          <p:cNvPr id="3" name="Rectangle 1"/>
          <p:cNvSpPr>
            <a:spLocks noChangeArrowheads="1"/>
          </p:cNvSpPr>
          <p:nvPr/>
        </p:nvSpPr>
        <p:spPr bwMode="auto">
          <a:xfrm>
            <a:off x="368489" y="1269243"/>
            <a:ext cx="1128669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0050" marR="0" lvl="0" indent="-400050" algn="just" defTabSz="914400" rtl="0" eaLnBrk="1" fontAlgn="base" latinLnBrk="0" hangingPunct="1">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G.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Rovati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L.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Pesenti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“Food poverty, Food bank,”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Aiutialimentari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inclusionesociale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Vita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Pensiero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Milano, 2015.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http://www.vitaepensiero.it/scheda-libro/giancarlo-rovati-luca-pesenti/ food-poverty-food-bank-9788834329917-300632.html</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M. Schuster and M. Torero, “Reducing food loss and waste,” International Food Policy Research Institute (IFPRI), IFPRI book chapters, 2016.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http://econpapers.repec.org/bookchap/fprifpric/9780896295827-03.htm</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P.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Garrone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Melacini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Perego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“Opening the black box of food waste reduction,” Food Policy, vol. 46, pp. 129–139, Jun. 2014.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http://www.sciencedirect.com/science/article/ </a:t>
            </a:r>
            <a:r>
              <a:rPr kumimoji="0" lang="en-US" b="0" i="0" u="sng" strike="noStrike" cap="none" normalizeH="0" baseline="0" dirty="0" err="1">
                <a:ln>
                  <a:noFill/>
                </a:ln>
                <a:solidFill>
                  <a:srgbClr val="0000FF"/>
                </a:solidFill>
                <a:effectLst/>
                <a:latin typeface="Bahnschrift SemiBold Condensed"/>
                <a:ea typeface="Times New Roman" pitchFamily="18" charset="0"/>
                <a:cs typeface="Arial" pitchFamily="34" charset="0"/>
              </a:rPr>
              <a:t>pii</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/S0306919214000542</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Gustavsson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Cederberg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U.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Sonesson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R. Van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Otterdijk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Meybeck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“Global food losses and food waste,” Food and Agriculture Organization of the United Nations, Rom, 2011.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http://www.madr.ro/docs/ind-alimentara/ </a:t>
            </a:r>
            <a:r>
              <a:rPr kumimoji="0" lang="en-US" b="0" i="0" u="sng" strike="noStrike" cap="none" normalizeH="0" baseline="0" dirty="0" err="1">
                <a:ln>
                  <a:noFill/>
                </a:ln>
                <a:solidFill>
                  <a:srgbClr val="0000FF"/>
                </a:solidFill>
                <a:effectLst/>
                <a:latin typeface="Bahnschrift SemiBold Condensed"/>
                <a:ea typeface="Times New Roman" pitchFamily="18" charset="0"/>
                <a:cs typeface="Arial" pitchFamily="34" charset="0"/>
              </a:rPr>
              <a:t>risipaalimentara</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/presentation food waste.pdf</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A. Halloran, J. Clement, 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Kornum</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Bucatariu</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Magid</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“Addressing food waste reduction in Denmark,” Food Policy, vol. 49, Part 1, pp. 294–301, Dec. 2014.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http://www.sciencedirect.com/science/article/pii/S0306919214001365</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Ganglbauer</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 Fitzpatrick, O.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Subasi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Gueldenpfennig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“Think Globally, Act Locally: A Case Study of a Free Food Sharing Community and Social Networking,” in Proceedings of the 17th ACM Conference on Computer Supported Cooperative Work &amp; Social Computing, ser. CSCW ’14. New York, NY, USA: ACM, 2014, pp. 911–921.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http://doi.acm.org/10.1145/2531602.2531664</a:t>
            </a:r>
            <a:endParaRPr kumimoji="0" lang="en-US" b="0" i="0" u="none" strike="noStrike" cap="none" normalizeH="0" baseline="0" dirty="0">
              <a:ln>
                <a:noFill/>
              </a:ln>
              <a:solidFill>
                <a:schemeClr val="tx1"/>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Corbo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Fraticelli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“The use of web-based technology as an emerging option for food waste reduction,” in Envisioning a future without food waste and food poverty.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Wageningen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Academic Publishers, Oct. 2015, pp. 133–142. [Online]. Available: </a:t>
            </a:r>
            <a:r>
              <a:rPr kumimoji="0" lang="en-US" b="0" i="0" u="sng" strike="noStrike" cap="none" normalizeH="0" baseline="0" dirty="0">
                <a:ln>
                  <a:noFill/>
                </a:ln>
                <a:solidFill>
                  <a:srgbClr val="0000FF"/>
                </a:solidFill>
                <a:effectLst/>
                <a:latin typeface="Bahnschrift SemiBold Condensed"/>
                <a:ea typeface="Times New Roman" pitchFamily="18" charset="0"/>
                <a:cs typeface="Arial" pitchFamily="34" charset="0"/>
              </a:rPr>
              <a:t>http://www.wageningenacademic.com/doi/abs/10.3920/978-90-8686-820-9 15</a:t>
            </a:r>
            <a:endParaRPr kumimoji="0" lang="en-US" b="0" i="0" u="none" strike="noStrike" cap="none" normalizeH="0" baseline="0" dirty="0">
              <a:ln>
                <a:noFill/>
              </a:ln>
              <a:solidFill>
                <a:schemeClr val="tx1"/>
              </a:solidFill>
              <a:effectLst/>
              <a:latin typeface="Bahnschrift SemiBold Condensed"/>
              <a:cs typeface="Arial" pitchFamily="34" charset="0"/>
            </a:endParaRPr>
          </a:p>
        </p:txBody>
      </p:sp>
      <p:cxnSp>
        <p:nvCxnSpPr>
          <p:cNvPr id="5" name="Straight Connector 4"/>
          <p:cNvCxnSpPr/>
          <p:nvPr/>
        </p:nvCxnSpPr>
        <p:spPr>
          <a:xfrm>
            <a:off x="464024" y="1009934"/>
            <a:ext cx="10795379"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41" y="1091821"/>
            <a:ext cx="10113645" cy="2429301"/>
          </a:xfrm>
        </p:spPr>
        <p:txBody>
          <a:bodyPr/>
          <a:lstStyle/>
          <a:p>
            <a:pPr algn="ctr"/>
            <a:r>
              <a:rPr lang="en-US" sz="10800" b="1" dirty="0">
                <a:solidFill>
                  <a:schemeClr val="accent2">
                    <a:lumMod val="75000"/>
                  </a:schemeClr>
                </a:solidFill>
                <a:effectLst>
                  <a:innerShdw blurRad="63500" dist="50800" dir="13500000">
                    <a:prstClr val="black">
                      <a:alpha val="50000"/>
                    </a:prstClr>
                  </a:innerShdw>
                </a:effectLst>
                <a:latin typeface="Bahnschrift SemiBold Condense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177421"/>
            <a:ext cx="10869077" cy="1559939"/>
          </a:xfrm>
        </p:spPr>
        <p:txBody>
          <a:bodyPr anchor="t"/>
          <a:lstStyle/>
          <a:p>
            <a:r>
              <a:rPr lang="en-US" b="1" dirty="0">
                <a:solidFill>
                  <a:schemeClr val="accent2">
                    <a:lumMod val="75000"/>
                  </a:schemeClr>
                </a:solidFill>
                <a:latin typeface="Bahnschrift SemiBold Condensed"/>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996609983"/>
              </p:ext>
            </p:extLst>
          </p:nvPr>
        </p:nvGraphicFramePr>
        <p:xfrm>
          <a:off x="286605" y="815202"/>
          <a:ext cx="11668834" cy="5435046"/>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22136">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581414">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325656">
                <a:tc>
                  <a:txBody>
                    <a:bodyPr/>
                    <a:lstStyle/>
                    <a:p>
                      <a:pPr algn="ctr"/>
                      <a:r>
                        <a:rPr lang="en-US" dirty="0">
                          <a:latin typeface="Bahnschrift Light SemiCondensed" panose="020B0502040204020203" pitchFamily="34" charset="0"/>
                        </a:rPr>
                        <a:t>2015</a:t>
                      </a:r>
                      <a:endParaRPr lang="en-US" dirty="0"/>
                    </a:p>
                  </a:txBody>
                  <a:tcPr anchor="ctr">
                    <a:solidFill>
                      <a:schemeClr val="accent1">
                        <a:lumMod val="40000"/>
                        <a:lumOff val="60000"/>
                      </a:schemeClr>
                    </a:solidFill>
                  </a:tcPr>
                </a:tc>
                <a:tc>
                  <a:txBody>
                    <a:bodyPr/>
                    <a:lstStyle/>
                    <a:p>
                      <a:pPr algn="ctr"/>
                      <a:r>
                        <a:rPr lang="en-US" dirty="0" err="1">
                          <a:latin typeface="Bahnschrift Light SemiCondensed"/>
                        </a:rPr>
                        <a:t>Naman</a:t>
                      </a:r>
                      <a:r>
                        <a:rPr lang="en-US" dirty="0">
                          <a:latin typeface="Bahnschrift Light SemiCondensed"/>
                        </a:rPr>
                        <a:t> </a:t>
                      </a:r>
                      <a:r>
                        <a:rPr lang="en-US" dirty="0" err="1">
                          <a:latin typeface="Bahnschrift Light SemiCondensed"/>
                        </a:rPr>
                        <a:t>Taleti</a:t>
                      </a:r>
                      <a:r>
                        <a:rPr lang="en-US" dirty="0">
                          <a:latin typeface="Bahnschrift Light SemiCondensed"/>
                        </a:rPr>
                        <a:t>, Omkar</a:t>
                      </a:r>
                      <a:r>
                        <a:rPr lang="en-US" baseline="0" dirty="0">
                          <a:latin typeface="Bahnschrift Light SemiCondensed"/>
                        </a:rPr>
                        <a:t> </a:t>
                      </a:r>
                      <a:r>
                        <a:rPr lang="en-US" baseline="0" dirty="0" err="1">
                          <a:latin typeface="Bahnschrift Light SemiCondensed"/>
                        </a:rPr>
                        <a:t>Surve</a:t>
                      </a:r>
                      <a:r>
                        <a:rPr lang="en-US" baseline="0" dirty="0">
                          <a:latin typeface="Bahnschrift Light SemiCondensed"/>
                        </a:rPr>
                        <a:t>,</a:t>
                      </a:r>
                    </a:p>
                    <a:p>
                      <a:pPr algn="ctr"/>
                      <a:r>
                        <a:rPr lang="en-US" baseline="0" dirty="0">
                          <a:latin typeface="Bahnschrift Light SemiCondensed"/>
                        </a:rPr>
                        <a:t> </a:t>
                      </a:r>
                      <a:r>
                        <a:rPr lang="en-US" baseline="0" dirty="0" err="1">
                          <a:latin typeface="Bahnschrift Light SemiCondensed"/>
                        </a:rPr>
                        <a:t>Jenil</a:t>
                      </a:r>
                      <a:r>
                        <a:rPr lang="en-US" baseline="0" dirty="0">
                          <a:latin typeface="Bahnschrift Light SemiCondensed"/>
                        </a:rPr>
                        <a:t> Shah,</a:t>
                      </a:r>
                    </a:p>
                    <a:p>
                      <a:pPr algn="ctr"/>
                      <a:r>
                        <a:rPr lang="en-US" baseline="0" dirty="0">
                          <a:latin typeface="Bahnschrift Light SemiCondensed"/>
                        </a:rPr>
                        <a:t> </a:t>
                      </a:r>
                      <a:r>
                        <a:rPr lang="en-US" baseline="0" dirty="0" err="1">
                          <a:latin typeface="Bahnschrift Light SemiCondensed"/>
                        </a:rPr>
                        <a:t>Shrey</a:t>
                      </a:r>
                      <a:r>
                        <a:rPr lang="en-US" baseline="0" dirty="0">
                          <a:latin typeface="Bahnschrift Light SemiCondensed"/>
                        </a:rPr>
                        <a:t> </a:t>
                      </a:r>
                      <a:r>
                        <a:rPr lang="en-US" baseline="0" dirty="0" err="1">
                          <a:latin typeface="Bahnschrift Light SemiCondensed"/>
                        </a:rPr>
                        <a:t>Kyal</a:t>
                      </a:r>
                      <a:endParaRPr lang="en-US" dirty="0">
                        <a:latin typeface="Bahnschrift Light SemiCondensed"/>
                      </a:endParaRPr>
                    </a:p>
                  </a:txBody>
                  <a:tcPr anchor="ctr">
                    <a:solidFill>
                      <a:schemeClr val="accent1">
                        <a:lumMod val="40000"/>
                        <a:lumOff val="60000"/>
                      </a:schemeClr>
                    </a:solidFill>
                  </a:tcPr>
                </a:tc>
                <a:tc>
                  <a:txBody>
                    <a:bodyPr/>
                    <a:lstStyle/>
                    <a:p>
                      <a:pPr algn="ctr"/>
                      <a:r>
                        <a:rPr lang="en-US" dirty="0">
                          <a:latin typeface="Bahnschrift Light SemiCondensed" panose="020B0502040204020203" pitchFamily="34" charset="0"/>
                        </a:rPr>
                        <a:t>Food donation portal</a:t>
                      </a:r>
                      <a:endParaRPr lang="en-US" dirty="0"/>
                    </a:p>
                  </a:txBody>
                  <a:tcPr anchor="ctr">
                    <a:solidFill>
                      <a:schemeClr val="accent1">
                        <a:lumMod val="40000"/>
                        <a:lumOff val="60000"/>
                      </a:schemeClr>
                    </a:solidFill>
                  </a:tcPr>
                </a:tc>
                <a:tc>
                  <a:txBody>
                    <a:bodyPr/>
                    <a:lstStyle/>
                    <a:p>
                      <a:pPr algn="just"/>
                      <a:r>
                        <a:rPr lang="en-US" dirty="0">
                          <a:latin typeface="Bahnschrift Light SemiCondensed" panose="020B0502040204020203" pitchFamily="34" charset="0"/>
                        </a:rPr>
                        <a:t>It</a:t>
                      </a:r>
                      <a:r>
                        <a:rPr lang="en-US" baseline="0" dirty="0">
                          <a:latin typeface="Bahnschrift Light SemiCondensed" panose="020B0502040204020203" pitchFamily="34" charset="0"/>
                        </a:rPr>
                        <a:t> </a:t>
                      </a:r>
                      <a:r>
                        <a:rPr lang="en-US" dirty="0">
                          <a:latin typeface="Bahnschrift Light SemiCondensed" panose="020B0502040204020203" pitchFamily="34" charset="0"/>
                        </a:rPr>
                        <a:t>offers a medium that connects donors with NGOs. An idea for a food donation network is presented and impact on society through this medium is mentioned. </a:t>
                      </a:r>
                      <a:endParaRPr lang="en-US" dirty="0"/>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There is no GPS service available. That means the system does not allow the organization or charity to find the nearest donor available in the area and they have to manually find the donors.</a:t>
                      </a:r>
                      <a:endParaRPr lang="en-US" dirty="0"/>
                    </a:p>
                  </a:txBody>
                  <a:tcPr anchor="ctr">
                    <a:solidFill>
                      <a:schemeClr val="accent1">
                        <a:lumMod val="40000"/>
                        <a:lumOff val="60000"/>
                      </a:schemeClr>
                    </a:solidFill>
                  </a:tcPr>
                </a:tc>
                <a:tc>
                  <a:txBody>
                    <a:bodyPr/>
                    <a:lstStyle/>
                    <a:p>
                      <a:pPr algn="ctr"/>
                      <a:r>
                        <a:rPr lang="en-US" dirty="0">
                          <a:solidFill>
                            <a:schemeClr val="accent1"/>
                          </a:solidFill>
                          <a:latin typeface="Bahnschrift Light SemiCondensed"/>
                          <a:hlinkClick r:id="rId2"/>
                        </a:rPr>
                        <a:t>http://ijsrd.com/Article.php?manuscript=IJSRDV4I110485</a:t>
                      </a:r>
                      <a:endParaRPr lang="en-US" dirty="0">
                        <a:solidFill>
                          <a:schemeClr val="accent1"/>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234646">
                <a:tc>
                  <a:txBody>
                    <a:bodyPr/>
                    <a:lstStyle/>
                    <a:p>
                      <a:pPr algn="ctr"/>
                      <a:r>
                        <a:rPr lang="en-US" dirty="0">
                          <a:latin typeface="Bahnschrift Light SemiCondensed" panose="020B0502040204020203" pitchFamily="34" charset="0"/>
                        </a:rPr>
                        <a:t>2016</a:t>
                      </a:r>
                      <a:endParaRPr lang="en-US" dirty="0"/>
                    </a:p>
                  </a:txBody>
                  <a:tcPr anchor="ctr">
                    <a:solidFill>
                      <a:schemeClr val="accent1">
                        <a:lumMod val="20000"/>
                        <a:lumOff val="80000"/>
                      </a:schemeClr>
                    </a:solidFill>
                  </a:tcPr>
                </a:tc>
                <a:tc>
                  <a:txBody>
                    <a:bodyPr/>
                    <a:lstStyle/>
                    <a:p>
                      <a:pPr algn="ctr"/>
                      <a:r>
                        <a:rPr lang="en-US" sz="1800" dirty="0" err="1">
                          <a:latin typeface="Bahnschrift Light SemiCondensed"/>
                        </a:rPr>
                        <a:t>Komal</a:t>
                      </a:r>
                      <a:r>
                        <a:rPr lang="en-US" sz="1800" dirty="0">
                          <a:latin typeface="Bahnschrift Light SemiCondensed"/>
                        </a:rPr>
                        <a:t> </a:t>
                      </a:r>
                      <a:r>
                        <a:rPr lang="en-US" sz="1800" dirty="0" err="1">
                          <a:latin typeface="Bahnschrift Light SemiCondensed"/>
                        </a:rPr>
                        <a:t>Mandal</a:t>
                      </a:r>
                      <a:r>
                        <a:rPr lang="en-US" sz="1800" dirty="0">
                          <a:latin typeface="Bahnschrift Light SemiCondensed"/>
                        </a:rPr>
                        <a:t>, </a:t>
                      </a:r>
                      <a:r>
                        <a:rPr lang="en-US" sz="1800" dirty="0" err="1">
                          <a:latin typeface="Bahnschrift Light SemiCondensed"/>
                        </a:rPr>
                        <a:t>Swati</a:t>
                      </a:r>
                      <a:r>
                        <a:rPr lang="en-US" sz="1800" baseline="0" dirty="0">
                          <a:latin typeface="Bahnschrift Light SemiCondensed"/>
                        </a:rPr>
                        <a:t> </a:t>
                      </a:r>
                      <a:r>
                        <a:rPr lang="en-US" sz="1800" baseline="0" dirty="0" err="1">
                          <a:latin typeface="Bahnschrift Light SemiCondensed"/>
                        </a:rPr>
                        <a:t>Jadhav</a:t>
                      </a:r>
                      <a:r>
                        <a:rPr lang="en-US" sz="1800" baseline="0" dirty="0">
                          <a:latin typeface="Bahnschrift Light SemiCondensed"/>
                        </a:rPr>
                        <a:t>,</a:t>
                      </a:r>
                    </a:p>
                    <a:p>
                      <a:pPr algn="ctr"/>
                      <a:r>
                        <a:rPr lang="en-US" sz="1800" baseline="0" dirty="0" err="1">
                          <a:latin typeface="Bahnschrift Light SemiCondensed"/>
                        </a:rPr>
                        <a:t>Kruti</a:t>
                      </a:r>
                      <a:r>
                        <a:rPr lang="en-US" sz="1800" baseline="0" dirty="0">
                          <a:latin typeface="Bahnschrift Light SemiCondensed"/>
                        </a:rPr>
                        <a:t> </a:t>
                      </a:r>
                      <a:r>
                        <a:rPr lang="en-US" sz="1800" baseline="0" dirty="0" err="1">
                          <a:latin typeface="Bahnschrift Light SemiCondensed"/>
                        </a:rPr>
                        <a:t>Lakhani</a:t>
                      </a:r>
                      <a:endParaRPr lang="en-US" sz="1800" dirty="0">
                        <a:latin typeface="Bahnschrift Light SemiCondensed"/>
                      </a:endParaRPr>
                    </a:p>
                  </a:txBody>
                  <a:tcPr anchor="ctr">
                    <a:solidFill>
                      <a:schemeClr val="accent1">
                        <a:lumMod val="20000"/>
                        <a:lumOff val="80000"/>
                      </a:schemeClr>
                    </a:solidFill>
                  </a:tcPr>
                </a:tc>
                <a:tc>
                  <a:txBody>
                    <a:bodyPr/>
                    <a:lstStyle/>
                    <a:p>
                      <a:pPr algn="ctr"/>
                      <a:r>
                        <a:rPr lang="en-US" dirty="0">
                          <a:latin typeface="Bahnschrift Light SemiCondensed" panose="020B0502040204020203" pitchFamily="34" charset="0"/>
                        </a:rPr>
                        <a:t>Helping Hands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An</a:t>
                      </a:r>
                      <a:r>
                        <a:rPr lang="en-US" baseline="0" dirty="0">
                          <a:latin typeface="Bahnschrift Light SemiCondensed" panose="020B0502040204020203" pitchFamily="34" charset="0"/>
                        </a:rPr>
                        <a:t> </a:t>
                      </a:r>
                      <a:r>
                        <a:rPr lang="en-US" dirty="0">
                          <a:latin typeface="Bahnschrift Light SemiCondensed" panose="020B0502040204020203" pitchFamily="34" charset="0"/>
                        </a:rPr>
                        <a:t>internet-based application that provides a platform for donating old stuff and leftover food to all needy people/ organizations.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There is no dashboard available that is, at the end of the month the system don’t get all the records that how much is donated or received by the receiver.</a:t>
                      </a:r>
                      <a:endParaRPr lang="en-US" dirty="0"/>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a:hlinkClick r:id="rId3"/>
                        </a:rPr>
                        <a:t>http://ijarcet.org/wp-content/uploads/IJARCET-VOL-5-ISSUE-4-906-908.pdf</a:t>
                      </a:r>
                      <a:endParaRPr lang="en-US" dirty="0">
                        <a:latin typeface="Bahnschrift Light SemiCondensed"/>
                      </a:endParaRPr>
                    </a:p>
                    <a:p>
                      <a:pPr algn="ctr"/>
                      <a:endParaRPr lang="en-US" dirty="0"/>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7791" y="474007"/>
          <a:ext cx="11668834" cy="5467403"/>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37461">
                  <a:extLst>
                    <a:ext uri="{9D8B030D-6E8A-4147-A177-3AD203B41FA5}">
                      <a16:colId xmlns:a16="http://schemas.microsoft.com/office/drawing/2014/main" val="20003"/>
                    </a:ext>
                  </a:extLst>
                </a:gridCol>
                <a:gridCol w="2339822">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656844">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254071">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Aaron </a:t>
                      </a:r>
                      <a:r>
                        <a:rPr lang="en-US" sz="1800" kern="1200" dirty="0" err="1">
                          <a:solidFill>
                            <a:schemeClr val="dk1"/>
                          </a:solidFill>
                          <a:latin typeface="Bahnschrift Light SemiCondensed" panose="020B0502040204020203" pitchFamily="34" charset="0"/>
                          <a:ea typeface="+mn-ea"/>
                          <a:cs typeface="+mn-cs"/>
                        </a:rPr>
                        <a:t>Ciaghi</a:t>
                      </a:r>
                      <a:r>
                        <a:rPr lang="en-US" sz="1800" kern="1200" dirty="0">
                          <a:solidFill>
                            <a:schemeClr val="dk1"/>
                          </a:solidFill>
                          <a:latin typeface="Bahnschrift Light SemiCondensed" panose="020B0502040204020203" pitchFamily="34" charset="0"/>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Adolfo </a:t>
                      </a:r>
                      <a:r>
                        <a:rPr lang="en-US" sz="1800" kern="1200" dirty="0" err="1">
                          <a:solidFill>
                            <a:schemeClr val="dk1"/>
                          </a:solidFill>
                          <a:latin typeface="Bahnschrift Light SemiCondensed" panose="020B0502040204020203" pitchFamily="34" charset="0"/>
                          <a:ea typeface="+mn-ea"/>
                          <a:cs typeface="+mn-cs"/>
                        </a:rPr>
                        <a:t>Villafiorita</a:t>
                      </a:r>
                      <a:endParaRPr lang="en-US" sz="1800" kern="1200" dirty="0">
                        <a:solidFill>
                          <a:schemeClr val="dk1"/>
                        </a:solidFill>
                        <a:latin typeface="Bahnschrift Light SemiCondensed" panose="020B0502040204020203" pitchFamily="34" charset="0"/>
                        <a:ea typeface="+mn-ea"/>
                        <a:cs typeface="+mn-cs"/>
                      </a:endParaRPr>
                    </a:p>
                    <a:p>
                      <a:pPr marL="0" algn="ctr" defTabSz="914400" rtl="0" eaLnBrk="1" latinLnBrk="0" hangingPunct="1"/>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Beyond Food sharing: Supporting Food waste Reduction With ICT’s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This paper describes the use of ICT tools to recover food surplus at different stages of the supply chain and also describes the way forward for an integrated set of ICT tools to reduce waste from producers to households.</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Despite a growing awareness of the importance of reducing waste and managing food surplus, the role of ICTs in this domain is still unclear and rarely documented.</a:t>
                      </a:r>
                    </a:p>
                  </a:txBody>
                  <a:tcPr anchor="ctr">
                    <a:solidFill>
                      <a:schemeClr val="accent1">
                        <a:lumMod val="40000"/>
                        <a:lumOff val="60000"/>
                      </a:schemeClr>
                    </a:solidFill>
                  </a:tcPr>
                </a:tc>
                <a:tc>
                  <a:txBody>
                    <a:bodyPr/>
                    <a:lstStyle/>
                    <a:p>
                      <a:pPr algn="ctr"/>
                      <a:r>
                        <a:rPr lang="en-US" dirty="0">
                          <a:solidFill>
                            <a:schemeClr val="accent1"/>
                          </a:solidFill>
                          <a:latin typeface="Bahnschrift Light SemiCondensed"/>
                          <a:hlinkClick r:id="rId2"/>
                        </a:rPr>
                        <a:t>https://ieeexplore.ieee.org/document/7580874</a:t>
                      </a:r>
                      <a:endParaRPr lang="en-US" dirty="0">
                        <a:solidFill>
                          <a:schemeClr val="accent1"/>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2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20000"/>
                        <a:lumOff val="8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Isaac A </a:t>
                      </a:r>
                      <a:r>
                        <a:rPr lang="en-US" sz="1800" kern="1200" dirty="0" err="1">
                          <a:solidFill>
                            <a:schemeClr val="dk1"/>
                          </a:solidFill>
                          <a:latin typeface="Bahnschrift Light SemiCondensed" panose="020B0502040204020203" pitchFamily="34" charset="0"/>
                          <a:ea typeface="+mn-ea"/>
                          <a:cs typeface="+mn-cs"/>
                        </a:rPr>
                        <a:t>Nuamah</a:t>
                      </a:r>
                      <a:r>
                        <a:rPr lang="en-US" sz="1800" kern="1200" dirty="0">
                          <a:solidFill>
                            <a:schemeClr val="dk1"/>
                          </a:solidFill>
                          <a:latin typeface="Bahnschrift Light SemiCondensed" panose="020B0502040204020203" pitchFamily="34" charset="0"/>
                          <a:ea typeface="+mn-ea"/>
                          <a:cs typeface="+mn-cs"/>
                        </a:rPr>
                        <a:t>, Lauren Davis, Steven Jiang,</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 Nicole Lane</a:t>
                      </a:r>
                    </a:p>
                  </a:txBody>
                  <a:tcPr anchor="c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Food donations using a forecasting-simulation model</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presents a methodology to estimate donations for non-profit hunger relief organizations. Non-profit hunger relief organizations can use the approach discussed in this paper to predict donations for proactive planning.</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can be time-consuming and resource-intensive.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Forecasting involves a lot of data gathering, data organizing, and coordination</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1"/>
                          </a:solidFill>
                          <a:latin typeface="Bahnschrift Light SemiCondensed"/>
                          <a:ea typeface="+mn-ea"/>
                          <a:cs typeface="+mn-cs"/>
                          <a:hlinkClick r:id="rId3"/>
                        </a:rPr>
                        <a:t>https://ieeexplore.ieee.org/document/7408305</a:t>
                      </a:r>
                      <a:endParaRPr lang="en-US" sz="1800" kern="1200" dirty="0">
                        <a:solidFill>
                          <a:schemeClr val="accent1"/>
                        </a:solidFill>
                        <a:latin typeface="Bahnschrift Light SemiCondensed"/>
                        <a:ea typeface="+mn-ea"/>
                        <a:cs typeface="+mn-cs"/>
                        <a:hlinkClick r:id="rId4"/>
                      </a:endParaRP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2575533"/>
              </p:ext>
            </p:extLst>
          </p:nvPr>
        </p:nvGraphicFramePr>
        <p:xfrm>
          <a:off x="261583" y="170045"/>
          <a:ext cx="11668834" cy="5986871"/>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2078599">
                  <a:extLst>
                    <a:ext uri="{9D8B030D-6E8A-4147-A177-3AD203B41FA5}">
                      <a16:colId xmlns:a16="http://schemas.microsoft.com/office/drawing/2014/main" val="20001"/>
                    </a:ext>
                  </a:extLst>
                </a:gridCol>
                <a:gridCol w="1624084">
                  <a:extLst>
                    <a:ext uri="{9D8B030D-6E8A-4147-A177-3AD203B41FA5}">
                      <a16:colId xmlns:a16="http://schemas.microsoft.com/office/drawing/2014/main" val="20002"/>
                    </a:ext>
                  </a:extLst>
                </a:gridCol>
                <a:gridCol w="3041774">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567260">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512151">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2014</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Hitesh V. </a:t>
                      </a:r>
                      <a:r>
                        <a:rPr lang="en-US" sz="1800" kern="1200" dirty="0" err="1">
                          <a:solidFill>
                            <a:schemeClr val="dk1"/>
                          </a:solidFill>
                          <a:latin typeface="Bahnschrift Light SemiCondensed" panose="020B0502040204020203" pitchFamily="34" charset="0"/>
                          <a:ea typeface="+mn-ea"/>
                          <a:cs typeface="+mn-cs"/>
                        </a:rPr>
                        <a:t>Raut</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Swapnil</a:t>
                      </a:r>
                      <a:r>
                        <a:rPr lang="en-US" sz="1800" kern="1200" dirty="0">
                          <a:solidFill>
                            <a:schemeClr val="dk1"/>
                          </a:solidFill>
                          <a:latin typeface="Bahnschrift Light SemiCondensed" panose="020B0502040204020203" pitchFamily="34" charset="0"/>
                          <a:ea typeface="+mn-ea"/>
                          <a:cs typeface="+mn-cs"/>
                        </a:rPr>
                        <a:t> R. </a:t>
                      </a:r>
                      <a:r>
                        <a:rPr lang="en-US" sz="1800" kern="1200" dirty="0" err="1">
                          <a:solidFill>
                            <a:schemeClr val="dk1"/>
                          </a:solidFill>
                          <a:latin typeface="Bahnschrift Light SemiCondensed" panose="020B0502040204020203" pitchFamily="34" charset="0"/>
                          <a:ea typeface="+mn-ea"/>
                          <a:cs typeface="+mn-cs"/>
                        </a:rPr>
                        <a:t>Rajput</a:t>
                      </a:r>
                      <a:r>
                        <a:rPr lang="en-US" sz="1800" kern="1200" dirty="0">
                          <a:solidFill>
                            <a:schemeClr val="dk1"/>
                          </a:solidFill>
                          <a:latin typeface="Bahnschrift Light SemiCondensed" panose="020B0502040204020203" pitchFamily="34" charset="0"/>
                          <a:ea typeface="+mn-ea"/>
                          <a:cs typeface="+mn-cs"/>
                        </a:rPr>
                        <a:t> , </a:t>
                      </a:r>
                      <a:r>
                        <a:rPr lang="en-US" sz="1800" kern="1200" dirty="0" err="1">
                          <a:solidFill>
                            <a:schemeClr val="dk1"/>
                          </a:solidFill>
                          <a:latin typeface="Bahnschrift Light SemiCondensed" panose="020B0502040204020203" pitchFamily="34" charset="0"/>
                          <a:ea typeface="+mn-ea"/>
                          <a:cs typeface="+mn-cs"/>
                        </a:rPr>
                        <a:t>Dhananjay</a:t>
                      </a:r>
                      <a:r>
                        <a:rPr lang="en-US" sz="1800" kern="1200" dirty="0">
                          <a:solidFill>
                            <a:schemeClr val="dk1"/>
                          </a:solidFill>
                          <a:latin typeface="Bahnschrift Light SemiCondensed" panose="020B0502040204020203" pitchFamily="34" charset="0"/>
                          <a:ea typeface="+mn-ea"/>
                          <a:cs typeface="+mn-cs"/>
                        </a:rPr>
                        <a:t> B. </a:t>
                      </a:r>
                      <a:r>
                        <a:rPr lang="en-US" sz="1800" kern="1200" dirty="0" err="1">
                          <a:solidFill>
                            <a:schemeClr val="dk1"/>
                          </a:solidFill>
                          <a:latin typeface="Bahnschrift Light SemiCondensed" panose="020B0502040204020203" pitchFamily="34" charset="0"/>
                          <a:ea typeface="+mn-ea"/>
                          <a:cs typeface="+mn-cs"/>
                        </a:rPr>
                        <a:t>Nalawade</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Karbhari</a:t>
                      </a:r>
                      <a:r>
                        <a:rPr lang="en-US" sz="1800" kern="1200" dirty="0">
                          <a:solidFill>
                            <a:schemeClr val="dk1"/>
                          </a:solidFill>
                          <a:latin typeface="Bahnschrift Light SemiCondensed" panose="020B0502040204020203" pitchFamily="34" charset="0"/>
                          <a:ea typeface="+mn-ea"/>
                          <a:cs typeface="+mn-cs"/>
                        </a:rPr>
                        <a:t> V. Kale</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Smartphone Based Waste Food Supply Chain for Aurangabad City Using GIS Location Based and Google Web Services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describes the client-server GIS and Smartphone application for the hunger free city. It shows the optimal path between donor locations to nearest charity along with direction. So, wastage food can easily deliver to hungry people within a time.</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GIS system is made up of extremely complex map structures and information that may be difficult to integrate with the traditional maps to gain any meaningful information.</a:t>
                      </a:r>
                    </a:p>
                  </a:txBody>
                  <a:tcPr anchor="ctr">
                    <a:solidFill>
                      <a:schemeClr val="accent1">
                        <a:lumMod val="40000"/>
                        <a:lumOff val="60000"/>
                      </a:schemeClr>
                    </a:solidFill>
                  </a:tcPr>
                </a:tc>
                <a:tc>
                  <a:txBody>
                    <a:bodyPr/>
                    <a:lstStyle/>
                    <a:p>
                      <a:pPr algn="ctr"/>
                      <a:r>
                        <a:rPr lang="en-US" dirty="0">
                          <a:solidFill>
                            <a:schemeClr val="accent1"/>
                          </a:solidFill>
                          <a:latin typeface="Bahnschrift Light SemiCondensed"/>
                          <a:hlinkClick r:id="rId2"/>
                        </a:rPr>
                        <a:t>https://ijret.org/volumes/2016v05/i04/IJRET20160504058.pdf</a:t>
                      </a:r>
                      <a:endParaRPr lang="en-US" dirty="0">
                        <a:solidFill>
                          <a:schemeClr val="accent1"/>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1215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2012</a:t>
                      </a:r>
                    </a:p>
                  </a:txBody>
                  <a:tcPr anchor="ctr">
                    <a:solidFill>
                      <a:schemeClr val="accent1">
                        <a:lumMod val="20000"/>
                        <a:lumOff val="80000"/>
                      </a:schemeClr>
                    </a:solidFill>
                  </a:tcPr>
                </a:tc>
                <a:tc>
                  <a:txBody>
                    <a:bodyPr/>
                    <a:lstStyle/>
                    <a:p>
                      <a:pPr marL="0" algn="ctr" defTabSz="914400" rtl="0" eaLnBrk="1" latinLnBrk="0" hangingPunct="1"/>
                      <a:r>
                        <a:rPr lang="en-US" sz="1800" kern="1200" baseline="0" dirty="0">
                          <a:solidFill>
                            <a:schemeClr val="dk1"/>
                          </a:solidFill>
                          <a:latin typeface="Bahnschrift Light SemiCondensed" panose="020B0502040204020203" pitchFamily="34" charset="0"/>
                          <a:ea typeface="+mn-ea"/>
                          <a:cs typeface="+mn-cs"/>
                        </a:rPr>
                        <a:t> </a:t>
                      </a:r>
                      <a:r>
                        <a:rPr lang="en-US" sz="1800" kern="1200" dirty="0">
                          <a:solidFill>
                            <a:schemeClr val="dk1"/>
                          </a:solidFill>
                          <a:latin typeface="Bahnschrift Light SemiCondensed" panose="020B0502040204020203" pitchFamily="34" charset="0"/>
                          <a:ea typeface="+mn-ea"/>
                          <a:cs typeface="+mn-cs"/>
                        </a:rPr>
                        <a:t>Craig </a:t>
                      </a:r>
                      <a:r>
                        <a:rPr lang="en-US" sz="1800" kern="1200" dirty="0" err="1">
                          <a:solidFill>
                            <a:schemeClr val="dk1"/>
                          </a:solidFill>
                          <a:latin typeface="Bahnschrift Light SemiCondensed" panose="020B0502040204020203" pitchFamily="34" charset="0"/>
                          <a:ea typeface="+mn-ea"/>
                          <a:cs typeface="+mn-cs"/>
                        </a:rPr>
                        <a:t>Rominger</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Stan </a:t>
                      </a:r>
                      <a:r>
                        <a:rPr lang="en-US" sz="1800" kern="1200" dirty="0" err="1">
                          <a:solidFill>
                            <a:schemeClr val="dk1"/>
                          </a:solidFill>
                          <a:latin typeface="Bahnschrift Light SemiCondensed" panose="020B0502040204020203" pitchFamily="34" charset="0"/>
                          <a:ea typeface="+mn-ea"/>
                          <a:cs typeface="+mn-cs"/>
                        </a:rPr>
                        <a:t>Emert</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Kenji </a:t>
                      </a:r>
                      <a:r>
                        <a:rPr lang="en-US" sz="1800" kern="1200" dirty="0" err="1">
                          <a:solidFill>
                            <a:schemeClr val="dk1"/>
                          </a:solidFill>
                          <a:latin typeface="Bahnschrift Light SemiCondensed" panose="020B0502040204020203" pitchFamily="34" charset="0"/>
                          <a:ea typeface="+mn-ea"/>
                          <a:cs typeface="+mn-cs"/>
                        </a:rPr>
                        <a:t>Ushimaru</a:t>
                      </a:r>
                      <a:endParaRPr lang="en-US" sz="1800" kern="1200" dirty="0">
                        <a:solidFill>
                          <a:schemeClr val="dk1"/>
                        </a:solidFill>
                        <a:latin typeface="Bahnschrift Light SemiCondensed" panose="020B0502040204020203" pitchFamily="34" charset="0"/>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Development of a Sustainable Food Supply Chain by Post Harvest Program</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The Post Harvest Project (PHP), which is a group of committed technology and capital partners dedicated to delivering technological solutions to food waste in the supply chain.</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As the system uses </a:t>
                      </a:r>
                      <a:r>
                        <a:rPr lang="en-US" sz="1800" kern="1200" dirty="0" err="1">
                          <a:solidFill>
                            <a:schemeClr val="dk1"/>
                          </a:solidFill>
                          <a:latin typeface="Bahnschrift Light SemiCondensed" panose="020B0502040204020203" pitchFamily="34" charset="0"/>
                          <a:ea typeface="+mn-ea"/>
                          <a:cs typeface="+mn-cs"/>
                        </a:rPr>
                        <a:t>nano</a:t>
                      </a:r>
                      <a:r>
                        <a:rPr lang="en-US" sz="1800" kern="1200" dirty="0">
                          <a:solidFill>
                            <a:schemeClr val="dk1"/>
                          </a:solidFill>
                          <a:latin typeface="Bahnschrift Light SemiCondensed" panose="020B0502040204020203" pitchFamily="34" charset="0"/>
                          <a:ea typeface="+mn-ea"/>
                          <a:cs typeface="+mn-cs"/>
                        </a:rPr>
                        <a:t> ice technology Nanoparticles can get into the body through the skin, lungs and digestive system. </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a:hlinkClick r:id="rId3"/>
                        </a:rPr>
                        <a:t>https://ieeexplore.ieee.org/document/6387053/similar#similar</a:t>
                      </a:r>
                      <a:endParaRPr lang="en-US" dirty="0"/>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51A9-1BCF-4419-9F23-0CD6DF158F55}"/>
              </a:ext>
            </a:extLst>
          </p:cNvPr>
          <p:cNvSpPr>
            <a:spLocks noGrp="1"/>
          </p:cNvSpPr>
          <p:nvPr>
            <p:ph type="title"/>
          </p:nvPr>
        </p:nvSpPr>
        <p:spPr>
          <a:xfrm>
            <a:off x="1097280" y="286603"/>
            <a:ext cx="10058400" cy="1220921"/>
          </a:xfrm>
        </p:spPr>
        <p:txBody>
          <a:bodyPr>
            <a:normAutofit/>
          </a:bodyPr>
          <a:lstStyle/>
          <a:p>
            <a:r>
              <a:rPr lang="en-IN" sz="5400" b="1" dirty="0">
                <a:solidFill>
                  <a:schemeClr val="accent2">
                    <a:lumMod val="75000"/>
                  </a:schemeClr>
                </a:solidFill>
                <a:latin typeface="Bahnschrift SemiBold Condensed" panose="020B0502040204020203" pitchFamily="34" charset="0"/>
              </a:rPr>
              <a:t>Abstract</a:t>
            </a:r>
          </a:p>
        </p:txBody>
      </p:sp>
      <p:sp>
        <p:nvSpPr>
          <p:cNvPr id="3" name="Content Placeholder 2">
            <a:extLst>
              <a:ext uri="{FF2B5EF4-FFF2-40B4-BE49-F238E27FC236}">
                <a16:creationId xmlns:a16="http://schemas.microsoft.com/office/drawing/2014/main" id="{27A7BFD1-5F3C-4A51-BE62-AC186A69843F}"/>
              </a:ext>
            </a:extLst>
          </p:cNvPr>
          <p:cNvSpPr>
            <a:spLocks noGrp="1"/>
          </p:cNvSpPr>
          <p:nvPr>
            <p:ph idx="1"/>
          </p:nvPr>
        </p:nvSpPr>
        <p:spPr>
          <a:xfrm>
            <a:off x="1186248" y="1820562"/>
            <a:ext cx="10455291" cy="4375522"/>
          </a:xfrm>
        </p:spPr>
        <p:txBody>
          <a:bodyPr>
            <a:noAutofit/>
          </a:bodyPr>
          <a:lstStyle/>
          <a:p>
            <a:pPr>
              <a:buFont typeface="Wingdings" pitchFamily="2" charset="2"/>
              <a:buChar char="§"/>
            </a:pPr>
            <a:r>
              <a:rPr lang="en-US" sz="2200" dirty="0">
                <a:solidFill>
                  <a:schemeClr val="tx1">
                    <a:lumMod val="95000"/>
                    <a:lumOff val="5000"/>
                  </a:schemeClr>
                </a:solidFill>
                <a:latin typeface="Bahnschrift SemiBold Condensed"/>
              </a:rPr>
              <a:t>  </a:t>
            </a:r>
            <a:r>
              <a:rPr lang="en-US" sz="2400" dirty="0">
                <a:solidFill>
                  <a:schemeClr val="tx1">
                    <a:lumMod val="95000"/>
                    <a:lumOff val="5000"/>
                  </a:schemeClr>
                </a:solidFill>
                <a:latin typeface="Bahnschrift SemiBold Condensed"/>
              </a:rPr>
              <a:t>A generous mobile application to alleviate the burden of innocent people, who need food to survive. At the same time, the application also helps to reduce the problem of food waste. </a:t>
            </a:r>
          </a:p>
          <a:p>
            <a:pPr>
              <a:buFont typeface="Wingdings" pitchFamily="2" charset="2"/>
              <a:buChar char="§"/>
            </a:pPr>
            <a:r>
              <a:rPr lang="en-US" sz="2400" dirty="0">
                <a:solidFill>
                  <a:schemeClr val="tx1">
                    <a:lumMod val="95000"/>
                    <a:lumOff val="5000"/>
                  </a:schemeClr>
                </a:solidFill>
                <a:latin typeface="Bahnschrift SemiBold Condensed"/>
              </a:rPr>
              <a:t>   Although there are a few mobile applications for help, none of them provide communication between the needy, donors, and food suppliers to solve the food wastage problem. </a:t>
            </a:r>
          </a:p>
          <a:p>
            <a:pPr>
              <a:buFont typeface="Wingdings" pitchFamily="2" charset="2"/>
              <a:buChar char="§"/>
            </a:pPr>
            <a:r>
              <a:rPr lang="en-US" sz="2400" dirty="0">
                <a:solidFill>
                  <a:schemeClr val="tx1">
                    <a:lumMod val="95000"/>
                    <a:lumOff val="5000"/>
                  </a:schemeClr>
                </a:solidFill>
                <a:latin typeface="Bahnschrift SemiBold Condensed"/>
              </a:rPr>
              <a:t>   The program will create a standard working portal for hotels/restaurants and charities. The charity can directly contact restaurants with leftover food and a report will be generated that will show how much food is being served by which restaurant.</a:t>
            </a:r>
          </a:p>
          <a:p>
            <a:pPr>
              <a:buFont typeface="Wingdings" pitchFamily="2" charset="2"/>
              <a:buChar char="§"/>
            </a:pPr>
            <a:r>
              <a:rPr lang="en-US" sz="2400" dirty="0">
                <a:solidFill>
                  <a:schemeClr val="tx1">
                    <a:lumMod val="95000"/>
                    <a:lumOff val="5000"/>
                  </a:schemeClr>
                </a:solidFill>
                <a:latin typeface="Bahnschrift SemiBold Condensed"/>
              </a:rPr>
              <a:t>   Food Donor can be any organization, institution, or college that wants to donate food and make a new food donation request. </a:t>
            </a:r>
          </a:p>
          <a:p>
            <a:pPr>
              <a:buFont typeface="Wingdings" pitchFamily="2" charset="2"/>
              <a:buChar char="§"/>
            </a:pPr>
            <a:r>
              <a:rPr lang="en-US" sz="2400" dirty="0">
                <a:solidFill>
                  <a:schemeClr val="tx1">
                    <a:lumMod val="95000"/>
                    <a:lumOff val="5000"/>
                  </a:schemeClr>
                </a:solidFill>
                <a:latin typeface="Bahnschrift SemiBold Condensed"/>
              </a:rPr>
              <a:t>  A new food donation request will be created on the portal and a notice will be sent to the third-party responsible for delivering the food from the food supplier to </a:t>
            </a:r>
            <a:r>
              <a:rPr lang="en-US" sz="2400" dirty="0" err="1">
                <a:solidFill>
                  <a:schemeClr val="tx1">
                    <a:lumMod val="95000"/>
                    <a:lumOff val="5000"/>
                  </a:schemeClr>
                </a:solidFill>
                <a:latin typeface="Bahnschrift SemiBold Condensed"/>
              </a:rPr>
              <a:t>th</a:t>
            </a:r>
            <a:r>
              <a:rPr lang="en-US" sz="2400" dirty="0">
                <a:solidFill>
                  <a:schemeClr val="tx1">
                    <a:lumMod val="95000"/>
                    <a:lumOff val="5000"/>
                  </a:schemeClr>
                </a:solidFill>
                <a:latin typeface="Bahnschrift SemiBold Condensed"/>
              </a:rPr>
              <a:t> </a:t>
            </a:r>
          </a:p>
        </p:txBody>
      </p:sp>
    </p:spTree>
    <p:extLst>
      <p:ext uri="{BB962C8B-B14F-4D97-AF65-F5344CB8AC3E}">
        <p14:creationId xmlns:p14="http://schemas.microsoft.com/office/powerpoint/2010/main" val="22172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CFC8-2C45-4B22-A945-CCD2071C2164}"/>
              </a:ext>
            </a:extLst>
          </p:cNvPr>
          <p:cNvSpPr>
            <a:spLocks noGrp="1"/>
          </p:cNvSpPr>
          <p:nvPr>
            <p:ph type="title"/>
          </p:nvPr>
        </p:nvSpPr>
        <p:spPr>
          <a:xfrm>
            <a:off x="1097280" y="286603"/>
            <a:ext cx="10058400" cy="1352727"/>
          </a:xfrm>
        </p:spPr>
        <p:txBody>
          <a:bodyPr>
            <a:normAutofit/>
          </a:bodyPr>
          <a:lstStyle/>
          <a:p>
            <a:r>
              <a:rPr lang="en-IN" sz="5400" b="1" dirty="0">
                <a:solidFill>
                  <a:schemeClr val="accent2">
                    <a:lumMod val="75000"/>
                  </a:schemeClr>
                </a:solidFill>
                <a:latin typeface="Bahnschrift SemiBold Condensed" panose="020B0502040204020203" pitchFamily="34" charset="0"/>
              </a:rPr>
              <a:t>Technology Stack</a:t>
            </a:r>
          </a:p>
        </p:txBody>
      </p:sp>
      <p:sp>
        <p:nvSpPr>
          <p:cNvPr id="3" name="Content Placeholder 2">
            <a:extLst>
              <a:ext uri="{FF2B5EF4-FFF2-40B4-BE49-F238E27FC236}">
                <a16:creationId xmlns:a16="http://schemas.microsoft.com/office/drawing/2014/main" id="{3E5465D7-3801-4162-9B60-D779C262AE7B}"/>
              </a:ext>
            </a:extLst>
          </p:cNvPr>
          <p:cNvSpPr>
            <a:spLocks noGrp="1"/>
          </p:cNvSpPr>
          <p:nvPr>
            <p:ph idx="1"/>
          </p:nvPr>
        </p:nvSpPr>
        <p:spPr>
          <a:xfrm>
            <a:off x="1228298" y="1845734"/>
            <a:ext cx="9927381" cy="4350350"/>
          </a:xfrm>
        </p:spPr>
        <p:txBody>
          <a:bodyPr>
            <a:normAutofit lnSpcReduction="10000"/>
          </a:bodyPr>
          <a:lstStyle/>
          <a:p>
            <a:pPr>
              <a:buNone/>
            </a:pPr>
            <a:r>
              <a:rPr lang="en-IN" sz="2400" b="1" dirty="0">
                <a:solidFill>
                  <a:schemeClr val="accent1">
                    <a:lumMod val="50000"/>
                  </a:schemeClr>
                </a:solidFill>
              </a:rPr>
              <a:t>Hardware Requirements   </a:t>
            </a:r>
          </a:p>
          <a:p>
            <a:pPr lvl="0">
              <a:buNone/>
            </a:pPr>
            <a:r>
              <a:rPr lang="en-US" sz="2400" dirty="0"/>
              <a:t>		Processor	: Intel Pentium Dual Core 2.00GHz</a:t>
            </a:r>
          </a:p>
          <a:p>
            <a:pPr lvl="0">
              <a:buNone/>
            </a:pPr>
            <a:r>
              <a:rPr lang="en-US" sz="2400" dirty="0"/>
              <a:t>		Hard disk	: 40 GB</a:t>
            </a:r>
          </a:p>
          <a:p>
            <a:pPr>
              <a:buNone/>
            </a:pPr>
            <a:r>
              <a:rPr lang="en-US" sz="2400" dirty="0"/>
              <a:t>		RAM	              : 2 GB (minimum)</a:t>
            </a:r>
          </a:p>
          <a:p>
            <a:r>
              <a:rPr lang="en-IN" sz="2400" b="1" dirty="0">
                <a:solidFill>
                  <a:schemeClr val="accent1">
                    <a:lumMod val="50000"/>
                  </a:schemeClr>
                </a:solidFill>
              </a:rPr>
              <a:t>Software Requirements</a:t>
            </a:r>
          </a:p>
          <a:p>
            <a:pPr>
              <a:buNone/>
            </a:pPr>
            <a:r>
              <a:rPr lang="en-IN" sz="2400" dirty="0"/>
              <a:t>  	Android Studio (Current Version – 4.2)</a:t>
            </a:r>
          </a:p>
          <a:p>
            <a:pPr>
              <a:buNone/>
            </a:pPr>
            <a:r>
              <a:rPr lang="en-IN" sz="2400" dirty="0"/>
              <a:t>  	JAVA</a:t>
            </a:r>
          </a:p>
          <a:p>
            <a:pPr>
              <a:buNone/>
            </a:pPr>
            <a:r>
              <a:rPr lang="en-IN" sz="2400" dirty="0"/>
              <a:t>  	Android SDK</a:t>
            </a:r>
          </a:p>
          <a:p>
            <a:pPr>
              <a:buNone/>
            </a:pPr>
            <a:r>
              <a:rPr lang="en-IN" sz="2400" dirty="0"/>
              <a:t>  	Firebase</a:t>
            </a:r>
          </a:p>
        </p:txBody>
      </p:sp>
    </p:spTree>
    <p:extLst>
      <p:ext uri="{BB962C8B-B14F-4D97-AF65-F5344CB8AC3E}">
        <p14:creationId xmlns:p14="http://schemas.microsoft.com/office/powerpoint/2010/main" val="74188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7FD1-781D-4813-92E9-29B5E839DBA1}"/>
              </a:ext>
            </a:extLst>
          </p:cNvPr>
          <p:cNvSpPr>
            <a:spLocks noGrp="1"/>
          </p:cNvSpPr>
          <p:nvPr>
            <p:ph type="title"/>
          </p:nvPr>
        </p:nvSpPr>
        <p:spPr/>
        <p:txBody>
          <a:bodyPr>
            <a:normAutofit/>
          </a:bodyPr>
          <a:lstStyle/>
          <a:p>
            <a:r>
              <a:rPr lang="en-IN" sz="5400" b="1" dirty="0">
                <a:solidFill>
                  <a:schemeClr val="accent2">
                    <a:lumMod val="75000"/>
                  </a:schemeClr>
                </a:solidFill>
                <a:latin typeface="Bahnschrift SemiBold Condensed" panose="020B0502040204020203" pitchFamily="34" charset="0"/>
              </a:rPr>
              <a:t>System Architecture</a:t>
            </a:r>
          </a:p>
        </p:txBody>
      </p:sp>
      <p:pic>
        <p:nvPicPr>
          <p:cNvPr id="7" name="Content Placeholder 6">
            <a:extLst>
              <a:ext uri="{FF2B5EF4-FFF2-40B4-BE49-F238E27FC236}">
                <a16:creationId xmlns:a16="http://schemas.microsoft.com/office/drawing/2014/main" id="{B90A7888-EB1E-4DFD-96C8-93323918EE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973" y="1846263"/>
            <a:ext cx="5773003" cy="4308877"/>
          </a:xfrm>
        </p:spPr>
      </p:pic>
    </p:spTree>
    <p:extLst>
      <p:ext uri="{BB962C8B-B14F-4D97-AF65-F5344CB8AC3E}">
        <p14:creationId xmlns:p14="http://schemas.microsoft.com/office/powerpoint/2010/main" val="15399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A033-7D47-42A1-BD04-615D30AF7390}"/>
              </a:ext>
            </a:extLst>
          </p:cNvPr>
          <p:cNvSpPr txBox="1">
            <a:spLocks/>
          </p:cNvSpPr>
          <p:nvPr/>
        </p:nvSpPr>
        <p:spPr>
          <a:xfrm>
            <a:off x="191070" y="218365"/>
            <a:ext cx="10964610" cy="696035"/>
          </a:xfrm>
          <a:prstGeom prst="rect">
            <a:avLst/>
          </a:prstGeom>
        </p:spPr>
        <p:txBody>
          <a:bodyPr>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ER Diagram</a:t>
            </a:r>
          </a:p>
        </p:txBody>
      </p:sp>
      <p:pic>
        <p:nvPicPr>
          <p:cNvPr id="3" name="Content Placeholder 4">
            <a:extLst>
              <a:ext uri="{FF2B5EF4-FFF2-40B4-BE49-F238E27FC236}">
                <a16:creationId xmlns:a16="http://schemas.microsoft.com/office/drawing/2014/main" id="{408B88FF-4529-450D-8856-8568DF48186D}"/>
              </a:ext>
            </a:extLst>
          </p:cNvPr>
          <p:cNvPicPr>
            <a:picLocks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0" y="832513"/>
            <a:ext cx="12191999" cy="5408489"/>
          </a:xfrm>
          <a:prstGeom prst="rect">
            <a:avLst/>
          </a:prstGeom>
        </p:spPr>
      </p:pic>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3924</TotalTime>
  <Words>1780</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Bahnschrift Condensed</vt:lpstr>
      <vt:lpstr>Bahnschrift Light SemiCondensed</vt:lpstr>
      <vt:lpstr>Bahnschrift SemiBold Condensed</vt:lpstr>
      <vt:lpstr>Bahnschrift SemiCondensed</vt:lpstr>
      <vt:lpstr>Calibri</vt:lpstr>
      <vt:lpstr>Calibri Light</vt:lpstr>
      <vt:lpstr>Wingdings</vt:lpstr>
      <vt:lpstr>Retrospect</vt:lpstr>
      <vt:lpstr>Food Wastage Reduction by Donation to Charity Institutions</vt:lpstr>
      <vt:lpstr>Introduction</vt:lpstr>
      <vt:lpstr>Literature Survey</vt:lpstr>
      <vt:lpstr>PowerPoint Presentation</vt:lpstr>
      <vt:lpstr>PowerPoint Presentation</vt:lpstr>
      <vt:lpstr>Abstract</vt:lpstr>
      <vt:lpstr>Technology Stack</vt:lpstr>
      <vt:lpstr>System Architecture</vt:lpstr>
      <vt:lpstr>PowerPoint Presentation</vt:lpstr>
      <vt:lpstr>PowerPoint Presentation</vt:lpstr>
      <vt:lpstr>PowerPoint Presentation</vt:lpstr>
      <vt:lpstr>Modules / Functionalities</vt:lpstr>
      <vt:lpstr>Donor Module</vt:lpstr>
      <vt:lpstr>Receiver Module</vt:lpstr>
      <vt:lpstr>PowerPoint Presentation</vt:lpstr>
      <vt:lpstr>PowerPoint Presentation</vt:lpstr>
      <vt:lpstr>PowerPoint Presentation</vt:lpstr>
      <vt:lpstr>PowerPoint Presentation</vt:lpstr>
      <vt:lpstr>Screenshots    Login Page</vt:lpstr>
      <vt:lpstr> Donor Page   </vt:lpstr>
      <vt:lpstr> Receiver Page   </vt:lpstr>
      <vt:lpstr> Location Tracking Page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Donating Wasted Food to Charity Instituitions Using an Android App</dc:title>
  <dc:creator>SHOPICA LAKSHMI</dc:creator>
  <cp:lastModifiedBy>��� SHOPICA V</cp:lastModifiedBy>
  <cp:revision>63</cp:revision>
  <dcterms:created xsi:type="dcterms:W3CDTF">2021-03-08T04:42:26Z</dcterms:created>
  <dcterms:modified xsi:type="dcterms:W3CDTF">2021-06-18T09:00:24Z</dcterms:modified>
</cp:coreProperties>
</file>