
<file path=[Content_Types].xml><?xml version="1.0" encoding="utf-8"?>
<Types xmlns="http://schemas.openxmlformats.org/package/2006/content-types"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Default ContentType="image/png" Extension="png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theme+xml" PartName="/ppt/theme/them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1.xml"/>
  <Default ContentType="audio/wav" Extension="wav"/>
  <Override ContentType="application/vnd.openxmlformats-officedocument.extended-properties+xml" PartName="/docProps/app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Default ContentType="image/gif" Extension="gif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viewProps+xml" PartName="/ppt/viewProps.xml"/>
  <Override ContentType="application/vnd.openxmlformats-officedocument.presentationml.slideLayout+xml" PartName="/ppt/slideLayouts/slideLayout9.xml"/>
  <Override ContentType="application/vnd.openxmlformats-package.core-properties+xml" PartName="/docProps/core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1" r:id="rId4"/>
    <p:sldId id="272" r:id="rId5"/>
    <p:sldId id="273" r:id="rId6"/>
    <p:sldId id="276" r:id="rId7"/>
    <p:sldId id="277" r:id="rId8"/>
    <p:sldId id="278" r:id="rId9"/>
    <p:sldId id="288" r:id="rId10"/>
    <p:sldId id="301" r:id="rId11"/>
    <p:sldId id="291" r:id="rId12"/>
    <p:sldId id="286" r:id="rId13"/>
    <p:sldId id="296" r:id="rId14"/>
    <p:sldId id="297" r:id="rId15"/>
    <p:sldId id="299" r:id="rId16"/>
    <p:sldId id="302" r:id="rId17"/>
    <p:sldId id="270" r:id="rId18"/>
    <p:sldId id="303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CC9900"/>
    <a:srgbClr val="FF9900"/>
    <a:srgbClr val="984806"/>
    <a:srgbClr val="49230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5" d="100"/>
          <a:sy n="75" d="100"/>
        </p:scale>
        <p:origin x="-13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23A54A1-D62F-409B-A167-DF7D41FB67EB}" type="datetimeFigureOut">
              <a:rPr lang="ru-RU"/>
              <a:pPr>
                <a:defRPr/>
              </a:pPr>
              <a:t>05.03.2018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12CF5EE-51D2-40A3-9B6F-65D8C9C5BC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9793AB-67C4-487F-812B-4A445B2501E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1D9B53-B064-4955-99F3-12F4AAA7BCE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BAAD06-32D8-42C2-8796-2DA33F66988D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A5F98-606A-4628-9D07-8442BFBD61ED}" type="datetimeFigureOut">
              <a:rPr lang="ru-RU"/>
              <a:pPr>
                <a:defRPr/>
              </a:pPr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FA264-2270-4BCC-A209-1D244D8AFF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B6EA-1C1D-4932-8C85-4206691D3FD9}" type="datetimeFigureOut">
              <a:rPr lang="ru-RU"/>
              <a:pPr>
                <a:defRPr/>
              </a:pPr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64ADB-B26D-4EF6-9488-089643D10D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CC4B4-9C8E-4763-B90E-2E6F1F97E788}" type="datetimeFigureOut">
              <a:rPr lang="ru-RU"/>
              <a:pPr>
                <a:defRPr/>
              </a:pPr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28295-1277-46D2-8601-3CCA9A01B8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22413-1BE0-48AE-908A-7E3A534F2978}" type="datetimeFigureOut">
              <a:rPr lang="ru-RU"/>
              <a:pPr>
                <a:defRPr/>
              </a:pPr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7972F-5EC6-4623-8BB3-3909EAB653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67134-7DDD-4B24-91C1-C4DEB8DAC943}" type="datetimeFigureOut">
              <a:rPr lang="ru-RU"/>
              <a:pPr>
                <a:defRPr/>
              </a:pPr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418B8-A226-4FD3-9276-75A226725E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6253B-2922-4FC7-9130-98B151C7C51F}" type="datetimeFigureOut">
              <a:rPr lang="ru-RU"/>
              <a:pPr>
                <a:defRPr/>
              </a:pPr>
              <a:t>05.03.2018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93E16-BF22-49FF-9A67-F54BB61422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4D16D-E138-44C9-841C-58BB749835A3}" type="datetimeFigureOut">
              <a:rPr lang="ru-RU"/>
              <a:pPr>
                <a:defRPr/>
              </a:pPr>
              <a:t>05.03.2018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6EDBB-411A-44BA-8911-2AF63F36BC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2D409-69D7-4F59-9169-0BF7A27DB72F}" type="datetimeFigureOut">
              <a:rPr lang="ru-RU"/>
              <a:pPr>
                <a:defRPr/>
              </a:pPr>
              <a:t>05.03.2018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4D33C-CFA7-46FB-97A8-972D27177F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02B69-9B11-45A8-9E4F-DE7024378689}" type="datetimeFigureOut">
              <a:rPr lang="ru-RU"/>
              <a:pPr>
                <a:defRPr/>
              </a:pPr>
              <a:t>05.03.2018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397B1-17AF-4550-BCDF-23CFB514DD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ED1CF-F151-4EB4-9E9D-111A52547D5B}" type="datetimeFigureOut">
              <a:rPr lang="ru-RU"/>
              <a:pPr>
                <a:defRPr/>
              </a:pPr>
              <a:t>05.03.2018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76219-DBE4-4AE3-B1F5-59A3AB0B93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BE0F3-5235-4085-B852-BB8472A2B52E}" type="datetimeFigureOut">
              <a:rPr lang="ru-RU"/>
              <a:pPr>
                <a:defRPr/>
              </a:pPr>
              <a:t>05.03.2018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9F94-DC83-4614-8653-88FEED750B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E9A2FCC-D6F1-4535-B0DD-64AB1743C38F}" type="datetimeFigureOut">
              <a:rPr lang="ru-RU"/>
              <a:pPr>
                <a:defRPr/>
              </a:pPr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5B5DEB7-9B7C-47AC-AB0D-68DD288157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1.xml.rels><?xml version="1.0" encoding="UTF-8" standalone="yes" ?><Relationships xmlns="http://schemas.openxmlformats.org/package/2006/relationships"><Relationship Id="rId3" Target="../media/image26.jpe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4.xml.rels><?xml version="1.0" encoding="UTF-8" standalone="yes" ?><Relationships xmlns="http://schemas.openxmlformats.org/package/2006/relationships"><Relationship Id="rId2" Target="../media/image38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sadsha.ru/content/posts/2016-10/biznes-1_deshevye-lekarstva-mogut-rezko-podorozhat_1.jpeg" TargetMode="External"/><Relationship Id="rId3" Type="http://schemas.openxmlformats.org/officeDocument/2006/relationships/hyperlink" Target="https://riaami.ru/wp-content/uploads/2017/05/sugary-drinks-soda-obesity.jpg" TargetMode="External"/><Relationship Id="rId7" Type="http://schemas.openxmlformats.org/officeDocument/2006/relationships/hyperlink" Target="http://heaclub.ru/tim/69f50579607932ee3f6ff28d5996e6ed/chem-ubit-muravev-v-dome.jpg" TargetMode="External"/><Relationship Id="rId12" Type="http://schemas.openxmlformats.org/officeDocument/2006/relationships/hyperlink" Target="http://lechenie-simptomy.ru/wp-content/uploads/2017/04/57546905d3e79.jpg" TargetMode="External"/><Relationship Id="rId2" Type="http://schemas.openxmlformats.org/officeDocument/2006/relationships/hyperlink" Target="http://&#1086;&#1090;&#1082;&#1088;&#1099;&#1090;&#1099;&#1081;&#1091;&#1088;&#1086;&#1082;.&#1088;&#1092;/&#1089;&#1090;&#1072;&#1090;&#1100;&#1080;/503041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echenie-simptomy.ru/wp-content/uploads/2015/05/limon.jpg" TargetMode="External"/><Relationship Id="rId11" Type="http://schemas.openxmlformats.org/officeDocument/2006/relationships/hyperlink" Target="https://selitra.in.ua/sites/default/files/imagecache/thumb-images/images/product/_1%20(1)_6.jpg" TargetMode="External"/><Relationship Id="rId5" Type="http://schemas.openxmlformats.org/officeDocument/2006/relationships/hyperlink" Target="http://www.opt-union.ru/l1579405/images/photocat/1000x1000/1001618467.jpg" TargetMode="External"/><Relationship Id="rId10" Type="http://schemas.openxmlformats.org/officeDocument/2006/relationships/hyperlink" Target="https://www.treatment-online.com.ua/images/13_Skin_and_subcutaneous_tissue/13_4_Skin_and_subcutaneous_tissue/13_4_39.jpg" TargetMode="External"/><Relationship Id="rId4" Type="http://schemas.openxmlformats.org/officeDocument/2006/relationships/hyperlink" Target="http://fotohomka.ru/images/Nov/14/ac7011f92405c35f0cae5376d7d8f2cf/1.jpg" TargetMode="External"/><Relationship Id="rId9" Type="http://schemas.openxmlformats.org/officeDocument/2006/relationships/hyperlink" Target="http://seana-stroy.ru/wp-content/uploads/2016/12/&#1055;&#1088;&#1086;&#1084;&#1099;&#1096;&#1083;&#1077;&#1085;&#1085;&#1099;&#1081;-&#1086;&#1073;&#1098;&#1077;&#1082;&#1090;.jp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s02.infourok.ru/uploads/ex/0050/000718b7-25f77961/img24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85800" y="1890713"/>
            <a:ext cx="3463925" cy="4467225"/>
          </a:xfrm>
          <a:prstGeom prst="rect">
            <a:avLst/>
          </a:prstGeom>
          <a:noFill/>
          <a:ln w="9525">
            <a:solidFill>
              <a:srgbClr val="D60093"/>
            </a:solidFill>
            <a:miter lim="800000"/>
            <a:headEnd/>
            <a:tailEnd/>
          </a:ln>
        </p:spPr>
      </p:pic>
      <p:sp>
        <p:nvSpPr>
          <p:cNvPr id="2051" name="Прямоугольник 3"/>
          <p:cNvSpPr>
            <a:spLocks noChangeArrowheads="1"/>
          </p:cNvSpPr>
          <p:nvPr/>
        </p:nvSpPr>
        <p:spPr bwMode="auto">
          <a:xfrm>
            <a:off x="1016000" y="287338"/>
            <a:ext cx="76073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36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КИСЛОТЫ:</a:t>
            </a:r>
          </a:p>
          <a:p>
            <a:pPr algn="ctr"/>
            <a:r>
              <a:rPr lang="ru-RU" sz="28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СОСТАВ, СТРОЕНИЕ, КЛАССИФИКАЦИЯ.</a:t>
            </a:r>
          </a:p>
        </p:txBody>
      </p:sp>
      <p:sp>
        <p:nvSpPr>
          <p:cNvPr id="2052" name="Прямоугольник 4"/>
          <p:cNvSpPr>
            <a:spLocks noChangeArrowheads="1"/>
          </p:cNvSpPr>
          <p:nvPr/>
        </p:nvSpPr>
        <p:spPr bwMode="auto">
          <a:xfrm>
            <a:off x="5175250" y="4149725"/>
            <a:ext cx="33655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Подготовила</a:t>
            </a:r>
          </a:p>
          <a:p>
            <a:pPr algn="r"/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учитель химии</a:t>
            </a:r>
          </a:p>
          <a:p>
            <a:pPr algn="r"/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Яшина О.Е.</a:t>
            </a:r>
          </a:p>
          <a:p>
            <a:pPr algn="r"/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ГБОУ Школы 1554 </a:t>
            </a:r>
          </a:p>
          <a:p>
            <a:pPr algn="r"/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г. Москвы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rubczi_posle_ojogov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72025" y="4149725"/>
            <a:ext cx="3679825" cy="2497138"/>
          </a:xfrm>
          <a:prstGeom prst="rect">
            <a:avLst/>
          </a:prstGeom>
          <a:noFill/>
          <a:ln w="57150">
            <a:solidFill>
              <a:srgbClr val="D60093"/>
            </a:solidFill>
            <a:miter lim="800000"/>
            <a:headEnd/>
            <a:tailEnd/>
          </a:ln>
        </p:spPr>
      </p:pic>
      <p:pic>
        <p:nvPicPr>
          <p:cNvPr id="6" name="Picture 6" descr="http://cdn.c.photoshelter.com/img-get/I0000VFb0W8XleH8/s/860/860/Fphoto-26869005F-2RM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642100" y="1308100"/>
            <a:ext cx="2052638" cy="2517775"/>
          </a:xfrm>
          <a:prstGeom prst="rect">
            <a:avLst/>
          </a:prstGeom>
          <a:noFill/>
          <a:ln w="57150">
            <a:solidFill>
              <a:srgbClr val="D60093"/>
            </a:solidFill>
            <a:miter lim="800000"/>
            <a:headEnd/>
            <a:tailEnd/>
          </a:ln>
        </p:spPr>
      </p:pic>
      <p:pic>
        <p:nvPicPr>
          <p:cNvPr id="3" name="Рисунок 2" descr="_1 (1)_6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11188" y="4149725"/>
            <a:ext cx="3633787" cy="2497138"/>
          </a:xfrm>
          <a:prstGeom prst="rect">
            <a:avLst/>
          </a:prstGeom>
          <a:noFill/>
          <a:ln w="57150">
            <a:solidFill>
              <a:srgbClr val="D60093"/>
            </a:solidFill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132138" y="1308100"/>
            <a:ext cx="3027362" cy="2517775"/>
          </a:xfrm>
          <a:prstGeom prst="rect">
            <a:avLst/>
          </a:prstGeom>
          <a:noFill/>
          <a:ln w="57150">
            <a:solidFill>
              <a:srgbClr val="D60093"/>
            </a:solidFill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11188" y="1308100"/>
            <a:ext cx="1839912" cy="2517775"/>
          </a:xfrm>
          <a:prstGeom prst="rect">
            <a:avLst/>
          </a:prstGeom>
          <a:noFill/>
          <a:ln w="57150">
            <a:solidFill>
              <a:srgbClr val="D60093"/>
            </a:solidFill>
            <a:miter lim="800000"/>
            <a:headEnd/>
            <a:tailEnd/>
          </a:ln>
        </p:spPr>
      </p:pic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377825" y="184150"/>
            <a:ext cx="831691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  Опишите  физические  свойства  кислот по  картинкам.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612775" y="5327650"/>
            <a:ext cx="792003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612775" y="3995738"/>
            <a:ext cx="792003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12775" y="3276600"/>
            <a:ext cx="792003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612775" y="2592388"/>
            <a:ext cx="792003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463550" y="317500"/>
            <a:ext cx="5710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ФИЗИЧЕСКИЕ СВОЙСТВА КИСЛОТ: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663825" y="908050"/>
            <a:ext cx="0" cy="54006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539750" y="1619250"/>
            <a:ext cx="19986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Агрегатное</a:t>
            </a:r>
          </a:p>
          <a:p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состояние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6588125" y="1419225"/>
            <a:ext cx="24114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400" b="1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жидкости из</a:t>
            </a:r>
          </a:p>
          <a:p>
            <a:pPr algn="ctr"/>
            <a:r>
              <a:rPr lang="ru-RU" sz="2400" b="1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газообр.</a:t>
            </a:r>
          </a:p>
          <a:p>
            <a:pPr algn="ctr"/>
            <a:r>
              <a:rPr lang="ru-RU" sz="2400" b="1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веществ</a:t>
            </a:r>
            <a:endParaRPr lang="ru-RU" sz="2400" i="1">
              <a:latin typeface="Calibri" pitchFamily="34" charset="0"/>
            </a:endParaRP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900113" y="2735263"/>
            <a:ext cx="1133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Запах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6718300" y="2484438"/>
            <a:ext cx="24257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400" b="1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нет,</a:t>
            </a:r>
          </a:p>
          <a:p>
            <a:r>
              <a:rPr lang="ru-RU" sz="2400" b="1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неприятный</a:t>
            </a:r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971550" y="3419475"/>
            <a:ext cx="954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Цвет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2627313" y="3419475"/>
            <a:ext cx="2117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бесцветный</a:t>
            </a:r>
            <a:endParaRPr lang="ru-RU" sz="2400">
              <a:latin typeface="Calibri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4643438" y="906463"/>
            <a:ext cx="0" cy="54006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696075" y="906463"/>
            <a:ext cx="0" cy="54006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12775" y="1439863"/>
            <a:ext cx="792003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2843213" y="863600"/>
            <a:ext cx="1531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u="sng">
                <a:solidFill>
                  <a:srgbClr val="D60093"/>
                </a:solidFill>
                <a:latin typeface="Tahoma" pitchFamily="34" charset="0"/>
                <a:cs typeface="Tahoma" pitchFamily="34" charset="0"/>
              </a:rPr>
              <a:t>Серная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2735263" y="1836738"/>
            <a:ext cx="17319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жидкость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23" name="Прямоугольник 22"/>
          <p:cNvSpPr>
            <a:spLocks noChangeArrowheads="1"/>
          </p:cNvSpPr>
          <p:nvPr/>
        </p:nvSpPr>
        <p:spPr bwMode="auto">
          <a:xfrm>
            <a:off x="4787900" y="863600"/>
            <a:ext cx="17668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u="sng">
                <a:solidFill>
                  <a:srgbClr val="E46C0A"/>
                </a:solidFill>
                <a:latin typeface="Tahoma" pitchFamily="34" charset="0"/>
                <a:cs typeface="Tahoma" pitchFamily="34" charset="0"/>
              </a:rPr>
              <a:t>Соляная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5" name="Прямоугольник 24"/>
          <p:cNvSpPr>
            <a:spLocks noChangeArrowheads="1"/>
          </p:cNvSpPr>
          <p:nvPr/>
        </p:nvSpPr>
        <p:spPr bwMode="auto">
          <a:xfrm>
            <a:off x="4787900" y="1836738"/>
            <a:ext cx="1731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жидкость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26" name="Прямоугольник 25"/>
          <p:cNvSpPr>
            <a:spLocks noChangeArrowheads="1"/>
          </p:cNvSpPr>
          <p:nvPr/>
        </p:nvSpPr>
        <p:spPr bwMode="auto">
          <a:xfrm>
            <a:off x="3132138" y="273526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нет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24" name="Прямоугольник 23"/>
          <p:cNvSpPr>
            <a:spLocks noChangeArrowheads="1"/>
          </p:cNvSpPr>
          <p:nvPr/>
        </p:nvSpPr>
        <p:spPr bwMode="auto">
          <a:xfrm>
            <a:off x="6875463" y="576263"/>
            <a:ext cx="18621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u="sng">
                <a:latin typeface="Tahoma" pitchFamily="34" charset="0"/>
                <a:cs typeface="Tahoma" pitchFamily="34" charset="0"/>
              </a:rPr>
              <a:t>Угольная</a:t>
            </a:r>
          </a:p>
          <a:p>
            <a:r>
              <a:rPr lang="ru-RU" sz="2400" b="1" u="sng">
                <a:solidFill>
                  <a:srgbClr val="7F7F7F"/>
                </a:solidFill>
                <a:latin typeface="Tahoma" pitchFamily="34" charset="0"/>
                <a:cs typeface="Tahoma" pitchFamily="34" charset="0"/>
              </a:rPr>
              <a:t>Сернистая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27" name="Прямоугольник 26"/>
          <p:cNvSpPr>
            <a:spLocks noChangeArrowheads="1"/>
          </p:cNvSpPr>
          <p:nvPr/>
        </p:nvSpPr>
        <p:spPr bwMode="auto">
          <a:xfrm>
            <a:off x="4883150" y="2735263"/>
            <a:ext cx="1309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резкий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28" name="Прямоугольник 27"/>
          <p:cNvSpPr>
            <a:spLocks noChangeArrowheads="1"/>
          </p:cNvSpPr>
          <p:nvPr/>
        </p:nvSpPr>
        <p:spPr bwMode="auto">
          <a:xfrm>
            <a:off x="4679950" y="3419475"/>
            <a:ext cx="2116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бесцветный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29" name="Прямоугольник 28"/>
          <p:cNvSpPr>
            <a:spLocks noChangeArrowheads="1"/>
          </p:cNvSpPr>
          <p:nvPr/>
        </p:nvSpPr>
        <p:spPr bwMode="auto">
          <a:xfrm>
            <a:off x="6732588" y="3419475"/>
            <a:ext cx="2116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бесцветный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30" name="Прямоугольник 29"/>
          <p:cNvSpPr>
            <a:spLocks noChangeArrowheads="1"/>
          </p:cNvSpPr>
          <p:nvPr/>
        </p:nvSpPr>
        <p:spPr bwMode="auto">
          <a:xfrm>
            <a:off x="576263" y="4284663"/>
            <a:ext cx="17795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Для</a:t>
            </a:r>
          </a:p>
          <a:p>
            <a:pPr algn="ctr"/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человека </a:t>
            </a:r>
            <a:endParaRPr lang="ru-RU" sz="2400">
              <a:latin typeface="Calibri" pitchFamily="34" charset="0"/>
            </a:endParaRPr>
          </a:p>
        </p:txBody>
      </p:sp>
      <p:pic>
        <p:nvPicPr>
          <p:cNvPr id="31" name="Picture 2"/>
          <p:cNvPicPr preferRelativeResize="0">
            <a:picLocks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492500" y="4032250"/>
            <a:ext cx="49307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Прямоугольник 31"/>
          <p:cNvSpPr>
            <a:spLocks noChangeArrowheads="1"/>
          </p:cNvSpPr>
          <p:nvPr/>
        </p:nvSpPr>
        <p:spPr bwMode="auto">
          <a:xfrm>
            <a:off x="2843213" y="4068763"/>
            <a:ext cx="58943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едкие,       вызывают      ожоги</a:t>
            </a:r>
          </a:p>
          <a:p>
            <a:pPr algn="just"/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(с концентрированными кислотами работают в перчатках)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33" name="Прямоугольник 32"/>
          <p:cNvSpPr>
            <a:spLocks noChangeArrowheads="1"/>
          </p:cNvSpPr>
          <p:nvPr/>
        </p:nvSpPr>
        <p:spPr bwMode="auto">
          <a:xfrm>
            <a:off x="274638" y="5327650"/>
            <a:ext cx="23780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По </a:t>
            </a:r>
          </a:p>
          <a:p>
            <a:pPr algn="ctr"/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стабильности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34" name="Прямоугольник 33"/>
          <p:cNvSpPr>
            <a:spLocks noChangeArrowheads="1"/>
          </p:cNvSpPr>
          <p:nvPr/>
        </p:nvSpPr>
        <p:spPr bwMode="auto">
          <a:xfrm>
            <a:off x="2592388" y="5580063"/>
            <a:ext cx="2095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устойчивые</a:t>
            </a:r>
            <a:endParaRPr lang="ru-RU" sz="2400" i="1">
              <a:latin typeface="Calibri" pitchFamily="34" charset="0"/>
            </a:endParaRPr>
          </a:p>
        </p:txBody>
      </p:sp>
      <p:sp>
        <p:nvSpPr>
          <p:cNvPr id="35" name="Прямоугольник 34"/>
          <p:cNvSpPr>
            <a:spLocks noChangeArrowheads="1"/>
          </p:cNvSpPr>
          <p:nvPr/>
        </p:nvSpPr>
        <p:spPr bwMode="auto">
          <a:xfrm>
            <a:off x="4608513" y="5580063"/>
            <a:ext cx="2095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устойчивые</a:t>
            </a:r>
            <a:endParaRPr lang="ru-RU" sz="2400" i="1">
              <a:latin typeface="Calibri" pitchFamily="34" charset="0"/>
            </a:endParaRPr>
          </a:p>
        </p:txBody>
      </p:sp>
      <p:sp>
        <p:nvSpPr>
          <p:cNvPr id="36" name="Прямоугольник 35"/>
          <p:cNvSpPr>
            <a:spLocks noChangeArrowheads="1"/>
          </p:cNvSpPr>
          <p:nvPr/>
        </p:nvSpPr>
        <p:spPr bwMode="auto">
          <a:xfrm>
            <a:off x="6696075" y="5580063"/>
            <a:ext cx="214471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200" b="1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нестабильные</a:t>
            </a:r>
            <a:endParaRPr lang="ru-RU" sz="2200" i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16" grpId="0"/>
      <p:bldP spid="17" grpId="0"/>
      <p:bldP spid="21" grpId="0"/>
      <p:bldP spid="22" grpId="0"/>
      <p:bldP spid="23" grpId="0"/>
      <p:bldP spid="25" grpId="0"/>
      <p:bldP spid="26" grpId="0"/>
      <p:bldP spid="24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ChangeArrowheads="1"/>
          </p:cNvSpPr>
          <p:nvPr/>
        </p:nvSpPr>
        <p:spPr bwMode="auto">
          <a:xfrm>
            <a:off x="368300" y="1628775"/>
            <a:ext cx="1762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u="sng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ЛАКМУС</a:t>
            </a:r>
          </a:p>
        </p:txBody>
      </p:sp>
      <p:pic>
        <p:nvPicPr>
          <p:cNvPr id="13315" name="Picture 2" descr="https://videouroki.net/videouroki/conspekty/himia8/39-svoistva-kislot-v-svietie-ted.files/image002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58800" y="3348038"/>
            <a:ext cx="1127125" cy="16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ttps://videouroki.net/videouroki/conspekty/himia8/39-svoistva-kislot-v-svietie-ted.files/image002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57213" y="4103688"/>
            <a:ext cx="112712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https://videouroki.net/videouroki/conspekty/himia8/39-svoistva-kislot-v-svietie-ted.files/image002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942975" y="2592388"/>
            <a:ext cx="3587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-107950" y="211138"/>
            <a:ext cx="9612313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5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МОЖНО ЛИ ОТЛИЧИТЬ КИСЛОТЫ</a:t>
            </a:r>
          </a:p>
          <a:p>
            <a:pPr algn="ctr"/>
            <a:r>
              <a:rPr lang="ru-RU" sz="25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ОТ ДРУГИХ ВЕЩЕСТВ С ПОМОЩЬЮ ИНДИКАТОРОВ?</a:t>
            </a: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2411413" y="1619250"/>
            <a:ext cx="29098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u="sng">
                <a:solidFill>
                  <a:srgbClr val="CC9900"/>
                </a:solidFill>
                <a:latin typeface="Tahoma" pitchFamily="34" charset="0"/>
                <a:cs typeface="Tahoma" pitchFamily="34" charset="0"/>
              </a:rPr>
              <a:t>МЕТИЛОРАНЖ</a:t>
            </a:r>
          </a:p>
        </p:txBody>
      </p:sp>
      <p:pic>
        <p:nvPicPr>
          <p:cNvPr id="13320" name="Picture 2" descr="https://videouroki.net/videouroki/conspekty/himia8/39-svoistva-kislot-v-svietie-ted.files/image002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444875" y="3348038"/>
            <a:ext cx="1127125" cy="16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5653042" y="1637540"/>
            <a:ext cx="3457998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ФЕНОЛФТАЛЕИН</a:t>
            </a:r>
          </a:p>
        </p:txBody>
      </p:sp>
      <p:pic>
        <p:nvPicPr>
          <p:cNvPr id="13322" name="Picture 2" descr="https://videouroki.net/videouroki/conspekty/himia8/39-svoistva-kislot-v-svietie-ted.files/image002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480175" y="3348038"/>
            <a:ext cx="1127125" cy="16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3" name="Picture 2" descr="https://videouroki.net/videouroki/conspekty/himia8/39-svoistva-kislot-v-svietie-ted.files/image002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480175" y="4170363"/>
            <a:ext cx="112712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https://videouroki.net/videouroki/conspekty/himia8/39-svoistva-kislot-v-svietie-ted.files/image002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732588" y="2592388"/>
            <a:ext cx="706437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23900" y="5508625"/>
            <a:ext cx="74263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6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Сделайте вывод из проделанной работы.</a:t>
            </a:r>
          </a:p>
        </p:txBody>
      </p:sp>
      <p:pic>
        <p:nvPicPr>
          <p:cNvPr id="8" name="Picture 6" descr="https://videouroki.net/videouroki/conspekty/himia8/39-svoistva-kislot-v-svietie-ted.files/image002.jpg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3779838" y="2592388"/>
            <a:ext cx="431800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https://videouroki.net/videouroki/conspekty/himia8/39-svoistva-kislot-v-svietie-ted.files/image002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444875" y="4133850"/>
            <a:ext cx="112712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-3.05556E-6 0.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232 L 3.61111E-6 0.2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hemical_Industry_1920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961063" y="1428750"/>
            <a:ext cx="2949575" cy="2341563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3" name="Прямоугольник 2"/>
          <p:cNvSpPr>
            <a:spLocks noChangeArrowheads="1"/>
          </p:cNvSpPr>
          <p:nvPr/>
        </p:nvSpPr>
        <p:spPr bwMode="auto">
          <a:xfrm>
            <a:off x="260350" y="252413"/>
            <a:ext cx="86693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ПРИМЕНЕНИЕ КИСЛОТ  В ЖИЗНИ ЧЕЛОВЕКА:</a:t>
            </a:r>
          </a:p>
        </p:txBody>
      </p:sp>
      <p:pic>
        <p:nvPicPr>
          <p:cNvPr id="1028" name="Picture 4" descr="https://s1.1zoom.ru/big7/832/Holidays_Christmas_402675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61063" y="4149725"/>
            <a:ext cx="2973387" cy="2300288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32" name="Picture 8" descr="http://ukrindustry.com/images_board/836710.jpg"/>
          <p:cNvPicPr preferRelativeResize="0">
            <a:picLocks noChangeArrowheads="1"/>
          </p:cNvPicPr>
          <p:nvPr/>
        </p:nvPicPr>
        <p:blipFill>
          <a:blip r:embed="rId4" cstate="email"/>
          <a:srcRect b="-2"/>
          <a:stretch>
            <a:fillRect/>
          </a:stretch>
        </p:blipFill>
        <p:spPr bwMode="auto">
          <a:xfrm>
            <a:off x="280988" y="1417638"/>
            <a:ext cx="3168650" cy="2316162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9" name="Рисунок 8" descr="sugary-drinks-soda-obesity.jp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60350" y="4149725"/>
            <a:ext cx="3189288" cy="231457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6" name="Picture 2" descr="http://itd3.mycdn.me/image?id=857727771626&amp;t=20&amp;plc=WEB&amp;tkn=*uCGa-L9ltDgunPg7VeE0-bX5ONE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3249613" y="3609975"/>
            <a:ext cx="2932112" cy="2211388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6" name="Рисунок 5" descr="С-1-марта-вступит-в-силу-обновленный-перечень-жизненно-необходимых-лекарств.jpg"/>
          <p:cNvPicPr>
            <a:picLocks noChangeAspect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3249613" y="900113"/>
            <a:ext cx="2932112" cy="230505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132138" y="2349500"/>
            <a:ext cx="2879725" cy="2224088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320675" y="301625"/>
            <a:ext cx="8342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СОСТАВИМ КЛАСТЕР ПО ИЗУЧЕННОЙ ТЕМЕ.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6011863" y="1776413"/>
            <a:ext cx="866775" cy="57308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Багетная рамка 5"/>
          <p:cNvSpPr/>
          <p:nvPr/>
        </p:nvSpPr>
        <p:spPr>
          <a:xfrm>
            <a:off x="0" y="825500"/>
            <a:ext cx="3600450" cy="72072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ОПРЕДЕЛЕНИЕ</a:t>
            </a:r>
          </a:p>
        </p:txBody>
      </p:sp>
      <p:sp>
        <p:nvSpPr>
          <p:cNvPr id="8" name="Багетная рамка 7"/>
          <p:cNvSpPr/>
          <p:nvPr/>
        </p:nvSpPr>
        <p:spPr>
          <a:xfrm>
            <a:off x="5543550" y="825500"/>
            <a:ext cx="3600450" cy="72072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КЛАССИФИКАЦИЯ</a:t>
            </a:r>
          </a:p>
        </p:txBody>
      </p:sp>
      <p:sp>
        <p:nvSpPr>
          <p:cNvPr id="9" name="Багетная рамка 8"/>
          <p:cNvSpPr/>
          <p:nvPr/>
        </p:nvSpPr>
        <p:spPr>
          <a:xfrm>
            <a:off x="298450" y="5229225"/>
            <a:ext cx="3600450" cy="10795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НАХОЖДЕНИЕ</a:t>
            </a:r>
          </a:p>
          <a:p>
            <a:pPr algn="ctr">
              <a:defRPr/>
            </a:pPr>
            <a:r>
              <a:rPr lang="ru-RU" sz="24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В ПРИРОДЕ</a:t>
            </a:r>
          </a:p>
        </p:txBody>
      </p:sp>
      <p:sp>
        <p:nvSpPr>
          <p:cNvPr id="10" name="Багетная рамка 9"/>
          <p:cNvSpPr/>
          <p:nvPr/>
        </p:nvSpPr>
        <p:spPr>
          <a:xfrm>
            <a:off x="5292725" y="5219700"/>
            <a:ext cx="3600450" cy="10795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ПРИМЕНЕНИЕ В ЖИЗНИ ЧЕЛОВЕКА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2197100" y="1776413"/>
            <a:ext cx="935038" cy="57308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6011863" y="4573588"/>
            <a:ext cx="866775" cy="646112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2098675" y="4573588"/>
            <a:ext cx="1033463" cy="646112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Багетная рамка 14"/>
          <p:cNvSpPr/>
          <p:nvPr/>
        </p:nvSpPr>
        <p:spPr>
          <a:xfrm>
            <a:off x="2714625" y="1416050"/>
            <a:ext cx="3600450" cy="72072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физические свойства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 rot="5400000" flipH="1" flipV="1">
            <a:off x="4310856" y="2242344"/>
            <a:ext cx="212725" cy="1588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9" grpId="0" animBg="1"/>
      <p:bldP spid="10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>
            <a:spLocks noChangeArrowheads="1"/>
          </p:cNvSpPr>
          <p:nvPr/>
        </p:nvSpPr>
        <p:spPr bwMode="auto">
          <a:xfrm>
            <a:off x="250825" y="188913"/>
            <a:ext cx="86423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 b="1" i="1">
                <a:solidFill>
                  <a:srgbClr val="632523"/>
                </a:solidFill>
                <a:latin typeface="Tahoma" pitchFamily="34" charset="0"/>
                <a:cs typeface="Tahoma" pitchFamily="34" charset="0"/>
              </a:rPr>
              <a:t>Сделайте вывод о вашей работе на уроке, используя одно из выражений.</a:t>
            </a:r>
          </a:p>
        </p:txBody>
      </p:sp>
      <p:pic>
        <p:nvPicPr>
          <p:cNvPr id="6" name="Picture 2" descr="http://kartinki-vernisazh.ru/_ph/93/1/371897059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932363" y="720725"/>
            <a:ext cx="4048125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250825" y="1511300"/>
            <a:ext cx="561657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ru-RU" sz="28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я  научился…..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ru-RU" sz="28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мне показалось, что</a:t>
            </a:r>
          </a:p>
          <a:p>
            <a:pPr marL="457200" indent="-457200" algn="just"/>
            <a:r>
              <a:rPr lang="ru-RU" sz="28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   наиболее важным было….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ru-RU" sz="28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я  почувствовал, что…….</a:t>
            </a: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576263" y="1079500"/>
            <a:ext cx="3806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Сегодня  на уроке :</a:t>
            </a: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250825" y="3311525"/>
            <a:ext cx="6902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ru-RU" sz="2800" b="1" i="1">
                <a:solidFill>
                  <a:srgbClr val="632523"/>
                </a:solidFill>
                <a:latin typeface="Tahoma" pitchFamily="34" charset="0"/>
                <a:cs typeface="Tahoma" pitchFamily="34" charset="0"/>
              </a:rPr>
              <a:t>Или оцените свою работу на уроке: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327025" y="4068763"/>
            <a:ext cx="2633663" cy="5222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ru-RU" sz="2800" b="1">
                <a:solidFill>
                  <a:srgbClr val="0D0D0D"/>
                </a:solidFill>
                <a:latin typeface="Tahoma" pitchFamily="34" charset="0"/>
                <a:cs typeface="Tahoma" pitchFamily="34" charset="0"/>
              </a:rPr>
              <a:t>НЕ ДОВОЛЕН</a:t>
            </a: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6367463" y="4068763"/>
            <a:ext cx="2562225" cy="522287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ru-RU" sz="2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  ДОВОЛЕН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419475" y="3887788"/>
            <a:ext cx="2332038" cy="954087"/>
          </a:xfrm>
          <a:prstGeom prst="rect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sz="2800" b="1">
                <a:solidFill>
                  <a:srgbClr val="4F6228"/>
                </a:solidFill>
                <a:latin typeface="Tahoma" pitchFamily="34" charset="0"/>
                <a:cs typeface="Tahoma" pitchFamily="34" charset="0"/>
              </a:rPr>
              <a:t>НЕ СОВСЕМ</a:t>
            </a:r>
          </a:p>
          <a:p>
            <a:pPr algn="ctr">
              <a:defRPr/>
            </a:pPr>
            <a:r>
              <a:rPr lang="ru-RU" sz="2800" b="1">
                <a:solidFill>
                  <a:srgbClr val="4F6228"/>
                </a:solidFill>
                <a:latin typeface="Tahoma" pitchFamily="34" charset="0"/>
                <a:cs typeface="Tahoma" pitchFamily="34" charset="0"/>
              </a:rPr>
              <a:t>ДОВОЛЕН</a:t>
            </a:r>
          </a:p>
        </p:txBody>
      </p:sp>
      <p:pic>
        <p:nvPicPr>
          <p:cNvPr id="11" name="Picture 16" descr="http://s20.rimg.info/46dff8d0fb441760750e922fbb2813c1.gif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8313" y="4787900"/>
            <a:ext cx="2492375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https://i48.servimg.com/u/f48/11/78/65/54/impati10.gif"/>
          <p:cNvPicPr>
            <a:picLocks noChangeAspect="1" noChangeArrowheads="1" noCrop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441700" y="4676775"/>
            <a:ext cx="22669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 descr="https://avatars.mds.yandex.net/get-pdb/234183/89f293cc-6a71-40ed-ab3c-ce03f3d22875/orig"/>
          <p:cNvPicPr>
            <a:picLocks noChangeAspect="1" noChangeArrowheads="1" noCrop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732588" y="4787900"/>
            <a:ext cx="1936750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  <p:bldP spid="7" grpId="0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355600" y="476250"/>
            <a:ext cx="8640763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400" b="1" i="1">
                <a:solidFill>
                  <a:srgbClr val="990000"/>
                </a:solidFill>
                <a:latin typeface="Tahoma" pitchFamily="34" charset="0"/>
                <a:cs typeface="Tahoma" pitchFamily="34" charset="0"/>
              </a:rPr>
              <a:t>БУДЬ ПРИЛЕЖЕН,</a:t>
            </a:r>
          </a:p>
          <a:p>
            <a:pPr algn="ctr"/>
            <a:r>
              <a:rPr lang="ru-RU" sz="4400" b="1" i="1">
                <a:solidFill>
                  <a:srgbClr val="990000"/>
                </a:solidFill>
                <a:latin typeface="Tahoma" pitchFamily="34" charset="0"/>
                <a:cs typeface="Tahoma" pitchFamily="34" charset="0"/>
              </a:rPr>
              <a:t>И У ТЕБЯ ВСЕ ПОЛУЧИТСЯ!</a:t>
            </a:r>
          </a:p>
        </p:txBody>
      </p:sp>
      <p:pic>
        <p:nvPicPr>
          <p:cNvPr id="6" name="Picture 4" descr="http://ne-kurim.ru/forum/data/attachments/11/11161-79d5775c385f3cb62b7c91664065b7f2.jpg"/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/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6156325" y="4868863"/>
            <a:ext cx="23622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pic>
        <p:nvPicPr>
          <p:cNvPr id="7" name="Picture 4" descr="http://ne-kurim.ru/forum/data/attachments/11/11161-79d5775c385f3cb62b7c91664065b7f2.jpg"/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/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6713538" y="2060575"/>
            <a:ext cx="2427287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pic>
        <p:nvPicPr>
          <p:cNvPr id="8" name="Picture 4" descr="http://ne-kurim.ru/forum/data/attachments/11/11161-79d5775c385f3cb62b7c91664065b7f2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68313" y="4495800"/>
            <a:ext cx="2424112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на самом интересном месте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63 -0.0326 C -0.03889 -0.1956 0.00434 -0.47121 0.16146 -0.64693 C 0.31823 -0.82312 0.52934 -0.83098 0.63264 -0.66705 C 0.73629 -0.50266 0.69288 -0.2282 0.53611 -0.05294 C 0.37899 0.12255 0.16875 0.13087 0.06563 -0.0326 Z " pathEditMode="relative" rAng="13801681" ptsTypes="fffff">
                                      <p:cBhvr>
                                        <p:cTn id="13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4" y="-317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79769E-6 C -0.04306 -0.22937 -0.14306 -0.39284 -0.22431 -0.36579 C -0.32101 -0.33619 -0.31823 -0.11746 -0.31042 0.01179 L -0.29531 0.18242 C -0.28733 0.31121 -0.28646 0.52901 -0.39531 0.56439 C -0.46528 0.58658 -0.57969 0.42774 -0.62066 0.20069 C -0.66354 -0.02729 -0.6165 -0.23977 -0.5474 -0.2622 C -0.4382 -0.29711 -0.3632 -0.10359 -0.32535 0.01664 L -0.28004 0.17849 C -0.24288 0.29803 -0.16979 0.49225 -0.07275 0.46034 C 0.00903 0.43237 0.04114 0.22797 2.22222E-6 4.79769E-6 Z " pathEditMode="relative" rAng="9979715" ptsTypes="ffFffffFfff">
                                      <p:cBhvr>
                                        <p:cTn id="15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11" y="994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0578 C -0.03906 0.07515 -0.09896 0.18867 -0.1474 0.15284 C -0.21892 0.10428 -0.06927 -0.30427 -0.15365 -0.36277 C -0.23073 -0.41341 -0.32448 -0.03306 -0.39705 -0.08416 C -0.47378 -0.13572 -0.33507 -0.36416 -0.41719 -0.41965 C -0.48993 -0.47029 -0.51632 -0.2689 -0.58142 -0.31422 C -0.64375 -0.3563 -0.56146 -0.46636 -0.61736 -0.50451 C -0.65035 -0.52809 -0.66719 -0.49294 -0.67847 -0.46451 " pathEditMode="relative" rAng="1621824" ptsTypes="ffffffff">
                                      <p:cBhvr>
                                        <p:cTn id="17" dur="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45" y="-22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42938" y="1450975"/>
            <a:ext cx="75295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7200" b="1">
                <a:solidFill>
                  <a:srgbClr val="002060"/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 </a:t>
            </a:r>
            <a:r>
              <a:rPr lang="ru-RU" sz="40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44, вопросы: 2, 3, тест.</a:t>
            </a:r>
          </a:p>
        </p:txBody>
      </p:sp>
      <p:pic>
        <p:nvPicPr>
          <p:cNvPr id="5" name="Picture 14" descr="https://avatars.mds.yandex.net/get-pdb/33827/8fe0008e-840e-4899-891b-69ca123dedc0/ori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771775" y="2690813"/>
            <a:ext cx="3206750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1773238" y="549275"/>
            <a:ext cx="5597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ru-RU" sz="3600" b="1" u="sng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ДОМАШНЕЕ ЗАДАНИЕ.</a:t>
            </a:r>
          </a:p>
        </p:txBody>
      </p:sp>
      <p:sp>
        <p:nvSpPr>
          <p:cNvPr id="18437" name="AutoShape 6" descr="https://imgp.golos.io/0x0/https:/informdepo.ru/golos/good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8438" name="AutoShape 8" descr="https://imgp.golos.io/0x0/https:/informdepo.ru/golos/good.gif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8439" name="AutoShape 10" descr="https://imgp.golos.io/0x0/https:/informdepo.ru/golos/good.gif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8440" name="Прямоугольник 7"/>
          <p:cNvSpPr>
            <a:spLocks noChangeArrowheads="1"/>
          </p:cNvSpPr>
          <p:nvPr/>
        </p:nvSpPr>
        <p:spPr bwMode="auto">
          <a:xfrm>
            <a:off x="2424113" y="3244850"/>
            <a:ext cx="247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1"/>
          <p:cNvSpPr>
            <a:spLocks noChangeArrowheads="1"/>
          </p:cNvSpPr>
          <p:nvPr/>
        </p:nvSpPr>
        <p:spPr bwMode="auto">
          <a:xfrm>
            <a:off x="571500" y="2000250"/>
            <a:ext cx="43612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ru-RU" dirty="0" err="1">
                <a:hlinkClick r:id="rId2"/>
              </a:rPr>
              <a:t>открытыйурок.рф</a:t>
            </a:r>
            <a:r>
              <a:rPr lang="ru-RU" dirty="0">
                <a:hlinkClick r:id="rId2"/>
              </a:rPr>
              <a:t>/статьи/503041</a:t>
            </a:r>
            <a:r>
              <a:rPr lang="ru-RU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582613" y="2320925"/>
            <a:ext cx="8572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riaami.ru/wp-content/uploads/2017/05/sugary-drinks-soda-obesity.jpg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460" name="Прямоугольник 3"/>
          <p:cNvSpPr>
            <a:spLocks noChangeArrowheads="1"/>
          </p:cNvSpPr>
          <p:nvPr/>
        </p:nvSpPr>
        <p:spPr bwMode="auto">
          <a:xfrm>
            <a:off x="571500" y="1630363"/>
            <a:ext cx="8215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fotohomka.ru/images/Nov/14/ac7011f92405c35f0cae5376d7d8f2cf/1.jpg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461" name="Прямоугольник 4"/>
          <p:cNvSpPr>
            <a:spLocks noChangeArrowheads="1"/>
          </p:cNvSpPr>
          <p:nvPr/>
        </p:nvSpPr>
        <p:spPr bwMode="auto">
          <a:xfrm>
            <a:off x="571500" y="1262063"/>
            <a:ext cx="8572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www.opt-union.ru/l1579405/images/photocat/1000x1000/1001618467.jpg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462" name="Прямоугольник 5"/>
          <p:cNvSpPr>
            <a:spLocks noChangeArrowheads="1"/>
          </p:cNvSpPr>
          <p:nvPr/>
        </p:nvSpPr>
        <p:spPr bwMode="auto">
          <a:xfrm>
            <a:off x="582613" y="892175"/>
            <a:ext cx="8429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lechenie-simptomy.ru/wp-content/uploads/2015/05/limon.jpg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463" name="Прямоугольник 6"/>
          <p:cNvSpPr>
            <a:spLocks noChangeArrowheads="1"/>
          </p:cNvSpPr>
          <p:nvPr/>
        </p:nvSpPr>
        <p:spPr bwMode="auto">
          <a:xfrm>
            <a:off x="582613" y="2690813"/>
            <a:ext cx="8572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heaclub.ru/tim/69f50579607932ee3f6ff28d5996e6ed/chem-ubit-muravev-v-dome.jpg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464" name="Прямоугольник 7"/>
          <p:cNvSpPr>
            <a:spLocks noChangeArrowheads="1"/>
          </p:cNvSpPr>
          <p:nvPr/>
        </p:nvSpPr>
        <p:spPr bwMode="auto">
          <a:xfrm>
            <a:off x="593725" y="5645150"/>
            <a:ext cx="84185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sadsha.ru/content/posts/2016-10/biznes-1_deshevye-lekarstva-mogut-rezko-podorozhat_1.jpeg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465" name="Прямоугольник 8"/>
          <p:cNvSpPr>
            <a:spLocks noChangeArrowheads="1"/>
          </p:cNvSpPr>
          <p:nvPr/>
        </p:nvSpPr>
        <p:spPr bwMode="auto">
          <a:xfrm>
            <a:off x="582613" y="3336925"/>
            <a:ext cx="8204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hlinkClick r:id="rId9"/>
              </a:rPr>
              <a:t>http://seana-stroy.ru/wp-content/uploads/2016/12/</a:t>
            </a:r>
            <a:r>
              <a:rPr lang="ru-RU" dirty="0" err="1">
                <a:hlinkClick r:id="rId9"/>
              </a:rPr>
              <a:t>Промышленный-объект</a:t>
            </a:r>
            <a:r>
              <a:rPr lang="ru-RU" dirty="0">
                <a:hlinkClick r:id="rId9"/>
              </a:rPr>
              <a:t>.</a:t>
            </a:r>
            <a:r>
              <a:rPr lang="en-US" dirty="0" smtClean="0">
                <a:hlinkClick r:id="rId9"/>
              </a:rPr>
              <a:t>jpg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466" name="Прямоугольник 9"/>
          <p:cNvSpPr>
            <a:spLocks noChangeArrowheads="1"/>
          </p:cNvSpPr>
          <p:nvPr/>
        </p:nvSpPr>
        <p:spPr bwMode="auto">
          <a:xfrm>
            <a:off x="571500" y="3705225"/>
            <a:ext cx="84407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www.treatment-online.com.ua/images/13_Skin_and_subcutaneous_tissue/13_4_Skin_and_subcutaneous_tissue/13_4_39.jpg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467" name="Прямоугольник 10"/>
          <p:cNvSpPr>
            <a:spLocks noChangeArrowheads="1"/>
          </p:cNvSpPr>
          <p:nvPr/>
        </p:nvSpPr>
        <p:spPr bwMode="auto">
          <a:xfrm>
            <a:off x="582613" y="4629150"/>
            <a:ext cx="84296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hlinkClick r:id="rId11"/>
              </a:rPr>
              <a:t>https://selitra.in.ua/sites/default/files/imagecache/thumb-images/images/product/_1%20(1)_</a:t>
            </a:r>
            <a:r>
              <a:rPr lang="en-US" dirty="0" smtClean="0">
                <a:hlinkClick r:id="rId11"/>
              </a:rPr>
              <a:t>6.jpg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468" name="Прямоугольник 11"/>
          <p:cNvSpPr>
            <a:spLocks noChangeArrowheads="1"/>
          </p:cNvSpPr>
          <p:nvPr/>
        </p:nvSpPr>
        <p:spPr bwMode="auto">
          <a:xfrm>
            <a:off x="571500" y="5275263"/>
            <a:ext cx="8572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hlinkClick r:id="rId12"/>
              </a:rPr>
              <a:t>http://</a:t>
            </a:r>
            <a:r>
              <a:rPr lang="en-US" dirty="0" smtClean="0">
                <a:hlinkClick r:id="rId12"/>
              </a:rPr>
              <a:t>lechenie-simptomy.ru/wp-content/uploads/2017/04/57546905d3e79.jpg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469" name="TextBox 12"/>
          <p:cNvSpPr txBox="1">
            <a:spLocks noChangeArrowheads="1"/>
          </p:cNvSpPr>
          <p:nvPr/>
        </p:nvSpPr>
        <p:spPr bwMode="auto">
          <a:xfrm>
            <a:off x="593725" y="500063"/>
            <a:ext cx="5313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Используемые интернет – ресурсы  (картинки)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1_Lemons-1300x732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11150" y="188913"/>
            <a:ext cx="3094038" cy="2357437"/>
          </a:xfrm>
          <a:prstGeom prst="rect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</p:pic>
      <p:pic>
        <p:nvPicPr>
          <p:cNvPr id="3" name="Рисунок 2" descr="5149_Sorrel-Leaves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857875" y="188913"/>
            <a:ext cx="3071813" cy="2357437"/>
          </a:xfrm>
          <a:prstGeom prst="rect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</p:pic>
      <p:pic>
        <p:nvPicPr>
          <p:cNvPr id="4" name="Рисунок 3" descr="1201183_1000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14325" y="2693988"/>
            <a:ext cx="3090863" cy="2663825"/>
          </a:xfrm>
          <a:prstGeom prst="rect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</p:pic>
      <p:pic>
        <p:nvPicPr>
          <p:cNvPr id="5" name="Рисунок 4" descr="1453187550-what-causes-GERD.jp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5816600" y="2693988"/>
            <a:ext cx="3113088" cy="2700337"/>
          </a:xfrm>
          <a:prstGeom prst="rect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</p:pic>
      <p:pic>
        <p:nvPicPr>
          <p:cNvPr id="9" name="Picture 8" descr="http://www.glav-dacha.ru/wp-content/uploads/2017/10/raznye-sorta-uksusa.jpg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3957638" y="188913"/>
            <a:ext cx="857250" cy="24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http://bezocheredi.kiev.ua/files/products/20290_original.500x500.jpg?10784c5b30432f97e8ce90d369a9a0c3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3763963" y="2693988"/>
            <a:ext cx="14827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533400" y="5589588"/>
            <a:ext cx="851376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 b="1">
                <a:solidFill>
                  <a:srgbClr val="492303"/>
                </a:solidFill>
                <a:latin typeface="Tahoma" pitchFamily="34" charset="0"/>
                <a:cs typeface="Tahoma" pitchFamily="34" charset="0"/>
              </a:rPr>
              <a:t>Что объединяет изображения, на этих картинках?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переход кадров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ChangeArrowheads="1"/>
          </p:cNvSpPr>
          <p:nvPr/>
        </p:nvSpPr>
        <p:spPr bwMode="auto">
          <a:xfrm>
            <a:off x="365125" y="393700"/>
            <a:ext cx="86407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Что Вы не знаете о них и хотели бы узнать?</a:t>
            </a:r>
          </a:p>
        </p:txBody>
      </p:sp>
      <p:pic>
        <p:nvPicPr>
          <p:cNvPr id="5122" name="Picture 2" descr="https://ds02.infourok.ru/uploads/ex/024f/000211a6-4c897d60/1/img4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2275" y="2220913"/>
            <a:ext cx="6218238" cy="329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 descr="http://riyadhulquran.com/wp-content/uploads/2014/09/apa-iya-logo-tanda-tanya-merah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572000" y="1069975"/>
            <a:ext cx="966788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>
            <a:spLocks noChangeArrowheads="1"/>
          </p:cNvSpPr>
          <p:nvPr/>
        </p:nvSpPr>
        <p:spPr bwMode="auto">
          <a:xfrm>
            <a:off x="2411413" y="5638800"/>
            <a:ext cx="4840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НАЗОВИТЕ ТЕМУ УРОКА?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переход кадров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ww.1zoom.ru/big2/32/142134-nloshka.jpg"/>
          <p:cNvPicPr>
            <a:picLocks noChangeAspect="1" noChangeArrowheads="1"/>
          </p:cNvPicPr>
          <p:nvPr/>
        </p:nvPicPr>
        <p:blipFill rotWithShape="1">
          <a:blip r:embed="rId3" cstate="email"/>
          <a:srcRect/>
          <a:stretch/>
        </p:blipFill>
        <p:spPr bwMode="auto">
          <a:xfrm>
            <a:off x="250825" y="908050"/>
            <a:ext cx="3406775" cy="2647950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  <a:extLst>
            <a:ext uri="{909E8E84-426E-40DD-AFC4-6F175D3DCCD1}"/>
          </a:extLst>
        </p:spPr>
      </p:pic>
      <p:sp>
        <p:nvSpPr>
          <p:cNvPr id="3" name="Прямоугольник 2"/>
          <p:cNvSpPr>
            <a:spLocks noChangeArrowheads="1"/>
          </p:cNvSpPr>
          <p:nvPr/>
        </p:nvSpPr>
        <p:spPr bwMode="auto">
          <a:xfrm>
            <a:off x="471488" y="190500"/>
            <a:ext cx="82804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solidFill>
                  <a:srgbClr val="492303"/>
                </a:solidFill>
                <a:latin typeface="Tahoma" pitchFamily="34" charset="0"/>
                <a:cs typeface="Tahoma" pitchFamily="34" charset="0"/>
              </a:rPr>
              <a:t>В ПРИРОДЕ ВСТРЕЧАЕТСЯ МНОГО КИСЛОТ:</a:t>
            </a:r>
          </a:p>
        </p:txBody>
      </p:sp>
      <p:pic>
        <p:nvPicPr>
          <p:cNvPr id="6148" name="Picture 4" descr="http://900igr.net/datas/khimija/Klassy-karbonovykh-kislot/0028-028-Molochnaja-kislota.jpg"/>
          <p:cNvPicPr>
            <a:picLocks noChangeAspect="1" noChangeArrowheads="1"/>
          </p:cNvPicPr>
          <p:nvPr/>
        </p:nvPicPr>
        <p:blipFill rotWithShape="1">
          <a:blip r:embed="rId4" cstate="email"/>
          <a:srcRect/>
          <a:stretch/>
        </p:blipFill>
        <p:spPr bwMode="auto">
          <a:xfrm>
            <a:off x="5400675" y="806450"/>
            <a:ext cx="3354388" cy="264477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  <a:extLst>
            <a:ext uri="{909E8E84-426E-40DD-AFC4-6F175D3DCCD1}"/>
          </a:extLst>
        </p:spPr>
      </p:pic>
      <p:pic>
        <p:nvPicPr>
          <p:cNvPr id="6154" name="Picture 10" descr="http://www.selskatorba.com.ua/wp-content/uploads/2016/01/shchavel-2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441950" y="3876675"/>
            <a:ext cx="3424238" cy="2646363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  <a:extLst>
            <a:ext uri="{909E8E84-426E-40DD-AFC4-6F175D3DCCD1}"/>
          </a:extLst>
        </p:spPr>
      </p:pic>
      <p:pic>
        <p:nvPicPr>
          <p:cNvPr id="6156" name="Picture 12" descr="https://cff2.earth.com/uploads/2017/08/21193548/Lemons-were-a-symbol-of-wealth-in-Rome-originally-came-from-Asia.jpg"/>
          <p:cNvPicPr>
            <a:picLocks noChangeAspect="1" noChangeArrowheads="1"/>
          </p:cNvPicPr>
          <p:nvPr/>
        </p:nvPicPr>
        <p:blipFill rotWithShape="1">
          <a:blip r:embed="rId6" cstate="email"/>
          <a:srcRect/>
          <a:stretch/>
        </p:blipFill>
        <p:spPr bwMode="auto">
          <a:xfrm>
            <a:off x="250825" y="3876675"/>
            <a:ext cx="3406775" cy="270192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  <a:extLst>
            <a:ext uri="{909E8E84-426E-40DD-AFC4-6F175D3DCCD1}"/>
          </a:extLst>
        </p:spPr>
      </p:pic>
      <p:pic>
        <p:nvPicPr>
          <p:cNvPr id="6152" name="Picture 8" descr="http://s4.travelask.ru/system/images/files/000/357/694/wysiwyg/%D0%BC%D1%83%D1%80%D0%B0%D0%B21.jpg?1505144456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794000" y="2084388"/>
            <a:ext cx="3406775" cy="2647950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  <a:extLst>
            <a:ext uri="{909E8E84-426E-40DD-AFC4-6F175D3DCCD1}"/>
          </a:extLst>
        </p:spPr>
      </p:pic>
      <p:sp>
        <p:nvSpPr>
          <p:cNvPr id="4" name="Прямоугольник 3"/>
          <p:cNvSpPr/>
          <p:nvPr/>
        </p:nvSpPr>
        <p:spPr>
          <a:xfrm>
            <a:off x="431800" y="2938463"/>
            <a:ext cx="1973263" cy="523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i="1">
                <a:solidFill>
                  <a:srgbClr val="492303"/>
                </a:solidFill>
                <a:latin typeface="Tahoma" pitchFamily="34" charset="0"/>
                <a:cs typeface="Tahoma" pitchFamily="34" charset="0"/>
              </a:rPr>
              <a:t>яблочная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588125" y="2828925"/>
            <a:ext cx="2020888" cy="523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i="1">
                <a:solidFill>
                  <a:srgbClr val="492303"/>
                </a:solidFill>
                <a:latin typeface="Tahoma" pitchFamily="34" charset="0"/>
                <a:cs typeface="Tahoma" pitchFamily="34" charset="0"/>
              </a:rPr>
              <a:t>молочная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71488" y="5956300"/>
            <a:ext cx="2044700" cy="523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i="1">
                <a:solidFill>
                  <a:srgbClr val="492303"/>
                </a:solidFill>
                <a:latin typeface="Tahoma" pitchFamily="34" charset="0"/>
                <a:cs typeface="Tahoma" pitchFamily="34" charset="0"/>
              </a:rPr>
              <a:t>лимонная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489700" y="5956300"/>
            <a:ext cx="2265363" cy="523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i="1">
                <a:solidFill>
                  <a:srgbClr val="492303"/>
                </a:solidFill>
                <a:latin typeface="Tahoma" pitchFamily="34" charset="0"/>
                <a:cs typeface="Tahoma" pitchFamily="34" charset="0"/>
              </a:rPr>
              <a:t>щавелевая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276600" y="4068763"/>
            <a:ext cx="2430463" cy="5222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i="1">
                <a:solidFill>
                  <a:srgbClr val="492303"/>
                </a:solidFill>
                <a:latin typeface="Tahoma" pitchFamily="34" charset="0"/>
                <a:cs typeface="Tahoma" pitchFamily="34" charset="0"/>
              </a:rPr>
              <a:t>муравьиная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75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>
            <a:spLocks noChangeArrowheads="1"/>
          </p:cNvSpPr>
          <p:nvPr/>
        </p:nvSpPr>
        <p:spPr bwMode="auto">
          <a:xfrm>
            <a:off x="936625" y="503238"/>
            <a:ext cx="75596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492303"/>
                </a:solidFill>
                <a:latin typeface="Tahoma" pitchFamily="34" charset="0"/>
                <a:cs typeface="Tahoma" pitchFamily="34" charset="0"/>
              </a:rPr>
              <a:t>В природе кислоты находятся в:</a:t>
            </a: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438150" y="1763713"/>
            <a:ext cx="32400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3200" b="1">
                <a:solidFill>
                  <a:srgbClr val="492303"/>
                </a:solidFill>
                <a:latin typeface="Tahoma" pitchFamily="34" charset="0"/>
                <a:cs typeface="Tahoma" pitchFamily="34" charset="0"/>
              </a:rPr>
              <a:t>   растениях;</a:t>
            </a: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438150" y="3068638"/>
            <a:ext cx="3449638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3200" b="1">
                <a:solidFill>
                  <a:srgbClr val="492303"/>
                </a:solidFill>
                <a:latin typeface="Tahoma" pitchFamily="34" charset="0"/>
                <a:cs typeface="Tahoma" pitchFamily="34" charset="0"/>
              </a:rPr>
              <a:t>   организмах</a:t>
            </a:r>
          </a:p>
          <a:p>
            <a:r>
              <a:rPr lang="ru-RU" sz="3200" b="1">
                <a:solidFill>
                  <a:srgbClr val="492303"/>
                </a:solidFill>
                <a:latin typeface="Tahoma" pitchFamily="34" charset="0"/>
                <a:cs typeface="Tahoma" pitchFamily="34" charset="0"/>
              </a:rPr>
              <a:t>    животных;</a:t>
            </a: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401638" y="4859338"/>
            <a:ext cx="2954337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3200" b="1">
                <a:solidFill>
                  <a:srgbClr val="492303"/>
                </a:solidFill>
                <a:latin typeface="Tahoma" pitchFamily="34" charset="0"/>
                <a:cs typeface="Tahoma" pitchFamily="34" charset="0"/>
              </a:rPr>
              <a:t>   организме</a:t>
            </a:r>
          </a:p>
          <a:p>
            <a:r>
              <a:rPr lang="ru-RU" sz="3200" b="1">
                <a:solidFill>
                  <a:srgbClr val="492303"/>
                </a:solidFill>
                <a:latin typeface="Tahoma" pitchFamily="34" charset="0"/>
                <a:cs typeface="Tahoma" pitchFamily="34" charset="0"/>
              </a:rPr>
              <a:t>    человека.</a:t>
            </a:r>
          </a:p>
        </p:txBody>
      </p:sp>
      <p:pic>
        <p:nvPicPr>
          <p:cNvPr id="7170" name="Picture 2" descr="http://sadovod-proskurina.ru/assets/images/products/292/1866-%287%29.jpg"/>
          <p:cNvPicPr>
            <a:picLocks noChangeAspect="1" noChangeArrowheads="1"/>
          </p:cNvPicPr>
          <p:nvPr/>
        </p:nvPicPr>
        <p:blipFill rotWithShape="1">
          <a:blip r:embed="rId2" cstate="email"/>
          <a:srcRect/>
          <a:stretch/>
        </p:blipFill>
        <p:spPr bwMode="auto">
          <a:xfrm>
            <a:off x="4140200" y="1319213"/>
            <a:ext cx="2744788" cy="180022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  <a:extLst>
            <a:ext uri="{909E8E84-426E-40DD-AFC4-6F175D3DCCD1}"/>
          </a:extLst>
        </p:spPr>
      </p:pic>
      <p:pic>
        <p:nvPicPr>
          <p:cNvPr id="7172" name="Picture 4" descr="http://itd0.mycdn.me/image?id=838446761778&amp;t=20&amp;plc=WEB&amp;tkn=*DaRdJys0IeRjbxwnOZucM-LVTE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011863" y="2879725"/>
            <a:ext cx="2700337" cy="180022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  <a:extLst>
            <a:ext uri="{909E8E84-426E-40DD-AFC4-6F175D3DCCD1}"/>
          </a:extLst>
        </p:spPr>
      </p:pic>
      <p:pic>
        <p:nvPicPr>
          <p:cNvPr id="7178" name="Picture 10" descr="http://fb.ru/media/i/2/4/4/1/5/i/24415.jpg"/>
          <p:cNvPicPr>
            <a:picLocks noChangeAspect="1" noChangeArrowheads="1"/>
          </p:cNvPicPr>
          <p:nvPr/>
        </p:nvPicPr>
        <p:blipFill rotWithShape="1">
          <a:blip r:embed="rId4" cstate="email"/>
          <a:srcRect/>
          <a:stretch/>
        </p:blipFill>
        <p:spPr bwMode="auto">
          <a:xfrm>
            <a:off x="4211638" y="4524375"/>
            <a:ext cx="2714625" cy="180022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7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 preferRelativeResize="0">
            <a:picLocks noChangeArrowheads="1"/>
          </p:cNvPicPr>
          <p:nvPr/>
        </p:nvPicPr>
        <p:blipFill rotWithShape="1">
          <a:blip r:embed="rId3" cstate="email">
            <a:extLst>
              <a:ext uri="{28A0092B-C50C-407E-A947-70E740481C1C}"/>
            </a:extLst>
          </a:blip>
          <a:srcRect/>
          <a:stretch/>
        </p:blipFill>
        <p:spPr bwMode="auto">
          <a:xfrm>
            <a:off x="2257188" y="1138758"/>
            <a:ext cx="4835125" cy="446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98480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1331913" y="144463"/>
            <a:ext cx="64801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Рассмотрите   формулы   кислот</a:t>
            </a:r>
          </a:p>
          <a:p>
            <a:pPr algn="just"/>
            <a:r>
              <a:rPr lang="ru-RU" sz="28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и найдите  сходство между ними.</a:t>
            </a: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611188" y="5651500"/>
            <a:ext cx="79216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  Как бы вы назвали оставшуюся часть,</a:t>
            </a:r>
          </a:p>
          <a:p>
            <a:pPr algn="ctr"/>
            <a:r>
              <a:rPr lang="ru-RU" sz="28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 если убрать общие атомы водорода?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435600" y="1216025"/>
            <a:ext cx="576263" cy="432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переход кадров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>
            <a:spLocks noChangeArrowheads="1"/>
          </p:cNvSpPr>
          <p:nvPr/>
        </p:nvSpPr>
        <p:spPr bwMode="auto">
          <a:xfrm>
            <a:off x="250825" y="188913"/>
            <a:ext cx="86423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КИСЛОТЫ    –    это       сложные    вещества,</a:t>
            </a:r>
          </a:p>
          <a:p>
            <a:pPr algn="just"/>
            <a:r>
              <a:rPr lang="ru-RU" sz="28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в составе которых атомы водорода связаны с кислотным остатком.</a:t>
            </a: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411163" y="2008188"/>
            <a:ext cx="8531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Составьте общую формулу по определению</a:t>
            </a: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3633788" y="3429000"/>
            <a:ext cx="14224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66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НК</a:t>
            </a:r>
            <a:endParaRPr lang="ru-RU" sz="66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>
            <a:spLocks noChangeArrowheads="1"/>
          </p:cNvSpPr>
          <p:nvPr/>
        </p:nvSpPr>
        <p:spPr bwMode="auto">
          <a:xfrm>
            <a:off x="581025" y="144463"/>
            <a:ext cx="78136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i="1">
                <a:latin typeface="Tahoma" pitchFamily="34" charset="0"/>
                <a:cs typeface="Tahoma" pitchFamily="34" charset="0"/>
              </a:rPr>
              <a:t>Как можно классифицировать кислоты?</a:t>
            </a: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252413" y="755650"/>
            <a:ext cx="26812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1.  </a:t>
            </a:r>
            <a:r>
              <a:rPr lang="ru-RU" sz="2400" b="1" u="sng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ПО СОСТАВУ</a:t>
            </a: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3384550" y="720725"/>
            <a:ext cx="2286000" cy="5222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КИСЛОТЫ 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rot="-60000" flipH="1">
            <a:off x="2808288" y="1295400"/>
            <a:ext cx="539750" cy="230188"/>
          </a:xfrm>
          <a:prstGeom prst="straightConnector1">
            <a:avLst/>
          </a:prstGeom>
          <a:ln w="952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6275" y="1584325"/>
            <a:ext cx="3319463" cy="461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984806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БЕСКИСЛОРОДНЫЕ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679950" y="1584325"/>
            <a:ext cx="4211638" cy="461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984806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КИСЛОРОДСОДЕРЖАЩИЕ</a:t>
            </a:r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360363" y="2195513"/>
            <a:ext cx="6715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2.  </a:t>
            </a:r>
            <a:r>
              <a:rPr lang="ru-RU" sz="2400" b="1" u="sng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ПО КОЛИЧЕСТВУ АТОМОВ ВОДОРОДА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2413" y="3563938"/>
            <a:ext cx="2879725" cy="461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ОДНООСНОВНЫЕ</a:t>
            </a:r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3355975" y="2771775"/>
            <a:ext cx="2286000" cy="5238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КИСЛОТЫ 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240088" y="3924300"/>
            <a:ext cx="2808287" cy="461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ДВУХОСНОВНЫЕ</a:t>
            </a:r>
          </a:p>
        </p:txBody>
      </p:sp>
      <p:sp>
        <p:nvSpPr>
          <p:cNvPr id="23" name="Прямоугольник 22"/>
          <p:cNvSpPr/>
          <p:nvPr/>
        </p:nvSpPr>
        <p:spPr>
          <a:xfrm rot="21600000">
            <a:off x="6188075" y="3563938"/>
            <a:ext cx="2735263" cy="461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ТРЕХОСНОВНЫЕ</a:t>
            </a:r>
          </a:p>
        </p:txBody>
      </p:sp>
      <p:sp>
        <p:nvSpPr>
          <p:cNvPr id="24" name="Прямоугольник 23"/>
          <p:cNvSpPr>
            <a:spLocks noChangeArrowheads="1"/>
          </p:cNvSpPr>
          <p:nvPr/>
        </p:nvSpPr>
        <p:spPr bwMode="auto">
          <a:xfrm>
            <a:off x="506413" y="4572000"/>
            <a:ext cx="3968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3. </a:t>
            </a:r>
            <a:r>
              <a:rPr lang="ru-RU" sz="2400" b="1" u="sng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ПО РАСТВОРИМОСТИ</a:t>
            </a:r>
          </a:p>
        </p:txBody>
      </p:sp>
      <p:cxnSp>
        <p:nvCxnSpPr>
          <p:cNvPr id="25" name="Прямая со стрелкой 24"/>
          <p:cNvCxnSpPr/>
          <p:nvPr/>
        </p:nvCxnSpPr>
        <p:spPr>
          <a:xfrm rot="-8100000" flipH="1">
            <a:off x="5688013" y="1295400"/>
            <a:ext cx="539750" cy="230188"/>
          </a:xfrm>
          <a:prstGeom prst="straightConnector1">
            <a:avLst/>
          </a:prstGeom>
          <a:ln w="952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814638" y="3276600"/>
            <a:ext cx="541337" cy="228600"/>
          </a:xfrm>
          <a:prstGeom prst="straightConnector1">
            <a:avLst/>
          </a:prstGeom>
          <a:ln w="952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-8100000" flipH="1">
            <a:off x="5688013" y="3276600"/>
            <a:ext cx="539750" cy="228600"/>
          </a:xfrm>
          <a:prstGeom prst="straightConnector1">
            <a:avLst/>
          </a:prstGeom>
          <a:ln w="952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-4080000" flipH="1">
            <a:off x="4283869" y="3491706"/>
            <a:ext cx="539750" cy="230188"/>
          </a:xfrm>
          <a:prstGeom prst="straightConnector1">
            <a:avLst/>
          </a:prstGeom>
          <a:ln w="952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>
            <a:spLocks noChangeArrowheads="1"/>
          </p:cNvSpPr>
          <p:nvPr/>
        </p:nvSpPr>
        <p:spPr bwMode="auto">
          <a:xfrm>
            <a:off x="3384550" y="5111750"/>
            <a:ext cx="2286000" cy="5238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КИСЛОТЫ </a:t>
            </a:r>
          </a:p>
        </p:txBody>
      </p:sp>
      <p:cxnSp>
        <p:nvCxnSpPr>
          <p:cNvPr id="30" name="Прямая со стрелкой 29"/>
          <p:cNvCxnSpPr/>
          <p:nvPr/>
        </p:nvCxnSpPr>
        <p:spPr>
          <a:xfrm rot="-7500000" flipH="1">
            <a:off x="5723732" y="5615781"/>
            <a:ext cx="539750" cy="230187"/>
          </a:xfrm>
          <a:prstGeom prst="straightConnector1">
            <a:avLst/>
          </a:prstGeom>
          <a:ln w="952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rot="-600000" flipH="1">
            <a:off x="2879725" y="5616575"/>
            <a:ext cx="539750" cy="228600"/>
          </a:xfrm>
          <a:prstGeom prst="straightConnector1">
            <a:avLst/>
          </a:prstGeom>
          <a:ln w="952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971550" y="5903913"/>
            <a:ext cx="2640013" cy="461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РАСТВОРИМЫЕ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5616575" y="5903913"/>
            <a:ext cx="3063875" cy="461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sz="2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НЕРАСТВОРИМЫЕ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9" grpId="0" animBg="1"/>
      <p:bldP spid="15" grpId="0" animBg="1"/>
      <p:bldP spid="17" grpId="0"/>
      <p:bldP spid="19" grpId="0" animBg="1"/>
      <p:bldP spid="21" grpId="0" animBg="1"/>
      <p:bldP spid="22" grpId="0" animBg="1"/>
      <p:bldP spid="23" grpId="0" animBg="1"/>
      <p:bldP spid="24" grpId="0"/>
      <p:bldP spid="29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ChangeArrowheads="1"/>
          </p:cNvSpPr>
          <p:nvPr/>
        </p:nvSpPr>
        <p:spPr bwMode="auto">
          <a:xfrm>
            <a:off x="250825" y="579438"/>
            <a:ext cx="4213225" cy="397033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Жили-были четыре подружки-кислоты: </a:t>
            </a:r>
          </a:p>
          <a:p>
            <a:pPr algn="just"/>
            <a:r>
              <a:rPr lang="ru-RU" b="1" u="sng">
                <a:solidFill>
                  <a:srgbClr val="D60093"/>
                </a:solidFill>
                <a:latin typeface="Tahoma" pitchFamily="34" charset="0"/>
                <a:cs typeface="Tahoma" pitchFamily="34" charset="0"/>
              </a:rPr>
              <a:t>Серная</a:t>
            </a:r>
            <a:r>
              <a:rPr lang="ru-RU" b="1">
                <a:solidFill>
                  <a:srgbClr val="D60093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ru-RU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была очень хитрая: </a:t>
            </a:r>
          </a:p>
          <a:p>
            <a:pPr algn="just"/>
            <a:r>
              <a:rPr lang="ru-RU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ни запаха, ни цвета не имела, старалась не выделяться среди подружек, а сама потихоньку поглощала влагу из </a:t>
            </a:r>
            <a:r>
              <a:rPr lang="ru-RU" b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Воздуха</a:t>
            </a:r>
            <a:r>
              <a:rPr lang="ru-RU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и других </a:t>
            </a:r>
            <a:r>
              <a:rPr lang="ru-RU" b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газов</a:t>
            </a:r>
            <a:r>
              <a:rPr lang="ru-RU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algn="just"/>
            <a:r>
              <a:rPr lang="ru-RU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  Характер у неё был жгучий. Кожу, Ткани и Древесину она при встрече тут же обугливала, а при встрече с </a:t>
            </a:r>
            <a:r>
              <a:rPr lang="ru-RU" b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Водой</a:t>
            </a:r>
            <a:r>
              <a:rPr lang="ru-RU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начинала кипеть и брызгаться.</a:t>
            </a:r>
          </a:p>
          <a:p>
            <a:pPr algn="just"/>
            <a:r>
              <a:rPr lang="ru-RU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  Опасная была кислота.</a:t>
            </a:r>
            <a:endParaRPr lang="ru-RU">
              <a:latin typeface="Calibri" pitchFamily="34" charset="0"/>
            </a:endParaRPr>
          </a:p>
        </p:txBody>
      </p:sp>
      <p:sp>
        <p:nvSpPr>
          <p:cNvPr id="3" name="Прямоугольник 2"/>
          <p:cNvSpPr>
            <a:spLocks noChangeArrowheads="1"/>
          </p:cNvSpPr>
          <p:nvPr/>
        </p:nvSpPr>
        <p:spPr bwMode="auto">
          <a:xfrm>
            <a:off x="4572000" y="1931988"/>
            <a:ext cx="4321175" cy="25844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  </a:t>
            </a:r>
            <a:r>
              <a:rPr lang="ru-RU" b="1" u="sng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Вторая</a:t>
            </a:r>
            <a:r>
              <a:rPr lang="ru-RU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подружка - кислота </a:t>
            </a:r>
            <a:r>
              <a:rPr lang="ru-RU" b="1" u="sng">
                <a:solidFill>
                  <a:srgbClr val="E46C0A"/>
                </a:solidFill>
                <a:latin typeface="Tahoma" pitchFamily="34" charset="0"/>
                <a:cs typeface="Tahoma" pitchFamily="34" charset="0"/>
              </a:rPr>
              <a:t>Соляная</a:t>
            </a:r>
            <a:r>
              <a:rPr lang="ru-RU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- имела такой же резкий характер, как и запах.</a:t>
            </a:r>
          </a:p>
          <a:p>
            <a:pPr algn="just"/>
            <a:r>
              <a:rPr lang="ru-RU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  С водой общаться любила, но при этом выделяла молекулы газа, которые притягивали водяные пары, поэтому Соляная кислота начинала «дымиться» во время общения.</a:t>
            </a:r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125413" y="4611688"/>
            <a:ext cx="8893175" cy="2032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  </a:t>
            </a:r>
            <a:r>
              <a:rPr lang="ru-RU" b="1" u="sng">
                <a:latin typeface="Tahoma" pitchFamily="34" charset="0"/>
                <a:cs typeface="Tahoma" pitchFamily="34" charset="0"/>
              </a:rPr>
              <a:t>Угольная</a:t>
            </a:r>
            <a:r>
              <a:rPr lang="ru-RU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и </a:t>
            </a:r>
            <a:r>
              <a:rPr lang="ru-RU" b="1" u="sng">
                <a:solidFill>
                  <a:srgbClr val="7F7F7F"/>
                </a:solidFill>
                <a:latin typeface="Tahoma" pitchFamily="34" charset="0"/>
                <a:cs typeface="Tahoma" pitchFamily="34" charset="0"/>
              </a:rPr>
              <a:t>Сернистая</a:t>
            </a:r>
            <a:r>
              <a:rPr lang="ru-RU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кислоты были лучшими подружками, они разлагались на воду и оксид - это их сближало.</a:t>
            </a:r>
          </a:p>
          <a:p>
            <a:pPr algn="just"/>
            <a:r>
              <a:rPr lang="ru-RU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  Скучно было жить кислотам. И решили они найти себе ещё друзей и для этого кинули клич, чтобы все, кому нужны друзья-кислоты, присоединялись к ним. Всех, кто откликнулся, они вносили в список, и вскоре их стало так много, что основали они целое государство, которое образовало Таблицу кислот.                     (текст Ильина Янина)</a:t>
            </a: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4697413" y="223838"/>
            <a:ext cx="4321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0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Опишите физические свойства кислот по сказке.</a:t>
            </a: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6011863" y="996950"/>
            <a:ext cx="1641475" cy="7080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000" b="1">
                <a:solidFill>
                  <a:srgbClr val="C00000"/>
                </a:solidFill>
                <a:latin typeface="Monotype Corsiva" pitchFamily="66" charset="0"/>
                <a:cs typeface="Tahoma" pitchFamily="34" charset="0"/>
              </a:rPr>
              <a:t>Сказка </a:t>
            </a:r>
            <a:endParaRPr lang="ru-RU" sz="4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569</Words>
  <Application>Microsoft Office PowerPoint</Application>
  <PresentationFormat>Экран (4:3)</PresentationFormat>
  <Paragraphs>131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Tahoma</vt:lpstr>
      <vt:lpstr>Monotype Corsiva</vt:lpstr>
      <vt:lpstr>Wingdings</vt:lpstr>
      <vt:lpstr>Symbol</vt:lpstr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KarMaN</cp:lastModifiedBy>
  <cp:revision>78</cp:revision>
  <dcterms:created xsi:type="dcterms:W3CDTF">2018-02-06T07:26:35Z</dcterms:created>
  <dcterms:modified xsi:type="dcterms:W3CDTF">2018-03-05T11:55:43Z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1620218</vt:lpwstr>
  </property>
  <property fmtid="{D5CDD505-2E9C-101B-9397-08002B2CF9AE}" name="NXPowerLiteSettings" pid="3">
    <vt:lpwstr>F6000400038000</vt:lpwstr>
  </property>
  <property fmtid="{D5CDD505-2E9C-101B-9397-08002B2CF9AE}" name="NXPowerLiteVersion" pid="4">
    <vt:lpwstr>D4.3.1</vt:lpwstr>
  </property>
</Properties>
</file>