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riar Shwapno" userId="a997f3937993d9fd" providerId="LiveId" clId="{84FD202D-14DC-49A1-BDD6-AD8886843F28}"/>
    <pc:docChg chg="undo custSel modSld">
      <pc:chgData name="Shahriar Shwapno" userId="a997f3937993d9fd" providerId="LiveId" clId="{84FD202D-14DC-49A1-BDD6-AD8886843F28}" dt="2023-09-16T23:12:55.978" v="9" actId="20577"/>
      <pc:docMkLst>
        <pc:docMk/>
      </pc:docMkLst>
      <pc:sldChg chg="modSp mod">
        <pc:chgData name="Shahriar Shwapno" userId="a997f3937993d9fd" providerId="LiveId" clId="{84FD202D-14DC-49A1-BDD6-AD8886843F28}" dt="2023-09-16T23:04:36.964" v="1" actId="1076"/>
        <pc:sldMkLst>
          <pc:docMk/>
          <pc:sldMk cId="2152082915" sldId="292"/>
        </pc:sldMkLst>
        <pc:picChg chg="mod">
          <ac:chgData name="Shahriar Shwapno" userId="a997f3937993d9fd" providerId="LiveId" clId="{84FD202D-14DC-49A1-BDD6-AD8886843F28}" dt="2023-09-16T23:04:36.964" v="1" actId="1076"/>
          <ac:picMkLst>
            <pc:docMk/>
            <pc:sldMk cId="2152082915" sldId="292"/>
            <ac:picMk id="4" creationId="{62BA1780-A246-4C7F-9267-727EF2F4E785}"/>
          </ac:picMkLst>
        </pc:picChg>
      </pc:sldChg>
      <pc:sldChg chg="modSp mod">
        <pc:chgData name="Shahriar Shwapno" userId="a997f3937993d9fd" providerId="LiveId" clId="{84FD202D-14DC-49A1-BDD6-AD8886843F28}" dt="2023-09-16T23:12:55.978" v="9" actId="20577"/>
        <pc:sldMkLst>
          <pc:docMk/>
          <pc:sldMk cId="762487916" sldId="311"/>
        </pc:sldMkLst>
        <pc:spChg chg="mod">
          <ac:chgData name="Shahriar Shwapno" userId="a997f3937993d9fd" providerId="LiveId" clId="{84FD202D-14DC-49A1-BDD6-AD8886843F28}" dt="2023-09-16T23:12:55.978" v="9" actId="20577"/>
          <ac:spMkLst>
            <pc:docMk/>
            <pc:sldMk cId="762487916" sldId="311"/>
            <ac:spMk id="5" creationId="{0051C349-ADD5-4698-8AF5-622598EF19D5}"/>
          </ac:spMkLst>
        </pc:spChg>
      </pc:sldChg>
    </pc:docChg>
  </pc:docChgLst>
  <pc:docChgLst>
    <pc:chgData name="Shahriar Shwapno" userId="a997f3937993d9fd" providerId="LiveId" clId="{D9AA66D8-2655-4BBC-9B2E-BC1D775C8E0F}"/>
    <pc:docChg chg="modSld">
      <pc:chgData name="Shahriar Shwapno" userId="a997f3937993d9fd" providerId="LiveId" clId="{D9AA66D8-2655-4BBC-9B2E-BC1D775C8E0F}" dt="2023-09-10T19:17:17.976" v="28" actId="207"/>
      <pc:docMkLst>
        <pc:docMk/>
      </pc:docMkLst>
      <pc:sldChg chg="modSp mod">
        <pc:chgData name="Shahriar Shwapno" userId="a997f3937993d9fd" providerId="LiveId" clId="{D9AA66D8-2655-4BBC-9B2E-BC1D775C8E0F}" dt="2023-09-10T19:17:17.976" v="28" actId="207"/>
        <pc:sldMkLst>
          <pc:docMk/>
          <pc:sldMk cId="3401051308" sldId="313"/>
        </pc:sldMkLst>
        <pc:spChg chg="mod">
          <ac:chgData name="Shahriar Shwapno" userId="a997f3937993d9fd" providerId="LiveId" clId="{D9AA66D8-2655-4BBC-9B2E-BC1D775C8E0F}" dt="2023-09-10T19:15:52.540" v="13" actId="20577"/>
          <ac:spMkLst>
            <pc:docMk/>
            <pc:sldMk cId="3401051308" sldId="313"/>
            <ac:spMk id="2" creationId="{31BB8085-1FFF-44DD-A144-D794D923CF00}"/>
          </ac:spMkLst>
        </pc:spChg>
        <pc:spChg chg="mod">
          <ac:chgData name="Shahriar Shwapno" userId="a997f3937993d9fd" providerId="LiveId" clId="{D9AA66D8-2655-4BBC-9B2E-BC1D775C8E0F}" dt="2023-09-10T19:17:17.976" v="28" actId="207"/>
          <ac:spMkLst>
            <pc:docMk/>
            <pc:sldMk cId="3401051308" sldId="313"/>
            <ac:spMk id="6" creationId="{A07E1728-163D-404C-B4D8-6800511C00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740" y="2409113"/>
            <a:ext cx="5521704" cy="15382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Newton Raphson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Numerical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73AF6-ECF4-4950-9A97-164512BE84B5}"/>
              </a:ext>
            </a:extLst>
          </p:cNvPr>
          <p:cNvSpPr txBox="1"/>
          <p:nvPr/>
        </p:nvSpPr>
        <p:spPr>
          <a:xfrm>
            <a:off x="937329" y="5439262"/>
            <a:ext cx="364097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Presented to,</a:t>
            </a:r>
          </a:p>
          <a:p>
            <a:endParaRPr lang="en-US" dirty="0"/>
          </a:p>
          <a:p>
            <a:r>
              <a:rPr lang="en-US" dirty="0" err="1"/>
              <a:t>Tanim</a:t>
            </a:r>
            <a:r>
              <a:rPr lang="en-US" dirty="0"/>
              <a:t> Ahmed</a:t>
            </a:r>
          </a:p>
          <a:p>
            <a:r>
              <a:rPr lang="en-US" dirty="0"/>
              <a:t>Lecturer</a:t>
            </a:r>
          </a:p>
          <a:p>
            <a:r>
              <a:rPr lang="en-US" dirty="0"/>
              <a:t>Department of CSE, DIU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1A933-5EEC-4C1A-8115-5D08BE6A552A}"/>
              </a:ext>
            </a:extLst>
          </p:cNvPr>
          <p:cNvSpPr txBox="1"/>
          <p:nvPr/>
        </p:nvSpPr>
        <p:spPr>
          <a:xfrm>
            <a:off x="8777548" y="5442228"/>
            <a:ext cx="291913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Presented by,</a:t>
            </a:r>
          </a:p>
          <a:p>
            <a:endParaRPr lang="en-US" dirty="0"/>
          </a:p>
          <a:p>
            <a:r>
              <a:rPr lang="en-US" dirty="0"/>
              <a:t>Rizwan Shariare Shopno</a:t>
            </a:r>
          </a:p>
          <a:p>
            <a:r>
              <a:rPr lang="en-US" dirty="0"/>
              <a:t>ID: 221-15-4788</a:t>
            </a:r>
          </a:p>
          <a:p>
            <a:r>
              <a:rPr lang="en-US" dirty="0"/>
              <a:t>Section: 61_H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What is Newton Raphson Method?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E1728-163D-404C-B4D8-6800511C00B1}"/>
              </a:ext>
            </a:extLst>
          </p:cNvPr>
          <p:cNvSpPr txBox="1"/>
          <p:nvPr/>
        </p:nvSpPr>
        <p:spPr>
          <a:xfrm>
            <a:off x="546100" y="2014194"/>
            <a:ext cx="54368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Nunito" pitchFamily="2" charset="0"/>
              </a:rPr>
              <a:t>The Newton-Raphson method is an iterative numerical method used to find the roots of a </a:t>
            </a:r>
          </a:p>
          <a:p>
            <a:r>
              <a:rPr lang="en-US" sz="2000" b="0" i="0" dirty="0">
                <a:effectLst/>
                <a:latin typeface="Nunito" pitchFamily="2" charset="0"/>
              </a:rPr>
              <a:t>real-valued function. </a:t>
            </a:r>
          </a:p>
          <a:p>
            <a:endParaRPr lang="en-US" sz="2000" b="0" i="0" dirty="0">
              <a:effectLst/>
              <a:latin typeface="Nunito" pitchFamily="2" charset="0"/>
            </a:endParaRPr>
          </a:p>
          <a:p>
            <a:r>
              <a:rPr lang="en-US" sz="2000" b="0" i="0" dirty="0">
                <a:effectLst/>
                <a:latin typeface="Nunito" pitchFamily="2" charset="0"/>
              </a:rPr>
              <a:t>This formula is named after Sir Isaac Newton and Joseph Raphson, as they independently </a:t>
            </a:r>
          </a:p>
          <a:p>
            <a:r>
              <a:rPr lang="en-US" sz="2000" b="0" i="0" dirty="0">
                <a:effectLst/>
                <a:latin typeface="Nunito" pitchFamily="2" charset="0"/>
              </a:rPr>
              <a:t>contributed to its development. </a:t>
            </a:r>
          </a:p>
          <a:p>
            <a:endParaRPr lang="en-US" sz="2000" b="0" i="0" dirty="0">
              <a:effectLst/>
              <a:latin typeface="Nunito" pitchFamily="2" charset="0"/>
            </a:endParaRPr>
          </a:p>
          <a:p>
            <a:r>
              <a:rPr lang="en-US" sz="2000" b="0" i="0" dirty="0">
                <a:effectLst/>
                <a:latin typeface="Nunito" pitchFamily="2" charset="0"/>
              </a:rPr>
              <a:t>Newton Raphson Method or Newton’s Method is an algorithm to approximate the roots of zeros </a:t>
            </a:r>
          </a:p>
          <a:p>
            <a:r>
              <a:rPr lang="en-US" sz="2000" b="0" i="0" dirty="0">
                <a:effectLst/>
                <a:latin typeface="Nunito" pitchFamily="2" charset="0"/>
              </a:rPr>
              <a:t>of the real-valued functions, using guess for the first iteration (x</a:t>
            </a:r>
            <a:r>
              <a:rPr lang="en-US" sz="2000" b="0" i="0" baseline="-25000" dirty="0">
                <a:effectLst/>
                <a:latin typeface="Nunito" pitchFamily="2" charset="0"/>
              </a:rPr>
              <a:t>0</a:t>
            </a:r>
            <a:r>
              <a:rPr lang="en-US" sz="2000" b="0" i="0" dirty="0">
                <a:effectLst/>
                <a:latin typeface="Nunito" pitchFamily="2" charset="0"/>
              </a:rPr>
              <a:t>) and then approximating the </a:t>
            </a:r>
          </a:p>
          <a:p>
            <a:r>
              <a:rPr lang="en-US" sz="2000" b="0" i="0" dirty="0">
                <a:effectLst/>
                <a:latin typeface="Nunito" pitchFamily="2" charset="0"/>
              </a:rPr>
              <a:t>next iteration (x</a:t>
            </a:r>
            <a:r>
              <a:rPr lang="en-US" sz="2000" b="0" i="0" baseline="-25000" dirty="0">
                <a:effectLst/>
                <a:latin typeface="Nunito" pitchFamily="2" charset="0"/>
              </a:rPr>
              <a:t>1</a:t>
            </a:r>
            <a:r>
              <a:rPr lang="en-US" sz="2000" b="0" i="0" dirty="0">
                <a:effectLst/>
                <a:latin typeface="Nunito" pitchFamily="2" charset="0"/>
              </a:rPr>
              <a:t>) which is close to roots, using the following formula.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Formula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E1728-163D-404C-B4D8-6800511C00B1}"/>
              </a:ext>
            </a:extLst>
          </p:cNvPr>
          <p:cNvSpPr txBox="1"/>
          <p:nvPr/>
        </p:nvSpPr>
        <p:spPr>
          <a:xfrm>
            <a:off x="546100" y="2014194"/>
            <a:ext cx="10985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effectLst/>
                <a:latin typeface="Nunito" pitchFamily="2" charset="0"/>
              </a:rPr>
              <a:t>x</a:t>
            </a:r>
            <a:r>
              <a:rPr lang="en-US" sz="2400" b="1" i="1" baseline="-25000" dirty="0" err="1">
                <a:effectLst/>
                <a:latin typeface="Nunito" pitchFamily="2" charset="0"/>
              </a:rPr>
              <a:t>n</a:t>
            </a:r>
            <a:r>
              <a:rPr lang="en-US" sz="2400" b="1" i="1" baseline="-25000" dirty="0">
                <a:effectLst/>
                <a:latin typeface="Nunito" pitchFamily="2" charset="0"/>
              </a:rPr>
              <a:t> </a:t>
            </a:r>
            <a:r>
              <a:rPr lang="en-US" sz="2400" b="1" i="1" dirty="0">
                <a:effectLst/>
                <a:latin typeface="Nunito" pitchFamily="2" charset="0"/>
              </a:rPr>
              <a:t>= x</a:t>
            </a:r>
            <a:r>
              <a:rPr lang="en-US" sz="2400" b="1" i="1" baseline="-25000" dirty="0">
                <a:effectLst/>
                <a:latin typeface="Nunito" pitchFamily="2" charset="0"/>
              </a:rPr>
              <a:t>n-1 </a:t>
            </a:r>
            <a:r>
              <a:rPr lang="en-US" sz="2400" b="1" i="1" dirty="0">
                <a:effectLst/>
                <a:latin typeface="Nunito" pitchFamily="2" charset="0"/>
              </a:rPr>
              <a:t>– f(x</a:t>
            </a:r>
            <a:r>
              <a:rPr lang="en-US" sz="2400" b="1" i="1" baseline="-25000" dirty="0">
                <a:effectLst/>
                <a:latin typeface="Nunito" pitchFamily="2" charset="0"/>
              </a:rPr>
              <a:t>n-1</a:t>
            </a:r>
            <a:r>
              <a:rPr lang="en-US" sz="2400" b="1" i="1" dirty="0">
                <a:effectLst/>
                <a:latin typeface="Nunito" pitchFamily="2" charset="0"/>
              </a:rPr>
              <a:t>)/f'(x</a:t>
            </a:r>
            <a:r>
              <a:rPr lang="en-US" sz="2400" b="1" i="1" baseline="-25000" dirty="0">
                <a:effectLst/>
                <a:latin typeface="Nunito" pitchFamily="2" charset="0"/>
              </a:rPr>
              <a:t>n-1</a:t>
            </a:r>
            <a:r>
              <a:rPr lang="en-US" sz="2400" b="1" i="1" dirty="0">
                <a:effectLst/>
                <a:latin typeface="Nunito" pitchFamily="2" charset="0"/>
              </a:rPr>
              <a:t>)</a:t>
            </a:r>
          </a:p>
          <a:p>
            <a:pPr algn="ctr"/>
            <a:endParaRPr lang="en-US" sz="2400" b="1" i="1" dirty="0">
              <a:latin typeface="Nunito" pitchFamily="2" charset="0"/>
            </a:endParaRP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Where,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Nunito" pitchFamily="2" charset="0"/>
              </a:rPr>
              <a:t>x</a:t>
            </a:r>
            <a:r>
              <a:rPr lang="en-US" sz="2400" b="1" i="1" baseline="-25000" dirty="0">
                <a:effectLst/>
                <a:latin typeface="Nunito" pitchFamily="2" charset="0"/>
              </a:rPr>
              <a:t>n-1</a:t>
            </a:r>
            <a:r>
              <a:rPr lang="en-US" sz="2400" b="0" i="1" baseline="-25000" dirty="0">
                <a:effectLst/>
                <a:latin typeface="Nunito" pitchFamily="2" charset="0"/>
              </a:rPr>
              <a:t>         </a:t>
            </a:r>
            <a:r>
              <a:rPr lang="en-US" sz="2400" b="0" i="1" dirty="0">
                <a:effectLst/>
                <a:latin typeface="Nunito" pitchFamily="2" charset="0"/>
              </a:rPr>
              <a:t>is the estimated (n-1)</a:t>
            </a:r>
            <a:r>
              <a:rPr lang="en-US" sz="2400" b="0" i="1" baseline="30000" dirty="0" err="1">
                <a:effectLst/>
                <a:latin typeface="Nunito" pitchFamily="2" charset="0"/>
              </a:rPr>
              <a:t>th</a:t>
            </a:r>
            <a:r>
              <a:rPr lang="en-US" sz="2400" b="0" i="1" dirty="0">
                <a:effectLst/>
                <a:latin typeface="Nunito" pitchFamily="2" charset="0"/>
              </a:rPr>
              <a:t> root of the function,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Nunito" pitchFamily="2" charset="0"/>
              </a:rPr>
              <a:t>f(x</a:t>
            </a:r>
            <a:r>
              <a:rPr lang="en-US" sz="2400" b="1" i="1" baseline="-25000" dirty="0">
                <a:effectLst/>
                <a:latin typeface="Nunito" pitchFamily="2" charset="0"/>
              </a:rPr>
              <a:t>n-1</a:t>
            </a:r>
            <a:r>
              <a:rPr lang="en-US" sz="2400" b="1" i="1" dirty="0">
                <a:effectLst/>
                <a:latin typeface="Nunito" pitchFamily="2" charset="0"/>
              </a:rPr>
              <a:t>)  </a:t>
            </a:r>
            <a:r>
              <a:rPr lang="en-US" sz="2400" b="0" i="1" dirty="0">
                <a:effectLst/>
                <a:latin typeface="Nunito" pitchFamily="2" charset="0"/>
              </a:rPr>
              <a:t>is the value of the equation at (n-1)</a:t>
            </a:r>
            <a:r>
              <a:rPr lang="en-US" sz="2400" b="0" i="1" baseline="30000" dirty="0" err="1">
                <a:effectLst/>
                <a:latin typeface="Nunito" pitchFamily="2" charset="0"/>
              </a:rPr>
              <a:t>th</a:t>
            </a:r>
            <a:r>
              <a:rPr lang="en-US" sz="2400" b="0" i="1" dirty="0">
                <a:effectLst/>
                <a:latin typeface="Nunito" pitchFamily="2" charset="0"/>
              </a:rPr>
              <a:t> estimated root, and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Nunito" pitchFamily="2" charset="0"/>
              </a:rPr>
              <a:t>f'(x</a:t>
            </a:r>
            <a:r>
              <a:rPr lang="en-US" sz="2400" b="1" i="1" baseline="-25000" dirty="0">
                <a:effectLst/>
                <a:latin typeface="Nunito" pitchFamily="2" charset="0"/>
              </a:rPr>
              <a:t>n-1</a:t>
            </a:r>
            <a:r>
              <a:rPr lang="en-US" sz="2400" b="1" i="1" dirty="0">
                <a:effectLst/>
                <a:latin typeface="Nunito" pitchFamily="2" charset="0"/>
              </a:rPr>
              <a:t>)</a:t>
            </a:r>
            <a:r>
              <a:rPr lang="en-US" sz="2400" b="0" i="1" dirty="0">
                <a:effectLst/>
                <a:latin typeface="Nunito" pitchFamily="2" charset="0"/>
              </a:rPr>
              <a:t> is the value of the first order derivative of the equation or function at x</a:t>
            </a:r>
            <a:r>
              <a:rPr lang="en-US" sz="2400" b="0" i="1" baseline="-25000" dirty="0">
                <a:effectLst/>
                <a:latin typeface="Nunito" pitchFamily="2" charset="0"/>
              </a:rPr>
              <a:t>n-1</a:t>
            </a:r>
            <a:r>
              <a:rPr lang="en-US" sz="2400" b="0" i="1" dirty="0">
                <a:effectLst/>
                <a:latin typeface="Nunito" pitchFamily="2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73F86-EFA2-4FFB-ABDA-51D40D25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2" y="2214249"/>
            <a:ext cx="3305636" cy="2819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1C349-ADD5-4698-8AF5-622598EF19D5}"/>
              </a:ext>
            </a:extLst>
          </p:cNvPr>
          <p:cNvSpPr txBox="1"/>
          <p:nvPr/>
        </p:nvSpPr>
        <p:spPr>
          <a:xfrm>
            <a:off x="4533900" y="2214249"/>
            <a:ext cx="73629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sz="2000" b="1" i="1" dirty="0">
                <a:effectLst/>
                <a:latin typeface="Nunito" pitchFamily="2" charset="0"/>
              </a:rPr>
              <a:t>Step 1:</a:t>
            </a:r>
            <a:r>
              <a:rPr lang="en-US" sz="2000" b="0" i="1" dirty="0">
                <a:effectLst/>
                <a:latin typeface="Nunito" pitchFamily="2" charset="0"/>
              </a:rPr>
              <a:t> A tangent is drawn to f(x) at x</a:t>
            </a:r>
            <a:r>
              <a:rPr lang="en-US" sz="2000" b="0" i="1" baseline="-25000" dirty="0">
                <a:effectLst/>
                <a:latin typeface="Nunito" pitchFamily="2" charset="0"/>
              </a:rPr>
              <a:t>0</a:t>
            </a:r>
            <a:r>
              <a:rPr lang="en-US" sz="2000" b="0" i="1" dirty="0">
                <a:effectLst/>
                <a:latin typeface="Nunito" pitchFamily="2" charset="0"/>
              </a:rPr>
              <a:t>. This is the initial value.</a:t>
            </a:r>
          </a:p>
          <a:p>
            <a:pPr algn="l" rtl="0" fontAlgn="base"/>
            <a:endParaRPr lang="en-US" sz="2000" b="0" i="1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1" dirty="0">
                <a:effectLst/>
                <a:latin typeface="Nunito" pitchFamily="2" charset="0"/>
              </a:rPr>
              <a:t>Step 2:</a:t>
            </a:r>
            <a:r>
              <a:rPr lang="en-US" sz="2000" b="0" i="1" dirty="0">
                <a:effectLst/>
                <a:latin typeface="Nunito" pitchFamily="2" charset="0"/>
              </a:rPr>
              <a:t>This tangent will intersect the X- axis at some fixed </a:t>
            </a:r>
          </a:p>
          <a:p>
            <a:pPr algn="l" rtl="0" fontAlgn="base"/>
            <a:r>
              <a:rPr lang="en-US" sz="2000" b="0" i="1" dirty="0">
                <a:effectLst/>
                <a:latin typeface="Nunito" pitchFamily="2" charset="0"/>
              </a:rPr>
              <a:t>point (x</a:t>
            </a:r>
            <a:r>
              <a:rPr lang="en-US" sz="2000" b="0" i="1" baseline="-25000" dirty="0">
                <a:effectLst/>
                <a:latin typeface="Nunito" pitchFamily="2" charset="0"/>
              </a:rPr>
              <a:t>1</a:t>
            </a:r>
            <a:r>
              <a:rPr lang="en-US" sz="2000" b="0" i="1" dirty="0">
                <a:effectLst/>
                <a:latin typeface="Nunito" pitchFamily="2" charset="0"/>
              </a:rPr>
              <a:t>,0) if the first derivative of f(x) is not zero i.e.</a:t>
            </a:r>
            <a:r>
              <a:rPr lang="en-US" sz="2000" b="1" i="1" dirty="0">
                <a:effectLst/>
                <a:latin typeface="Nunito" pitchFamily="2" charset="0"/>
              </a:rPr>
              <a:t> f'(x</a:t>
            </a:r>
            <a:r>
              <a:rPr lang="en-US" sz="2000" b="1" i="1" baseline="-25000" dirty="0">
                <a:effectLst/>
                <a:latin typeface="Nunito" pitchFamily="2" charset="0"/>
              </a:rPr>
              <a:t>0</a:t>
            </a:r>
            <a:r>
              <a:rPr lang="en-US" sz="2000" b="1" i="1" dirty="0">
                <a:effectLst/>
                <a:latin typeface="Nunito" pitchFamily="2" charset="0"/>
              </a:rPr>
              <a:t>) ≠ 0.</a:t>
            </a:r>
          </a:p>
          <a:p>
            <a:pPr algn="l" rtl="0" fontAlgn="base"/>
            <a:endParaRPr lang="en-US" sz="2000" b="0" i="1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1" dirty="0">
                <a:effectLst/>
                <a:latin typeface="Nunito" pitchFamily="2" charset="0"/>
              </a:rPr>
              <a:t>Step 3: </a:t>
            </a:r>
            <a:r>
              <a:rPr lang="en-US" sz="2000" b="0" i="1" dirty="0">
                <a:effectLst/>
                <a:latin typeface="Nunito" pitchFamily="2" charset="0"/>
              </a:rPr>
              <a:t>As this method assumes iteration of roots, this x</a:t>
            </a:r>
            <a:r>
              <a:rPr lang="en-US" sz="2000" b="0" i="1" baseline="-25000" dirty="0">
                <a:effectLst/>
                <a:latin typeface="Nunito" pitchFamily="2" charset="0"/>
              </a:rPr>
              <a:t>1 </a:t>
            </a:r>
            <a:r>
              <a:rPr lang="en-US" sz="2000" b="0" i="1" dirty="0">
                <a:effectLst/>
                <a:latin typeface="Nunito" pitchFamily="2" charset="0"/>
              </a:rPr>
              <a:t>is </a:t>
            </a:r>
          </a:p>
          <a:p>
            <a:pPr algn="l" rtl="0" fontAlgn="base"/>
            <a:r>
              <a:rPr lang="en-US" sz="2000" b="0" i="1" dirty="0">
                <a:effectLst/>
                <a:latin typeface="Nunito" pitchFamily="2" charset="0"/>
              </a:rPr>
              <a:t>considered to be the next approximation of the root.</a:t>
            </a:r>
          </a:p>
          <a:p>
            <a:pPr algn="l" rtl="0" fontAlgn="base"/>
            <a:endParaRPr lang="en-US" sz="2000" b="0" i="1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000" b="1" i="1">
                <a:effectLst/>
                <a:latin typeface="Nunito" pitchFamily="2" charset="0"/>
              </a:rPr>
              <a:t>Step 4:</a:t>
            </a:r>
            <a:r>
              <a:rPr lang="en-US" sz="2000" b="0" i="1">
                <a:effectLst/>
                <a:latin typeface="Nunito" pitchFamily="2" charset="0"/>
              </a:rPr>
              <a:t> </a:t>
            </a:r>
            <a:r>
              <a:rPr lang="en-US" sz="2000" b="0" i="1" dirty="0">
                <a:effectLst/>
                <a:latin typeface="Nunito" pitchFamily="2" charset="0"/>
              </a:rPr>
              <a:t>Now steps 2 to 4 are repeated until we reach the </a:t>
            </a:r>
          </a:p>
          <a:p>
            <a:pPr algn="l" rtl="0" fontAlgn="base"/>
            <a:r>
              <a:rPr lang="en-US" sz="2000" b="0" i="1" dirty="0">
                <a:effectLst/>
                <a:latin typeface="Nunito" pitchFamily="2" charset="0"/>
              </a:rPr>
              <a:t>actual root x</a:t>
            </a:r>
            <a:r>
              <a:rPr lang="en-US" sz="2000" b="0" i="1" baseline="30000" dirty="0">
                <a:effectLst/>
                <a:latin typeface="Nunito" pitchFamily="2" charset="0"/>
              </a:rPr>
              <a:t>*</a:t>
            </a:r>
            <a:r>
              <a:rPr lang="en-US" sz="2000" b="0" i="1" dirty="0">
                <a:effectLst/>
                <a:latin typeface="Nunito" pitchFamily="2" charset="0"/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4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E1728-163D-404C-B4D8-6800511C00B1}"/>
              </a:ext>
            </a:extLst>
          </p:cNvPr>
          <p:cNvSpPr txBox="1"/>
          <p:nvPr/>
        </p:nvSpPr>
        <p:spPr>
          <a:xfrm>
            <a:off x="546100" y="2014194"/>
            <a:ext cx="10985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Nunito" pitchFamily="2" charset="0"/>
              </a:rPr>
              <a:t>Problem: For the initial value x</a:t>
            </a:r>
            <a:r>
              <a:rPr lang="en-US" sz="2400" b="1" i="0" baseline="-25000" dirty="0">
                <a:effectLst/>
                <a:latin typeface="Nunito" pitchFamily="2" charset="0"/>
              </a:rPr>
              <a:t>0 </a:t>
            </a:r>
            <a:r>
              <a:rPr lang="en-US" sz="2400" b="1" i="0" dirty="0">
                <a:effectLst/>
                <a:latin typeface="Nunito" pitchFamily="2" charset="0"/>
              </a:rPr>
              <a:t>= 3, approximate the root of f(x)=x</a:t>
            </a:r>
            <a:r>
              <a:rPr lang="en-US" sz="2400" b="1" i="0" baseline="30000" dirty="0">
                <a:effectLst/>
                <a:latin typeface="Nunito" pitchFamily="2" charset="0"/>
              </a:rPr>
              <a:t>3</a:t>
            </a:r>
            <a:r>
              <a:rPr lang="en-US" sz="2400" b="1" i="0" dirty="0">
                <a:effectLst/>
                <a:latin typeface="Nunito" pitchFamily="2" charset="0"/>
              </a:rPr>
              <a:t>+3x+1.</a:t>
            </a:r>
          </a:p>
          <a:p>
            <a:r>
              <a:rPr lang="en-US" sz="2400" b="1" dirty="0">
                <a:latin typeface="Nunito" pitchFamily="2" charset="0"/>
              </a:rPr>
              <a:t>Solution:</a:t>
            </a: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	Given, x</a:t>
            </a:r>
            <a:r>
              <a:rPr lang="en-US" sz="2400" b="0" i="1" baseline="-25000" dirty="0">
                <a:effectLst/>
                <a:latin typeface="Nunito" pitchFamily="2" charset="0"/>
              </a:rPr>
              <a:t>0 </a:t>
            </a:r>
            <a:r>
              <a:rPr lang="en-US" sz="2400" b="0" i="1" dirty="0">
                <a:effectLst/>
                <a:latin typeface="Nunito" pitchFamily="2" charset="0"/>
              </a:rPr>
              <a:t>= 3 and f(x) = x</a:t>
            </a:r>
            <a:r>
              <a:rPr lang="en-US" sz="2400" b="0" i="1" baseline="30000" dirty="0">
                <a:effectLst/>
                <a:latin typeface="Nunito" pitchFamily="2" charset="0"/>
              </a:rPr>
              <a:t>3</a:t>
            </a:r>
            <a:r>
              <a:rPr lang="en-US" sz="2400" b="0" i="1" dirty="0">
                <a:effectLst/>
                <a:latin typeface="Nunito" pitchFamily="2" charset="0"/>
              </a:rPr>
              <a:t>+3x+1</a:t>
            </a: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				f'(x) = 3x</a:t>
            </a:r>
            <a:r>
              <a:rPr lang="en-US" sz="2400" b="0" i="1" baseline="30000" dirty="0">
                <a:effectLst/>
                <a:latin typeface="Nunito" pitchFamily="2" charset="0"/>
              </a:rPr>
              <a:t>2</a:t>
            </a:r>
            <a:r>
              <a:rPr lang="en-US" sz="2400" b="0" i="1" dirty="0">
                <a:effectLst/>
                <a:latin typeface="Nunito" pitchFamily="2" charset="0"/>
              </a:rPr>
              <a:t>+3</a:t>
            </a: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	f'(x</a:t>
            </a:r>
            <a:r>
              <a:rPr lang="en-US" sz="2400" b="0" i="1" baseline="-25000" dirty="0">
                <a:effectLst/>
                <a:latin typeface="Nunito" pitchFamily="2" charset="0"/>
              </a:rPr>
              <a:t>0</a:t>
            </a:r>
            <a:r>
              <a:rPr lang="en-US" sz="2400" b="0" i="1" dirty="0">
                <a:effectLst/>
                <a:latin typeface="Nunito" pitchFamily="2" charset="0"/>
              </a:rPr>
              <a:t>) = 3(9) + 3 = 30</a:t>
            </a: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	f(x</a:t>
            </a:r>
            <a:r>
              <a:rPr lang="en-US" sz="2400" b="0" i="1" baseline="-25000" dirty="0">
                <a:effectLst/>
                <a:latin typeface="Nunito" pitchFamily="2" charset="0"/>
              </a:rPr>
              <a:t>0</a:t>
            </a:r>
            <a:r>
              <a:rPr lang="en-US" sz="2400" b="0" i="1" dirty="0">
                <a:effectLst/>
                <a:latin typeface="Nunito" pitchFamily="2" charset="0"/>
              </a:rPr>
              <a:t>) = f(3) = 27 + 3(3) + 1 = 37</a:t>
            </a:r>
          </a:p>
          <a:p>
            <a:pPr algn="l" rtl="0" fontAlgn="base"/>
            <a:endParaRPr lang="en-US" sz="2400" b="0" i="1" dirty="0">
              <a:effectLst/>
              <a:latin typeface="Nunito" pitchFamily="2" charset="0"/>
            </a:endParaRP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Using Newton Raphson method:</a:t>
            </a:r>
          </a:p>
          <a:p>
            <a:pPr algn="l" rtl="0" fontAlgn="base"/>
            <a:r>
              <a:rPr lang="en-US" sz="2400" b="0" i="1" dirty="0">
                <a:effectLst/>
                <a:latin typeface="Nunito" pitchFamily="2" charset="0"/>
              </a:rPr>
              <a:t>					x</a:t>
            </a:r>
            <a:r>
              <a:rPr lang="en-US" sz="2400" b="0" i="1" baseline="-25000" dirty="0">
                <a:effectLst/>
                <a:latin typeface="Nunito" pitchFamily="2" charset="0"/>
              </a:rPr>
              <a:t>1</a:t>
            </a:r>
            <a:r>
              <a:rPr lang="en-US" sz="2400" b="0" i="1" dirty="0">
                <a:effectLst/>
                <a:latin typeface="Nunito" pitchFamily="2" charset="0"/>
              </a:rPr>
              <a:t> = x</a:t>
            </a:r>
            <a:r>
              <a:rPr lang="en-US" sz="2400" b="0" i="1" baseline="-25000" dirty="0">
                <a:effectLst/>
                <a:latin typeface="Nunito" pitchFamily="2" charset="0"/>
              </a:rPr>
              <a:t>0</a:t>
            </a:r>
            <a:r>
              <a:rPr lang="en-US" sz="2400" b="0" i="1" dirty="0">
                <a:effectLst/>
                <a:latin typeface="Nunito" pitchFamily="2" charset="0"/>
              </a:rPr>
              <a:t> – f(x</a:t>
            </a:r>
            <a:r>
              <a:rPr lang="en-US" sz="2400" b="0" i="1" baseline="-25000" dirty="0">
                <a:effectLst/>
                <a:latin typeface="Nunito" pitchFamily="2" charset="0"/>
              </a:rPr>
              <a:t>0</a:t>
            </a:r>
            <a:r>
              <a:rPr lang="en-US" sz="2400" b="0" i="1" dirty="0">
                <a:effectLst/>
                <a:latin typeface="Nunito" pitchFamily="2" charset="0"/>
              </a:rPr>
              <a:t>)/f'(x</a:t>
            </a:r>
            <a:r>
              <a:rPr lang="en-US" sz="2400" b="0" i="1" baseline="-25000" dirty="0">
                <a:effectLst/>
                <a:latin typeface="Nunito" pitchFamily="2" charset="0"/>
              </a:rPr>
              <a:t>0</a:t>
            </a:r>
            <a:r>
              <a:rPr lang="en-US" sz="2400" b="0" i="1" dirty="0">
                <a:effectLst/>
                <a:latin typeface="Nunito" pitchFamily="2" charset="0"/>
              </a:rPr>
              <a:t>)</a:t>
            </a:r>
          </a:p>
          <a:p>
            <a:pPr algn="l" fontAlgn="base"/>
            <a:r>
              <a:rPr lang="en-US" sz="2400" b="0" i="1" dirty="0">
                <a:effectLst/>
                <a:latin typeface="Nunito" pitchFamily="2" charset="0"/>
              </a:rPr>
              <a:t>						= 3 – 37/30</a:t>
            </a:r>
          </a:p>
          <a:p>
            <a:pPr algn="l" fontAlgn="base"/>
            <a:r>
              <a:rPr lang="en-US" sz="2400" b="0" i="1" dirty="0">
                <a:effectLst/>
                <a:latin typeface="Nunito" pitchFamily="2" charset="0"/>
              </a:rPr>
              <a:t>						= 1.767</a:t>
            </a:r>
          </a:p>
          <a:p>
            <a:endParaRPr lang="en-US" sz="24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5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E1728-163D-404C-B4D8-6800511C00B1}"/>
              </a:ext>
            </a:extLst>
          </p:cNvPr>
          <p:cNvSpPr txBox="1"/>
          <p:nvPr/>
        </p:nvSpPr>
        <p:spPr>
          <a:xfrm>
            <a:off x="546100" y="2014194"/>
            <a:ext cx="10985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The Newton-Raphson Method is a valuable tool for finding approximate roots and has numerous real-world applications.</a:t>
            </a:r>
          </a:p>
          <a:p>
            <a:endParaRPr lang="en-US" sz="2400" dirty="0">
              <a:latin typeface="Söhne"/>
            </a:endParaRPr>
          </a:p>
          <a:p>
            <a:r>
              <a:rPr lang="en-US" sz="2400" b="1" i="0" dirty="0">
                <a:effectLst/>
                <a:latin typeface="Söhne"/>
              </a:rPr>
              <a:t>Convergence: </a:t>
            </a:r>
            <a:r>
              <a:rPr lang="en-US" sz="2400" b="0" i="0" dirty="0">
                <a:effectLst/>
                <a:latin typeface="Söhne"/>
              </a:rPr>
              <a:t>The Newton-Raphson method typically converges rapidly if the initial guess is close to the actual root.</a:t>
            </a:r>
          </a:p>
          <a:p>
            <a:endParaRPr lang="en-US" sz="2400" dirty="0">
              <a:latin typeface="Söhne"/>
            </a:endParaRPr>
          </a:p>
          <a:p>
            <a:r>
              <a:rPr lang="en-US" sz="2400" b="1" i="0" dirty="0">
                <a:effectLst/>
                <a:latin typeface="Söhne"/>
              </a:rPr>
              <a:t>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Widely used in various fields, including engineering, physics, and computer science.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Used for solving nonlinear equations and optimization problems.</a:t>
            </a:r>
          </a:p>
          <a:p>
            <a:endParaRPr lang="en-US" sz="24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 fontAlgn="base"/>
            <a:r>
              <a:rPr lang="en-US" sz="7200" b="1" i="0" dirty="0"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THANK YOU 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OCR A Extended" panose="02010509020102010303" pitchFamily="50" charset="0"/>
                <a:sym typeface="Wingdings" panose="05000000000000000000" pitchFamily="2" charset="2"/>
              </a:rPr>
              <a:t></a:t>
            </a:r>
            <a:endParaRPr lang="en-US" sz="7200" b="1" i="0" dirty="0"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{2F58E1D0-31E5-4042-98C7-4D1370A11C0E}tf78829772_win32</Template>
  <TotalTime>147</TotalTime>
  <Words>481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Garamond</vt:lpstr>
      <vt:lpstr>Nunito</vt:lpstr>
      <vt:lpstr>OCR A Extended</vt:lpstr>
      <vt:lpstr>Sagona Book</vt:lpstr>
      <vt:lpstr>Sagona ExtraLight</vt:lpstr>
      <vt:lpstr>Söhne</vt:lpstr>
      <vt:lpstr>SavonVTI</vt:lpstr>
      <vt:lpstr>Newton Raphson method</vt:lpstr>
      <vt:lpstr>What is Newton Raphson Method?</vt:lpstr>
      <vt:lpstr>Formula</vt:lpstr>
      <vt:lpstr>Calculation</vt:lpstr>
      <vt:lpstr>Example</vt:lpstr>
      <vt:lpstr>Conclusion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 Raphson method</dc:title>
  <dc:creator>Shahriar Shwapno</dc:creator>
  <cp:lastModifiedBy>Shahriar Shwapno</cp:lastModifiedBy>
  <cp:revision>6</cp:revision>
  <dcterms:created xsi:type="dcterms:W3CDTF">2023-09-10T17:29:52Z</dcterms:created>
  <dcterms:modified xsi:type="dcterms:W3CDTF">2023-09-16T23:12:58Z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