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73" r:id="rId6"/>
    <p:sldId id="262" r:id="rId7"/>
    <p:sldId id="263" r:id="rId8"/>
    <p:sldId id="264" r:id="rId9"/>
    <p:sldId id="261" r:id="rId10"/>
    <p:sldId id="265" r:id="rId11"/>
    <p:sldId id="266" r:id="rId12"/>
    <p:sldId id="258"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6" d="100"/>
          <a:sy n="116" d="100"/>
        </p:scale>
        <p:origin x="336" y="11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28T15:58:22.695" idx="2">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28T18:43:37.225" idx="3">
    <p:pos x="10" y="1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3-28T18:43:37.225" idx="4">
    <p:pos x="10" y="10"/>
    <p:text/>
    <p:extLst>
      <p:ext uri="{C676402C-5697-4E1C-873F-D02D1690AC5C}">
        <p15:threadingInfo xmlns:p15="http://schemas.microsoft.com/office/powerpoint/2012/main" timeZoneBias="-360"/>
      </p:ext>
    </p:extLst>
  </p:cm>
</p:cmLst>
</file>

<file path=ppt/diagrams/_rels/data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E72E8-B5E4-43AF-B9FF-9C5773E30D1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6C73D19-3D4D-4747-93F3-FAC39FC69157}">
      <dgm:prSet phldrT="[Text]"/>
      <dgm:spPr/>
      <dgm:t>
        <a:bodyPr/>
        <a:lstStyle/>
        <a:p>
          <a:pPr rtl="0"/>
          <a:r>
            <a:rPr lang="en-US" b="0" i="0" u="none" dirty="0" smtClean="0">
              <a:solidFill>
                <a:schemeClr val="bg1"/>
              </a:solidFill>
              <a:latin typeface="Times"/>
              <a:ea typeface="Times"/>
              <a:cs typeface="Times"/>
              <a:sym typeface="Times"/>
            </a:rPr>
            <a:t>Introduction</a:t>
          </a:r>
          <a:endParaRPr lang="en-US" dirty="0">
            <a:solidFill>
              <a:schemeClr val="bg1"/>
            </a:solidFill>
          </a:endParaRPr>
        </a:p>
      </dgm:t>
    </dgm:pt>
    <dgm:pt modelId="{68CB430D-612F-4ADA-AC92-F0119D27B8AA}" type="parTrans" cxnId="{2C57A966-6E14-4D73-AA10-FBD256D64134}">
      <dgm:prSet/>
      <dgm:spPr/>
      <dgm:t>
        <a:bodyPr/>
        <a:lstStyle/>
        <a:p>
          <a:endParaRPr lang="en-US"/>
        </a:p>
      </dgm:t>
    </dgm:pt>
    <dgm:pt modelId="{DD789FFC-6637-4F3F-AEC8-92AF505BD48A}" type="sibTrans" cxnId="{2C57A966-6E14-4D73-AA10-FBD256D64134}">
      <dgm:prSet/>
      <dgm:spPr/>
      <dgm:t>
        <a:bodyPr/>
        <a:lstStyle/>
        <a:p>
          <a:endParaRPr lang="en-US"/>
        </a:p>
      </dgm:t>
    </dgm:pt>
    <dgm:pt modelId="{A4D024AF-9B7C-44A7-A1E6-444A0B74C3A6}">
      <dgm:prSet phldrT="[Text]"/>
      <dgm:spPr/>
      <dgm:t>
        <a:bodyPr/>
        <a:lstStyle/>
        <a:p>
          <a:pPr rtl="0"/>
          <a:r>
            <a:rPr lang="en-US" b="0" i="0" u="none" dirty="0" smtClean="0">
              <a:solidFill>
                <a:schemeClr val="bg1"/>
              </a:solidFill>
              <a:latin typeface="Times"/>
              <a:ea typeface="Times"/>
              <a:cs typeface="Times"/>
              <a:sym typeface="Times"/>
            </a:rPr>
            <a:t>Data Representation </a:t>
          </a:r>
          <a:endParaRPr lang="en-US" dirty="0"/>
        </a:p>
      </dgm:t>
    </dgm:pt>
    <dgm:pt modelId="{A51CCA07-4962-4BCE-8DCC-3526BCC15BDB}" type="parTrans" cxnId="{81EA649A-9B56-43DD-8534-456FC70E6BB7}">
      <dgm:prSet/>
      <dgm:spPr/>
      <dgm:t>
        <a:bodyPr/>
        <a:lstStyle/>
        <a:p>
          <a:endParaRPr lang="en-US"/>
        </a:p>
      </dgm:t>
    </dgm:pt>
    <dgm:pt modelId="{C44EB396-7941-4E7A-8C3B-6455A413E978}" type="sibTrans" cxnId="{81EA649A-9B56-43DD-8534-456FC70E6BB7}">
      <dgm:prSet/>
      <dgm:spPr/>
      <dgm:t>
        <a:bodyPr/>
        <a:lstStyle/>
        <a:p>
          <a:endParaRPr lang="en-US"/>
        </a:p>
      </dgm:t>
    </dgm:pt>
    <dgm:pt modelId="{8C628792-4BCF-47FE-B4DC-04907881AE8E}">
      <dgm:prSet/>
      <dgm:spPr/>
      <dgm:t>
        <a:bodyPr/>
        <a:lstStyle/>
        <a:p>
          <a:r>
            <a:rPr lang="en-US" b="0" i="0" u="none" dirty="0" smtClean="0">
              <a:solidFill>
                <a:schemeClr val="bg1"/>
              </a:solidFill>
              <a:latin typeface="Times"/>
              <a:ea typeface="Times"/>
              <a:cs typeface="Times"/>
              <a:sym typeface="Times"/>
            </a:rPr>
            <a:t>Application</a:t>
          </a:r>
          <a:endParaRPr lang="en-US" dirty="0"/>
        </a:p>
      </dgm:t>
    </dgm:pt>
    <dgm:pt modelId="{1659C11F-4BB6-40E1-9942-DFCF4E35A080}" type="parTrans" cxnId="{19D214E9-B0BF-4647-A7AD-31B03C0A42FC}">
      <dgm:prSet/>
      <dgm:spPr/>
      <dgm:t>
        <a:bodyPr/>
        <a:lstStyle/>
        <a:p>
          <a:endParaRPr lang="en-US"/>
        </a:p>
      </dgm:t>
    </dgm:pt>
    <dgm:pt modelId="{B195C442-F4B3-45B2-B181-1EAB8E8B9F68}" type="sibTrans" cxnId="{19D214E9-B0BF-4647-A7AD-31B03C0A42FC}">
      <dgm:prSet/>
      <dgm:spPr/>
      <dgm:t>
        <a:bodyPr/>
        <a:lstStyle/>
        <a:p>
          <a:endParaRPr lang="en-US"/>
        </a:p>
      </dgm:t>
    </dgm:pt>
    <dgm:pt modelId="{15BB3CF7-24B2-4D5A-B2C0-86B195AE5AF7}">
      <dgm:prSet/>
      <dgm:spPr/>
      <dgm:t>
        <a:bodyPr/>
        <a:lstStyle/>
        <a:p>
          <a:r>
            <a:rPr lang="en-US" dirty="0" smtClean="0">
              <a:latin typeface="Times" panose="02020603050405020304" pitchFamily="18" charset="0"/>
              <a:cs typeface="Times" panose="02020603050405020304" pitchFamily="18" charset="0"/>
            </a:rPr>
            <a:t>Implementation </a:t>
          </a:r>
          <a:endParaRPr lang="en-US" dirty="0">
            <a:latin typeface="Times" panose="02020603050405020304" pitchFamily="18" charset="0"/>
            <a:cs typeface="Times" panose="02020603050405020304" pitchFamily="18" charset="0"/>
          </a:endParaRPr>
        </a:p>
      </dgm:t>
    </dgm:pt>
    <dgm:pt modelId="{3FE50482-9A09-48BD-AA95-CDE8F9093B11}" type="parTrans" cxnId="{31A9A5A5-CAAE-42D7-8DB7-B8980F774E4E}">
      <dgm:prSet/>
      <dgm:spPr/>
      <dgm:t>
        <a:bodyPr/>
        <a:lstStyle/>
        <a:p>
          <a:endParaRPr lang="en-US"/>
        </a:p>
      </dgm:t>
    </dgm:pt>
    <dgm:pt modelId="{8A1236CE-4229-466E-AB7E-B136CAAD0212}" type="sibTrans" cxnId="{31A9A5A5-CAAE-42D7-8DB7-B8980F774E4E}">
      <dgm:prSet/>
      <dgm:spPr/>
      <dgm:t>
        <a:bodyPr/>
        <a:lstStyle/>
        <a:p>
          <a:endParaRPr lang="en-US"/>
        </a:p>
      </dgm:t>
    </dgm:pt>
    <dgm:pt modelId="{668F3C7F-414E-48B2-A56E-E2F3CC181983}">
      <dgm:prSet/>
      <dgm:spPr/>
      <dgm:t>
        <a:bodyPr/>
        <a:lstStyle/>
        <a:p>
          <a:r>
            <a:rPr lang="en-US" dirty="0" smtClean="0">
              <a:latin typeface="Times" panose="02020603050405020304" pitchFamily="18" charset="0"/>
              <a:cs typeface="Times" panose="02020603050405020304" pitchFamily="18" charset="0"/>
            </a:rPr>
            <a:t>Q&amp;A</a:t>
          </a:r>
          <a:endParaRPr lang="en-US" dirty="0">
            <a:latin typeface="Times" panose="02020603050405020304" pitchFamily="18" charset="0"/>
            <a:cs typeface="Times" panose="02020603050405020304" pitchFamily="18" charset="0"/>
          </a:endParaRPr>
        </a:p>
      </dgm:t>
    </dgm:pt>
    <dgm:pt modelId="{E4DD65F8-9D31-49C2-AC61-0478C9EDA729}" type="parTrans" cxnId="{87663642-1EFD-4074-919B-DCEDD946B22E}">
      <dgm:prSet/>
      <dgm:spPr/>
      <dgm:t>
        <a:bodyPr/>
        <a:lstStyle/>
        <a:p>
          <a:endParaRPr lang="en-US"/>
        </a:p>
      </dgm:t>
    </dgm:pt>
    <dgm:pt modelId="{3E40564F-29E9-4899-B949-FD804A042016}" type="sibTrans" cxnId="{87663642-1EFD-4074-919B-DCEDD946B22E}">
      <dgm:prSet/>
      <dgm:spPr/>
      <dgm:t>
        <a:bodyPr/>
        <a:lstStyle/>
        <a:p>
          <a:endParaRPr lang="en-US"/>
        </a:p>
      </dgm:t>
    </dgm:pt>
    <dgm:pt modelId="{B1EF00CF-9E54-47C1-A350-14A546CCA167}" type="pres">
      <dgm:prSet presAssocID="{D28E72E8-B5E4-43AF-B9FF-9C5773E30D1D}" presName="outerComposite" presStyleCnt="0">
        <dgm:presLayoutVars>
          <dgm:chMax val="5"/>
          <dgm:dir/>
          <dgm:resizeHandles val="exact"/>
        </dgm:presLayoutVars>
      </dgm:prSet>
      <dgm:spPr/>
      <dgm:t>
        <a:bodyPr/>
        <a:lstStyle/>
        <a:p>
          <a:endParaRPr lang="en-US"/>
        </a:p>
      </dgm:t>
    </dgm:pt>
    <dgm:pt modelId="{FBA87454-E5B6-4813-AF0D-95CB74E54279}" type="pres">
      <dgm:prSet presAssocID="{D28E72E8-B5E4-43AF-B9FF-9C5773E30D1D}" presName="dummyMaxCanvas" presStyleCnt="0">
        <dgm:presLayoutVars/>
      </dgm:prSet>
      <dgm:spPr/>
    </dgm:pt>
    <dgm:pt modelId="{BDFE016A-F799-4815-93DD-C30192A3E1D8}" type="pres">
      <dgm:prSet presAssocID="{D28E72E8-B5E4-43AF-B9FF-9C5773E30D1D}" presName="FiveNodes_1" presStyleLbl="node1" presStyleIdx="0" presStyleCnt="5">
        <dgm:presLayoutVars>
          <dgm:bulletEnabled val="1"/>
        </dgm:presLayoutVars>
      </dgm:prSet>
      <dgm:spPr/>
      <dgm:t>
        <a:bodyPr/>
        <a:lstStyle/>
        <a:p>
          <a:endParaRPr lang="en-US"/>
        </a:p>
      </dgm:t>
    </dgm:pt>
    <dgm:pt modelId="{C7B1E788-1B28-483F-93D6-94EB2EA904BC}" type="pres">
      <dgm:prSet presAssocID="{D28E72E8-B5E4-43AF-B9FF-9C5773E30D1D}" presName="FiveNodes_2" presStyleLbl="node1" presStyleIdx="1" presStyleCnt="5">
        <dgm:presLayoutVars>
          <dgm:bulletEnabled val="1"/>
        </dgm:presLayoutVars>
      </dgm:prSet>
      <dgm:spPr/>
      <dgm:t>
        <a:bodyPr/>
        <a:lstStyle/>
        <a:p>
          <a:endParaRPr lang="en-US"/>
        </a:p>
      </dgm:t>
    </dgm:pt>
    <dgm:pt modelId="{C3DA6CF8-6571-4C1E-B816-4E980C8FCE80}" type="pres">
      <dgm:prSet presAssocID="{D28E72E8-B5E4-43AF-B9FF-9C5773E30D1D}" presName="FiveNodes_3" presStyleLbl="node1" presStyleIdx="2" presStyleCnt="5">
        <dgm:presLayoutVars>
          <dgm:bulletEnabled val="1"/>
        </dgm:presLayoutVars>
      </dgm:prSet>
      <dgm:spPr/>
      <dgm:t>
        <a:bodyPr/>
        <a:lstStyle/>
        <a:p>
          <a:endParaRPr lang="en-US"/>
        </a:p>
      </dgm:t>
    </dgm:pt>
    <dgm:pt modelId="{ADDBDA75-C332-4F1B-823F-A818E1133AB8}" type="pres">
      <dgm:prSet presAssocID="{D28E72E8-B5E4-43AF-B9FF-9C5773E30D1D}" presName="FiveNodes_4" presStyleLbl="node1" presStyleIdx="3" presStyleCnt="5">
        <dgm:presLayoutVars>
          <dgm:bulletEnabled val="1"/>
        </dgm:presLayoutVars>
      </dgm:prSet>
      <dgm:spPr/>
      <dgm:t>
        <a:bodyPr/>
        <a:lstStyle/>
        <a:p>
          <a:endParaRPr lang="en-US"/>
        </a:p>
      </dgm:t>
    </dgm:pt>
    <dgm:pt modelId="{79A7B959-A336-4DF0-B32D-1A3F2BCA9A34}" type="pres">
      <dgm:prSet presAssocID="{D28E72E8-B5E4-43AF-B9FF-9C5773E30D1D}" presName="FiveNodes_5" presStyleLbl="node1" presStyleIdx="4" presStyleCnt="5">
        <dgm:presLayoutVars>
          <dgm:bulletEnabled val="1"/>
        </dgm:presLayoutVars>
      </dgm:prSet>
      <dgm:spPr/>
      <dgm:t>
        <a:bodyPr/>
        <a:lstStyle/>
        <a:p>
          <a:endParaRPr lang="en-US"/>
        </a:p>
      </dgm:t>
    </dgm:pt>
    <dgm:pt modelId="{F7F48C31-D73F-4C26-92F0-E73A97B1BF45}" type="pres">
      <dgm:prSet presAssocID="{D28E72E8-B5E4-43AF-B9FF-9C5773E30D1D}" presName="FiveConn_1-2" presStyleLbl="fgAccFollowNode1" presStyleIdx="0" presStyleCnt="4">
        <dgm:presLayoutVars>
          <dgm:bulletEnabled val="1"/>
        </dgm:presLayoutVars>
      </dgm:prSet>
      <dgm:spPr/>
      <dgm:t>
        <a:bodyPr/>
        <a:lstStyle/>
        <a:p>
          <a:endParaRPr lang="en-US"/>
        </a:p>
      </dgm:t>
    </dgm:pt>
    <dgm:pt modelId="{AC30F5AB-6FB4-4CB9-B834-A15B1F095C65}" type="pres">
      <dgm:prSet presAssocID="{D28E72E8-B5E4-43AF-B9FF-9C5773E30D1D}" presName="FiveConn_2-3" presStyleLbl="fgAccFollowNode1" presStyleIdx="1" presStyleCnt="4">
        <dgm:presLayoutVars>
          <dgm:bulletEnabled val="1"/>
        </dgm:presLayoutVars>
      </dgm:prSet>
      <dgm:spPr/>
      <dgm:t>
        <a:bodyPr/>
        <a:lstStyle/>
        <a:p>
          <a:endParaRPr lang="en-US"/>
        </a:p>
      </dgm:t>
    </dgm:pt>
    <dgm:pt modelId="{6F382466-2179-4526-9337-6EF9E2D3AC14}" type="pres">
      <dgm:prSet presAssocID="{D28E72E8-B5E4-43AF-B9FF-9C5773E30D1D}" presName="FiveConn_3-4" presStyleLbl="fgAccFollowNode1" presStyleIdx="2" presStyleCnt="4">
        <dgm:presLayoutVars>
          <dgm:bulletEnabled val="1"/>
        </dgm:presLayoutVars>
      </dgm:prSet>
      <dgm:spPr/>
      <dgm:t>
        <a:bodyPr/>
        <a:lstStyle/>
        <a:p>
          <a:endParaRPr lang="en-US"/>
        </a:p>
      </dgm:t>
    </dgm:pt>
    <dgm:pt modelId="{FD8A9F80-C34A-46BF-9060-1D40505CEE5F}" type="pres">
      <dgm:prSet presAssocID="{D28E72E8-B5E4-43AF-B9FF-9C5773E30D1D}" presName="FiveConn_4-5" presStyleLbl="fgAccFollowNode1" presStyleIdx="3" presStyleCnt="4">
        <dgm:presLayoutVars>
          <dgm:bulletEnabled val="1"/>
        </dgm:presLayoutVars>
      </dgm:prSet>
      <dgm:spPr/>
      <dgm:t>
        <a:bodyPr/>
        <a:lstStyle/>
        <a:p>
          <a:endParaRPr lang="en-US"/>
        </a:p>
      </dgm:t>
    </dgm:pt>
    <dgm:pt modelId="{466468F5-E04E-48C9-8CE7-596F2A0EF16B}" type="pres">
      <dgm:prSet presAssocID="{D28E72E8-B5E4-43AF-B9FF-9C5773E30D1D}" presName="FiveNodes_1_text" presStyleLbl="node1" presStyleIdx="4" presStyleCnt="5">
        <dgm:presLayoutVars>
          <dgm:bulletEnabled val="1"/>
        </dgm:presLayoutVars>
      </dgm:prSet>
      <dgm:spPr/>
      <dgm:t>
        <a:bodyPr/>
        <a:lstStyle/>
        <a:p>
          <a:endParaRPr lang="en-US"/>
        </a:p>
      </dgm:t>
    </dgm:pt>
    <dgm:pt modelId="{0F574187-6672-4A5B-BF95-E998BF39EAAB}" type="pres">
      <dgm:prSet presAssocID="{D28E72E8-B5E4-43AF-B9FF-9C5773E30D1D}" presName="FiveNodes_2_text" presStyleLbl="node1" presStyleIdx="4" presStyleCnt="5">
        <dgm:presLayoutVars>
          <dgm:bulletEnabled val="1"/>
        </dgm:presLayoutVars>
      </dgm:prSet>
      <dgm:spPr/>
      <dgm:t>
        <a:bodyPr/>
        <a:lstStyle/>
        <a:p>
          <a:endParaRPr lang="en-US"/>
        </a:p>
      </dgm:t>
    </dgm:pt>
    <dgm:pt modelId="{8D7CB575-993A-4BCE-9F5E-FBD29F745DBF}" type="pres">
      <dgm:prSet presAssocID="{D28E72E8-B5E4-43AF-B9FF-9C5773E30D1D}" presName="FiveNodes_3_text" presStyleLbl="node1" presStyleIdx="4" presStyleCnt="5">
        <dgm:presLayoutVars>
          <dgm:bulletEnabled val="1"/>
        </dgm:presLayoutVars>
      </dgm:prSet>
      <dgm:spPr/>
      <dgm:t>
        <a:bodyPr/>
        <a:lstStyle/>
        <a:p>
          <a:endParaRPr lang="en-US"/>
        </a:p>
      </dgm:t>
    </dgm:pt>
    <dgm:pt modelId="{11C0CEB3-5151-4E97-9F6B-519B2AB1DB52}" type="pres">
      <dgm:prSet presAssocID="{D28E72E8-B5E4-43AF-B9FF-9C5773E30D1D}" presName="FiveNodes_4_text" presStyleLbl="node1" presStyleIdx="4" presStyleCnt="5">
        <dgm:presLayoutVars>
          <dgm:bulletEnabled val="1"/>
        </dgm:presLayoutVars>
      </dgm:prSet>
      <dgm:spPr/>
      <dgm:t>
        <a:bodyPr/>
        <a:lstStyle/>
        <a:p>
          <a:endParaRPr lang="en-US"/>
        </a:p>
      </dgm:t>
    </dgm:pt>
    <dgm:pt modelId="{27079087-1D57-473C-906B-C2B4075E99EF}" type="pres">
      <dgm:prSet presAssocID="{D28E72E8-B5E4-43AF-B9FF-9C5773E30D1D}" presName="FiveNodes_5_text" presStyleLbl="node1" presStyleIdx="4" presStyleCnt="5">
        <dgm:presLayoutVars>
          <dgm:bulletEnabled val="1"/>
        </dgm:presLayoutVars>
      </dgm:prSet>
      <dgm:spPr/>
      <dgm:t>
        <a:bodyPr/>
        <a:lstStyle/>
        <a:p>
          <a:endParaRPr lang="en-US"/>
        </a:p>
      </dgm:t>
    </dgm:pt>
  </dgm:ptLst>
  <dgm:cxnLst>
    <dgm:cxn modelId="{E89EC195-5003-4497-930C-ED253F7D2959}" type="presOf" srcId="{B195C442-F4B3-45B2-B181-1EAB8E8B9F68}" destId="{6F382466-2179-4526-9337-6EF9E2D3AC14}" srcOrd="0" destOrd="0" presId="urn:microsoft.com/office/officeart/2005/8/layout/vProcess5"/>
    <dgm:cxn modelId="{2EF66BF5-1E6C-4370-AC62-1E3A662BA48A}" type="presOf" srcId="{A4D024AF-9B7C-44A7-A1E6-444A0B74C3A6}" destId="{0F574187-6672-4A5B-BF95-E998BF39EAAB}" srcOrd="1" destOrd="0" presId="urn:microsoft.com/office/officeart/2005/8/layout/vProcess5"/>
    <dgm:cxn modelId="{4DEB2165-C3C0-4ADF-AF64-9FAB82B97704}" type="presOf" srcId="{A4D024AF-9B7C-44A7-A1E6-444A0B74C3A6}" destId="{C7B1E788-1B28-483F-93D6-94EB2EA904BC}" srcOrd="0" destOrd="0" presId="urn:microsoft.com/office/officeart/2005/8/layout/vProcess5"/>
    <dgm:cxn modelId="{19D214E9-B0BF-4647-A7AD-31B03C0A42FC}" srcId="{D28E72E8-B5E4-43AF-B9FF-9C5773E30D1D}" destId="{8C628792-4BCF-47FE-B4DC-04907881AE8E}" srcOrd="2" destOrd="0" parTransId="{1659C11F-4BB6-40E1-9942-DFCF4E35A080}" sibTransId="{B195C442-F4B3-45B2-B181-1EAB8E8B9F68}"/>
    <dgm:cxn modelId="{87663642-1EFD-4074-919B-DCEDD946B22E}" srcId="{D28E72E8-B5E4-43AF-B9FF-9C5773E30D1D}" destId="{668F3C7F-414E-48B2-A56E-E2F3CC181983}" srcOrd="4" destOrd="0" parTransId="{E4DD65F8-9D31-49C2-AC61-0478C9EDA729}" sibTransId="{3E40564F-29E9-4899-B949-FD804A042016}"/>
    <dgm:cxn modelId="{80E646AF-9698-427E-83B7-B2F6DA5F6213}" type="presOf" srcId="{668F3C7F-414E-48B2-A56E-E2F3CC181983}" destId="{27079087-1D57-473C-906B-C2B4075E99EF}" srcOrd="1" destOrd="0" presId="urn:microsoft.com/office/officeart/2005/8/layout/vProcess5"/>
    <dgm:cxn modelId="{B8479453-EA20-4126-8D23-7A738176F9F9}" type="presOf" srcId="{16C73D19-3D4D-4747-93F3-FAC39FC69157}" destId="{466468F5-E04E-48C9-8CE7-596F2A0EF16B}" srcOrd="1" destOrd="0" presId="urn:microsoft.com/office/officeart/2005/8/layout/vProcess5"/>
    <dgm:cxn modelId="{2C57A966-6E14-4D73-AA10-FBD256D64134}" srcId="{D28E72E8-B5E4-43AF-B9FF-9C5773E30D1D}" destId="{16C73D19-3D4D-4747-93F3-FAC39FC69157}" srcOrd="0" destOrd="0" parTransId="{68CB430D-612F-4ADA-AC92-F0119D27B8AA}" sibTransId="{DD789FFC-6637-4F3F-AEC8-92AF505BD48A}"/>
    <dgm:cxn modelId="{611D8A62-2ED4-43A5-BEFD-2B3D3D216407}" type="presOf" srcId="{8C628792-4BCF-47FE-B4DC-04907881AE8E}" destId="{8D7CB575-993A-4BCE-9F5E-FBD29F745DBF}" srcOrd="1" destOrd="0" presId="urn:microsoft.com/office/officeart/2005/8/layout/vProcess5"/>
    <dgm:cxn modelId="{80E3C15E-6303-4071-84F0-B54EB4EEC578}" type="presOf" srcId="{C44EB396-7941-4E7A-8C3B-6455A413E978}" destId="{AC30F5AB-6FB4-4CB9-B834-A15B1F095C65}" srcOrd="0" destOrd="0" presId="urn:microsoft.com/office/officeart/2005/8/layout/vProcess5"/>
    <dgm:cxn modelId="{F710172D-5A14-4FBB-94E7-73E590D9DD91}" type="presOf" srcId="{15BB3CF7-24B2-4D5A-B2C0-86B195AE5AF7}" destId="{ADDBDA75-C332-4F1B-823F-A818E1133AB8}" srcOrd="0" destOrd="0" presId="urn:microsoft.com/office/officeart/2005/8/layout/vProcess5"/>
    <dgm:cxn modelId="{D504E391-10CD-4D63-B0EB-5B1017CEBA4B}" type="presOf" srcId="{D28E72E8-B5E4-43AF-B9FF-9C5773E30D1D}" destId="{B1EF00CF-9E54-47C1-A350-14A546CCA167}" srcOrd="0" destOrd="0" presId="urn:microsoft.com/office/officeart/2005/8/layout/vProcess5"/>
    <dgm:cxn modelId="{D5FE45A3-5B38-4343-8363-F767B9255045}" type="presOf" srcId="{668F3C7F-414E-48B2-A56E-E2F3CC181983}" destId="{79A7B959-A336-4DF0-B32D-1A3F2BCA9A34}" srcOrd="0" destOrd="0" presId="urn:microsoft.com/office/officeart/2005/8/layout/vProcess5"/>
    <dgm:cxn modelId="{A2B3F3BF-E8BE-4CBE-B8E9-32932E236530}" type="presOf" srcId="{8A1236CE-4229-466E-AB7E-B136CAAD0212}" destId="{FD8A9F80-C34A-46BF-9060-1D40505CEE5F}" srcOrd="0" destOrd="0" presId="urn:microsoft.com/office/officeart/2005/8/layout/vProcess5"/>
    <dgm:cxn modelId="{81EA649A-9B56-43DD-8534-456FC70E6BB7}" srcId="{D28E72E8-B5E4-43AF-B9FF-9C5773E30D1D}" destId="{A4D024AF-9B7C-44A7-A1E6-444A0B74C3A6}" srcOrd="1" destOrd="0" parTransId="{A51CCA07-4962-4BCE-8DCC-3526BCC15BDB}" sibTransId="{C44EB396-7941-4E7A-8C3B-6455A413E978}"/>
    <dgm:cxn modelId="{31A9A5A5-CAAE-42D7-8DB7-B8980F774E4E}" srcId="{D28E72E8-B5E4-43AF-B9FF-9C5773E30D1D}" destId="{15BB3CF7-24B2-4D5A-B2C0-86B195AE5AF7}" srcOrd="3" destOrd="0" parTransId="{3FE50482-9A09-48BD-AA95-CDE8F9093B11}" sibTransId="{8A1236CE-4229-466E-AB7E-B136CAAD0212}"/>
    <dgm:cxn modelId="{12CC6903-ADA9-4C2F-B59D-2CDABBF763DC}" type="presOf" srcId="{15BB3CF7-24B2-4D5A-B2C0-86B195AE5AF7}" destId="{11C0CEB3-5151-4E97-9F6B-519B2AB1DB52}" srcOrd="1" destOrd="0" presId="urn:microsoft.com/office/officeart/2005/8/layout/vProcess5"/>
    <dgm:cxn modelId="{D587A315-2882-4061-B4F3-86E7849EB06B}" type="presOf" srcId="{8C628792-4BCF-47FE-B4DC-04907881AE8E}" destId="{C3DA6CF8-6571-4C1E-B816-4E980C8FCE80}" srcOrd="0" destOrd="0" presId="urn:microsoft.com/office/officeart/2005/8/layout/vProcess5"/>
    <dgm:cxn modelId="{6C1365A9-4D22-43F4-B045-B9D81C6DA846}" type="presOf" srcId="{DD789FFC-6637-4F3F-AEC8-92AF505BD48A}" destId="{F7F48C31-D73F-4C26-92F0-E73A97B1BF45}" srcOrd="0" destOrd="0" presId="urn:microsoft.com/office/officeart/2005/8/layout/vProcess5"/>
    <dgm:cxn modelId="{CCF41661-AF22-49EC-8699-F402C4BA7DFC}" type="presOf" srcId="{16C73D19-3D4D-4747-93F3-FAC39FC69157}" destId="{BDFE016A-F799-4815-93DD-C30192A3E1D8}" srcOrd="0" destOrd="0" presId="urn:microsoft.com/office/officeart/2005/8/layout/vProcess5"/>
    <dgm:cxn modelId="{63456DC5-FEC5-4CEA-957F-96ACDEBD64F4}" type="presParOf" srcId="{B1EF00CF-9E54-47C1-A350-14A546CCA167}" destId="{FBA87454-E5B6-4813-AF0D-95CB74E54279}" srcOrd="0" destOrd="0" presId="urn:microsoft.com/office/officeart/2005/8/layout/vProcess5"/>
    <dgm:cxn modelId="{B407205F-CF3A-4F3D-9CE2-C7C25059AD81}" type="presParOf" srcId="{B1EF00CF-9E54-47C1-A350-14A546CCA167}" destId="{BDFE016A-F799-4815-93DD-C30192A3E1D8}" srcOrd="1" destOrd="0" presId="urn:microsoft.com/office/officeart/2005/8/layout/vProcess5"/>
    <dgm:cxn modelId="{1755A940-159C-41FA-A85A-F35A1070A166}" type="presParOf" srcId="{B1EF00CF-9E54-47C1-A350-14A546CCA167}" destId="{C7B1E788-1B28-483F-93D6-94EB2EA904BC}" srcOrd="2" destOrd="0" presId="urn:microsoft.com/office/officeart/2005/8/layout/vProcess5"/>
    <dgm:cxn modelId="{A5733FDA-AA59-48D3-9913-1BFD6E3C4A98}" type="presParOf" srcId="{B1EF00CF-9E54-47C1-A350-14A546CCA167}" destId="{C3DA6CF8-6571-4C1E-B816-4E980C8FCE80}" srcOrd="3" destOrd="0" presId="urn:microsoft.com/office/officeart/2005/8/layout/vProcess5"/>
    <dgm:cxn modelId="{2627CEDE-CA87-4A86-8E2A-BE6E60C22DF8}" type="presParOf" srcId="{B1EF00CF-9E54-47C1-A350-14A546CCA167}" destId="{ADDBDA75-C332-4F1B-823F-A818E1133AB8}" srcOrd="4" destOrd="0" presId="urn:microsoft.com/office/officeart/2005/8/layout/vProcess5"/>
    <dgm:cxn modelId="{C1238B2E-919C-444C-8F7B-AF0B1B10D3DA}" type="presParOf" srcId="{B1EF00CF-9E54-47C1-A350-14A546CCA167}" destId="{79A7B959-A336-4DF0-B32D-1A3F2BCA9A34}" srcOrd="5" destOrd="0" presId="urn:microsoft.com/office/officeart/2005/8/layout/vProcess5"/>
    <dgm:cxn modelId="{C7B3F453-711D-4278-B7F8-641C2993D5E9}" type="presParOf" srcId="{B1EF00CF-9E54-47C1-A350-14A546CCA167}" destId="{F7F48C31-D73F-4C26-92F0-E73A97B1BF45}" srcOrd="6" destOrd="0" presId="urn:microsoft.com/office/officeart/2005/8/layout/vProcess5"/>
    <dgm:cxn modelId="{A312C62F-515E-4E43-9AC1-92F72342AD68}" type="presParOf" srcId="{B1EF00CF-9E54-47C1-A350-14A546CCA167}" destId="{AC30F5AB-6FB4-4CB9-B834-A15B1F095C65}" srcOrd="7" destOrd="0" presId="urn:microsoft.com/office/officeart/2005/8/layout/vProcess5"/>
    <dgm:cxn modelId="{E9B963E0-FB53-4664-9FE8-1FF54D14EDB6}" type="presParOf" srcId="{B1EF00CF-9E54-47C1-A350-14A546CCA167}" destId="{6F382466-2179-4526-9337-6EF9E2D3AC14}" srcOrd="8" destOrd="0" presId="urn:microsoft.com/office/officeart/2005/8/layout/vProcess5"/>
    <dgm:cxn modelId="{6CEF30F3-AE2A-4C3D-849B-FFF0B368D7FA}" type="presParOf" srcId="{B1EF00CF-9E54-47C1-A350-14A546CCA167}" destId="{FD8A9F80-C34A-46BF-9060-1D40505CEE5F}" srcOrd="9" destOrd="0" presId="urn:microsoft.com/office/officeart/2005/8/layout/vProcess5"/>
    <dgm:cxn modelId="{EEAD3B0E-36C8-49B0-8AA8-159932EF2492}" type="presParOf" srcId="{B1EF00CF-9E54-47C1-A350-14A546CCA167}" destId="{466468F5-E04E-48C9-8CE7-596F2A0EF16B}" srcOrd="10" destOrd="0" presId="urn:microsoft.com/office/officeart/2005/8/layout/vProcess5"/>
    <dgm:cxn modelId="{0EDC8466-E3E7-4F11-A8F7-332E3D4E3405}" type="presParOf" srcId="{B1EF00CF-9E54-47C1-A350-14A546CCA167}" destId="{0F574187-6672-4A5B-BF95-E998BF39EAAB}" srcOrd="11" destOrd="0" presId="urn:microsoft.com/office/officeart/2005/8/layout/vProcess5"/>
    <dgm:cxn modelId="{4C89656F-B3FB-4E03-9D03-E66A037BF230}" type="presParOf" srcId="{B1EF00CF-9E54-47C1-A350-14A546CCA167}" destId="{8D7CB575-993A-4BCE-9F5E-FBD29F745DBF}" srcOrd="12" destOrd="0" presId="urn:microsoft.com/office/officeart/2005/8/layout/vProcess5"/>
    <dgm:cxn modelId="{596D0E09-4D6A-491C-9088-9513D69B5AE8}" type="presParOf" srcId="{B1EF00CF-9E54-47C1-A350-14A546CCA167}" destId="{11C0CEB3-5151-4E97-9F6B-519B2AB1DB52}" srcOrd="13" destOrd="0" presId="urn:microsoft.com/office/officeart/2005/8/layout/vProcess5"/>
    <dgm:cxn modelId="{69B885FF-DD8F-48D2-B045-9820422268BF}" type="presParOf" srcId="{B1EF00CF-9E54-47C1-A350-14A546CCA167}" destId="{27079087-1D57-473C-906B-C2B4075E99E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6CC3289-2662-43F0-A3C6-BA04A135F08C}">
      <dgm:prSet phldrT="[Text]"/>
      <dgm:spPr/>
      <dgm:t>
        <a:bodyPr/>
        <a:lstStyle/>
        <a:p>
          <a:pPr>
            <a:lnSpc>
              <a:spcPct val="100000"/>
            </a:lnSpc>
            <a:defRPr cap="all"/>
          </a:pP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01D68F5-42F8-47BC-8FED-84C50F595DF0}">
      <dgm:prSet phldrT="[Text]"/>
      <dgm:spPr/>
      <dgm:t>
        <a:bodyPr/>
        <a:lstStyle/>
        <a:p>
          <a:pPr>
            <a:lnSpc>
              <a:spcPct val="100000"/>
            </a:lnSpc>
            <a:defRPr cap="all"/>
          </a:pPr>
          <a:endParaRPr lang="en-US" dirty="0"/>
        </a:p>
      </dgm:t>
    </dgm:pt>
    <dgm:pt modelId="{0C95B389-AC0C-4055-9AA3-38815EFC8B0A}" type="sibTrans" cxnId="{C4BA385D-31ED-40EF-A5D6-98DFBA64E71A}">
      <dgm:prSet/>
      <dgm:spPr/>
      <dgm:t>
        <a:bodyPr/>
        <a:lstStyle/>
        <a:p>
          <a:endParaRPr lang="en-US"/>
        </a:p>
      </dgm:t>
    </dgm:pt>
    <dgm:pt modelId="{9617668C-C38C-4017-8DDF-37855B15D110}" type="parTrans" cxnId="{C4BA385D-31ED-40EF-A5D6-98DFBA64E71A}">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1"/>
      <dgm:spPr/>
    </dgm:pt>
    <dgm:pt modelId="{55BDA980-9151-47FF-AF00-AFF61BF7329A}" type="pres">
      <dgm:prSet presAssocID="{701D68F5-42F8-47BC-8FED-84C50F595DF0}" presName="iconRect" presStyleLbl="node1" presStyleIdx="0" presStyleCnt="1" custAng="20491026" custLinFactX="-3954" custLinFactNeighborX="-100000" custLinFactNeighborY="33847"/>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Network"/>
        </a:ext>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1">
        <dgm:presLayoutVars>
          <dgm:chMax val="1"/>
          <dgm:chPref val="1"/>
        </dgm:presLayoutVars>
      </dgm:prSet>
      <dgm:spPr/>
      <dgm:t>
        <a:bodyPr/>
        <a:lstStyle/>
        <a:p>
          <a:endParaRPr lang="en-US"/>
        </a:p>
      </dgm:t>
    </dgm:pt>
  </dgm:ptLst>
  <dgm:cxnLst>
    <dgm:cxn modelId="{0400886E-8A1A-44C2-95A7-DB0EF4911494}" srcId="{701D68F5-42F8-47BC-8FED-84C50F595DF0}" destId="{76CC3289-2662-43F0-A3C6-BA04A135F08C}" srcOrd="0" destOrd="0" parTransId="{D46DB4DA-1442-4ECE-89FE-BBB1E3489E3D}" sibTransId="{FA28C9D6-476E-43CD-BA23-D6D990FD78D0}"/>
    <dgm:cxn modelId="{C4BA385D-31ED-40EF-A5D6-98DFBA64E71A}" srcId="{7D9C16A6-8C48-4165-8DAF-8C957C12A8FA}" destId="{701D68F5-42F8-47BC-8FED-84C50F595DF0}" srcOrd="0" destOrd="0" parTransId="{9617668C-C38C-4017-8DDF-37855B15D110}" sibTransId="{0C95B389-AC0C-4055-9AA3-38815EFC8B0A}"/>
    <dgm:cxn modelId="{1DCAC474-202E-48E4-8885-832453650F99}" type="presOf" srcId="{7D9C16A6-8C48-4165-8DAF-8C957C12A8FA}" destId="{25C14C25-2A98-4731-B0BF-677AD8191C3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016A-F799-4815-93DD-C30192A3E1D8}">
      <dsp:nvSpPr>
        <dsp:cNvPr id="0" name=""/>
        <dsp:cNvSpPr/>
      </dsp:nvSpPr>
      <dsp:spPr>
        <a:xfrm>
          <a:off x="0" y="0"/>
          <a:ext cx="3541583" cy="7687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solidFill>
              <a:latin typeface="Times"/>
              <a:ea typeface="Times"/>
              <a:cs typeface="Times"/>
              <a:sym typeface="Times"/>
            </a:rPr>
            <a:t>Introduction</a:t>
          </a:r>
          <a:endParaRPr lang="en-US" sz="2400" kern="1200" dirty="0">
            <a:solidFill>
              <a:schemeClr val="bg1"/>
            </a:solidFill>
          </a:endParaRPr>
        </a:p>
      </dsp:txBody>
      <dsp:txXfrm>
        <a:off x="22515" y="22515"/>
        <a:ext cx="2622128" cy="723694"/>
      </dsp:txXfrm>
    </dsp:sp>
    <dsp:sp modelId="{C7B1E788-1B28-483F-93D6-94EB2EA904BC}">
      <dsp:nvSpPr>
        <dsp:cNvPr id="0" name=""/>
        <dsp:cNvSpPr/>
      </dsp:nvSpPr>
      <dsp:spPr>
        <a:xfrm>
          <a:off x="264468" y="875492"/>
          <a:ext cx="3541583" cy="7687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solidFill>
              <a:latin typeface="Times"/>
              <a:ea typeface="Times"/>
              <a:cs typeface="Times"/>
              <a:sym typeface="Times"/>
            </a:rPr>
            <a:t>Data Representation </a:t>
          </a:r>
          <a:endParaRPr lang="en-US" sz="2400" kern="1200" dirty="0"/>
        </a:p>
      </dsp:txBody>
      <dsp:txXfrm>
        <a:off x="286983" y="898007"/>
        <a:ext cx="2732413" cy="723694"/>
      </dsp:txXfrm>
    </dsp:sp>
    <dsp:sp modelId="{C3DA6CF8-6571-4C1E-B816-4E980C8FCE80}">
      <dsp:nvSpPr>
        <dsp:cNvPr id="0" name=""/>
        <dsp:cNvSpPr/>
      </dsp:nvSpPr>
      <dsp:spPr>
        <a:xfrm>
          <a:off x="528937" y="1750984"/>
          <a:ext cx="3541583" cy="7687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u="none" kern="1200" dirty="0" smtClean="0">
              <a:solidFill>
                <a:schemeClr val="bg1"/>
              </a:solidFill>
              <a:latin typeface="Times"/>
              <a:ea typeface="Times"/>
              <a:cs typeface="Times"/>
              <a:sym typeface="Times"/>
            </a:rPr>
            <a:t>Application</a:t>
          </a:r>
          <a:endParaRPr lang="en-US" sz="2400" kern="1200" dirty="0"/>
        </a:p>
      </dsp:txBody>
      <dsp:txXfrm>
        <a:off x="551452" y="1773499"/>
        <a:ext cx="2732413" cy="723694"/>
      </dsp:txXfrm>
    </dsp:sp>
    <dsp:sp modelId="{ADDBDA75-C332-4F1B-823F-A818E1133AB8}">
      <dsp:nvSpPr>
        <dsp:cNvPr id="0" name=""/>
        <dsp:cNvSpPr/>
      </dsp:nvSpPr>
      <dsp:spPr>
        <a:xfrm>
          <a:off x="793406" y="2626476"/>
          <a:ext cx="3541583" cy="7687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panose="02020603050405020304" pitchFamily="18" charset="0"/>
              <a:cs typeface="Times" panose="02020603050405020304" pitchFamily="18" charset="0"/>
            </a:rPr>
            <a:t>Implementation </a:t>
          </a:r>
          <a:endParaRPr lang="en-US" sz="2400" kern="1200" dirty="0">
            <a:latin typeface="Times" panose="02020603050405020304" pitchFamily="18" charset="0"/>
            <a:cs typeface="Times" panose="02020603050405020304" pitchFamily="18" charset="0"/>
          </a:endParaRPr>
        </a:p>
      </dsp:txBody>
      <dsp:txXfrm>
        <a:off x="815921" y="2648991"/>
        <a:ext cx="2732413" cy="723694"/>
      </dsp:txXfrm>
    </dsp:sp>
    <dsp:sp modelId="{79A7B959-A336-4DF0-B32D-1A3F2BCA9A34}">
      <dsp:nvSpPr>
        <dsp:cNvPr id="0" name=""/>
        <dsp:cNvSpPr/>
      </dsp:nvSpPr>
      <dsp:spPr>
        <a:xfrm>
          <a:off x="1057875" y="3501969"/>
          <a:ext cx="3541583" cy="7687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panose="02020603050405020304" pitchFamily="18" charset="0"/>
              <a:cs typeface="Times" panose="02020603050405020304" pitchFamily="18" charset="0"/>
            </a:rPr>
            <a:t>Q&amp;A</a:t>
          </a:r>
          <a:endParaRPr lang="en-US" sz="2400" kern="1200" dirty="0">
            <a:latin typeface="Times" panose="02020603050405020304" pitchFamily="18" charset="0"/>
            <a:cs typeface="Times" panose="02020603050405020304" pitchFamily="18" charset="0"/>
          </a:endParaRPr>
        </a:p>
      </dsp:txBody>
      <dsp:txXfrm>
        <a:off x="1080390" y="3524484"/>
        <a:ext cx="2732413" cy="723694"/>
      </dsp:txXfrm>
    </dsp:sp>
    <dsp:sp modelId="{F7F48C31-D73F-4C26-92F0-E73A97B1BF45}">
      <dsp:nvSpPr>
        <dsp:cNvPr id="0" name=""/>
        <dsp:cNvSpPr/>
      </dsp:nvSpPr>
      <dsp:spPr>
        <a:xfrm>
          <a:off x="3041912" y="561596"/>
          <a:ext cx="499671" cy="49967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154338" y="561596"/>
        <a:ext cx="274819" cy="376002"/>
      </dsp:txXfrm>
    </dsp:sp>
    <dsp:sp modelId="{AC30F5AB-6FB4-4CB9-B834-A15B1F095C65}">
      <dsp:nvSpPr>
        <dsp:cNvPr id="0" name=""/>
        <dsp:cNvSpPr/>
      </dsp:nvSpPr>
      <dsp:spPr>
        <a:xfrm>
          <a:off x="3306381" y="1437088"/>
          <a:ext cx="499671" cy="49967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418807" y="1437088"/>
        <a:ext cx="274819" cy="376002"/>
      </dsp:txXfrm>
    </dsp:sp>
    <dsp:sp modelId="{6F382466-2179-4526-9337-6EF9E2D3AC14}">
      <dsp:nvSpPr>
        <dsp:cNvPr id="0" name=""/>
        <dsp:cNvSpPr/>
      </dsp:nvSpPr>
      <dsp:spPr>
        <a:xfrm>
          <a:off x="3570850" y="2299768"/>
          <a:ext cx="499671" cy="49967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683276" y="2299768"/>
        <a:ext cx="274819" cy="376002"/>
      </dsp:txXfrm>
    </dsp:sp>
    <dsp:sp modelId="{FD8A9F80-C34A-46BF-9060-1D40505CEE5F}">
      <dsp:nvSpPr>
        <dsp:cNvPr id="0" name=""/>
        <dsp:cNvSpPr/>
      </dsp:nvSpPr>
      <dsp:spPr>
        <a:xfrm>
          <a:off x="3835318" y="3183802"/>
          <a:ext cx="499671" cy="499671"/>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947744" y="3183802"/>
        <a:ext cx="274819" cy="376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4998000" y="292410"/>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rot="20491026">
          <a:off x="4156179" y="1186882"/>
          <a:ext cx="1260000" cy="1260000"/>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4296000" y="317241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955800">
            <a:lnSpc>
              <a:spcPct val="100000"/>
            </a:lnSpc>
            <a:spcBef>
              <a:spcPct val="0"/>
            </a:spcBef>
            <a:spcAft>
              <a:spcPct val="35000"/>
            </a:spcAft>
            <a:defRPr cap="all"/>
          </a:pPr>
          <a:endParaRPr lang="en-US" sz="4400" kern="1200" dirty="0"/>
        </a:p>
      </dsp:txBody>
      <dsp:txXfrm>
        <a:off x="4296000" y="317241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3/28/2022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3/28/2022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348715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1741842" y="2429933"/>
            <a:ext cx="8674444" cy="708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QUANTUM COMPUTING </a:t>
            </a:r>
            <a:endParaRPr lang="en-US" sz="5400" dirty="0"/>
          </a:p>
        </p:txBody>
      </p:sp>
      <p:sp>
        <p:nvSpPr>
          <p:cNvPr id="9" name="TextBox 8"/>
          <p:cNvSpPr txBox="1"/>
          <p:nvPr/>
        </p:nvSpPr>
        <p:spPr>
          <a:xfrm>
            <a:off x="1114052" y="4554458"/>
            <a:ext cx="4151871" cy="461665"/>
          </a:xfrm>
          <a:prstGeom prst="rect">
            <a:avLst/>
          </a:prstGeom>
          <a:noFill/>
        </p:spPr>
        <p:txBody>
          <a:bodyPr wrap="square" rtlCol="0">
            <a:spAutoFit/>
          </a:bodyPr>
          <a:lstStyle/>
          <a:p>
            <a:pPr algn="ctr"/>
            <a:r>
              <a:rPr lang="en-US" sz="2400" dirty="0" smtClean="0">
                <a:solidFill>
                  <a:schemeClr val="bg1"/>
                </a:solidFill>
                <a:latin typeface="Arial" panose="020B0604020202020204" pitchFamily="34" charset="0"/>
                <a:cs typeface="Arial" panose="020B0604020202020204" pitchFamily="34" charset="0"/>
              </a:rPr>
              <a:t>Presented by : 3 STARS</a:t>
            </a:r>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20465337"/>
              </p:ext>
            </p:extLst>
          </p:nvPr>
        </p:nvGraphicFramePr>
        <p:xfrm>
          <a:off x="5931243" y="4667635"/>
          <a:ext cx="5604476" cy="1483360"/>
        </p:xfrm>
        <a:graphic>
          <a:graphicData uri="http://schemas.openxmlformats.org/drawingml/2006/table">
            <a:tbl>
              <a:tblPr firstRow="1" bandRow="1">
                <a:tableStyleId>{5C22544A-7EE6-4342-B048-85BDC9FD1C3A}</a:tableStyleId>
              </a:tblPr>
              <a:tblGrid>
                <a:gridCol w="2802238">
                  <a:extLst>
                    <a:ext uri="{9D8B030D-6E8A-4147-A177-3AD203B41FA5}">
                      <a16:colId xmlns:a16="http://schemas.microsoft.com/office/drawing/2014/main" val="1011539515"/>
                    </a:ext>
                  </a:extLst>
                </a:gridCol>
                <a:gridCol w="2802238">
                  <a:extLst>
                    <a:ext uri="{9D8B030D-6E8A-4147-A177-3AD203B41FA5}">
                      <a16:colId xmlns:a16="http://schemas.microsoft.com/office/drawing/2014/main" val="3817631912"/>
                    </a:ext>
                  </a:extLst>
                </a:gridCol>
              </a:tblGrid>
              <a:tr h="370840">
                <a:tc>
                  <a:txBody>
                    <a:bodyPr/>
                    <a:lstStyle/>
                    <a:p>
                      <a:pPr algn="ctr"/>
                      <a:r>
                        <a:rPr lang="en-US" dirty="0" smtClean="0">
                          <a:latin typeface="Arial" panose="020B0604020202020204" pitchFamily="34" charset="0"/>
                          <a:cs typeface="Arial" panose="020B0604020202020204" pitchFamily="34" charset="0"/>
                        </a:rPr>
                        <a:t>Name</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ID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31255557"/>
                  </a:ext>
                </a:extLst>
              </a:tr>
              <a:tr h="370840">
                <a:tc>
                  <a:txBody>
                    <a:bodyPr/>
                    <a:lstStyle/>
                    <a:p>
                      <a:r>
                        <a:rPr lang="en-US" dirty="0" err="1" smtClean="0">
                          <a:latin typeface="Arial" panose="020B0604020202020204" pitchFamily="34" charset="0"/>
                          <a:cs typeface="Arial" panose="020B0604020202020204" pitchFamily="34" charset="0"/>
                        </a:rPr>
                        <a:t>Azmira</a:t>
                      </a:r>
                      <a:r>
                        <a:rPr lang="en-US" dirty="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Shekh</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221-15-5569</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406921"/>
                  </a:ext>
                </a:extLst>
              </a:tr>
              <a:tr h="370840">
                <a:tc>
                  <a:txBody>
                    <a:bodyPr/>
                    <a:lstStyle/>
                    <a:p>
                      <a:r>
                        <a:rPr lang="en-US" dirty="0" err="1" smtClean="0">
                          <a:latin typeface="Arial" panose="020B0604020202020204" pitchFamily="34" charset="0"/>
                          <a:cs typeface="Arial" panose="020B0604020202020204" pitchFamily="34" charset="0"/>
                        </a:rPr>
                        <a:t>Rizwan</a:t>
                      </a:r>
                      <a:r>
                        <a:rPr lang="en-US" dirty="0" smtClean="0">
                          <a:latin typeface="Arial" panose="020B0604020202020204" pitchFamily="34" charset="0"/>
                          <a:cs typeface="Arial" panose="020B0604020202020204" pitchFamily="34" charset="0"/>
                        </a:rPr>
                        <a:t> Shariare Shopno </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221-15-4788</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75710213"/>
                  </a:ext>
                </a:extLst>
              </a:tr>
              <a:tr h="370840">
                <a:tc>
                  <a:txBody>
                    <a:bodyPr/>
                    <a:lstStyle/>
                    <a:p>
                      <a:r>
                        <a:rPr lang="en-US" dirty="0" err="1" smtClean="0">
                          <a:latin typeface="Arial" panose="020B0604020202020204" pitchFamily="34" charset="0"/>
                          <a:cs typeface="Arial" panose="020B0604020202020204" pitchFamily="34" charset="0"/>
                        </a:rPr>
                        <a:t>Nuha</a:t>
                      </a:r>
                      <a:r>
                        <a:rPr lang="en-US" baseline="0" dirty="0" smtClean="0">
                          <a:latin typeface="Arial" panose="020B0604020202020204" pitchFamily="34" charset="0"/>
                          <a:cs typeface="Arial" panose="020B0604020202020204" pitchFamily="34" charset="0"/>
                        </a:rPr>
                        <a:t> Rahman</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221-15-4795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9297157"/>
                  </a:ext>
                </a:extLst>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367" y="5186280"/>
            <a:ext cx="2883241" cy="764059"/>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09455"/>
            <a:ext cx="12192000" cy="3948545"/>
          </a:xfrm>
          <a:prstGeom prst="rect">
            <a:avLst/>
          </a:prstGeom>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smtClean="0"/>
              <a:t>What makes the difference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581193" y="1815858"/>
            <a:ext cx="10630504" cy="1477328"/>
          </a:xfrm>
          <a:prstGeom prst="rect">
            <a:avLst/>
          </a:prstGeom>
          <a:noFill/>
        </p:spPr>
        <p:txBody>
          <a:bodyPr wrap="square" rtlCol="0">
            <a:spAutoFit/>
          </a:bodyPr>
          <a:lstStyle/>
          <a:p>
            <a:r>
              <a:rPr lang="en-US" sz="2400" dirty="0" smtClean="0"/>
              <a:t>Uncertainty of outcomes.</a:t>
            </a:r>
          </a:p>
          <a:p>
            <a:r>
              <a:rPr lang="en-US" sz="2400" dirty="0" smtClean="0"/>
              <a:t>computers </a:t>
            </a:r>
            <a:r>
              <a:rPr lang="en-US" sz="2400" dirty="0"/>
              <a:t>would use transistors and depend on bits (= 1 or 0) and </a:t>
            </a:r>
            <a:r>
              <a:rPr lang="en-US" sz="2400" dirty="0" smtClean="0"/>
              <a:t>bytes.</a:t>
            </a:r>
          </a:p>
          <a:p>
            <a:r>
              <a:rPr lang="en-US" sz="2400" dirty="0" smtClean="0"/>
              <a:t>Whereas</a:t>
            </a:r>
            <a:r>
              <a:rPr lang="en-US" sz="2400" dirty="0"/>
              <a:t>, quantum computers use </a:t>
            </a:r>
            <a:r>
              <a:rPr lang="en-US" sz="2400" dirty="0" smtClean="0"/>
              <a:t>qubits </a:t>
            </a:r>
            <a:r>
              <a:rPr lang="en-US" sz="2400" dirty="0"/>
              <a:t>which are a range. </a:t>
            </a:r>
            <a:r>
              <a:rPr lang="en-US" sz="2400" dirty="0">
                <a:solidFill>
                  <a:schemeClr val="dk1"/>
                </a:solidFill>
                <a:latin typeface="Times"/>
                <a:ea typeface="Times"/>
                <a:cs typeface="Times"/>
                <a:sym typeface="Times"/>
              </a:rPr>
              <a:t>		</a:t>
            </a:r>
            <a:endParaRPr lang="en-US" sz="2400" dirty="0"/>
          </a:p>
          <a:p>
            <a:endParaRPr lang="en-US" dirty="0"/>
          </a:p>
        </p:txBody>
      </p:sp>
    </p:spTree>
    <p:extLst>
      <p:ext uri="{BB962C8B-B14F-4D97-AF65-F5344CB8AC3E}">
        <p14:creationId xmlns:p14="http://schemas.microsoft.com/office/powerpoint/2010/main" val="114461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TextBox 2"/>
          <p:cNvSpPr txBox="1"/>
          <p:nvPr/>
        </p:nvSpPr>
        <p:spPr>
          <a:xfrm>
            <a:off x="575894" y="2290618"/>
            <a:ext cx="11029616" cy="3382977"/>
          </a:xfrm>
          <a:prstGeom prst="rect">
            <a:avLst/>
          </a:prstGeom>
          <a:noFill/>
        </p:spPr>
        <p:txBody>
          <a:bodyPr wrap="square" rtlCol="0">
            <a:spAutoFit/>
          </a:bodyPr>
          <a:lstStyle/>
          <a:p>
            <a:pPr lvl="0" indent="-139700">
              <a:buClr>
                <a:schemeClr val="dk1"/>
              </a:buClr>
              <a:buSzPts val="2200"/>
              <a:buFont typeface="Times New Roman"/>
              <a:buChar char="•"/>
            </a:pPr>
            <a:r>
              <a:rPr lang="en-US" sz="2400" dirty="0">
                <a:solidFill>
                  <a:schemeClr val="dk1"/>
                </a:solidFill>
                <a:latin typeface="Times New Roman"/>
                <a:ea typeface="Times New Roman"/>
                <a:cs typeface="Times New Roman"/>
                <a:sym typeface="Times New Roman"/>
              </a:rPr>
              <a:t> </a:t>
            </a:r>
            <a:r>
              <a:rPr lang="en-US" sz="2400" dirty="0">
                <a:solidFill>
                  <a:schemeClr val="dk1"/>
                </a:solidFill>
                <a:latin typeface="Arial"/>
                <a:ea typeface="Arial"/>
                <a:cs typeface="Arial"/>
                <a:sym typeface="Arial"/>
              </a:rPr>
              <a:t>Efficient simulations of quantum </a:t>
            </a:r>
            <a:r>
              <a:rPr lang="en-US" sz="2400" dirty="0" smtClean="0">
                <a:solidFill>
                  <a:schemeClr val="dk1"/>
                </a:solidFill>
                <a:latin typeface="Arial"/>
                <a:ea typeface="Arial"/>
                <a:cs typeface="Arial"/>
                <a:sym typeface="Arial"/>
              </a:rPr>
              <a:t>systems.</a:t>
            </a:r>
            <a:endParaRPr lang="en-US" sz="2400" dirty="0"/>
          </a:p>
          <a:p>
            <a:pPr lvl="0" indent="-139700">
              <a:spcBef>
                <a:spcPts val="1100"/>
              </a:spcBef>
              <a:buClr>
                <a:schemeClr val="dk1"/>
              </a:buClr>
              <a:buSzPts val="2200"/>
              <a:buFont typeface="Arial"/>
              <a:buChar char="•"/>
            </a:pPr>
            <a:r>
              <a:rPr lang="en-US" sz="2400" dirty="0">
                <a:solidFill>
                  <a:schemeClr val="dk1"/>
                </a:solidFill>
                <a:latin typeface="Arial"/>
                <a:ea typeface="Arial"/>
                <a:cs typeface="Arial"/>
                <a:sym typeface="Arial"/>
              </a:rPr>
              <a:t> Phase </a:t>
            </a:r>
            <a:r>
              <a:rPr lang="en-US" sz="2400" dirty="0" smtClean="0">
                <a:solidFill>
                  <a:schemeClr val="dk1"/>
                </a:solidFill>
                <a:latin typeface="Arial"/>
                <a:ea typeface="Arial"/>
                <a:cs typeface="Arial"/>
                <a:sym typeface="Arial"/>
              </a:rPr>
              <a:t>estimation; improved </a:t>
            </a:r>
            <a:r>
              <a:rPr lang="en-US" sz="2400" dirty="0">
                <a:solidFill>
                  <a:schemeClr val="dk1"/>
                </a:solidFill>
                <a:latin typeface="Arial"/>
                <a:ea typeface="Arial"/>
                <a:cs typeface="Arial"/>
                <a:sym typeface="Arial"/>
              </a:rPr>
              <a:t>time-frequency and other measurement </a:t>
            </a:r>
            <a:r>
              <a:rPr lang="en-US" sz="2400" dirty="0" smtClean="0">
                <a:solidFill>
                  <a:schemeClr val="dk1"/>
                </a:solidFill>
                <a:latin typeface="Arial"/>
                <a:ea typeface="Arial"/>
                <a:cs typeface="Arial"/>
                <a:sym typeface="Arial"/>
              </a:rPr>
              <a:t>	standards. (e.g</a:t>
            </a:r>
            <a:r>
              <a:rPr lang="en-US" sz="2400" dirty="0">
                <a:solidFill>
                  <a:schemeClr val="dk1"/>
                </a:solidFill>
                <a:latin typeface="Arial"/>
                <a:ea typeface="Arial"/>
                <a:cs typeface="Arial"/>
                <a:sym typeface="Arial"/>
              </a:rPr>
              <a:t>. GPS)</a:t>
            </a:r>
            <a:endParaRPr lang="en-US" sz="2400" dirty="0"/>
          </a:p>
          <a:p>
            <a:pPr lvl="0" indent="-139700">
              <a:spcBef>
                <a:spcPts val="1100"/>
              </a:spcBef>
              <a:buClr>
                <a:schemeClr val="dk1"/>
              </a:buClr>
              <a:buSzPts val="2200"/>
              <a:buFont typeface="Arial"/>
              <a:buChar char="•"/>
            </a:pPr>
            <a:r>
              <a:rPr lang="en-US" sz="2400" dirty="0">
                <a:solidFill>
                  <a:schemeClr val="dk1"/>
                </a:solidFill>
                <a:latin typeface="Arial"/>
                <a:ea typeface="Arial"/>
                <a:cs typeface="Arial"/>
                <a:sym typeface="Arial"/>
              </a:rPr>
              <a:t> Factoring and Discrete </a:t>
            </a:r>
            <a:r>
              <a:rPr lang="en-US" sz="2400" dirty="0" smtClean="0">
                <a:solidFill>
                  <a:schemeClr val="dk1"/>
                </a:solidFill>
                <a:latin typeface="Arial"/>
                <a:ea typeface="Arial"/>
                <a:cs typeface="Arial"/>
                <a:sym typeface="Arial"/>
              </a:rPr>
              <a:t>Logarithms.</a:t>
            </a:r>
            <a:endParaRPr lang="en-US" sz="2400" dirty="0"/>
          </a:p>
          <a:p>
            <a:pPr lvl="0" indent="-139700">
              <a:spcBef>
                <a:spcPts val="1100"/>
              </a:spcBef>
              <a:buClr>
                <a:schemeClr val="dk1"/>
              </a:buClr>
              <a:buSzPts val="2200"/>
              <a:buFont typeface="Arial"/>
              <a:buChar char="•"/>
            </a:pPr>
            <a:r>
              <a:rPr lang="en-US" sz="2400" dirty="0">
                <a:solidFill>
                  <a:schemeClr val="dk1"/>
                </a:solidFill>
                <a:latin typeface="Arial"/>
                <a:ea typeface="Arial"/>
                <a:cs typeface="Arial"/>
                <a:sym typeface="Arial"/>
              </a:rPr>
              <a:t> Hidden subgroup </a:t>
            </a:r>
            <a:r>
              <a:rPr lang="en-US" sz="2400" dirty="0" smtClean="0">
                <a:solidFill>
                  <a:schemeClr val="dk1"/>
                </a:solidFill>
                <a:latin typeface="Arial"/>
                <a:ea typeface="Arial"/>
                <a:cs typeface="Arial"/>
                <a:sym typeface="Arial"/>
              </a:rPr>
              <a:t>problems.</a:t>
            </a:r>
            <a:endParaRPr lang="en-US" sz="2400" dirty="0"/>
          </a:p>
          <a:p>
            <a:pPr lvl="0" indent="-139700">
              <a:spcBef>
                <a:spcPts val="1100"/>
              </a:spcBef>
              <a:buClr>
                <a:schemeClr val="dk1"/>
              </a:buClr>
              <a:buSzPts val="2200"/>
              <a:buFont typeface="Arial"/>
              <a:buChar char="•"/>
            </a:pPr>
            <a:r>
              <a:rPr lang="en-US" sz="2400" dirty="0">
                <a:solidFill>
                  <a:schemeClr val="dk1"/>
                </a:solidFill>
                <a:latin typeface="Arial"/>
                <a:ea typeface="Arial"/>
                <a:cs typeface="Arial"/>
                <a:sym typeface="Arial"/>
              </a:rPr>
              <a:t> Amplitude </a:t>
            </a:r>
            <a:r>
              <a:rPr lang="en-US" sz="2400" dirty="0" smtClean="0">
                <a:solidFill>
                  <a:schemeClr val="dk1"/>
                </a:solidFill>
                <a:latin typeface="Arial"/>
                <a:ea typeface="Arial"/>
                <a:cs typeface="Arial"/>
                <a:sym typeface="Arial"/>
              </a:rPr>
              <a:t>amplification.</a:t>
            </a:r>
            <a:endParaRPr lang="en-US" sz="2400" dirty="0"/>
          </a:p>
          <a:p>
            <a:pPr lvl="0" indent="-139700">
              <a:spcBef>
                <a:spcPts val="1100"/>
              </a:spcBef>
              <a:buClr>
                <a:schemeClr val="dk1"/>
              </a:buClr>
              <a:buSzPts val="2200"/>
              <a:buFont typeface="Arial"/>
              <a:buChar char="•"/>
            </a:pPr>
            <a:r>
              <a:rPr lang="en-US" sz="2400" dirty="0">
                <a:solidFill>
                  <a:schemeClr val="dk1"/>
                </a:solidFill>
                <a:latin typeface="Arial"/>
                <a:ea typeface="Arial"/>
                <a:cs typeface="Arial"/>
                <a:sym typeface="Arial"/>
              </a:rPr>
              <a:t> </a:t>
            </a:r>
            <a:r>
              <a:rPr lang="en-US" sz="2400" dirty="0" smtClean="0">
                <a:solidFill>
                  <a:schemeClr val="dk1"/>
                </a:solidFill>
                <a:latin typeface="Arial"/>
                <a:ea typeface="Arial"/>
                <a:cs typeface="Arial"/>
                <a:sym typeface="Arial"/>
              </a:rPr>
              <a:t>And </a:t>
            </a:r>
            <a:r>
              <a:rPr lang="en-US" sz="2400" dirty="0">
                <a:solidFill>
                  <a:schemeClr val="dk1"/>
                </a:solidFill>
                <a:latin typeface="Arial"/>
                <a:ea typeface="Arial"/>
                <a:cs typeface="Arial"/>
                <a:sym typeface="Arial"/>
              </a:rPr>
              <a:t>much more…</a:t>
            </a:r>
            <a:endParaRPr lang="en-US" sz="2400" dirty="0"/>
          </a:p>
        </p:txBody>
      </p:sp>
    </p:spTree>
    <p:extLst>
      <p:ext uri="{BB962C8B-B14F-4D97-AF65-F5344CB8AC3E}">
        <p14:creationId xmlns:p14="http://schemas.microsoft.com/office/powerpoint/2010/main" val="406837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requirements </a:t>
            </a:r>
            <a:endParaRPr lang="en-US" dirty="0"/>
          </a:p>
        </p:txBody>
      </p:sp>
      <p:sp>
        <p:nvSpPr>
          <p:cNvPr id="3" name="TextBox 2"/>
          <p:cNvSpPr txBox="1"/>
          <p:nvPr/>
        </p:nvSpPr>
        <p:spPr>
          <a:xfrm>
            <a:off x="733168" y="2421924"/>
            <a:ext cx="9662983" cy="2539157"/>
          </a:xfrm>
          <a:prstGeom prst="rect">
            <a:avLst/>
          </a:prstGeom>
          <a:noFill/>
        </p:spPr>
        <p:txBody>
          <a:bodyPr wrap="square" rtlCol="0">
            <a:spAutoFit/>
          </a:bodyPr>
          <a:lstStyle/>
          <a:p>
            <a:pPr marL="342900" lvl="0" indent="-342900">
              <a:buClr>
                <a:schemeClr val="accent1"/>
              </a:buClr>
              <a:buSzPts val="2250"/>
              <a:buFont typeface="Noto Sans Symbols"/>
              <a:buChar char="■"/>
            </a:pPr>
            <a:r>
              <a:rPr lang="en-US" sz="3600" b="1" dirty="0">
                <a:solidFill>
                  <a:schemeClr val="dk1"/>
                </a:solidFill>
                <a:latin typeface="Times New Roman"/>
                <a:ea typeface="Times New Roman"/>
                <a:cs typeface="Times New Roman"/>
                <a:sym typeface="Times New Roman"/>
              </a:rPr>
              <a:t>Qubit implementation </a:t>
            </a:r>
            <a:r>
              <a:rPr lang="en-US" sz="3600" b="1" dirty="0" smtClean="0">
                <a:solidFill>
                  <a:schemeClr val="dk1"/>
                </a:solidFill>
                <a:latin typeface="Times New Roman"/>
                <a:ea typeface="Times New Roman"/>
                <a:cs typeface="Times New Roman"/>
                <a:sym typeface="Times New Roman"/>
              </a:rPr>
              <a:t>itself.</a:t>
            </a:r>
            <a:endParaRPr lang="en-US" sz="3600" b="1" dirty="0"/>
          </a:p>
          <a:p>
            <a:pPr marL="342900" lvl="0" indent="-342900">
              <a:spcBef>
                <a:spcPts val="600"/>
              </a:spcBef>
              <a:buClr>
                <a:schemeClr val="accent1"/>
              </a:buClr>
              <a:buSzPts val="2250"/>
              <a:buFont typeface="Noto Sans Symbols"/>
              <a:buChar char="■"/>
            </a:pPr>
            <a:r>
              <a:rPr lang="en-US" sz="3600" b="1" dirty="0">
                <a:solidFill>
                  <a:schemeClr val="dk1"/>
                </a:solidFill>
                <a:latin typeface="Times New Roman"/>
                <a:ea typeface="Times New Roman"/>
                <a:cs typeface="Times New Roman"/>
                <a:sym typeface="Times New Roman"/>
              </a:rPr>
              <a:t>Control of unitary </a:t>
            </a:r>
            <a:r>
              <a:rPr lang="en-US" sz="3600" b="1" dirty="0" smtClean="0">
                <a:solidFill>
                  <a:schemeClr val="dk1"/>
                </a:solidFill>
                <a:latin typeface="Times New Roman"/>
                <a:ea typeface="Times New Roman"/>
                <a:cs typeface="Times New Roman"/>
                <a:sym typeface="Times New Roman"/>
              </a:rPr>
              <a:t>evolution.</a:t>
            </a:r>
            <a:endParaRPr lang="en-US" sz="3600" dirty="0">
              <a:solidFill>
                <a:schemeClr val="dk1"/>
              </a:solidFill>
              <a:latin typeface="Times New Roman"/>
              <a:ea typeface="Times New Roman"/>
              <a:cs typeface="Times New Roman"/>
              <a:sym typeface="Times New Roman"/>
            </a:endParaRPr>
          </a:p>
          <a:p>
            <a:pPr marL="342900" lvl="0" indent="-342900">
              <a:spcBef>
                <a:spcPts val="600"/>
              </a:spcBef>
              <a:buClr>
                <a:schemeClr val="accent1"/>
              </a:buClr>
              <a:buSzPts val="2250"/>
              <a:buFont typeface="Noto Sans Symbols"/>
              <a:buChar char="■"/>
            </a:pPr>
            <a:r>
              <a:rPr lang="en-US" sz="3600" b="1" dirty="0">
                <a:solidFill>
                  <a:schemeClr val="dk1"/>
                </a:solidFill>
                <a:latin typeface="Times New Roman"/>
                <a:ea typeface="Times New Roman"/>
                <a:cs typeface="Times New Roman"/>
                <a:sym typeface="Times New Roman"/>
              </a:rPr>
              <a:t>Initial state </a:t>
            </a:r>
            <a:r>
              <a:rPr lang="en-US" sz="3600" b="1" dirty="0" smtClean="0">
                <a:solidFill>
                  <a:schemeClr val="dk1"/>
                </a:solidFill>
                <a:latin typeface="Times New Roman"/>
                <a:ea typeface="Times New Roman"/>
                <a:cs typeface="Times New Roman"/>
                <a:sym typeface="Times New Roman"/>
              </a:rPr>
              <a:t>preparation. </a:t>
            </a:r>
            <a:r>
              <a:rPr lang="en-US" sz="3600" b="1" dirty="0">
                <a:solidFill>
                  <a:schemeClr val="dk1"/>
                </a:solidFill>
                <a:latin typeface="Times New Roman"/>
                <a:ea typeface="Times New Roman"/>
                <a:cs typeface="Times New Roman"/>
                <a:sym typeface="Times New Roman"/>
              </a:rPr>
              <a:t>(qubits)</a:t>
            </a:r>
            <a:endParaRPr lang="en-US" sz="3600" dirty="0">
              <a:solidFill>
                <a:schemeClr val="dk1"/>
              </a:solidFill>
              <a:latin typeface="Times New Roman"/>
              <a:ea typeface="Times New Roman"/>
              <a:cs typeface="Times New Roman"/>
              <a:sym typeface="Times New Roman"/>
            </a:endParaRPr>
          </a:p>
          <a:p>
            <a:pPr marL="342900" lvl="0" indent="-342900">
              <a:spcBef>
                <a:spcPts val="600"/>
              </a:spcBef>
              <a:buClr>
                <a:schemeClr val="accent1"/>
              </a:buClr>
              <a:buSzPts val="2250"/>
              <a:buFont typeface="Noto Sans Symbols"/>
              <a:buChar char="■"/>
            </a:pPr>
            <a:r>
              <a:rPr lang="en-US" sz="3600" b="1" dirty="0">
                <a:solidFill>
                  <a:schemeClr val="dk1"/>
                </a:solidFill>
                <a:latin typeface="Times New Roman"/>
                <a:ea typeface="Times New Roman"/>
                <a:cs typeface="Times New Roman"/>
                <a:sym typeface="Times New Roman"/>
              </a:rPr>
              <a:t>Measurement of the final state(s</a:t>
            </a:r>
            <a:r>
              <a:rPr lang="en-US" sz="3600" b="1" dirty="0" smtClean="0">
                <a:solidFill>
                  <a:schemeClr val="dk1"/>
                </a:solidFill>
                <a:latin typeface="Times New Roman"/>
                <a:ea typeface="Times New Roman"/>
                <a:cs typeface="Times New Roman"/>
                <a:sym typeface="Times New Roman"/>
              </a:rPr>
              <a:t>).</a:t>
            </a:r>
            <a:endParaRPr lang="en-US" sz="3600" dirty="0"/>
          </a:p>
        </p:txBody>
      </p:sp>
    </p:spTree>
    <p:extLst>
      <p:ext uri="{BB962C8B-B14F-4D97-AF65-F5344CB8AC3E}">
        <p14:creationId xmlns:p14="http://schemas.microsoft.com/office/powerpoint/2010/main" val="156596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Computer languages</a:t>
            </a:r>
            <a:endParaRPr lang="en-US" dirty="0"/>
          </a:p>
        </p:txBody>
      </p:sp>
      <p:sp>
        <p:nvSpPr>
          <p:cNvPr id="3" name="TextBox 2"/>
          <p:cNvSpPr txBox="1"/>
          <p:nvPr/>
        </p:nvSpPr>
        <p:spPr>
          <a:xfrm>
            <a:off x="575894" y="2232454"/>
            <a:ext cx="10346299" cy="4643322"/>
          </a:xfrm>
          <a:prstGeom prst="rect">
            <a:avLst/>
          </a:prstGeom>
          <a:noFill/>
        </p:spPr>
        <p:txBody>
          <a:bodyPr wrap="square" rtlCol="0">
            <a:spAutoFit/>
          </a:bodyPr>
          <a:lstStyle/>
          <a:p>
            <a:pPr marL="342900" lvl="0" indent="-342900">
              <a:lnSpc>
                <a:spcPct val="90000"/>
              </a:lnSpc>
              <a:buClr>
                <a:schemeClr val="accent1"/>
              </a:buClr>
              <a:buSzPts val="1575"/>
            </a:pPr>
            <a:r>
              <a:rPr lang="en-US" sz="2400" dirty="0">
                <a:solidFill>
                  <a:schemeClr val="dk1"/>
                </a:solidFill>
                <a:latin typeface="Times New Roman"/>
                <a:ea typeface="Times New Roman"/>
                <a:cs typeface="Times New Roman"/>
                <a:sym typeface="Times New Roman"/>
              </a:rPr>
              <a:t>	Even though no quantum computer has been built that hasn’t stopped the proliferation of papers on various aspects of the subject. Many such papers have been written defining language specifications.</a:t>
            </a:r>
            <a:endParaRPr lang="en-US" sz="2400" dirty="0"/>
          </a:p>
          <a:p>
            <a:pPr marL="342900" lvl="0" indent="-242887">
              <a:lnSpc>
                <a:spcPct val="90000"/>
              </a:lnSpc>
              <a:spcBef>
                <a:spcPts val="420"/>
              </a:spcBef>
              <a:buClr>
                <a:schemeClr val="accent1"/>
              </a:buClr>
              <a:buSzPts val="1575"/>
            </a:pPr>
            <a:endParaRPr lang="en-US" sz="2400" dirty="0">
              <a:solidFill>
                <a:schemeClr val="dk1"/>
              </a:solidFill>
              <a:latin typeface="Times New Roman"/>
              <a:ea typeface="Times New Roman"/>
              <a:cs typeface="Times New Roman"/>
              <a:sym typeface="Times New Roman"/>
            </a:endParaRPr>
          </a:p>
          <a:p>
            <a:pPr marL="342900" lvl="0" indent="-342900">
              <a:lnSpc>
                <a:spcPct val="90000"/>
              </a:lnSpc>
              <a:spcBef>
                <a:spcPts val="420"/>
              </a:spcBef>
              <a:buClr>
                <a:schemeClr val="accent1"/>
              </a:buClr>
              <a:buSzPts val="1575"/>
              <a:buFont typeface="Noto Sans Symbols"/>
              <a:buChar char="■"/>
            </a:pPr>
            <a:r>
              <a:rPr lang="en-US" sz="2400" b="1" dirty="0">
                <a:solidFill>
                  <a:schemeClr val="dk1"/>
                </a:solidFill>
                <a:latin typeface="Times New Roman"/>
                <a:ea typeface="Times New Roman"/>
                <a:cs typeface="Times New Roman"/>
                <a:sym typeface="Times New Roman"/>
              </a:rPr>
              <a:t>QCL </a:t>
            </a:r>
            <a:r>
              <a:rPr lang="en-US" sz="2400" dirty="0">
                <a:solidFill>
                  <a:schemeClr val="dk1"/>
                </a:solidFill>
                <a:latin typeface="Times New Roman"/>
                <a:ea typeface="Times New Roman"/>
                <a:cs typeface="Times New Roman"/>
                <a:sym typeface="Times New Roman"/>
              </a:rPr>
              <a:t>- (</a:t>
            </a:r>
            <a:r>
              <a:rPr lang="en-US" sz="2400" i="1" dirty="0">
                <a:solidFill>
                  <a:schemeClr val="dk1"/>
                </a:solidFill>
                <a:latin typeface="Times New Roman"/>
                <a:ea typeface="Times New Roman"/>
                <a:cs typeface="Times New Roman"/>
                <a:sym typeface="Times New Roman"/>
              </a:rPr>
              <a:t>Bernhard ¨ Omer</a:t>
            </a:r>
            <a:r>
              <a:rPr lang="en-US" sz="2400" dirty="0">
                <a:solidFill>
                  <a:schemeClr val="dk1"/>
                </a:solidFill>
                <a:latin typeface="Times New Roman"/>
                <a:ea typeface="Times New Roman"/>
                <a:cs typeface="Times New Roman"/>
                <a:sym typeface="Times New Roman"/>
              </a:rPr>
              <a:t>) </a:t>
            </a:r>
            <a:r>
              <a:rPr lang="en-US" sz="2000" b="1" dirty="0">
                <a:latin typeface="Arial" panose="020B0604020202020204" pitchFamily="34" charset="0"/>
                <a:cs typeface="Arial" panose="020B0604020202020204" pitchFamily="34" charset="0"/>
              </a:rPr>
              <a:t>QCL</a:t>
            </a:r>
            <a:r>
              <a:rPr lang="en-US" sz="2000" b="1" dirty="0"/>
              <a:t> (Quantum Computer Language)</a:t>
            </a:r>
            <a:r>
              <a:rPr lang="en-US" sz="2000" dirty="0"/>
              <a:t> is the most </a:t>
            </a:r>
            <a:r>
              <a:rPr lang="en-US" sz="2000" dirty="0" smtClean="0"/>
              <a:t>advanced and first </a:t>
            </a:r>
            <a:r>
              <a:rPr lang="en-US" sz="2000" dirty="0"/>
              <a:t>implemented quantum programming language. Its syntax </a:t>
            </a:r>
            <a:r>
              <a:rPr lang="en-US" sz="2000" dirty="0" smtClean="0"/>
              <a:t>resembles </a:t>
            </a:r>
            <a:r>
              <a:rPr lang="en-US" sz="2000" dirty="0"/>
              <a:t>syntax of the C programming language and classical data types are similar to data types in C. The basic built-in quantum data type in QCL is </a:t>
            </a:r>
            <a:r>
              <a:rPr lang="en-US" sz="2000" dirty="0" err="1"/>
              <a:t>qreg</a:t>
            </a:r>
            <a:r>
              <a:rPr lang="en-US" sz="2000" dirty="0"/>
              <a:t> (quantum register</a:t>
            </a:r>
            <a:r>
              <a:rPr lang="en-US" sz="2000" dirty="0" smtClean="0"/>
              <a:t>).</a:t>
            </a:r>
          </a:p>
          <a:p>
            <a:pPr marL="342900" lvl="0" indent="-342900">
              <a:lnSpc>
                <a:spcPct val="90000"/>
              </a:lnSpc>
              <a:spcBef>
                <a:spcPts val="420"/>
              </a:spcBef>
              <a:buClr>
                <a:schemeClr val="accent1"/>
              </a:buClr>
              <a:buSzPts val="1575"/>
              <a:buFont typeface="Noto Sans Symbols"/>
              <a:buChar char="■"/>
            </a:pPr>
            <a:r>
              <a:rPr lang="en-US" sz="2400" b="1" dirty="0" err="1" smtClean="0">
                <a:solidFill>
                  <a:schemeClr val="dk1"/>
                </a:solidFill>
                <a:latin typeface="Times New Roman"/>
                <a:ea typeface="Times New Roman"/>
                <a:cs typeface="Times New Roman"/>
                <a:sym typeface="Times New Roman"/>
              </a:rPr>
              <a:t>qGCL</a:t>
            </a:r>
            <a:r>
              <a:rPr lang="en-US" sz="2400" b="1" dirty="0" smtClean="0">
                <a:solidFill>
                  <a:schemeClr val="dk1"/>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 (</a:t>
            </a:r>
            <a:r>
              <a:rPr lang="en-US" sz="2400" i="1" dirty="0">
                <a:solidFill>
                  <a:schemeClr val="dk1"/>
                </a:solidFill>
                <a:latin typeface="Times New Roman"/>
                <a:ea typeface="Times New Roman"/>
                <a:cs typeface="Times New Roman"/>
                <a:sym typeface="Times New Roman"/>
              </a:rPr>
              <a:t>Paolo </a:t>
            </a:r>
            <a:r>
              <a:rPr lang="en-US" sz="2400" i="1" dirty="0" err="1">
                <a:solidFill>
                  <a:schemeClr val="dk1"/>
                </a:solidFill>
                <a:latin typeface="Times New Roman"/>
                <a:ea typeface="Times New Roman"/>
                <a:cs typeface="Times New Roman"/>
                <a:sym typeface="Times New Roman"/>
              </a:rPr>
              <a:t>Zuliani</a:t>
            </a:r>
            <a:r>
              <a:rPr lang="en-US" sz="2400" i="1" dirty="0">
                <a:solidFill>
                  <a:schemeClr val="dk1"/>
                </a:solidFill>
                <a:latin typeface="Times New Roman"/>
                <a:ea typeface="Times New Roman"/>
                <a:cs typeface="Times New Roman"/>
                <a:sym typeface="Times New Roman"/>
              </a:rPr>
              <a:t> and </a:t>
            </a:r>
            <a:r>
              <a:rPr lang="en-US" sz="2400" i="1" dirty="0" smtClean="0">
                <a:solidFill>
                  <a:schemeClr val="dk1"/>
                </a:solidFill>
                <a:latin typeface="Times New Roman"/>
                <a:ea typeface="Times New Roman"/>
                <a:cs typeface="Times New Roman"/>
                <a:sym typeface="Times New Roman"/>
              </a:rPr>
              <a:t>others</a:t>
            </a:r>
            <a:r>
              <a:rPr lang="en-US" sz="2400" dirty="0" smtClean="0">
                <a:solidFill>
                  <a:schemeClr val="dk1"/>
                </a:solidFill>
                <a:latin typeface="Times New Roman"/>
                <a:ea typeface="Times New Roman"/>
                <a:cs typeface="Times New Roman"/>
                <a:sym typeface="Times New Roman"/>
              </a:rPr>
              <a:t>) </a:t>
            </a:r>
            <a:r>
              <a:rPr lang="en-US" sz="2400" dirty="0" smtClean="0">
                <a:sym typeface="Times New Roman"/>
              </a:rPr>
              <a:t>Quantum Guarded Command Language.</a:t>
            </a:r>
          </a:p>
          <a:p>
            <a:pPr lvl="0">
              <a:lnSpc>
                <a:spcPct val="90000"/>
              </a:lnSpc>
              <a:spcBef>
                <a:spcPts val="420"/>
              </a:spcBef>
              <a:buClr>
                <a:schemeClr val="accent1"/>
              </a:buClr>
              <a:buSzPts val="1575"/>
            </a:pPr>
            <a:r>
              <a:rPr lang="en-US" sz="2400" dirty="0" smtClean="0">
                <a:sym typeface="Times New Roman"/>
              </a:rPr>
              <a:t> </a:t>
            </a:r>
            <a:r>
              <a:rPr lang="en-US" sz="2400" dirty="0">
                <a:solidFill>
                  <a:schemeClr val="dk1"/>
                </a:solidFill>
                <a:latin typeface="Times New Roman"/>
                <a:ea typeface="Times New Roman"/>
                <a:cs typeface="Times New Roman"/>
                <a:sym typeface="Times New Roman"/>
              </a:rPr>
              <a:t>	http://web.comlab.ox.ac.uk/oucl/work/paolo.zuliani/</a:t>
            </a:r>
            <a:endParaRPr lang="en-US" sz="2400" dirty="0"/>
          </a:p>
          <a:p>
            <a:pPr marL="342900" lvl="0" indent="-342900">
              <a:lnSpc>
                <a:spcPct val="90000"/>
              </a:lnSpc>
              <a:spcBef>
                <a:spcPts val="420"/>
              </a:spcBef>
              <a:buClr>
                <a:schemeClr val="accent1"/>
              </a:buClr>
              <a:buSzPts val="1575"/>
              <a:buFont typeface="Noto Sans Symbols"/>
              <a:buChar char="■"/>
            </a:pPr>
            <a:r>
              <a:rPr lang="en-US" sz="2400" b="1" dirty="0">
                <a:solidFill>
                  <a:schemeClr val="dk1"/>
                </a:solidFill>
                <a:latin typeface="Times New Roman"/>
                <a:ea typeface="Times New Roman"/>
                <a:cs typeface="Times New Roman"/>
                <a:sym typeface="Times New Roman"/>
              </a:rPr>
              <a:t>Quantum C </a:t>
            </a:r>
            <a:r>
              <a:rPr lang="en-US" sz="2400" dirty="0">
                <a:solidFill>
                  <a:schemeClr val="dk1"/>
                </a:solidFill>
                <a:latin typeface="Times New Roman"/>
                <a:ea typeface="Times New Roman"/>
                <a:cs typeface="Times New Roman"/>
                <a:sym typeface="Times New Roman"/>
              </a:rPr>
              <a:t>- (</a:t>
            </a:r>
            <a:r>
              <a:rPr lang="en-US" sz="2400" i="1" dirty="0">
                <a:solidFill>
                  <a:schemeClr val="dk1"/>
                </a:solidFill>
                <a:latin typeface="Times New Roman"/>
                <a:ea typeface="Times New Roman"/>
                <a:cs typeface="Times New Roman"/>
                <a:sym typeface="Times New Roman"/>
              </a:rPr>
              <a:t>Stephen </a:t>
            </a:r>
            <a:r>
              <a:rPr lang="en-US" sz="2400" i="1" dirty="0" err="1">
                <a:solidFill>
                  <a:schemeClr val="dk1"/>
                </a:solidFill>
                <a:latin typeface="Times New Roman"/>
                <a:ea typeface="Times New Roman"/>
                <a:cs typeface="Times New Roman"/>
                <a:sym typeface="Times New Roman"/>
              </a:rPr>
              <a:t>Blaha</a:t>
            </a:r>
            <a:r>
              <a:rPr lang="en-US" sz="2400" dirty="0">
                <a:solidFill>
                  <a:schemeClr val="dk1"/>
                </a:solidFill>
                <a:latin typeface="Times New Roman"/>
                <a:ea typeface="Times New Roman"/>
                <a:cs typeface="Times New Roman"/>
                <a:sym typeface="Times New Roman"/>
              </a:rPr>
              <a:t>) Currently just a specification,</a:t>
            </a:r>
            <a:endParaRPr lang="en-US" sz="2400" dirty="0"/>
          </a:p>
          <a:p>
            <a:pPr marL="342900" lvl="0" indent="-242887">
              <a:lnSpc>
                <a:spcPct val="90000"/>
              </a:lnSpc>
              <a:spcBef>
                <a:spcPts val="420"/>
              </a:spcBef>
              <a:buClr>
                <a:schemeClr val="accent1"/>
              </a:buClr>
              <a:buSzPts val="1575"/>
            </a:pPr>
            <a:endParaRPr lang="en-US" sz="2400" dirty="0">
              <a:solidFill>
                <a:schemeClr val="dk1"/>
              </a:solidFill>
              <a:latin typeface="Times New Roman"/>
              <a:ea typeface="Times New Roman"/>
              <a:cs typeface="Times New Roman"/>
              <a:sym typeface="Times New Roman"/>
            </a:endParaRPr>
          </a:p>
          <a:p>
            <a:pPr marL="342900" lvl="0" indent="-242887">
              <a:spcBef>
                <a:spcPts val="420"/>
              </a:spcBef>
              <a:buClr>
                <a:schemeClr val="accent1"/>
              </a:buClr>
              <a:buSzPts val="1575"/>
            </a:pPr>
            <a:endParaRPr lang="en-US"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004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TextBox 2"/>
          <p:cNvSpPr txBox="1"/>
          <p:nvPr/>
        </p:nvSpPr>
        <p:spPr>
          <a:xfrm>
            <a:off x="667265" y="2347784"/>
            <a:ext cx="10544432" cy="2646878"/>
          </a:xfrm>
          <a:prstGeom prst="rect">
            <a:avLst/>
          </a:prstGeom>
          <a:noFill/>
        </p:spPr>
        <p:txBody>
          <a:bodyPr wrap="square" rtlCol="0">
            <a:spAutoFit/>
          </a:bodyPr>
          <a:lstStyle/>
          <a:p>
            <a:pPr marL="342900" lvl="0" indent="-342900">
              <a:lnSpc>
                <a:spcPct val="90000"/>
              </a:lnSpc>
              <a:buClr>
                <a:schemeClr val="accent1"/>
              </a:buClr>
              <a:buSzPts val="1575"/>
              <a:buFont typeface="Noto Sans Symbols"/>
              <a:buChar char="■"/>
            </a:pPr>
            <a:r>
              <a:rPr lang="en-US" sz="2000" b="1" i="1" dirty="0">
                <a:solidFill>
                  <a:schemeClr val="dk1"/>
                </a:solidFill>
                <a:latin typeface="Times New Roman"/>
                <a:ea typeface="Times New Roman"/>
                <a:cs typeface="Times New Roman"/>
                <a:sym typeface="Times New Roman"/>
              </a:rPr>
              <a:t>“A survey of quantum computing and automata”</a:t>
            </a:r>
            <a:r>
              <a:rPr lang="en-US" sz="2000" dirty="0">
                <a:solidFill>
                  <a:schemeClr val="dk1"/>
                </a:solidFill>
                <a:latin typeface="Times New Roman"/>
                <a:ea typeface="Times New Roman"/>
                <a:cs typeface="Times New Roman"/>
                <a:sym typeface="Times New Roman"/>
              </a:rPr>
              <a:t>. E. de </a:t>
            </a:r>
            <a:r>
              <a:rPr lang="en-US" sz="2000" dirty="0" err="1">
                <a:solidFill>
                  <a:schemeClr val="dk1"/>
                </a:solidFill>
                <a:latin typeface="Times New Roman"/>
                <a:ea typeface="Times New Roman"/>
                <a:cs typeface="Times New Roman"/>
                <a:sym typeface="Times New Roman"/>
              </a:rPr>
              <a:t>Doncker</a:t>
            </a:r>
            <a:r>
              <a:rPr lang="en-US" sz="2000" dirty="0">
                <a:solidFill>
                  <a:schemeClr val="dk1"/>
                </a:solidFill>
                <a:latin typeface="Times New Roman"/>
                <a:ea typeface="Times New Roman"/>
                <a:cs typeface="Times New Roman"/>
                <a:sym typeface="Times New Roman"/>
              </a:rPr>
              <a:t> and L. </a:t>
            </a:r>
            <a:r>
              <a:rPr lang="en-US" sz="2000" dirty="0" err="1">
                <a:solidFill>
                  <a:schemeClr val="dk1"/>
                </a:solidFill>
                <a:latin typeface="Times New Roman"/>
                <a:ea typeface="Times New Roman"/>
                <a:cs typeface="Times New Roman"/>
                <a:sym typeface="Times New Roman"/>
              </a:rPr>
              <a:t>Cucos</a:t>
            </a:r>
            <a:r>
              <a:rPr lang="en-US" sz="2000" dirty="0">
                <a:solidFill>
                  <a:schemeClr val="dk1"/>
                </a:solidFill>
                <a:latin typeface="Times New Roman"/>
                <a:ea typeface="Times New Roman"/>
                <a:cs typeface="Times New Roman"/>
                <a:sym typeface="Times New Roman"/>
              </a:rPr>
              <a:t>, In </a:t>
            </a:r>
            <a:r>
              <a:rPr lang="en-US" sz="2000" i="1" dirty="0">
                <a:solidFill>
                  <a:schemeClr val="dk1"/>
                </a:solidFill>
                <a:latin typeface="Times New Roman"/>
                <a:ea typeface="Times New Roman"/>
                <a:cs typeface="Times New Roman"/>
                <a:sym typeface="Times New Roman"/>
              </a:rPr>
              <a:t>Fourth World </a:t>
            </a:r>
            <a:r>
              <a:rPr lang="en-US" sz="2000" i="1" dirty="0" err="1">
                <a:solidFill>
                  <a:schemeClr val="dk1"/>
                </a:solidFill>
                <a:latin typeface="Times New Roman"/>
                <a:ea typeface="Times New Roman"/>
                <a:cs typeface="Times New Roman"/>
                <a:sym typeface="Times New Roman"/>
              </a:rPr>
              <a:t>Multiconference</a:t>
            </a:r>
            <a:r>
              <a:rPr lang="en-US" sz="2000" i="1" dirty="0">
                <a:solidFill>
                  <a:schemeClr val="dk1"/>
                </a:solidFill>
                <a:latin typeface="Times New Roman"/>
                <a:ea typeface="Times New Roman"/>
                <a:cs typeface="Times New Roman"/>
                <a:sym typeface="Times New Roman"/>
              </a:rPr>
              <a:t> on </a:t>
            </a:r>
            <a:r>
              <a:rPr lang="en-US" sz="2000" i="1" dirty="0" smtClean="0">
                <a:solidFill>
                  <a:schemeClr val="dk1"/>
                </a:solidFill>
                <a:latin typeface="Times New Roman"/>
                <a:ea typeface="Times New Roman"/>
                <a:cs typeface="Times New Roman"/>
                <a:sym typeface="Times New Roman"/>
              </a:rPr>
              <a:t>Systemic, </a:t>
            </a:r>
            <a:r>
              <a:rPr lang="en-US" sz="2000" i="1" dirty="0">
                <a:solidFill>
                  <a:schemeClr val="dk1"/>
                </a:solidFill>
                <a:latin typeface="Times New Roman"/>
                <a:ea typeface="Times New Roman"/>
                <a:cs typeface="Times New Roman"/>
                <a:sym typeface="Times New Roman"/>
              </a:rPr>
              <a:t>Cybernetics, and Informatics (SCI'00)</a:t>
            </a:r>
            <a:r>
              <a:rPr lang="en-US" sz="2000" dirty="0">
                <a:solidFill>
                  <a:schemeClr val="dk1"/>
                </a:solidFill>
                <a:latin typeface="Times New Roman"/>
                <a:ea typeface="Times New Roman"/>
                <a:cs typeface="Times New Roman"/>
                <a:sym typeface="Times New Roman"/>
              </a:rPr>
              <a:t>, (2000). </a:t>
            </a:r>
            <a:endParaRPr lang="en-US" sz="2000" dirty="0"/>
          </a:p>
          <a:p>
            <a:pPr marL="342900" lvl="0" indent="-342900">
              <a:lnSpc>
                <a:spcPct val="90000"/>
              </a:lnSpc>
              <a:spcBef>
                <a:spcPts val="420"/>
              </a:spcBef>
              <a:buClr>
                <a:schemeClr val="accent1"/>
              </a:buClr>
              <a:buSzPts val="1575"/>
              <a:buFont typeface="Noto Sans Symbols"/>
              <a:buChar char="■"/>
            </a:pPr>
            <a:r>
              <a:rPr lang="en-US" sz="2000" b="1" i="1" dirty="0">
                <a:solidFill>
                  <a:schemeClr val="dk1"/>
                </a:solidFill>
                <a:latin typeface="Times New Roman"/>
                <a:ea typeface="Times New Roman"/>
                <a:cs typeface="Times New Roman"/>
                <a:sym typeface="Times New Roman"/>
              </a:rPr>
              <a:t>“The Temple of Quantum Computing”,</a:t>
            </a:r>
            <a:r>
              <a:rPr lang="en-US" sz="20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Riley T. Perry.2004</a:t>
            </a:r>
            <a:endParaRPr lang="en-US" sz="2000" dirty="0"/>
          </a:p>
          <a:p>
            <a:pPr marL="342900" lvl="0" indent="-342900">
              <a:lnSpc>
                <a:spcPct val="90000"/>
              </a:lnSpc>
              <a:spcBef>
                <a:spcPts val="420"/>
              </a:spcBef>
              <a:buClr>
                <a:schemeClr val="accent1"/>
              </a:buClr>
              <a:buSzPts val="1575"/>
              <a:buFont typeface="Noto Sans Symbols"/>
              <a:buChar char="■"/>
            </a:pPr>
            <a:r>
              <a:rPr lang="en-US" sz="2000" i="1" dirty="0">
                <a:solidFill>
                  <a:schemeClr val="dk1"/>
                </a:solidFill>
                <a:latin typeface="Times New Roman"/>
                <a:ea typeface="Times New Roman"/>
                <a:cs typeface="Times New Roman"/>
                <a:sym typeface="Times New Roman"/>
              </a:rPr>
              <a:t>“Quantum </a:t>
            </a:r>
            <a:r>
              <a:rPr lang="en-US" sz="2000" i="1" dirty="0" err="1">
                <a:solidFill>
                  <a:schemeClr val="dk1"/>
                </a:solidFill>
                <a:latin typeface="Times New Roman"/>
                <a:ea typeface="Times New Roman"/>
                <a:cs typeface="Times New Roman"/>
                <a:sym typeface="Times New Roman"/>
              </a:rPr>
              <a:t>Computation:A</a:t>
            </a:r>
            <a:r>
              <a:rPr lang="en-US" sz="2000" i="1" dirty="0">
                <a:solidFill>
                  <a:schemeClr val="dk1"/>
                </a:solidFill>
                <a:latin typeface="Times New Roman"/>
                <a:ea typeface="Times New Roman"/>
                <a:cs typeface="Times New Roman"/>
                <a:sym typeface="Times New Roman"/>
              </a:rPr>
              <a:t> Computer Science Perspective”,</a:t>
            </a:r>
            <a:r>
              <a:rPr lang="en-US" sz="2000" dirty="0">
                <a:solidFill>
                  <a:schemeClr val="dk1"/>
                </a:solidFill>
                <a:latin typeface="Times New Roman"/>
                <a:ea typeface="Times New Roman"/>
                <a:cs typeface="Times New Roman"/>
                <a:sym typeface="Times New Roman"/>
              </a:rPr>
              <a:t> Anders K.H. </a:t>
            </a:r>
            <a:r>
              <a:rPr lang="en-US" sz="2000" dirty="0" err="1">
                <a:solidFill>
                  <a:schemeClr val="dk1"/>
                </a:solidFill>
                <a:latin typeface="Times New Roman"/>
                <a:ea typeface="Times New Roman"/>
                <a:cs typeface="Times New Roman"/>
                <a:sym typeface="Times New Roman"/>
              </a:rPr>
              <a:t>Bengtsson</a:t>
            </a:r>
            <a:r>
              <a:rPr lang="en-US" sz="2000" dirty="0">
                <a:solidFill>
                  <a:schemeClr val="dk1"/>
                </a:solidFill>
                <a:latin typeface="Times New Roman"/>
                <a:ea typeface="Times New Roman"/>
                <a:cs typeface="Times New Roman"/>
                <a:sym typeface="Times New Roman"/>
              </a:rPr>
              <a:t>. 2005</a:t>
            </a:r>
            <a:endParaRPr lang="en-US" sz="2000" dirty="0"/>
          </a:p>
          <a:p>
            <a:pPr marL="342900" lvl="0" indent="-342900">
              <a:lnSpc>
                <a:spcPct val="90000"/>
              </a:lnSpc>
              <a:spcBef>
                <a:spcPts val="420"/>
              </a:spcBef>
              <a:buClr>
                <a:schemeClr val="accent1"/>
              </a:buClr>
              <a:buSzPts val="1575"/>
              <a:buFont typeface="Noto Sans Symbols"/>
              <a:buChar char="■"/>
            </a:pPr>
            <a:r>
              <a:rPr lang="en-US" sz="2000" i="1" dirty="0">
                <a:solidFill>
                  <a:schemeClr val="dk1"/>
                </a:solidFill>
                <a:latin typeface="Times New Roman"/>
                <a:ea typeface="Times New Roman"/>
                <a:cs typeface="Times New Roman"/>
                <a:sym typeface="Times New Roman"/>
              </a:rPr>
              <a:t>http://en.wikipedia.org/wiki/Quantum_computing</a:t>
            </a:r>
            <a:endParaRPr lang="en-US" sz="2000" dirty="0"/>
          </a:p>
          <a:p>
            <a:pPr marL="342900" lvl="0" indent="-342900">
              <a:lnSpc>
                <a:spcPct val="90000"/>
              </a:lnSpc>
              <a:spcBef>
                <a:spcPts val="420"/>
              </a:spcBef>
              <a:buClr>
                <a:schemeClr val="accent1"/>
              </a:buClr>
              <a:buSzPts val="1575"/>
              <a:buFont typeface="Noto Sans Symbols"/>
              <a:buChar char="■"/>
            </a:pPr>
            <a:r>
              <a:rPr lang="en-US" sz="2000" i="1" dirty="0">
                <a:solidFill>
                  <a:schemeClr val="dk1"/>
                </a:solidFill>
                <a:latin typeface="Times New Roman"/>
                <a:ea typeface="Times New Roman"/>
                <a:cs typeface="Times New Roman"/>
                <a:sym typeface="Times New Roman"/>
              </a:rPr>
              <a:t>http://www.nec.co.jp/rd/Eng/innovative/E3/top.html</a:t>
            </a:r>
            <a:endParaRPr lang="en-US" sz="2000" dirty="0"/>
          </a:p>
          <a:p>
            <a:pPr marL="342900" lvl="0" indent="-342900">
              <a:lnSpc>
                <a:spcPct val="90000"/>
              </a:lnSpc>
              <a:spcBef>
                <a:spcPts val="420"/>
              </a:spcBef>
              <a:buClr>
                <a:schemeClr val="accent1"/>
              </a:buClr>
              <a:buSzPts val="1575"/>
              <a:buFont typeface="Noto Sans Symbols"/>
              <a:buChar char="■"/>
            </a:pPr>
            <a:r>
              <a:rPr lang="en-US" sz="2000" dirty="0">
                <a:solidFill>
                  <a:schemeClr val="dk1"/>
                </a:solidFill>
                <a:latin typeface="Times New Roman"/>
                <a:ea typeface="Times New Roman"/>
                <a:cs typeface="Times New Roman"/>
                <a:sym typeface="Times New Roman"/>
              </a:rPr>
              <a:t>http://www.sciencedaily.com/</a:t>
            </a:r>
            <a:endParaRPr lang="en-US" sz="2000" dirty="0"/>
          </a:p>
          <a:p>
            <a:pPr marL="342900" lvl="0" indent="-242887">
              <a:spcBef>
                <a:spcPts val="420"/>
              </a:spcBef>
              <a:buClr>
                <a:schemeClr val="accent1"/>
              </a:buClr>
              <a:buSzPts val="1575"/>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9488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4" y="674255"/>
            <a:ext cx="11674765" cy="5975927"/>
          </a:xfrm>
          <a:prstGeom prst="rect">
            <a:avLst/>
          </a:prstGeom>
        </p:spPr>
      </p:pic>
      <p:sp>
        <p:nvSpPr>
          <p:cNvPr id="4" name="Rectangle 3"/>
          <p:cNvSpPr/>
          <p:nvPr/>
        </p:nvSpPr>
        <p:spPr>
          <a:xfrm>
            <a:off x="240144" y="812800"/>
            <a:ext cx="4157820" cy="1569660"/>
          </a:xfrm>
          <a:prstGeom prst="rect">
            <a:avLst/>
          </a:prstGeom>
          <a:noFill/>
        </p:spPr>
        <p:txBody>
          <a:bodyPr wrap="square" lIns="91440" tIns="45720" rIns="91440" bIns="45720">
            <a:spAutoFit/>
          </a:bodyPr>
          <a:lstStyle/>
          <a:p>
            <a:pPr algn="ctr"/>
            <a:r>
              <a:rPr lang="en-US" sz="9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Q&amp;A</a:t>
            </a:r>
            <a:endParaRPr lang="en-US" sz="9600" b="1" cap="none" spc="0" dirty="0">
              <a:ln w="22225">
                <a:solidFill>
                  <a:schemeClr val="accent2"/>
                </a:solidFill>
                <a:prstDash val="solid"/>
              </a:ln>
              <a:solidFill>
                <a:schemeClr val="accent2">
                  <a:lumMod val="40000"/>
                  <a:lumOff val="60000"/>
                </a:schemeClr>
              </a:solidFill>
              <a:effectLst/>
            </a:endParaRPr>
          </a:p>
        </p:txBody>
      </p:sp>
      <p:sp>
        <p:nvSpPr>
          <p:cNvPr id="9" name="Oval 8"/>
          <p:cNvSpPr/>
          <p:nvPr/>
        </p:nvSpPr>
        <p:spPr>
          <a:xfrm>
            <a:off x="2319054" y="3334327"/>
            <a:ext cx="738182" cy="56341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6" descr="LIFE, UNWOUND: BEWARE OF PRE-CONCEIVED NOTIONS | Susa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8237"/>
            <a:ext cx="4481945" cy="4481945"/>
          </a:xfrm>
          <a:prstGeom prst="rect">
            <a:avLst/>
          </a:prstGeom>
        </p:spPr>
      </p:pic>
      <p:cxnSp>
        <p:nvCxnSpPr>
          <p:cNvPr id="11" name="Straight Connector 10"/>
          <p:cNvCxnSpPr/>
          <p:nvPr/>
        </p:nvCxnSpPr>
        <p:spPr>
          <a:xfrm>
            <a:off x="2521527" y="3616036"/>
            <a:ext cx="249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890982" y="3482109"/>
            <a:ext cx="166254" cy="1339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13723" y="3026711"/>
            <a:ext cx="319318" cy="830997"/>
          </a:xfrm>
          <a:prstGeom prst="rect">
            <a:avLst/>
          </a:prstGeom>
          <a:noFill/>
        </p:spPr>
        <p:txBody>
          <a:bodyPr wrap="none" rtlCol="0">
            <a:spAutoFit/>
          </a:bodyPr>
          <a:lstStyle/>
          <a:p>
            <a:r>
              <a:rPr lang="en-US" sz="4800" dirty="0" smtClean="0"/>
              <a:t>.</a:t>
            </a:r>
            <a:endParaRPr lang="en-US" sz="4800" dirty="0"/>
          </a:p>
        </p:txBody>
      </p:sp>
      <p:sp>
        <p:nvSpPr>
          <p:cNvPr id="22" name="TextBox 21"/>
          <p:cNvSpPr txBox="1"/>
          <p:nvPr/>
        </p:nvSpPr>
        <p:spPr>
          <a:xfrm>
            <a:off x="2550257" y="3066748"/>
            <a:ext cx="319318" cy="830997"/>
          </a:xfrm>
          <a:prstGeom prst="rect">
            <a:avLst/>
          </a:prstGeom>
          <a:noFill/>
        </p:spPr>
        <p:txBody>
          <a:bodyPr wrap="none" rtlCol="0">
            <a:spAutoFit/>
          </a:bodyPr>
          <a:lstStyle/>
          <a:p>
            <a:r>
              <a:rPr lang="en-US" sz="4800" dirty="0" smtClean="0"/>
              <a:t>.</a:t>
            </a:r>
            <a:endParaRPr lang="en-US" sz="4800" dirty="0"/>
          </a:p>
        </p:txBody>
      </p:sp>
      <p:sp>
        <p:nvSpPr>
          <p:cNvPr id="23" name="Rectangle 22"/>
          <p:cNvSpPr/>
          <p:nvPr/>
        </p:nvSpPr>
        <p:spPr>
          <a:xfrm>
            <a:off x="8588863" y="5726852"/>
            <a:ext cx="332014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panose="020B0502040204020203" pitchFamily="34" charset="0"/>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panose="020B0502040204020203" pitchFamily="34" charset="0"/>
            </a:endParaRPr>
          </a:p>
        </p:txBody>
      </p:sp>
    </p:spTree>
    <p:extLst>
      <p:ext uri="{BB962C8B-B14F-4D97-AF65-F5344CB8AC3E}">
        <p14:creationId xmlns:p14="http://schemas.microsoft.com/office/powerpoint/2010/main" val="177711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Prepared for</a:t>
            </a:r>
            <a:endParaRPr lang="en-US" dirty="0"/>
          </a:p>
        </p:txBody>
      </p:sp>
      <p:sp>
        <p:nvSpPr>
          <p:cNvPr id="4" name="TextBox 3"/>
          <p:cNvSpPr txBox="1"/>
          <p:nvPr/>
        </p:nvSpPr>
        <p:spPr>
          <a:xfrm>
            <a:off x="1532238" y="2767913"/>
            <a:ext cx="9127524" cy="2308324"/>
          </a:xfrm>
          <a:prstGeom prst="rect">
            <a:avLst/>
          </a:prstGeom>
          <a:noFill/>
        </p:spPr>
        <p:txBody>
          <a:bodyPr wrap="square" rtlCol="0">
            <a:spAutoFit/>
          </a:bodyPr>
          <a:lstStyle/>
          <a:p>
            <a:pPr algn="ctr"/>
            <a:r>
              <a:rPr lang="en-US" sz="3200" b="1" dirty="0" smtClean="0"/>
              <a:t>Mr. Fahad Faisal</a:t>
            </a:r>
          </a:p>
          <a:p>
            <a:pPr algn="ctr"/>
            <a:r>
              <a:rPr lang="en-US" sz="2800" dirty="0" smtClean="0"/>
              <a:t>Assistant Professor</a:t>
            </a:r>
          </a:p>
          <a:p>
            <a:pPr algn="ctr"/>
            <a:r>
              <a:rPr lang="en-US" sz="2800" dirty="0" smtClean="0"/>
              <a:t>Dept. of Computer Science and Engineering</a:t>
            </a:r>
          </a:p>
          <a:p>
            <a:pPr algn="ctr"/>
            <a:r>
              <a:rPr lang="en-US" sz="2800" dirty="0" smtClean="0"/>
              <a:t>Faculty of Science and Information Technology</a:t>
            </a:r>
          </a:p>
          <a:p>
            <a:pPr algn="ctr"/>
            <a:r>
              <a:rPr lang="en-US" sz="2800" dirty="0" smtClean="0"/>
              <a:t>Daffodil International University</a:t>
            </a:r>
            <a:endParaRPr lang="en-US" sz="2800" dirty="0"/>
          </a:p>
        </p:txBody>
      </p:sp>
    </p:spTree>
    <p:extLst>
      <p:ext uri="{BB962C8B-B14F-4D97-AF65-F5344CB8AC3E}">
        <p14:creationId xmlns:p14="http://schemas.microsoft.com/office/powerpoint/2010/main" val="36522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 y="1893454"/>
            <a:ext cx="11278201" cy="4886037"/>
          </a:xfrm>
          <a:prstGeom prst="rect">
            <a:avLst/>
          </a:prstGeom>
        </p:spPr>
      </p:pic>
      <p:sp>
        <p:nvSpPr>
          <p:cNvPr id="2" name="Title 1"/>
          <p:cNvSpPr>
            <a:spLocks noGrp="1"/>
          </p:cNvSpPr>
          <p:nvPr>
            <p:ph type="title"/>
          </p:nvPr>
        </p:nvSpPr>
        <p:spPr/>
        <p:txBody>
          <a:bodyPr/>
          <a:lstStyle/>
          <a:p>
            <a:r>
              <a:rPr lang="en-US" dirty="0" smtClean="0"/>
              <a:t>Overview </a:t>
            </a:r>
            <a:endParaRPr lang="en-US" dirty="0"/>
          </a:p>
        </p:txBody>
      </p:sp>
      <p:graphicFrame>
        <p:nvGraphicFramePr>
          <p:cNvPr id="3" name="Diagram 2"/>
          <p:cNvGraphicFramePr/>
          <p:nvPr>
            <p:extLst>
              <p:ext uri="{D42A27DB-BD31-4B8C-83A1-F6EECF244321}">
                <p14:modId xmlns:p14="http://schemas.microsoft.com/office/powerpoint/2010/main" val="1383794076"/>
              </p:ext>
            </p:extLst>
          </p:nvPr>
        </p:nvGraphicFramePr>
        <p:xfrm>
          <a:off x="774857" y="2201125"/>
          <a:ext cx="4599459" cy="4270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539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Elbow Connector 5"/>
          <p:cNvCxnSpPr/>
          <p:nvPr/>
        </p:nvCxnSpPr>
        <p:spPr>
          <a:xfrm>
            <a:off x="921350" y="2800865"/>
            <a:ext cx="10257396" cy="1252152"/>
          </a:xfrm>
          <a:prstGeom prst="bentConnector3">
            <a:avLst>
              <a:gd name="adj1" fmla="val 2759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21350" y="2967335"/>
            <a:ext cx="10349308"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What is </a:t>
            </a:r>
            <a:r>
              <a:rPr lang="en-US" sz="5400" b="1" dirty="0" smtClean="0">
                <a:ln w="22225">
                  <a:solidFill>
                    <a:schemeClr val="accent2"/>
                  </a:solidFill>
                  <a:prstDash val="solid"/>
                </a:ln>
                <a:solidFill>
                  <a:srgbClr val="FF0000"/>
                </a:solidFill>
              </a:rPr>
              <a:t>Quantum</a:t>
            </a:r>
            <a:r>
              <a:rPr lang="en-US" sz="5400" b="1" dirty="0" smtClean="0">
                <a:ln w="22225">
                  <a:solidFill>
                    <a:schemeClr val="accent2"/>
                  </a:solidFill>
                  <a:prstDash val="solid"/>
                </a:ln>
                <a:solidFill>
                  <a:schemeClr val="accent2">
                    <a:lumMod val="40000"/>
                    <a:lumOff val="60000"/>
                  </a:schemeClr>
                </a:solidFill>
              </a:rPr>
              <a:t> Computing?</a:t>
            </a:r>
            <a:endParaRPr lang="en-US" sz="5400" b="1" dirty="0">
              <a:ln w="22225">
                <a:solidFill>
                  <a:schemeClr val="accent2"/>
                </a:solidFill>
                <a:prstDash val="solid"/>
              </a:ln>
              <a:solidFill>
                <a:schemeClr val="accent2">
                  <a:lumMod val="40000"/>
                  <a:lumOff val="60000"/>
                </a:schemeClr>
              </a:solidFill>
            </a:endParaRPr>
          </a:p>
        </p:txBody>
      </p:sp>
      <p:cxnSp>
        <p:nvCxnSpPr>
          <p:cNvPr id="10" name="Straight Arrow Connector 9"/>
          <p:cNvCxnSpPr/>
          <p:nvPr/>
        </p:nvCxnSpPr>
        <p:spPr>
          <a:xfrm>
            <a:off x="3838832" y="2967335"/>
            <a:ext cx="32127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051589" y="2973860"/>
            <a:ext cx="0" cy="160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Manual Operation 20"/>
          <p:cNvSpPr/>
          <p:nvPr/>
        </p:nvSpPr>
        <p:spPr>
          <a:xfrm>
            <a:off x="444843" y="6516130"/>
            <a:ext cx="11335265" cy="34187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63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088" y="1998285"/>
            <a:ext cx="11029616" cy="988332"/>
          </a:xfrm>
        </p:spPr>
        <p:txBody>
          <a:bodyPr>
            <a:noAutofit/>
          </a:bodyPr>
          <a:lstStyle/>
          <a:p>
            <a:pPr algn="ctr"/>
            <a:r>
              <a:rPr lang="en-US" sz="6000" dirty="0" smtClean="0">
                <a:solidFill>
                  <a:schemeClr val="tx1"/>
                </a:solidFill>
              </a:rPr>
              <a:t>What is “quantum” </a:t>
            </a:r>
            <a:r>
              <a:rPr lang="en-US" sz="6000" dirty="0" smtClean="0">
                <a:solidFill>
                  <a:schemeClr val="tx1"/>
                </a:solidFill>
                <a:latin typeface="Arial" panose="020B0604020202020204" pitchFamily="34" charset="0"/>
                <a:cs typeface="Arial" panose="020B0604020202020204" pitchFamily="34" charset="0"/>
              </a:rPr>
              <a:t>?</a:t>
            </a:r>
            <a:endParaRPr lang="en-US" sz="6000"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4113620" y="856735"/>
            <a:ext cx="3690551" cy="830997"/>
          </a:xfrm>
          <a:prstGeom prst="rect">
            <a:avLst/>
          </a:prstGeom>
          <a:noFill/>
        </p:spPr>
        <p:txBody>
          <a:bodyPr wrap="square" rtlCol="0">
            <a:spAutoFit/>
          </a:bodyPr>
          <a:lstStyle/>
          <a:p>
            <a:pPr algn="ctr"/>
            <a:r>
              <a:rPr lang="en-US" sz="4800" b="1" dirty="0" smtClean="0">
                <a:solidFill>
                  <a:schemeClr val="bg1"/>
                </a:solidFill>
              </a:rPr>
              <a:t>First!</a:t>
            </a:r>
            <a:endParaRPr lang="en-US" sz="4800" b="1" dirty="0">
              <a:solidFill>
                <a:schemeClr val="bg1"/>
              </a:solidFill>
            </a:endParaRPr>
          </a:p>
        </p:txBody>
      </p:sp>
      <p:sp>
        <p:nvSpPr>
          <p:cNvPr id="4" name="TextBox 3"/>
          <p:cNvSpPr txBox="1"/>
          <p:nvPr/>
        </p:nvSpPr>
        <p:spPr>
          <a:xfrm>
            <a:off x="848497" y="3632886"/>
            <a:ext cx="10816281" cy="1384995"/>
          </a:xfrm>
          <a:prstGeom prst="rect">
            <a:avLst/>
          </a:prstGeom>
          <a:noFill/>
        </p:spPr>
        <p:txBody>
          <a:bodyPr wrap="square" rtlCol="0">
            <a:spAutoFit/>
          </a:bodyPr>
          <a:lstStyle/>
          <a:p>
            <a:r>
              <a:rPr lang="en-US" sz="2800" dirty="0"/>
              <a:t>Quantum is the Latin word for </a:t>
            </a:r>
            <a:r>
              <a:rPr lang="en-US" sz="2800" dirty="0" smtClean="0"/>
              <a:t>amount.</a:t>
            </a:r>
          </a:p>
          <a:p>
            <a:r>
              <a:rPr lang="en-US" sz="2800" dirty="0" smtClean="0"/>
              <a:t>But in </a:t>
            </a:r>
            <a:r>
              <a:rPr lang="en-US" sz="2800" dirty="0"/>
              <a:t>modern understanding, </a:t>
            </a:r>
            <a:r>
              <a:rPr lang="en-US" sz="2800" dirty="0" smtClean="0"/>
              <a:t>it means</a:t>
            </a:r>
            <a:r>
              <a:rPr lang="en-US" sz="2800" dirty="0"/>
              <a:t> </a:t>
            </a:r>
            <a:r>
              <a:rPr lang="en-US" sz="2800" b="1" dirty="0"/>
              <a:t>the smallest possible discrete unit of any physical property, such as energy or </a:t>
            </a:r>
            <a:r>
              <a:rPr lang="en-US" sz="2800" b="1" dirty="0" smtClean="0"/>
              <a:t>matter</a:t>
            </a:r>
            <a:r>
              <a:rPr lang="en-US" sz="2800" dirty="0" smtClean="0"/>
              <a:t>.</a:t>
            </a:r>
            <a:endParaRPr lang="en-US" sz="2800" dirty="0"/>
          </a:p>
        </p:txBody>
      </p:sp>
    </p:spTree>
    <p:extLst>
      <p:ext uri="{BB962C8B-B14F-4D97-AF65-F5344CB8AC3E}">
        <p14:creationId xmlns:p14="http://schemas.microsoft.com/office/powerpoint/2010/main" val="77467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What is quantum computing ?</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68136545"/>
              </p:ext>
            </p:extLst>
          </p:nvPr>
        </p:nvGraphicFramePr>
        <p:xfrm>
          <a:off x="0" y="1894702"/>
          <a:ext cx="12192000" cy="4184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81192" y="1995245"/>
            <a:ext cx="8826419"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Quantum computing is the </a:t>
            </a:r>
            <a:r>
              <a:rPr lang="en-US" sz="2800" dirty="0" smtClean="0">
                <a:latin typeface="Arial" panose="020B0604020202020204" pitchFamily="34" charset="0"/>
                <a:cs typeface="Arial" panose="020B0604020202020204" pitchFamily="34" charset="0"/>
              </a:rPr>
              <a:t>method of computing </a:t>
            </a:r>
            <a:r>
              <a:rPr lang="en-US" sz="2800" dirty="0">
                <a:solidFill>
                  <a:schemeClr val="dk1"/>
                </a:solidFill>
                <a:latin typeface="Arial" panose="020B0604020202020204" pitchFamily="34" charset="0"/>
                <a:ea typeface="Times"/>
                <a:cs typeface="Arial" panose="020B0604020202020204" pitchFamily="34" charset="0"/>
                <a:sym typeface="Times"/>
              </a:rPr>
              <a:t>that performs calculations based on the laws of quantum mechanics, which is the behavior of particles at the sub-atomic level.</a:t>
            </a:r>
            <a:endParaRPr lang="en-US" sz="2800" dirty="0">
              <a:latin typeface="Arial" panose="020B0604020202020204" pitchFamily="34" charset="0"/>
              <a:cs typeface="Arial" panose="020B0604020202020204" pitchFamily="34" charset="0"/>
            </a:endParaRPr>
          </a:p>
        </p:txBody>
      </p:sp>
      <p:pic>
        <p:nvPicPr>
          <p:cNvPr id="5" name="Picture 4" descr="Curated Computing resources for your curriculum ..."/>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288" y="3911669"/>
            <a:ext cx="3715144" cy="2474344"/>
          </a:xfrm>
          <a:prstGeom prst="rect">
            <a:avLst/>
          </a:prstGeom>
        </p:spPr>
      </p:pic>
      <p:sp>
        <p:nvSpPr>
          <p:cNvPr id="6" name="TextBox 5"/>
          <p:cNvSpPr txBox="1"/>
          <p:nvPr/>
        </p:nvSpPr>
        <p:spPr>
          <a:xfrm>
            <a:off x="4786184" y="4224707"/>
            <a:ext cx="6824625"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Quantum computing is made up of qubits. Unlike a normal computer bit, which can be 0 or </a:t>
            </a:r>
            <a:r>
              <a:rPr lang="en-US" sz="2400" dirty="0" smtClean="0">
                <a:latin typeface="Arial" panose="020B0604020202020204" pitchFamily="34" charset="0"/>
                <a:cs typeface="Arial" panose="020B0604020202020204" pitchFamily="34" charset="0"/>
              </a:rPr>
              <a:t>1,</a:t>
            </a:r>
          </a:p>
          <a:p>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qubit can be either of those, or a superposition of both 0 and </a:t>
            </a:r>
            <a:r>
              <a:rPr lang="en-US" sz="2400" dirty="0" smtClean="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47184" y="1894702"/>
            <a:ext cx="3144816" cy="2415690"/>
          </a:xfrm>
          <a:prstGeom prst="rect">
            <a:avLst/>
          </a:prstGeom>
        </p:spPr>
      </p:pic>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data</a:t>
            </a:r>
            <a:endParaRPr lang="en-US" dirty="0"/>
          </a:p>
        </p:txBody>
      </p:sp>
      <p:sp>
        <p:nvSpPr>
          <p:cNvPr id="3" name="TextBox 2"/>
          <p:cNvSpPr txBox="1"/>
          <p:nvPr/>
        </p:nvSpPr>
        <p:spPr>
          <a:xfrm>
            <a:off x="575894" y="2347784"/>
            <a:ext cx="11029616" cy="3750257"/>
          </a:xfrm>
          <a:prstGeom prst="rect">
            <a:avLst/>
          </a:prstGeom>
          <a:noFill/>
        </p:spPr>
        <p:txBody>
          <a:bodyPr wrap="square" rtlCol="0">
            <a:spAutoFit/>
          </a:bodyPr>
          <a:lstStyle/>
          <a:p>
            <a:pPr marL="342900" lvl="0" indent="-342900">
              <a:lnSpc>
                <a:spcPct val="90000"/>
              </a:lnSpc>
              <a:buClr>
                <a:schemeClr val="accent1"/>
              </a:buClr>
              <a:buSzPts val="1575"/>
              <a:buFont typeface="Noto Sans Symbols"/>
              <a:buChar char="■"/>
            </a:pPr>
            <a:r>
              <a:rPr lang="en-US" sz="2300" dirty="0">
                <a:solidFill>
                  <a:schemeClr val="dk1"/>
                </a:solidFill>
                <a:latin typeface="Times New Roman"/>
                <a:ea typeface="Times New Roman"/>
                <a:cs typeface="Times New Roman"/>
                <a:sym typeface="Times New Roman"/>
              </a:rPr>
              <a:t>Quantum computers, which have not been built yet, would be based on the strange principles of quantum mechanics, in which the smallest particles of light and matter can be in different places at the same time</a:t>
            </a:r>
            <a:r>
              <a:rPr lang="en-US" sz="2300" dirty="0" smtClean="0">
                <a:solidFill>
                  <a:schemeClr val="dk1"/>
                </a:solidFill>
                <a:latin typeface="Times New Roman"/>
                <a:ea typeface="Times New Roman"/>
                <a:cs typeface="Times New Roman"/>
                <a:sym typeface="Times New Roman"/>
              </a:rPr>
              <a:t>.</a:t>
            </a:r>
          </a:p>
          <a:p>
            <a:pPr marL="342900" lvl="0" indent="-342900">
              <a:lnSpc>
                <a:spcPct val="90000"/>
              </a:lnSpc>
              <a:buClr>
                <a:schemeClr val="accent1"/>
              </a:buClr>
              <a:buSzPts val="1575"/>
              <a:buFont typeface="Noto Sans Symbols"/>
              <a:buChar char="■"/>
            </a:pPr>
            <a:endParaRPr lang="en-US" sz="2300" dirty="0"/>
          </a:p>
          <a:p>
            <a:pPr marL="342900" lvl="0" indent="-342900">
              <a:lnSpc>
                <a:spcPct val="90000"/>
              </a:lnSpc>
              <a:spcBef>
                <a:spcPts val="420"/>
              </a:spcBef>
              <a:buClr>
                <a:schemeClr val="accent1"/>
              </a:buClr>
              <a:buSzPts val="1575"/>
              <a:buFont typeface="Noto Sans Symbols"/>
              <a:buChar char="■"/>
            </a:pPr>
            <a:r>
              <a:rPr lang="en-US" sz="2300" dirty="0">
                <a:solidFill>
                  <a:schemeClr val="dk1"/>
                </a:solidFill>
                <a:latin typeface="Times New Roman"/>
                <a:ea typeface="Times New Roman"/>
                <a:cs typeface="Times New Roman"/>
                <a:sym typeface="Times New Roman"/>
              </a:rPr>
              <a:t>In a quantum computer, one "qubit" - quantum bit - could be both 0 and 1 at the same time. So with three qubits of data, a quantum computer could store all eight combinations of 0 and 1 simultaneously. That means a three-qubit quantum computer could calculate eight times faster than a three-bit digital computer</a:t>
            </a:r>
            <a:r>
              <a:rPr lang="en-US" sz="2300" dirty="0" smtClean="0">
                <a:solidFill>
                  <a:schemeClr val="dk1"/>
                </a:solidFill>
                <a:latin typeface="Times New Roman"/>
                <a:ea typeface="Times New Roman"/>
                <a:cs typeface="Times New Roman"/>
                <a:sym typeface="Times New Roman"/>
              </a:rPr>
              <a:t>.</a:t>
            </a:r>
          </a:p>
          <a:p>
            <a:pPr marL="342900" lvl="0" indent="-342900">
              <a:lnSpc>
                <a:spcPct val="90000"/>
              </a:lnSpc>
              <a:spcBef>
                <a:spcPts val="420"/>
              </a:spcBef>
              <a:buClr>
                <a:schemeClr val="accent1"/>
              </a:buClr>
              <a:buSzPts val="1575"/>
              <a:buFont typeface="Noto Sans Symbols"/>
              <a:buChar char="■"/>
            </a:pPr>
            <a:endParaRPr lang="en-US" sz="2300" dirty="0"/>
          </a:p>
          <a:p>
            <a:pPr marL="342900" lvl="0" indent="-342900">
              <a:lnSpc>
                <a:spcPct val="90000"/>
              </a:lnSpc>
              <a:spcBef>
                <a:spcPts val="420"/>
              </a:spcBef>
              <a:buClr>
                <a:schemeClr val="accent1"/>
              </a:buClr>
              <a:buSzPts val="1575"/>
              <a:buFont typeface="Noto Sans Symbols"/>
              <a:buChar char="■"/>
            </a:pPr>
            <a:r>
              <a:rPr lang="en-US" sz="2300" dirty="0">
                <a:solidFill>
                  <a:schemeClr val="dk1"/>
                </a:solidFill>
                <a:latin typeface="Times New Roman"/>
                <a:ea typeface="Times New Roman"/>
                <a:cs typeface="Times New Roman"/>
                <a:sym typeface="Times New Roman"/>
              </a:rPr>
              <a:t>Typical personal computers today calculate 64 bits of data at a time. A quantum computer with 64 qubits would be 2 to the 64th power faster, or about 18 billion </a:t>
            </a:r>
            <a:r>
              <a:rPr lang="en-US" sz="2300" dirty="0" smtClean="0">
                <a:solidFill>
                  <a:schemeClr val="dk1"/>
                </a:solidFill>
                <a:latin typeface="Times New Roman"/>
                <a:ea typeface="Times New Roman"/>
                <a:cs typeface="Times New Roman"/>
                <a:sym typeface="Times New Roman"/>
              </a:rPr>
              <a:t>times </a:t>
            </a:r>
            <a:r>
              <a:rPr lang="en-US" sz="2300" dirty="0">
                <a:solidFill>
                  <a:schemeClr val="dk1"/>
                </a:solidFill>
                <a:latin typeface="Times New Roman"/>
                <a:ea typeface="Times New Roman"/>
                <a:cs typeface="Times New Roman"/>
                <a:sym typeface="Times New Roman"/>
              </a:rPr>
              <a:t>faster. </a:t>
            </a:r>
            <a:endParaRPr lang="en-US" sz="2300" dirty="0"/>
          </a:p>
        </p:txBody>
      </p:sp>
    </p:spTree>
    <p:extLst>
      <p:ext uri="{BB962C8B-B14F-4D97-AF65-F5344CB8AC3E}">
        <p14:creationId xmlns:p14="http://schemas.microsoft.com/office/powerpoint/2010/main" val="244682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data – qubits</a:t>
            </a:r>
            <a:endParaRPr lang="en-US" dirty="0"/>
          </a:p>
        </p:txBody>
      </p:sp>
      <p:sp>
        <p:nvSpPr>
          <p:cNvPr id="3" name="TextBox 2"/>
          <p:cNvSpPr txBox="1"/>
          <p:nvPr/>
        </p:nvSpPr>
        <p:spPr>
          <a:xfrm>
            <a:off x="575894" y="2170663"/>
            <a:ext cx="11029616" cy="1107996"/>
          </a:xfrm>
          <a:prstGeom prst="rect">
            <a:avLst/>
          </a:prstGeom>
          <a:noFill/>
        </p:spPr>
        <p:txBody>
          <a:bodyPr wrap="square" rtlCol="0">
            <a:spAutoFit/>
          </a:bodyPr>
          <a:lstStyle/>
          <a:p>
            <a:r>
              <a:rPr lang="en-US" sz="2400" dirty="0">
                <a:solidFill>
                  <a:schemeClr val="dk1"/>
                </a:solidFill>
                <a:latin typeface="Times"/>
                <a:ea typeface="Times"/>
                <a:cs typeface="Times"/>
                <a:sym typeface="Times"/>
              </a:rPr>
              <a:t>A bit of data is represented by a single atom that is in one of two states denoted by </a:t>
            </a:r>
            <a:r>
              <a:rPr lang="en-US" sz="2400" b="1" dirty="0">
                <a:solidFill>
                  <a:schemeClr val="accent1"/>
                </a:solidFill>
                <a:latin typeface="Times"/>
                <a:ea typeface="Times"/>
                <a:cs typeface="Times"/>
                <a:sym typeface="Times"/>
              </a:rPr>
              <a:t>|0&gt;</a:t>
            </a:r>
            <a:r>
              <a:rPr lang="en-US" sz="2400" dirty="0">
                <a:solidFill>
                  <a:schemeClr val="dk1"/>
                </a:solidFill>
                <a:latin typeface="Times"/>
                <a:ea typeface="Times"/>
                <a:cs typeface="Times"/>
                <a:sym typeface="Times"/>
              </a:rPr>
              <a:t> and </a:t>
            </a:r>
            <a:r>
              <a:rPr lang="en-US" sz="2400" b="1" dirty="0">
                <a:solidFill>
                  <a:schemeClr val="accent1"/>
                </a:solidFill>
                <a:latin typeface="Times"/>
                <a:ea typeface="Times"/>
                <a:cs typeface="Times"/>
                <a:sym typeface="Times"/>
              </a:rPr>
              <a:t>|1&gt;</a:t>
            </a:r>
            <a:r>
              <a:rPr lang="en-US" sz="2400" dirty="0">
                <a:solidFill>
                  <a:schemeClr val="dk1"/>
                </a:solidFill>
                <a:latin typeface="Times"/>
                <a:ea typeface="Times"/>
                <a:cs typeface="Times"/>
                <a:sym typeface="Times"/>
              </a:rPr>
              <a:t>.  A single bit of this form is known as a </a:t>
            </a:r>
            <a:r>
              <a:rPr lang="en-US" sz="2400" b="1" i="1" dirty="0">
                <a:solidFill>
                  <a:schemeClr val="dk1"/>
                </a:solidFill>
                <a:latin typeface="Times"/>
                <a:ea typeface="Times"/>
                <a:cs typeface="Times"/>
                <a:sym typeface="Times"/>
              </a:rPr>
              <a:t>qubit</a:t>
            </a:r>
            <a:endParaRPr lang="en-US" sz="2400" dirty="0"/>
          </a:p>
          <a:p>
            <a:endParaRPr lang="en-US" dirty="0"/>
          </a:p>
        </p:txBody>
      </p:sp>
      <p:pic>
        <p:nvPicPr>
          <p:cNvPr id="4" name="Google Shape;392;p23"/>
          <p:cNvPicPr preferRelativeResize="0"/>
          <p:nvPr/>
        </p:nvPicPr>
        <p:blipFill rotWithShape="1">
          <a:blip r:embed="rId2">
            <a:alphaModFix/>
          </a:blip>
          <a:srcRect/>
          <a:stretch/>
        </p:blipFill>
        <p:spPr>
          <a:xfrm>
            <a:off x="3289837" y="3278659"/>
            <a:ext cx="5601730" cy="3204519"/>
          </a:xfrm>
          <a:prstGeom prst="rect">
            <a:avLst/>
          </a:prstGeom>
          <a:noFill/>
          <a:ln>
            <a:noFill/>
          </a:ln>
        </p:spPr>
      </p:pic>
    </p:spTree>
    <p:extLst>
      <p:ext uri="{BB962C8B-B14F-4D97-AF65-F5344CB8AC3E}">
        <p14:creationId xmlns:p14="http://schemas.microsoft.com/office/powerpoint/2010/main" val="300600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smtClean="0"/>
              <a:t>Representation of data – qubits (cont’d)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862" y="2933152"/>
            <a:ext cx="9688277" cy="3924848"/>
          </a:xfrm>
          <a:prstGeom prst="rect">
            <a:avLst/>
          </a:prstGeom>
        </p:spPr>
      </p:pic>
      <p:sp>
        <p:nvSpPr>
          <p:cNvPr id="6" name="TextBox 5"/>
          <p:cNvSpPr txBox="1"/>
          <p:nvPr/>
        </p:nvSpPr>
        <p:spPr>
          <a:xfrm>
            <a:off x="581193" y="2009822"/>
            <a:ext cx="10630504" cy="1107996"/>
          </a:xfrm>
          <a:prstGeom prst="rect">
            <a:avLst/>
          </a:prstGeom>
          <a:noFill/>
        </p:spPr>
        <p:txBody>
          <a:bodyPr wrap="square" rtlCol="0">
            <a:spAutoFit/>
          </a:bodyPr>
          <a:lstStyle/>
          <a:p>
            <a:r>
              <a:rPr lang="en-US" sz="2400" dirty="0">
                <a:solidFill>
                  <a:schemeClr val="dk1"/>
                </a:solidFill>
                <a:latin typeface="Times"/>
                <a:ea typeface="Times"/>
                <a:cs typeface="Times"/>
                <a:sym typeface="Times"/>
              </a:rPr>
              <a:t>A physical implementation of a qubit could use the two energy levels of an atom.  An excited state representing |1&gt; and a ground state representing |0&gt;.		</a:t>
            </a:r>
            <a:endParaRPr lang="en-US" sz="2400" dirty="0"/>
          </a:p>
          <a:p>
            <a:endParaRPr lang="en-US" dirty="0"/>
          </a:p>
        </p:txBody>
      </p:sp>
    </p:spTree>
    <p:extLst>
      <p:ext uri="{BB962C8B-B14F-4D97-AF65-F5344CB8AC3E}">
        <p14:creationId xmlns:p14="http://schemas.microsoft.com/office/powerpoint/2010/main" val="49760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purl.org/dc/terms/"/>
    <ds:schemaRef ds:uri="http://schemas.microsoft.com/office/2006/documentManagement/types"/>
    <ds:schemaRef ds:uri="http://schemas.microsoft.com/office/2006/metadata/properties"/>
    <ds:schemaRef ds:uri="16c05727-aa75-4e4a-9b5f-8a80a1165891"/>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703</Words>
  <Application>Microsoft Office PowerPoint</Application>
  <PresentationFormat>Widescreen</PresentationFormat>
  <Paragraphs>79</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Bahnschrift</vt:lpstr>
      <vt:lpstr>Calibri</vt:lpstr>
      <vt:lpstr>Gill Sans MT</vt:lpstr>
      <vt:lpstr>Noto Sans Symbols</vt:lpstr>
      <vt:lpstr>Times</vt:lpstr>
      <vt:lpstr>Times New Roman</vt:lpstr>
      <vt:lpstr>Wingdings 2</vt:lpstr>
      <vt:lpstr>Dividend</vt:lpstr>
      <vt:lpstr>PowerPoint Presentation</vt:lpstr>
      <vt:lpstr>Prepared for</vt:lpstr>
      <vt:lpstr>Overview </vt:lpstr>
      <vt:lpstr>PowerPoint Presentation</vt:lpstr>
      <vt:lpstr>What is “quantum” ?</vt:lpstr>
      <vt:lpstr>What is quantum computing ?</vt:lpstr>
      <vt:lpstr>Representation of data</vt:lpstr>
      <vt:lpstr>Representation of data – qubits</vt:lpstr>
      <vt:lpstr>Representation of data – qubits (cont’d)</vt:lpstr>
      <vt:lpstr>What makes the difference?</vt:lpstr>
      <vt:lpstr>Applications </vt:lpstr>
      <vt:lpstr>Implementation requirements </vt:lpstr>
      <vt:lpstr>Quantum Computer languages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2022-03-26T13:17:28Z</dcterms:created>
  <dcterms:modified xsi:type="dcterms:W3CDTF">2022-03-28T16:56:34Z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