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6"/>
  </p:notesMasterIdLst>
  <p:handoutMasterIdLst>
    <p:handoutMasterId r:id="rId57"/>
  </p:handoutMasterIdLst>
  <p:sldIdLst>
    <p:sldId id="274" r:id="rId3"/>
    <p:sldId id="460" r:id="rId4"/>
    <p:sldId id="529" r:id="rId5"/>
    <p:sldId id="530" r:id="rId6"/>
    <p:sldId id="531" r:id="rId7"/>
    <p:sldId id="532" r:id="rId8"/>
    <p:sldId id="542" r:id="rId9"/>
    <p:sldId id="539" r:id="rId10"/>
    <p:sldId id="540" r:id="rId11"/>
    <p:sldId id="541" r:id="rId12"/>
    <p:sldId id="514" r:id="rId13"/>
    <p:sldId id="515" r:id="rId14"/>
    <p:sldId id="516" r:id="rId15"/>
    <p:sldId id="517" r:id="rId16"/>
    <p:sldId id="545" r:id="rId17"/>
    <p:sldId id="546" r:id="rId18"/>
    <p:sldId id="518" r:id="rId19"/>
    <p:sldId id="519" r:id="rId20"/>
    <p:sldId id="520" r:id="rId21"/>
    <p:sldId id="521" r:id="rId22"/>
    <p:sldId id="547" r:id="rId23"/>
    <p:sldId id="522" r:id="rId24"/>
    <p:sldId id="523" r:id="rId25"/>
    <p:sldId id="524" r:id="rId26"/>
    <p:sldId id="548" r:id="rId27"/>
    <p:sldId id="549" r:id="rId28"/>
    <p:sldId id="525" r:id="rId29"/>
    <p:sldId id="544" r:id="rId30"/>
    <p:sldId id="470" r:id="rId31"/>
    <p:sldId id="471" r:id="rId32"/>
    <p:sldId id="474" r:id="rId33"/>
    <p:sldId id="475" r:id="rId34"/>
    <p:sldId id="476" r:id="rId35"/>
    <p:sldId id="477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43" r:id="rId44"/>
    <p:sldId id="500" r:id="rId45"/>
    <p:sldId id="501" r:id="rId46"/>
    <p:sldId id="502" r:id="rId47"/>
    <p:sldId id="503" r:id="rId48"/>
    <p:sldId id="504" r:id="rId49"/>
    <p:sldId id="506" r:id="rId50"/>
    <p:sldId id="550" r:id="rId51"/>
    <p:sldId id="511" r:id="rId52"/>
    <p:sldId id="512" r:id="rId53"/>
    <p:sldId id="513" r:id="rId54"/>
    <p:sldId id="417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132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05-Apr-16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480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2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gif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presentational_State_Transf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com/docs/Code/RestTalk/pages/3" TargetMode="External"/><Relationship Id="rId2" Type="http://schemas.openxmlformats.org/officeDocument/2006/relationships/hyperlink" Target="http://mysite.com/docs/Code/RestTa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Access_control_C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firebug.com/" TargetMode="External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www.fiddler2.com/fiddler2/" TargetMode="Externa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chrome.google.com/webstore/detail/postman-rest-client/fdmmgilgnpjigdojojpjoooidkmcomcm?utm_source=chrome-ntp-ic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03812" y="11430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HTTP, AJAX and REST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348662"/>
            <a:ext cx="7839541" cy="699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HTTP and Web Services Work?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030" y="4485786"/>
            <a:ext cx="2135556" cy="1531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495800"/>
            <a:ext cx="2171700" cy="1447800"/>
          </a:xfrm>
          <a:prstGeom prst="rect">
            <a:avLst/>
          </a:prstGeom>
        </p:spPr>
      </p:pic>
      <p:pic>
        <p:nvPicPr>
          <p:cNvPr id="14" name="Picture 13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2" y="1694517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0618" y="3517179"/>
            <a:ext cx="2278271" cy="25002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740414" y="3566929"/>
            <a:ext cx="140312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 Apps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0" y="1931414"/>
            <a:ext cx="10515602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www.google.bg/search?sourceid=navclient&amp;ie=UTF-8&amp;rlz=1T4GGLL_enBG369BG369&amp;q=http+get+vs+post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0" y="2998214"/>
            <a:ext cx="10515602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425" y="4954110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30425" y="6078082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023028"/>
            <a:ext cx="3020786" cy="773835"/>
          </a:xfrm>
          <a:prstGeom prst="wedgeRoundRectCallout">
            <a:avLst>
              <a:gd name="adj1" fmla="val -56364"/>
              <a:gd name="adj2" fmla="val 537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?q=C%23+.NET+4.0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862832" y="5353303"/>
            <a:ext cx="4917991" cy="750698"/>
          </a:xfrm>
          <a:prstGeom prst="wedgeRoundRectCallout">
            <a:avLst>
              <a:gd name="adj1" fmla="val -54777"/>
              <a:gd name="adj2" fmla="val 463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q=%D0%B1%D0%B8%D1%80%D0%B0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7201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 smtClean="0"/>
              <a:t>How HTTP Works?</a:t>
            </a:r>
            <a:endParaRPr lang="en-GB" dirty="0"/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8412" y="1447800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1745816" y="2447837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8741596" y="2266138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4523769" y="2491796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533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rotocol)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and web storages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2192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Requests </a:t>
            </a:r>
            <a:r>
              <a:rPr lang="en-US" sz="2800" dirty="0"/>
              <a:t>a resource</a:t>
            </a:r>
            <a:endParaRPr lang="en-US" dirty="0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467100" y="32004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3467099" y="4981692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328273" y="3488996"/>
            <a:ext cx="255069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</a:t>
            </a:r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292690" y="4896312"/>
            <a:ext cx="274786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Response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11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650037" y="1219200"/>
            <a:ext cx="4092575" cy="24241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Server program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Running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Provides resources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5413497" y="3921002"/>
            <a:ext cx="266472" cy="415926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575208" y="6172200"/>
            <a:ext cx="39430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 Single HTTP Transaction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6673" y="5109852"/>
            <a:ext cx="178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 Client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840400" y="5214244"/>
            <a:ext cx="16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 Server</a:t>
            </a:r>
            <a:endParaRPr lang="en-GB" dirty="0"/>
          </a:p>
        </p:txBody>
      </p:sp>
      <p:pic>
        <p:nvPicPr>
          <p:cNvPr id="20" name="Picture 19" descr="http://pngimg.com/upload/laptop_PNG59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84" y="3643312"/>
            <a:ext cx="2018614" cy="15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476" y="3407418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HTTP Request</a:t>
            </a:r>
          </a:p>
          <a:p>
            <a:endParaRPr lang="en-GB" sz="3200" dirty="0"/>
          </a:p>
          <a:p>
            <a:endParaRPr lang="en-GB" sz="3200" dirty="0" smtClean="0"/>
          </a:p>
          <a:p>
            <a:pPr>
              <a:spcBef>
                <a:spcPts val="1200"/>
              </a:spcBef>
            </a:pPr>
            <a:r>
              <a:rPr lang="en-GB" sz="3200" dirty="0" smtClean="0"/>
              <a:t>HTTP Response</a:t>
            </a:r>
            <a:endParaRPr lang="en-GB" sz="3200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Transaction: Example</a:t>
            </a:r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985836" y="3822473"/>
            <a:ext cx="10213976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</a:t>
            </a:r>
            <a:r>
              <a:rPr lang="sv-SE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2014 </a:t>
            </a:r>
            <a:r>
              <a:rPr lang="sv-SE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15:33:23 GMT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75612" y="5257801"/>
            <a:ext cx="2913062" cy="1191766"/>
          </a:xfrm>
          <a:prstGeom prst="wedgeRoundRectCallout">
            <a:avLst>
              <a:gd name="adj1" fmla="val -149538"/>
              <a:gd name="adj2" fmla="val -127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985836" y="1734204"/>
            <a:ext cx="1021397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GB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75612" y="1862900"/>
            <a:ext cx="2913062" cy="1189157"/>
          </a:xfrm>
          <a:prstGeom prst="wedgeRoundRectCallout">
            <a:avLst>
              <a:gd name="adj1" fmla="val -154238"/>
              <a:gd name="adj2" fmla="val 3877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728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dirty="0"/>
              <a:t> </a:t>
            </a:r>
            <a:r>
              <a:rPr lang="en-GB" dirty="0" smtClean="0"/>
              <a:t>to </a:t>
            </a:r>
            <a:r>
              <a:rPr lang="en-GB" dirty="0"/>
              <a:t>indicate the desired action to be performed on the identified </a:t>
            </a:r>
            <a:r>
              <a:rPr lang="en-GB" dirty="0" smtClean="0"/>
              <a:t>resource</a:t>
            </a:r>
            <a:endParaRPr lang="en-GB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63306"/>
              </p:ext>
            </p:extLst>
          </p:nvPr>
        </p:nvGraphicFramePr>
        <p:xfrm>
          <a:off x="1903412" y="2819400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Method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Description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GET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Retrieve a resource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PUT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Update a resource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POST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Store a resource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DELETE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Remove a resource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HEAD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Retrieve the resource's</a:t>
                      </a:r>
                      <a:r>
                        <a:rPr lang="en-GB" sz="2800" baseline="0" dirty="0" smtClean="0"/>
                        <a:t> headers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8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GB" dirty="0" smtClean="0"/>
              <a:t>HTTP Request Message</a:t>
            </a:r>
            <a:endParaRPr lang="en-GB" dirty="0"/>
          </a:p>
        </p:txBody>
      </p:sp>
      <p:pic>
        <p:nvPicPr>
          <p:cNvPr id="1028" name="Picture 4" descr="http://hardcorechristian.files.wordpress.com/2011/03/cal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85" y="1562100"/>
            <a:ext cx="28289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ustincc.edu/helpdesk/Images/ServiceRequ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066800"/>
            <a:ext cx="1676400" cy="1383031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2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</a:t>
            </a:r>
            <a:r>
              <a:rPr lang="en-US" dirty="0" smtClean="0"/>
              <a:t>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Request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line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Request </a:t>
            </a:r>
            <a:r>
              <a:rPr lang="en-US" sz="2600" dirty="0"/>
              <a:t>method (GET, POST, </a:t>
            </a:r>
            <a:r>
              <a:rPr lang="en-US" sz="2600" dirty="0" smtClean="0"/>
              <a:t>PUT, DELETE, …)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R</a:t>
            </a:r>
            <a:r>
              <a:rPr lang="en-US" sz="2400" dirty="0" smtClean="0"/>
              <a:t>esource URI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rotocol </a:t>
            </a:r>
            <a:r>
              <a:rPr lang="en-US" sz="2400" dirty="0"/>
              <a:t>version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Request headers </a:t>
            </a:r>
            <a:r>
              <a:rPr lang="en-US" sz="2800" dirty="0"/>
              <a:t>– additional parameters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sz="2800" dirty="0"/>
              <a:t> – optional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376487" y="5223957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3882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of HTTP GET request:</a:t>
            </a:r>
            <a:endParaRPr lang="en-GB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38980" y="2304273"/>
            <a:ext cx="10827431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/courses/javascript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6412" y="1993190"/>
            <a:ext cx="2507386" cy="555746"/>
          </a:xfrm>
          <a:prstGeom prst="wedgeRoundRectCallout">
            <a:avLst>
              <a:gd name="adj1" fmla="val -68349"/>
              <a:gd name="adj2" fmla="val 444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56412" y="3064609"/>
            <a:ext cx="2507386" cy="555746"/>
          </a:xfrm>
          <a:prstGeom prst="wedgeRoundRectCallout">
            <a:avLst>
              <a:gd name="adj1" fmla="val -71275"/>
              <a:gd name="adj2" fmla="val 296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595505" y="4773507"/>
            <a:ext cx="2514600" cy="794626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 smtClean="0"/>
              <a:t>Example of HTTP POST request:</a:t>
            </a:r>
            <a:endParaRPr lang="en-GB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911224" y="1791148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08812" y="1592003"/>
            <a:ext cx="2507386" cy="555746"/>
          </a:xfrm>
          <a:prstGeom prst="wedgeRoundRectCallout">
            <a:avLst>
              <a:gd name="adj1" fmla="val -67904"/>
              <a:gd name="adj2" fmla="val 223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36639" y="4074214"/>
            <a:ext cx="2507386" cy="555746"/>
          </a:xfrm>
          <a:prstGeom prst="wedgeRoundRectCallout">
            <a:avLst>
              <a:gd name="adj1" fmla="val -73389"/>
              <a:gd name="adj2" fmla="val 262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93771" y="5229287"/>
            <a:ext cx="3691022" cy="794626"/>
          </a:xfrm>
          <a:prstGeom prst="wedgeRoundRectCallout">
            <a:avLst>
              <a:gd name="adj1" fmla="val -76205"/>
              <a:gd name="adj2" fmla="val 79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contains the submitted data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World Wide Web (WWW)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Uniform Resource Locator (URL)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The HTTP Protocol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HTTP Messages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MIME Types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Status Codes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HTML, XML, JSON, RSS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Web Services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AJAX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Same Origin Policy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Web Developer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3074" name="Picture 2" descr="http://czechfolks.com/plus/wp-content/uploads/2012/05/3.-Ilustra%C4%8Dn%C3%AD-f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3609434"/>
            <a:ext cx="3442884" cy="2582163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 of HTTP conditional GET request: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Fetches </a:t>
            </a:r>
            <a:r>
              <a:rPr lang="en-US" sz="3200" dirty="0"/>
              <a:t>the 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 replies with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304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Modified</a:t>
            </a:r>
            <a:r>
              <a:rPr lang="en-US" dirty="0" smtClean="0"/>
              <a:t>" </a:t>
            </a:r>
            <a:r>
              <a:rPr lang="en-US" dirty="0"/>
              <a:t>if the resource has not been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</a:t>
            </a:r>
            <a:r>
              <a:rPr lang="en-US" dirty="0"/>
              <a:t>with the latest version otherwise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Conditional HTTP GET – Example</a:t>
            </a:r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1336676" y="1880934"/>
            <a:ext cx="9405936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/apply HTTP/1.1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11:12:23 GMT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</p:spTree>
    <p:extLst>
      <p:ext uri="{BB962C8B-B14F-4D97-AF65-F5344CB8AC3E}">
        <p14:creationId xmlns:p14="http://schemas.microsoft.com/office/powerpoint/2010/main" val="3650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GB" dirty="0" smtClean="0"/>
              <a:t>HTTP Response Message</a:t>
            </a:r>
            <a:endParaRPr lang="en-GB" dirty="0"/>
          </a:p>
        </p:txBody>
      </p:sp>
      <p:pic>
        <p:nvPicPr>
          <p:cNvPr id="7" name="Picture 6" descr="http://ak0.picdn.net/shutterstock/videos/1264486/preview/stock-footage-businesswoman-answering-the-phone-in-her-off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74" y="1846400"/>
            <a:ext cx="5092938" cy="28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</a:t>
            </a:r>
            <a:r>
              <a:rPr lang="en-US" dirty="0" smtClean="0"/>
              <a:t>server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Status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line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Protocol version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Status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Status </a:t>
            </a:r>
            <a:r>
              <a:rPr lang="en-US" dirty="0"/>
              <a:t>phrase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Response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headers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rovide 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Body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content </a:t>
            </a:r>
            <a:r>
              <a:rPr lang="en-US" dirty="0"/>
              <a:t>of the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4265612" y="2590800"/>
            <a:ext cx="71628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49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of HTTP response from the Web server:</a:t>
            </a:r>
            <a:endParaRPr lang="en-GB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6148" y="2169616"/>
            <a:ext cx="1025366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6612" y="1897500"/>
            <a:ext cx="3555931" cy="515899"/>
          </a:xfrm>
          <a:prstGeom prst="wedgeRoundRectCallout">
            <a:avLst>
              <a:gd name="adj1" fmla="val -69036"/>
              <a:gd name="adj2" fmla="val 377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46236" y="3173945"/>
            <a:ext cx="2209800" cy="758771"/>
          </a:xfrm>
          <a:prstGeom prst="wedgeRoundRectCallout">
            <a:avLst>
              <a:gd name="adj1" fmla="val -81082"/>
              <a:gd name="adj2" fmla="val 356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04147" y="4808277"/>
            <a:ext cx="2286000" cy="794626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20976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Example of HTTP response 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80256" y="2057400"/>
            <a:ext cx="10625136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Nov 2014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img/logo.gif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was not found on this server.&lt;P&gt;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03812" y="1799447"/>
            <a:ext cx="3555931" cy="515899"/>
          </a:xfrm>
          <a:prstGeom prst="wedgeRoundRectCallout">
            <a:avLst>
              <a:gd name="adj1" fmla="val -69036"/>
              <a:gd name="adj2" fmla="val 352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status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42012" y="3113158"/>
            <a:ext cx="2209800" cy="758771"/>
          </a:xfrm>
          <a:prstGeom prst="wedgeRoundRectCallout">
            <a:avLst>
              <a:gd name="adj1" fmla="val -72686"/>
              <a:gd name="adj2" fmla="val -446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01972" y="4327013"/>
            <a:ext cx="2286000" cy="794626"/>
          </a:xfrm>
          <a:prstGeom prst="wedgeRoundRectCallout">
            <a:avLst>
              <a:gd name="adj1" fmla="val -75753"/>
              <a:gd name="adj2" fmla="val 2587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20334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dirty="0"/>
              <a:t>: informational (e.g., </a:t>
            </a:r>
            <a:r>
              <a:rPr lang="en-US" dirty="0" smtClean="0"/>
              <a:t>"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dirty="0" smtClean="0"/>
              <a:t>")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dirty="0"/>
              <a:t>: </a:t>
            </a:r>
            <a:r>
              <a:rPr lang="en-US" dirty="0" smtClean="0"/>
              <a:t>successful </a:t>
            </a:r>
            <a:r>
              <a:rPr lang="en-US" dirty="0"/>
              <a:t>(e.g., </a:t>
            </a:r>
            <a:r>
              <a:rPr lang="en-US" dirty="0" smtClean="0"/>
              <a:t>"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dirty="0" smtClean="0"/>
              <a:t>")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dirty="0"/>
              <a:t>: redirection (e.g., </a:t>
            </a:r>
            <a:r>
              <a:rPr lang="en-US" dirty="0" smtClean="0"/>
              <a:t>"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304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Modified</a:t>
            </a:r>
            <a:r>
              <a:rPr lang="en-US" dirty="0" smtClean="0"/>
              <a:t>", </a:t>
            </a:r>
            <a:r>
              <a:rPr lang="en-US" dirty="0"/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dirty="0"/>
              <a:t>: client error (e.g., </a:t>
            </a:r>
            <a:r>
              <a:rPr lang="en-US" dirty="0" smtClean="0"/>
              <a:t>"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404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Found</a:t>
            </a:r>
            <a:r>
              <a:rPr lang="en-US" dirty="0" smtClean="0"/>
              <a:t>")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dirty="0"/>
              <a:t>: server error (e.g., </a:t>
            </a:r>
            <a:r>
              <a:rPr lang="en-US" dirty="0" smtClean="0"/>
              <a:t>"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dirty="0" smtClean="0"/>
              <a:t>")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/>
              <a:t>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 smtClean="0"/>
              <a:t>redirects the </a:t>
            </a:r>
            <a:r>
              <a:rPr lang="en-US" sz="3200" dirty="0"/>
              <a:t>Web browser to another URL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</p:spTree>
    <p:extLst>
      <p:ext uri="{BB962C8B-B14F-4D97-AF65-F5344CB8AC3E}">
        <p14:creationId xmlns:p14="http://schemas.microsoft.com/office/powerpoint/2010/main" val="9838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2036" y="1981200"/>
            <a:ext cx="10061576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http://softuni.org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2036" y="4876800"/>
            <a:ext cx="10061576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http://softuni.bg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453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 smtClean="0"/>
              <a:t>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2649" y="3453363"/>
            <a:ext cx="1077399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filename="Report-April-2010.pdf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51988" y="2261901"/>
            <a:ext cx="4890624" cy="1029473"/>
          </a:xfrm>
          <a:prstGeom prst="wedgeRoundRectCallout">
            <a:avLst>
              <a:gd name="adj1" fmla="val -60243"/>
              <a:gd name="adj2" fmla="val 523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275012" y="5257800"/>
            <a:ext cx="7086600" cy="1130774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7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001689"/>
              </p:ext>
            </p:extLst>
          </p:nvPr>
        </p:nvGraphicFramePr>
        <p:xfrm>
          <a:off x="1751012" y="1676400"/>
          <a:ext cx="87995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756"/>
                <a:gridCol w="43997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Type/Subtype</a:t>
                      </a:r>
                      <a:endParaRPr lang="en-GB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Description</a:t>
                      </a:r>
                      <a:endParaRPr lang="en-GB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 smtClean="0"/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JSON data</a:t>
                      </a:r>
                      <a:endParaRPr lang="en-GB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image/png</a:t>
                      </a:r>
                      <a:endParaRPr lang="en-GB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PNG image</a:t>
                      </a:r>
                      <a:endParaRPr lang="en-GB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image/gif</a:t>
                      </a:r>
                      <a:endParaRPr lang="en-GB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GIF image</a:t>
                      </a:r>
                      <a:endParaRPr lang="en-GB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text/html</a:t>
                      </a:r>
                      <a:endParaRPr lang="en-GB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HTML</a:t>
                      </a:r>
                      <a:endParaRPr lang="en-GB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text/plain</a:t>
                      </a:r>
                      <a:endParaRPr lang="en-GB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Text</a:t>
                      </a:r>
                      <a:endParaRPr lang="en-GB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text/xml</a:t>
                      </a:r>
                      <a:endParaRPr lang="en-GB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XML</a:t>
                      </a:r>
                      <a:endParaRPr lang="en-GB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video/mp4</a:t>
                      </a:r>
                      <a:endParaRPr lang="en-GB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 smtClean="0"/>
                        <a:t>MP4</a:t>
                      </a:r>
                      <a:r>
                        <a:rPr lang="en-GB" sz="2800" baseline="0" noProof="1" smtClean="0"/>
                        <a:t> video</a:t>
                      </a:r>
                      <a:endParaRPr lang="en-GB" sz="28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MIME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7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XML</a:t>
            </a:r>
            <a:r>
              <a:rPr lang="en-US" dirty="0"/>
              <a:t>, JSON, RSS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688256"/>
          </a:xfrm>
        </p:spPr>
        <p:txBody>
          <a:bodyPr/>
          <a:lstStyle/>
          <a:p>
            <a:r>
              <a:rPr lang="en-US" dirty="0"/>
              <a:t>Comparing the Common </a:t>
            </a:r>
            <a:r>
              <a:rPr lang="en-US" dirty="0" smtClean="0"/>
              <a:t>Web Data </a:t>
            </a:r>
            <a:r>
              <a:rPr lang="en-US" dirty="0"/>
              <a:t>Formats</a:t>
            </a:r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4812" y="2998334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3732212" y="3346189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7161212" y="3265232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8995004" y="2699127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1756004" y="2732279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3534391" y="1233033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7023633" y="1248518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5424796" y="1528601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8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isangate.net/services/images/www-ho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1212" y="1720933"/>
            <a:ext cx="3181350" cy="2638426"/>
          </a:xfrm>
          <a:prstGeom prst="roundRect">
            <a:avLst>
              <a:gd name="adj" fmla="val 37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www.jidesoft.com/blog/wp-content/uploads/2008/06/vis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483288">
            <a:off x="5750541" y="1877688"/>
            <a:ext cx="3352800" cy="2992374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is WWW?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HTML is straight-forward and easy to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80212" y="2895600"/>
            <a:ext cx="4800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title&gt;HTML Example&lt;/title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styles, scripts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h1&gt;Welcome to my blog&lt;/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is my first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div&gt;This 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412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 smtClean="0"/>
              <a:t>xtensible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/>
              <a:t>anguage)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tags, attributes and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9585441" y="2263501"/>
            <a:ext cx="1191212" cy="1475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30270" y="4343400"/>
            <a:ext cx="9640942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&lt;book&gt;&lt;title&gt;HTML 5&lt;/title&gt;&lt;author&gt;Bay Ivan&lt;/author&gt;&lt;/book&gt;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&lt;book&gt;&lt;title&gt;WPF 4&lt;/title&gt;&lt;author&gt;Microsoft&lt;/author&gt;&lt;/book&gt;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&lt;book&gt;&lt;title&gt;UML 2.0&lt;/title&gt;&lt;author&gt;Bay Ali&lt;/author&gt;&lt;/book&gt;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26629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/>
              <a:t>eally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2412" y="2743200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6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62725"/>
            <a:ext cx="106680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 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</a:p>
        </p:txBody>
      </p:sp>
    </p:spTree>
    <p:extLst>
      <p:ext uri="{BB962C8B-B14F-4D97-AF65-F5344CB8AC3E}">
        <p14:creationId xmlns:p14="http://schemas.microsoft.com/office/powerpoint/2010/main" val="264436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 smtClean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data structures and </a:t>
            </a:r>
            <a:r>
              <a:rPr lang="en-US" dirty="0"/>
              <a:t>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886200"/>
            <a:ext cx="10363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"firstName": "John", "lastName": "Smith", 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"address": { "streetAddress":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"Vasil Kynchev 26",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"city": "Sofia", "postalCode":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"2400"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"phoneNumber": [{ "type": "home", "number": "212 555-1234"},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"type": "fax", "number": "646 555-4567"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"firstName": "Bay", "lastName": "Ivan", "age": 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9766412" y="3052872"/>
            <a:ext cx="1629612" cy="1666650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Web Services and SOA Architecture</a:t>
            </a:r>
            <a:endParaRPr lang="en-US" dirty="0"/>
          </a:p>
        </p:txBody>
      </p:sp>
      <p:pic>
        <p:nvPicPr>
          <p:cNvPr id="1026" name="Picture 2" descr="http://upload.wikimedia.org/wikipedia/commons/4/4a/Webservic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" t="-7339" r="-3333" b="-7339"/>
          <a:stretch/>
        </p:blipFill>
        <p:spPr bwMode="auto">
          <a:xfrm>
            <a:off x="2665412" y="1604816"/>
            <a:ext cx="2804160" cy="2738438"/>
          </a:xfrm>
          <a:prstGeom prst="roundRect">
            <a:avLst>
              <a:gd name="adj" fmla="val 2558"/>
            </a:avLst>
          </a:prstGeom>
          <a:solidFill>
            <a:srgbClr val="FFFFFF"/>
          </a:solidFill>
        </p:spPr>
      </p:pic>
      <p:pic>
        <p:nvPicPr>
          <p:cNvPr id="1028" name="Picture 4" descr="http://upload.wikimedia.org/wikipedia/he/a/aa/SOA_Web_Servi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3" t="-3200" r="-1" b="-1"/>
          <a:stretch/>
        </p:blipFill>
        <p:spPr bwMode="auto">
          <a:xfrm>
            <a:off x="6323012" y="1604816"/>
            <a:ext cx="3505200" cy="2738584"/>
          </a:xfrm>
          <a:prstGeom prst="roundRect">
            <a:avLst>
              <a:gd name="adj" fmla="val 2558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3675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web service is a method of communication between two devices in WWW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server device exposes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client consumes these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services are a main part of the SOA architecture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 and business logic on the server (backend)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server exposes public services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logic on the client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Consumes these 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59684" y="5754968"/>
            <a:ext cx="10111528" cy="688256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1946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52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3276600"/>
            <a:ext cx="11804822" cy="3444876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and functionality are resources 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 are used as common data files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resource has an URI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resources share a uniform interface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natively maps to the HTTP protocol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290636" y="1328273"/>
            <a:ext cx="9604376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BEEDC"/>
                </a:solidFill>
              </a:rPr>
              <a:t>"Representational state transfer (</a:t>
            </a:r>
            <a:r>
              <a:rPr lang="en-US" sz="2800" dirty="0">
                <a:solidFill>
                  <a:srgbClr val="FBEEDC"/>
                </a:solidFill>
                <a:hlinkClick r:id="rId3"/>
              </a:rPr>
              <a:t>REST</a:t>
            </a:r>
            <a:r>
              <a:rPr lang="en-US" sz="2800" dirty="0">
                <a:solidFill>
                  <a:srgbClr val="FBEEDC"/>
                </a:solidFill>
              </a:rPr>
              <a:t>) is a style of software architecture for distributed hypermedia systems such as the World Wide Web."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URI for a resource, multiple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a new document "RestTalk" in category "Code"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POST </a:t>
            </a:r>
            <a:r>
              <a:rPr lang="en-US" sz="2400" dirty="0">
                <a:hlinkClick r:id="rId2"/>
              </a:rPr>
              <a:t>http://mysite.com/docs/Code/RestTalk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Get the document / some page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GET </a:t>
            </a:r>
            <a:r>
              <a:rPr lang="en-US" sz="2400" dirty="0">
                <a:hlinkClick r:id="rId2"/>
              </a:rPr>
              <a:t>http://mysite.com/docs/Code/RestTalk</a:t>
            </a:r>
            <a:endParaRPr lang="en-US" sz="2400" dirty="0"/>
          </a:p>
          <a:p>
            <a:pPr lvl="2">
              <a:lnSpc>
                <a:spcPct val="100000"/>
              </a:lnSpc>
            </a:pPr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http://mysite.com/docs/Code/RestTalk/pages/3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Remove the document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DELETE </a:t>
            </a:r>
            <a:r>
              <a:rPr lang="en-US" sz="2400" dirty="0">
                <a:hlinkClick r:id="rId2"/>
              </a:rPr>
              <a:t>http://mysite.com/docs/Code/RestTalk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Retrieve metadata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HEAD </a:t>
            </a:r>
            <a:r>
              <a:rPr lang="en-US" sz="2400" dirty="0">
                <a:hlinkClick r:id="rId2"/>
              </a:rPr>
              <a:t>http://mysite.com/docs/Code/RestTalk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WWW</a:t>
            </a:r>
            <a:r>
              <a:rPr lang="en-US" dirty="0"/>
              <a:t> 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dirty="0" smtClean="0"/>
              <a:t>!=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Internet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Internet is a global system of interconnected computer networks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WWW is one of the services transferred over these networks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in </a:t>
            </a:r>
            <a:r>
              <a:rPr lang="en-US" dirty="0"/>
              <a:t>Internet (like E-mail, DNS, </a:t>
            </a:r>
            <a:r>
              <a:rPr lang="en-US" dirty="0" smtClean="0"/>
              <a:t>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They are located </a:t>
            </a:r>
            <a:r>
              <a:rPr lang="en-US" dirty="0"/>
              <a:t>on different Internet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through standard protocols </a:t>
            </a:r>
            <a:r>
              <a:rPr lang="en-US" dirty="0" smtClean="0"/>
              <a:t>(like </a:t>
            </a:r>
            <a:r>
              <a:rPr lang="en-US" dirty="0"/>
              <a:t>HTTP, </a:t>
            </a:r>
            <a:r>
              <a:rPr lang="en-US" dirty="0" smtClean="0"/>
              <a:t>HTTPS, FTP) by URL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provide Web content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90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10">
            <a:off x="1169150" y="1730875"/>
            <a:ext cx="3016768" cy="1791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488">
            <a:off x="6476898" y="1053554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5840">
            <a:off x="4819697" y="2105550"/>
            <a:ext cx="1952270" cy="22311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is acronym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types of AJAX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Partial page rendering </a:t>
            </a:r>
            <a:r>
              <a:rPr lang="en-US" dirty="0" smtClean="0"/>
              <a:t>– loading of HTML fragment and showing it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AHAH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JSON service </a:t>
            </a:r>
            <a:r>
              <a:rPr lang="en-US" dirty="0" smtClean="0"/>
              <a:t>– loading JSON object and client-side processing it with JavaScript / jQuery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AJAX Diagram</a:t>
            </a:r>
            <a:endParaRPr lang="en-GB" dirty="0"/>
          </a:p>
        </p:txBody>
      </p:sp>
      <p:pic>
        <p:nvPicPr>
          <p:cNvPr id="5" name="Picture 4" descr="http://pngimg.com/upload/laptop_PNG59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361268"/>
            <a:ext cx="2221064" cy="17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361268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0412" y="4073497"/>
            <a:ext cx="178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 Client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501556" y="4304329"/>
            <a:ext cx="203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 Server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220513" y="1472967"/>
            <a:ext cx="5763208" cy="304800"/>
          </a:xfrm>
          <a:prstGeom prst="rightArrow">
            <a:avLst>
              <a:gd name="adj1" fmla="val 35365"/>
              <a:gd name="adj2" fmla="val 9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/>
          <p:cNvSpPr txBox="1"/>
          <p:nvPr/>
        </p:nvSpPr>
        <p:spPr>
          <a:xfrm>
            <a:off x="5000366" y="1158591"/>
            <a:ext cx="210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1. HTTP Request</a:t>
            </a:r>
            <a:endParaRPr lang="en-GB" sz="2200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3201927" y="2128083"/>
            <a:ext cx="5781794" cy="304800"/>
          </a:xfrm>
          <a:prstGeom prst="rightArrow">
            <a:avLst>
              <a:gd name="adj1" fmla="val 35365"/>
              <a:gd name="adj2" fmla="val 9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TextBox 11"/>
          <p:cNvSpPr txBox="1"/>
          <p:nvPr/>
        </p:nvSpPr>
        <p:spPr>
          <a:xfrm>
            <a:off x="4341812" y="1777767"/>
            <a:ext cx="395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2. HTTP Response (HTML Page)</a:t>
            </a:r>
            <a:endParaRPr lang="en-GB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70212" y="1151121"/>
            <a:ext cx="0" cy="524967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18612" y="1151120"/>
            <a:ext cx="0" cy="524967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805806" y="2859801"/>
            <a:ext cx="4177915" cy="304800"/>
          </a:xfrm>
          <a:prstGeom prst="rightArrow">
            <a:avLst>
              <a:gd name="adj1" fmla="val 35365"/>
              <a:gd name="adj2" fmla="val 9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TextBox 19"/>
          <p:cNvSpPr txBox="1"/>
          <p:nvPr/>
        </p:nvSpPr>
        <p:spPr>
          <a:xfrm>
            <a:off x="5841063" y="2518272"/>
            <a:ext cx="210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AJAX Request</a:t>
            </a:r>
            <a:endParaRPr lang="en-GB" sz="2200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3122612" y="3471980"/>
            <a:ext cx="1536673" cy="5561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TextBox 21"/>
          <p:cNvSpPr txBox="1"/>
          <p:nvPr/>
        </p:nvSpPr>
        <p:spPr>
          <a:xfrm>
            <a:off x="3185409" y="3565401"/>
            <a:ext cx="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AJAX handler</a:t>
            </a:r>
            <a:endParaRPr lang="en-GB" sz="1800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4844494" y="3623560"/>
            <a:ext cx="4139227" cy="304800"/>
          </a:xfrm>
          <a:prstGeom prst="rightArrow">
            <a:avLst>
              <a:gd name="adj1" fmla="val 35365"/>
              <a:gd name="adj2" fmla="val 9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TextBox 23"/>
          <p:cNvSpPr txBox="1"/>
          <p:nvPr/>
        </p:nvSpPr>
        <p:spPr>
          <a:xfrm>
            <a:off x="5321813" y="3289699"/>
            <a:ext cx="351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AJAX Response + call handler</a:t>
            </a:r>
            <a:endParaRPr lang="en-GB" sz="2200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3128238" y="2731140"/>
            <a:ext cx="1536673" cy="5561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6" name="TextBox 25"/>
          <p:cNvSpPr txBox="1"/>
          <p:nvPr/>
        </p:nvSpPr>
        <p:spPr>
          <a:xfrm>
            <a:off x="3182914" y="2825345"/>
            <a:ext cx="14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UI Interaction</a:t>
            </a:r>
            <a:endParaRPr lang="en-GB" sz="1800" dirty="0"/>
          </a:p>
        </p:txBody>
      </p:sp>
      <p:sp>
        <p:nvSpPr>
          <p:cNvPr id="29" name="Right Arrow 28"/>
          <p:cNvSpPr/>
          <p:nvPr/>
        </p:nvSpPr>
        <p:spPr>
          <a:xfrm rot="5400000">
            <a:off x="3419130" y="4365608"/>
            <a:ext cx="854374" cy="320410"/>
          </a:xfrm>
          <a:prstGeom prst="rightArrow">
            <a:avLst>
              <a:gd name="adj1" fmla="val 35365"/>
              <a:gd name="adj2" fmla="val 76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Alternate Process 29"/>
          <p:cNvSpPr/>
          <p:nvPr/>
        </p:nvSpPr>
        <p:spPr>
          <a:xfrm>
            <a:off x="3170429" y="5056299"/>
            <a:ext cx="1470248" cy="7244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TextBox 30"/>
          <p:cNvSpPr txBox="1"/>
          <p:nvPr/>
        </p:nvSpPr>
        <p:spPr>
          <a:xfrm>
            <a:off x="3182914" y="5095363"/>
            <a:ext cx="1457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DOM Manupulation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375184" y="3873442"/>
            <a:ext cx="351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Returns data as JSON, HTML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24235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9" grpId="0" animBg="1"/>
      <p:bldP spid="20" grpId="0"/>
      <p:bldP spid="23" grpId="0" animBg="1"/>
      <p:bldP spid="24" grpId="0"/>
      <p:bldP spid="29" grpId="0" animBg="1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AJAX is a group of technologies working together</a:t>
            </a:r>
          </a:p>
          <a:p>
            <a:pPr lvl="1"/>
            <a:r>
              <a:rPr lang="en-US" dirty="0" smtClean="0"/>
              <a:t>HTML &amp; CSS for presentation</a:t>
            </a:r>
          </a:p>
          <a:p>
            <a:pPr lvl="1"/>
            <a:r>
              <a:rPr lang="en-US" dirty="0" smtClean="0"/>
              <a:t>The DOM for data display &amp; interaction</a:t>
            </a:r>
          </a:p>
          <a:p>
            <a:pPr lvl="1"/>
            <a:r>
              <a:rPr lang="en-US" dirty="0" smtClean="0"/>
              <a:t>XML (or JSON) for data interchange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for async communication</a:t>
            </a:r>
          </a:p>
          <a:p>
            <a:pPr lvl="1"/>
            <a:r>
              <a:rPr lang="en-US" dirty="0" smtClean="0"/>
              <a:t>JavaScript to use the above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uses HTTP</a:t>
            </a:r>
          </a:p>
          <a:p>
            <a:pPr lvl="1"/>
            <a:r>
              <a:rPr lang="en-US" dirty="0"/>
              <a:t>Requests have </a:t>
            </a:r>
            <a:r>
              <a:rPr lang="en-US" dirty="0" smtClean="0"/>
              <a:t>headers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Requests have bodies – XML, JSON or plain text</a:t>
            </a:r>
            <a:endParaRPr lang="en-US" dirty="0"/>
          </a:p>
          <a:p>
            <a:pPr lvl="1"/>
            <a:r>
              <a:rPr lang="en-US" dirty="0" smtClean="0"/>
              <a:t>The request must target a resource with a URI</a:t>
            </a:r>
          </a:p>
          <a:p>
            <a:pPr lvl="1"/>
            <a:r>
              <a:rPr lang="en-US" dirty="0" smtClean="0"/>
              <a:t>The resource must understand the request</a:t>
            </a:r>
          </a:p>
          <a:p>
            <a:pPr lvl="2"/>
            <a:r>
              <a:rPr lang="en-US" dirty="0" smtClean="0"/>
              <a:t>Server-side logic</a:t>
            </a:r>
          </a:p>
          <a:p>
            <a:pPr lvl="1"/>
            <a:r>
              <a:rPr lang="en-US" dirty="0" smtClean="0"/>
              <a:t>Requests get a HTTP Response</a:t>
            </a:r>
          </a:p>
          <a:p>
            <a:pPr lvl="2"/>
            <a:r>
              <a:rPr lang="en-US" dirty="0" smtClean="0"/>
              <a:t>Header with a body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3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5998"/>
            <a:ext cx="8938472" cy="820600"/>
          </a:xfrm>
        </p:spPr>
        <p:txBody>
          <a:bodyPr/>
          <a:lstStyle/>
          <a:p>
            <a:r>
              <a:rPr lang="en-US" dirty="0" smtClean="0"/>
              <a:t>The Same Origin Policy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7966"/>
            <a:ext cx="8938472" cy="719034"/>
          </a:xfrm>
        </p:spPr>
        <p:txBody>
          <a:bodyPr/>
          <a:lstStyle/>
          <a:p>
            <a:r>
              <a:rPr lang="en-US" dirty="0" smtClean="0"/>
              <a:t>i.e. Don't Talk to Strangers</a:t>
            </a:r>
            <a:endParaRPr lang="en-US" dirty="0"/>
          </a:p>
        </p:txBody>
      </p:sp>
      <p:pic>
        <p:nvPicPr>
          <p:cNvPr id="2050" name="Picture 2" descr="http://static.guim.co.uk/sys-images/Guardian/About/General/2012/10/3/1349281515290/Sign-saying-Say-no-to-str-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4" y="1524000"/>
            <a:ext cx="5082328" cy="304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Same Origin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Policy </a:t>
            </a:r>
            <a:r>
              <a:rPr lang="en-US" sz="3600" dirty="0" smtClean="0"/>
              <a:t>is</a:t>
            </a:r>
          </a:p>
          <a:p>
            <a:pPr lvl="1"/>
            <a:r>
              <a:rPr lang="en-US" dirty="0" smtClean="0"/>
              <a:t>Security restriction for browser-side programming languages</a:t>
            </a:r>
          </a:p>
          <a:p>
            <a:r>
              <a:rPr lang="en-US" sz="3600" dirty="0" smtClean="0"/>
              <a:t>Scripts running on a page</a:t>
            </a:r>
          </a:p>
          <a:p>
            <a:pPr lvl="1"/>
            <a:r>
              <a:rPr lang="en-US" sz="3400" dirty="0" smtClean="0"/>
              <a:t>Can access all pages from the same site (same origin)</a:t>
            </a:r>
          </a:p>
          <a:p>
            <a:pPr lvl="1"/>
            <a:r>
              <a:rPr lang="en-US" sz="3400" dirty="0" smtClean="0"/>
              <a:t>Cannot access pages on different sites (different origin)</a:t>
            </a:r>
          </a:p>
          <a:p>
            <a:r>
              <a:rPr lang="en-US" sz="3600" dirty="0" smtClean="0"/>
              <a:t>This also applies to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smtClean="0"/>
              <a:t>AJAX calls)</a:t>
            </a:r>
            <a:endParaRPr lang="en-US" sz="36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400" dirty="0" smtClean="0"/>
              <a:t>Sent only between pages within the same </a:t>
            </a: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origin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Origin</a:t>
            </a:r>
            <a:r>
              <a:rPr lang="en-US" dirty="0" smtClean="0"/>
              <a:t> is defined using:</a:t>
            </a:r>
          </a:p>
          <a:p>
            <a:pPr lvl="1"/>
            <a:r>
              <a:rPr lang="en-US" dirty="0"/>
              <a:t>Application layer protocol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Domain name 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Port number (e.g.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example.com: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resources are of the same origin if all of the above match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Determination Rules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6" y="4179818"/>
            <a:ext cx="6708776" cy="24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6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The "Same Origin Policy" is sometimes too restrictive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Large sites with lots of subdomains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Accessing web services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Ways of "relaxing"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Cross-Origin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Resource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Sharing (CORS)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 site explicitly allows "HTTP calls from everywhere"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document.domain</a:t>
            </a:r>
            <a:r>
              <a:rPr lang="en-US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Can be set to a super domain when in proper subdomain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Cross document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messaging</a:t>
            </a:r>
          </a:p>
          <a:p>
            <a:pPr lvl="2">
              <a:spcBef>
                <a:spcPts val="0"/>
              </a:spcBef>
            </a:pPr>
            <a:r>
              <a:rPr lang="en-GB" dirty="0" smtClean="0"/>
              <a:t>Allowing </a:t>
            </a:r>
            <a:r>
              <a:rPr lang="en-GB" dirty="0"/>
              <a:t>documents to communicate </a:t>
            </a:r>
            <a:r>
              <a:rPr lang="en-GB" dirty="0" smtClean="0"/>
              <a:t>across </a:t>
            </a:r>
            <a:r>
              <a:rPr lang="en-GB" dirty="0"/>
              <a:t>different </a:t>
            </a:r>
            <a:r>
              <a:rPr lang="en-GB" dirty="0" smtClean="0"/>
              <a:t>origins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/>
              <a:t>Workaround: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JSONP</a:t>
            </a:r>
            <a:r>
              <a:rPr lang="en-US" dirty="0" smtClean="0"/>
              <a:t> (uses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dirty="0" smtClean="0"/>
              <a:t> to skip the same origin policy)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the Same Origin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CORS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allows a site to declare its cross-domain origin policy</a:t>
            </a:r>
          </a:p>
          <a:p>
            <a:pPr lvl="1"/>
            <a:r>
              <a:rPr lang="en-US" dirty="0" smtClean="0"/>
              <a:t>"Accessible from everywhere" / "accessible from certain origins"</a:t>
            </a:r>
          </a:p>
          <a:p>
            <a:r>
              <a:rPr lang="en-US" dirty="0" smtClean="0"/>
              <a:t>CORS: how it works?</a:t>
            </a:r>
          </a:p>
          <a:p>
            <a:pPr lvl="1"/>
            <a:r>
              <a:rPr lang="en-US" dirty="0" smtClean="0"/>
              <a:t>The browser sends one-time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 smtClean="0"/>
              <a:t> request to ask the server for cross-domain access permissions</a:t>
            </a:r>
          </a:p>
          <a:p>
            <a:pPr lvl="1"/>
            <a:r>
              <a:rPr lang="en-US" dirty="0" smtClean="0"/>
              <a:t>The server accepts / denies the request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 (CORS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07856" y="5191238"/>
            <a:ext cx="5020556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HTTP/1.1 200 OK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Access-Control-Allow-Origin: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191238"/>
            <a:ext cx="527004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OPTIONS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/some-service/ HTTP/1.1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Host: server-site.com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Origin: http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://slient-site.com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980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Internet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– provides data transfer channels over the TCP and </a:t>
            </a:r>
            <a:r>
              <a:rPr lang="en-US" sz="3000" dirty="0" smtClean="0"/>
              <a:t>HTTP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Clients (Web browsers)</a:t>
            </a:r>
            <a:r>
              <a:rPr lang="en-US" sz="3000" dirty="0"/>
              <a:t> – </a:t>
            </a:r>
            <a:r>
              <a:rPr lang="en-US" sz="3000" dirty="0" smtClean="0"/>
              <a:t>display Web </a:t>
            </a:r>
            <a:r>
              <a:rPr lang="en-US" sz="3000" dirty="0"/>
              <a:t>content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Web servers</a:t>
            </a:r>
            <a:r>
              <a:rPr lang="en-US" sz="3000" dirty="0"/>
              <a:t> – IIS, Apache, Tomcat, GWS, etc.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Hyper Text Transfer Protocol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Hyper Text Markup Language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Uniform Resource Locator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30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Uniform Resource Identifiers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URIs</a:t>
            </a:r>
            <a:r>
              <a:rPr lang="en-US" sz="2800" dirty="0"/>
              <a:t>)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4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Simulating and Tracking Web Traffic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84" y="1302327"/>
            <a:ext cx="4472728" cy="335454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8" name="Picture 6" descr="http://upload.wikimedia.org/wikipedia/commons/f/f2/1328101914_Config-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40" y="533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Free tool (by Telerik) –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www.telerik.com/fiddler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Firebug</a:t>
            </a:r>
            <a:r>
              <a:rPr lang="en-US" dirty="0"/>
              <a:t> plug-in for Firefox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must have for Web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ultimate tool for monitoring, </a:t>
            </a:r>
            <a:r>
              <a:rPr lang="en-US" dirty="0" smtClean="0"/>
              <a:t>editing and</a:t>
            </a:r>
            <a:br>
              <a:rPr lang="en-US" dirty="0" smtClean="0"/>
            </a:br>
            <a:r>
              <a:rPr lang="en-US" dirty="0" smtClean="0"/>
              <a:t>debugging HTTP, HTML</a:t>
            </a:r>
            <a:r>
              <a:rPr lang="en-US" dirty="0"/>
              <a:t>, CSS, JavaScript, etc.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Free, open-source – </a:t>
            </a:r>
            <a:r>
              <a:rPr lang="en-US" dirty="0" smtClean="0">
                <a:hlinkClick r:id="rId3"/>
              </a:rPr>
              <a:t>www.getfirebug.com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9012" y="3962400"/>
            <a:ext cx="2742849" cy="2229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074" name="Picture 2" descr="Fiddler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6006" y="1366420"/>
            <a:ext cx="4288818" cy="1300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2881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Developer Tools</a:t>
            </a:r>
          </a:p>
          <a:p>
            <a:pPr lvl="1"/>
            <a:r>
              <a:rPr lang="en-US" dirty="0" smtClean="0"/>
              <a:t>Built-in in Google Chrome and Opera</a:t>
            </a:r>
          </a:p>
          <a:p>
            <a:pPr lvl="1"/>
            <a:r>
              <a:rPr lang="en-US" dirty="0" smtClean="0"/>
              <a:t>Network requests logging</a:t>
            </a:r>
          </a:p>
          <a:p>
            <a:pPr lvl="1"/>
            <a:r>
              <a:rPr lang="en-US" dirty="0" smtClean="0"/>
              <a:t>Code execution timeline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Postman</a:t>
            </a:r>
          </a:p>
          <a:p>
            <a:pPr lvl="1"/>
            <a:r>
              <a:rPr lang="en-US" dirty="0" smtClean="0"/>
              <a:t>Google app</a:t>
            </a:r>
          </a:p>
          <a:p>
            <a:pPr lvl="1"/>
            <a:r>
              <a:rPr lang="en-US" dirty="0" smtClean="0"/>
              <a:t>Perform HTTP requests</a:t>
            </a:r>
          </a:p>
          <a:p>
            <a:pPr lvl="1"/>
            <a:r>
              <a:rPr lang="en-US" dirty="0"/>
              <a:t>Get from </a:t>
            </a:r>
            <a:r>
              <a:rPr lang="en-US" dirty="0" smtClean="0">
                <a:hlinkClick r:id="rId2"/>
              </a:rPr>
              <a:t>Chrome Web Store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Developer </a:t>
            </a:r>
            <a:r>
              <a:rPr lang="en-US" dirty="0" smtClean="0"/>
              <a:t>Tools (2)</a:t>
            </a:r>
            <a:endParaRPr lang="en-US" dirty="0"/>
          </a:p>
        </p:txBody>
      </p:sp>
      <p:pic>
        <p:nvPicPr>
          <p:cNvPr id="1028" name="Picture 4" descr="https://lh3.googleusercontent.com/z5IDqoJmsKQKwIRJZiedFa_fJHaVHJKHp3vLH4bHvtZFhDbDVJxlkv7FEN6Zv8DUnQGqhedWjTFr_sYnqmjHPa6xtdYwdkIN0MjGhXA57gnudA0NI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29" y="1265691"/>
            <a:ext cx="3615408" cy="211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412" y="3752516"/>
            <a:ext cx="4129825" cy="25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is </a:t>
            </a:r>
            <a:r>
              <a:rPr lang="en-GB" sz="3000" dirty="0" smtClean="0"/>
              <a:t>the difference between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en-US" sz="3000" dirty="0" smtClean="0"/>
              <a:t> &amp;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Internet</a:t>
            </a:r>
            <a:r>
              <a:rPr lang="en-US" sz="30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query string</a:t>
            </a:r>
            <a:r>
              <a:rPr lang="en-US" sz="30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sz="3000" dirty="0" smtClean="0"/>
              <a:t>? How </a:t>
            </a:r>
            <a:r>
              <a:rPr lang="en-GB" sz="3000" dirty="0" smtClean="0"/>
              <a:t>is</a:t>
            </a:r>
            <a:r>
              <a:rPr lang="bg-BG" sz="3000" dirty="0" smtClean="0"/>
              <a:t> </a:t>
            </a:r>
            <a:r>
              <a:rPr lang="en-GB" sz="3000" dirty="0" smtClean="0"/>
              <a:t>done the communication?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What does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sz="3000" dirty="0" smtClean="0"/>
              <a:t> and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en-US" sz="3000" dirty="0" smtClean="0"/>
              <a:t> contain?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RSS</a:t>
            </a:r>
            <a:r>
              <a:rPr lang="en-US" sz="3000" dirty="0" smtClean="0"/>
              <a:t> used for? What is the format of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sz="30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REST</a:t>
            </a:r>
            <a:r>
              <a:rPr lang="en-US" sz="30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does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sz="3000" dirty="0" smtClean="0"/>
              <a:t> give us?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the Same Origin Policy</a:t>
            </a:r>
            <a:r>
              <a:rPr lang="en-US" sz="30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CORS</a:t>
            </a:r>
            <a:r>
              <a:rPr lang="en-US" sz="3000" dirty="0" smtClean="0"/>
              <a:t>?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68" y="3733800"/>
            <a:ext cx="3492276" cy="25907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TCP, </a:t>
            </a:r>
            <a:r>
              <a:rPr lang="en-US" sz="2800" dirty="0" smtClean="0"/>
              <a:t>HTTP</a:t>
            </a:r>
            <a:r>
              <a:rPr lang="en-US" sz="2800" dirty="0"/>
              <a:t>, FTP, </a:t>
            </a:r>
            <a:r>
              <a:rPr lang="en-US" sz="2800" dirty="0" smtClean="0"/>
              <a:t>SMTP…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The HTTP protocol is fundamental for </a:t>
            </a:r>
            <a:r>
              <a:rPr lang="en-US" sz="3000" dirty="0" smtClean="0"/>
              <a:t>WWW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Clients </a:t>
            </a:r>
            <a:r>
              <a:rPr lang="en-US" sz="3000" dirty="0"/>
              <a:t>use Web browser </a:t>
            </a:r>
            <a:r>
              <a:rPr lang="en-US" sz="3000" dirty="0" smtClean="0"/>
              <a:t>to </a:t>
            </a:r>
            <a:r>
              <a:rPr lang="en-US" sz="3000" dirty="0"/>
              <a:t>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Servers send the requested resource as a response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Web </a:t>
            </a:r>
            <a:r>
              <a:rPr lang="en-US" sz="3000" dirty="0"/>
              <a:t>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text, graphics, animations and other </a:t>
            </a:r>
            <a:r>
              <a:rPr lang="en-US" sz="2800" dirty="0" smtClean="0"/>
              <a:t>files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09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isangate.net/services/images/www-ho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2862" y="1940313"/>
            <a:ext cx="3181350" cy="2638426"/>
          </a:xfrm>
          <a:prstGeom prst="roundRect">
            <a:avLst>
              <a:gd name="adj" fmla="val 37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700" name="Picture 4" descr="http://smnet.co.uk/Links/files/www-ic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8" b="12987"/>
          <a:stretch>
            <a:fillRect/>
          </a:stretch>
        </p:blipFill>
        <p:spPr bwMode="auto">
          <a:xfrm rot="20449672">
            <a:off x="2754384" y="2272960"/>
            <a:ext cx="2667000" cy="238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Uniform Resource Locator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Uniform Resource Locator</a:t>
            </a:r>
            <a:r>
              <a:rPr lang="en-US" sz="3000" dirty="0"/>
              <a:t> (URL)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URL is </a:t>
            </a:r>
            <a:r>
              <a:rPr lang="en-US" sz="3000" dirty="0"/>
              <a:t>a formatted string, consisting of: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 smtClean="0"/>
              <a:t>...)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Host or </a:t>
            </a:r>
            <a:r>
              <a:rPr lang="en-US" sz="2800" dirty="0"/>
              <a:t>IP address </a:t>
            </a:r>
            <a:r>
              <a:rPr lang="en-US" sz="2800" dirty="0" smtClean="0"/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softuni.bg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Port (default port is 80)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Path can be dynamic or static 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/path/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Query string 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Fragment – Only used on the client to navigate to some section</a:t>
            </a:r>
            <a:endParaRPr lang="en-US" sz="2800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URL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290636" y="1750203"/>
            <a:ext cx="96043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yoursite.com:8080/path/index.php?id=27&amp;lang=en#lectures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 rot="5400000">
            <a:off x="1550957" y="2040459"/>
            <a:ext cx="228600" cy="59049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222362" y="2526268"/>
            <a:ext cx="94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Scheme</a:t>
            </a:r>
            <a:endParaRPr lang="en-GB" sz="18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3065204" y="1478196"/>
            <a:ext cx="228600" cy="17150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46000" y="2521095"/>
            <a:ext cx="6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Host</a:t>
            </a:r>
            <a:endParaRPr lang="en-GB" sz="1800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359405" y="2086596"/>
            <a:ext cx="228600" cy="49821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189428" y="2521094"/>
            <a:ext cx="6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Port</a:t>
            </a:r>
            <a:endParaRPr lang="en-GB" sz="18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5749724" y="1343319"/>
            <a:ext cx="228601" cy="198477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573466" y="2521094"/>
            <a:ext cx="6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Path</a:t>
            </a:r>
            <a:endParaRPr lang="en-GB" sz="1800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7738271" y="1431281"/>
            <a:ext cx="228603" cy="180884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19068" y="2521094"/>
            <a:ext cx="78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Query</a:t>
            </a:r>
            <a:endParaRPr lang="en-GB" sz="1800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9350640" y="1743834"/>
            <a:ext cx="228603" cy="118374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8927674" y="2515117"/>
            <a:ext cx="11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Fragment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426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uiExpand="1" build="p"/>
      <p:bldP spid="3" grpId="0" animBg="1"/>
      <p:bldP spid="4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Safe URL characters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[0-9a-zA-Z] $-_.+*'(),!</a:t>
            </a: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Space </a:t>
            </a:r>
            <a:r>
              <a:rPr lang="en-US" dirty="0"/>
              <a:t>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505200"/>
            <a:ext cx="5461787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918211" y="3474720"/>
          <a:ext cx="4648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/>
                <a:gridCol w="2324100"/>
              </a:tblGrid>
              <a:tr h="33236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ASCII Character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URL encoding</a:t>
                      </a:r>
                      <a:endParaRPr lang="en-GB" sz="1800" dirty="0"/>
                    </a:p>
                  </a:txBody>
                  <a:tcPr/>
                </a:tc>
              </a:tr>
              <a:tr h="33236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space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%20</a:t>
                      </a:r>
                      <a:endParaRPr lang="en-GB" sz="1800" dirty="0"/>
                    </a:p>
                  </a:txBody>
                  <a:tcPr/>
                </a:tc>
              </a:tr>
              <a:tr h="33236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!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%21</a:t>
                      </a:r>
                      <a:endParaRPr lang="en-GB" sz="1800" dirty="0"/>
                    </a:p>
                  </a:txBody>
                  <a:tcPr/>
                </a:tc>
              </a:tr>
              <a:tr h="33236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"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%22</a:t>
                      </a:r>
                      <a:endParaRPr lang="en-GB" sz="1800" dirty="0"/>
                    </a:p>
                  </a:txBody>
                  <a:tcPr/>
                </a:tc>
              </a:tr>
              <a:tr h="33236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#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%23</a:t>
                      </a:r>
                      <a:endParaRPr lang="en-GB" sz="1800" dirty="0"/>
                    </a:p>
                  </a:txBody>
                  <a:tcPr/>
                </a:tc>
              </a:tr>
              <a:tr h="33236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$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%24</a:t>
                      </a:r>
                      <a:endParaRPr lang="en-GB" sz="1800" dirty="0"/>
                    </a:p>
                  </a:txBody>
                  <a:tcPr/>
                </a:tc>
              </a:tr>
              <a:tr h="33236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%25</a:t>
                      </a:r>
                      <a:endParaRPr lang="en-GB" sz="1800" dirty="0"/>
                    </a:p>
                  </a:txBody>
                  <a:tcPr/>
                </a:tc>
              </a:tr>
              <a:tr h="137108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&amp;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%26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2888</Words>
  <Application>Microsoft Office PowerPoint</Application>
  <PresentationFormat>Custom</PresentationFormat>
  <Paragraphs>583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Black</vt:lpstr>
      <vt:lpstr>Calibri</vt:lpstr>
      <vt:lpstr>Consolas</vt:lpstr>
      <vt:lpstr>Corbel</vt:lpstr>
      <vt:lpstr>Wingdings</vt:lpstr>
      <vt:lpstr>Wingdings 2</vt:lpstr>
      <vt:lpstr>SoftUni 16x9</vt:lpstr>
      <vt:lpstr>HTTP, AJAX and REST</vt:lpstr>
      <vt:lpstr>Table of Contents</vt:lpstr>
      <vt:lpstr>World Wide Web</vt:lpstr>
      <vt:lpstr>What is WWW?</vt:lpstr>
      <vt:lpstr>WWW Components</vt:lpstr>
      <vt:lpstr>WWW Infrastructure</vt:lpstr>
      <vt:lpstr>URL</vt:lpstr>
      <vt:lpstr>URL</vt:lpstr>
      <vt:lpstr>URL Encoding</vt:lpstr>
      <vt:lpstr>URL – Examples</vt:lpstr>
      <vt:lpstr>The HTTP Protocol</vt:lpstr>
      <vt:lpstr>HTTP</vt:lpstr>
      <vt:lpstr>HTTP: Request-Response Protocol</vt:lpstr>
      <vt:lpstr>HTTP Transaction: Example</vt:lpstr>
      <vt:lpstr>HTTP Request Methods</vt:lpstr>
      <vt:lpstr>HTTP Request Message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Message</vt:lpstr>
      <vt:lpstr>HTTP Response – Example</vt:lpstr>
      <vt:lpstr>HTTP Response – Example</vt:lpstr>
      <vt:lpstr>HTTP Response Codes</vt:lpstr>
      <vt:lpstr>Browser Redirection</vt:lpstr>
      <vt:lpstr>Content-Type and Disposition</vt:lpstr>
      <vt:lpstr>Common MIME Types</vt:lpstr>
      <vt:lpstr>HTML, XML, JSON, RSS</vt:lpstr>
      <vt:lpstr>HTML</vt:lpstr>
      <vt:lpstr>XML</vt:lpstr>
      <vt:lpstr>RSS</vt:lpstr>
      <vt:lpstr>RSS – Example</vt:lpstr>
      <vt:lpstr>JSON</vt:lpstr>
      <vt:lpstr>Web Services</vt:lpstr>
      <vt:lpstr>Web Services</vt:lpstr>
      <vt:lpstr>RESTful Web Services</vt:lpstr>
      <vt:lpstr>What is REST?</vt:lpstr>
      <vt:lpstr>RESTful Services</vt:lpstr>
      <vt:lpstr>AJAX</vt:lpstr>
      <vt:lpstr>AJAX</vt:lpstr>
      <vt:lpstr>AJAX Diagram</vt:lpstr>
      <vt:lpstr>AJAX</vt:lpstr>
      <vt:lpstr>AJAX (2)</vt:lpstr>
      <vt:lpstr>The Same Origin Policy</vt:lpstr>
      <vt:lpstr>Same Origin Policy</vt:lpstr>
      <vt:lpstr>Origin Determination Rules</vt:lpstr>
      <vt:lpstr>Relaxing the Same Origin Policy</vt:lpstr>
      <vt:lpstr>Cross-Origin Resource Sharing (CORS)</vt:lpstr>
      <vt:lpstr>Web Developer Tools</vt:lpstr>
      <vt:lpstr>Web Developer Tools</vt:lpstr>
      <vt:lpstr>Web Developer Tools (2)</vt:lpstr>
      <vt:lpstr>Summary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HTTP, AJAX and REST</dc:title>
  <dc:subject>Software Development Course</dc:subject>
  <dc:creator/>
  <cp:keywords>JavaScript, JS, programming, SoftUni, Software University, programming, software development, software engineering, course, Web development, Applications, HTTP, AJAX, REST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2016-04-05T19:57:14Z</dcterms:modified>
  <cp:category>JavaScript, JS, programming, Applications, HTTP, AJAX, REST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