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media/image4.jpg" ContentType="image/jp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428" r:id="rId2"/>
    <p:sldId id="2583" r:id="rId3"/>
    <p:sldId id="2511" r:id="rId4"/>
    <p:sldId id="2506" r:id="rId5"/>
    <p:sldId id="2433" r:id="rId6"/>
    <p:sldId id="2434" r:id="rId7"/>
    <p:sldId id="2575" r:id="rId8"/>
    <p:sldId id="2446" r:id="rId9"/>
    <p:sldId id="2581" r:id="rId10"/>
    <p:sldId id="2582" r:id="rId11"/>
    <p:sldId id="2549" r:id="rId12"/>
    <p:sldId id="2456" r:id="rId13"/>
    <p:sldId id="2457" r:id="rId14"/>
    <p:sldId id="2460" r:id="rId15"/>
    <p:sldId id="2458" r:id="rId16"/>
    <p:sldId id="2459" r:id="rId17"/>
    <p:sldId id="2476" r:id="rId18"/>
    <p:sldId id="2477" r:id="rId19"/>
    <p:sldId id="2522" r:id="rId20"/>
    <p:sldId id="2480"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N. Baviskar" initials="SNB" lastIdx="1" clrIdx="0">
    <p:extLst>
      <p:ext uri="{19B8F6BF-5375-455C-9EA6-DF929625EA0E}">
        <p15:presenceInfo xmlns:p15="http://schemas.microsoft.com/office/powerpoint/2012/main" userId="78a0c80b0dbf7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FE"/>
    <a:srgbClr val="0070C0"/>
    <a:srgbClr val="376092"/>
    <a:srgbClr val="27ACFD"/>
    <a:srgbClr val="DCE6F2"/>
    <a:srgbClr val="002060"/>
    <a:srgbClr val="00D2C2"/>
    <a:srgbClr val="FF0066"/>
    <a:srgbClr val="3871F1"/>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701" autoAdjust="0"/>
  </p:normalViewPr>
  <p:slideViewPr>
    <p:cSldViewPr>
      <p:cViewPr varScale="1">
        <p:scale>
          <a:sx n="63" d="100"/>
          <a:sy n="63" d="100"/>
        </p:scale>
        <p:origin x="904" y="52"/>
      </p:cViewPr>
      <p:guideLst>
        <p:guide orient="horz" pos="2880"/>
        <p:guide pos="2160"/>
      </p:guideLst>
    </p:cSldViewPr>
  </p:slideViewPr>
  <p:outlineViewPr>
    <p:cViewPr>
      <p:scale>
        <a:sx n="33" d="100"/>
        <a:sy n="33" d="100"/>
      </p:scale>
      <p:origin x="0" y="-3480"/>
    </p:cViewPr>
  </p:outlineViewPr>
  <p:notesTextViewPr>
    <p:cViewPr>
      <p:scale>
        <a:sx n="33" d="100"/>
        <a:sy n="3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6DB9-4AD2-9BEB-4E7721691BCA}"/>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5C9C-4B7F-B61D-D5802A1179E8}"/>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05485139400455E-2"/>
          <c:y val="5.3383949408555474E-2"/>
          <c:w val="0.94529451486059957"/>
          <c:h val="0.82012341345834783"/>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1923-4593-81F0-D3663FF9130A}"/>
            </c:ext>
          </c:extLst>
        </c:ser>
        <c:ser>
          <c:idx val="1"/>
          <c:order val="1"/>
          <c:tx>
            <c:strRef>
              <c:f>Sheet1!$C$1</c:f>
              <c:strCache>
                <c:ptCount val="1"/>
                <c:pt idx="0">
                  <c:v>Series 2</c:v>
                </c:pt>
              </c:strCache>
            </c:strRef>
          </c:tx>
          <c:spPr>
            <a:solidFill>
              <a:srgbClr val="27ACFD"/>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1923-4593-81F0-D3663FF9130A}"/>
            </c:ext>
          </c:extLst>
        </c:ser>
        <c:ser>
          <c:idx val="2"/>
          <c:order val="2"/>
          <c:tx>
            <c:strRef>
              <c:f>Sheet1!$D$1</c:f>
              <c:strCache>
                <c:ptCount val="1"/>
                <c:pt idx="0">
                  <c:v>Series 3</c:v>
                </c:pt>
              </c:strCache>
            </c:strRef>
          </c:tx>
          <c:spPr>
            <a:solidFill>
              <a:srgbClr val="0070C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1923-4593-81F0-D3663FF9130A}"/>
            </c:ext>
          </c:extLst>
        </c:ser>
        <c:ser>
          <c:idx val="3"/>
          <c:order val="3"/>
          <c:tx>
            <c:strRef>
              <c:f>Sheet1!$E$1</c:f>
              <c:strCache>
                <c:ptCount val="1"/>
                <c:pt idx="0">
                  <c:v>Series 4</c:v>
                </c:pt>
              </c:strCache>
            </c:strRef>
          </c:tx>
          <c:spPr>
            <a:solidFill>
              <a:srgbClr val="00D2C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1923-4593-81F0-D3663FF9130A}"/>
            </c:ext>
          </c:extLst>
        </c:ser>
        <c:ser>
          <c:idx val="4"/>
          <c:order val="4"/>
          <c:tx>
            <c:strRef>
              <c:f>Sheet1!$F$1</c:f>
              <c:strCache>
                <c:ptCount val="1"/>
                <c:pt idx="0">
                  <c:v>Series 5</c:v>
                </c:pt>
              </c:strCache>
            </c:strRef>
          </c:tx>
          <c:spPr>
            <a:solidFill>
              <a:schemeClr val="bg1">
                <a:lumMod val="75000"/>
              </a:schemeClr>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1923-4593-81F0-D3663FF9130A}"/>
            </c:ext>
          </c:extLst>
        </c:ser>
        <c:dLbls>
          <c:showLegendKey val="0"/>
          <c:showVal val="0"/>
          <c:showCatName val="0"/>
          <c:showSerName val="0"/>
          <c:showPercent val="0"/>
          <c:showBubbleSize val="0"/>
        </c:dLbls>
        <c:gapWidth val="100"/>
        <c:overlap val="-20"/>
        <c:axId val="-1623129680"/>
        <c:axId val="-1623130768"/>
      </c:barChart>
      <c:catAx>
        <c:axId val="-16231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30768"/>
        <c:crosses val="autoZero"/>
        <c:auto val="1"/>
        <c:lblAlgn val="ctr"/>
        <c:lblOffset val="100"/>
        <c:noMultiLvlLbl val="0"/>
      </c:catAx>
      <c:valAx>
        <c:axId val="-1623130768"/>
        <c:scaling>
          <c:orientation val="minMax"/>
          <c:max val="2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29680"/>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i="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551A4C-71FE-42A1-91C0-898095F378DE}" type="datetimeFigureOut">
              <a:rPr lang="en-US" smtClean="0"/>
              <a:t>1/29/2024</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42D429-73E7-4FD1-81EF-2A077003D45C}" type="slidenum">
              <a:rPr lang="en-US" smtClean="0"/>
              <a:t>‹#›</a:t>
            </a:fld>
            <a:endParaRPr lang="en-US" dirty="0"/>
          </a:p>
        </p:txBody>
      </p:sp>
    </p:spTree>
    <p:extLst>
      <p:ext uri="{BB962C8B-B14F-4D97-AF65-F5344CB8AC3E}">
        <p14:creationId xmlns:p14="http://schemas.microsoft.com/office/powerpoint/2010/main" val="26003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a:t>
            </a:fld>
            <a:endParaRPr lang="en-US" dirty="0"/>
          </a:p>
        </p:txBody>
      </p:sp>
    </p:spTree>
    <p:extLst>
      <p:ext uri="{BB962C8B-B14F-4D97-AF65-F5344CB8AC3E}">
        <p14:creationId xmlns:p14="http://schemas.microsoft.com/office/powerpoint/2010/main" val="571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10</a:t>
            </a:fld>
            <a:endParaRPr lang="en-US" dirty="0"/>
          </a:p>
        </p:txBody>
      </p:sp>
    </p:spTree>
    <p:extLst>
      <p:ext uri="{BB962C8B-B14F-4D97-AF65-F5344CB8AC3E}">
        <p14:creationId xmlns:p14="http://schemas.microsoft.com/office/powerpoint/2010/main" val="30735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11</a:t>
            </a:fld>
            <a:endParaRPr lang="en-US" dirty="0"/>
          </a:p>
        </p:txBody>
      </p:sp>
    </p:spTree>
    <p:extLst>
      <p:ext uri="{BB962C8B-B14F-4D97-AF65-F5344CB8AC3E}">
        <p14:creationId xmlns:p14="http://schemas.microsoft.com/office/powerpoint/2010/main" val="314332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12</a:t>
            </a:fld>
            <a:endParaRPr lang="en-US" dirty="0"/>
          </a:p>
        </p:txBody>
      </p:sp>
    </p:spTree>
    <p:extLst>
      <p:ext uri="{BB962C8B-B14F-4D97-AF65-F5344CB8AC3E}">
        <p14:creationId xmlns:p14="http://schemas.microsoft.com/office/powerpoint/2010/main" val="27120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13</a:t>
            </a:fld>
            <a:endParaRPr lang="en-US" dirty="0"/>
          </a:p>
        </p:txBody>
      </p:sp>
    </p:spTree>
    <p:extLst>
      <p:ext uri="{BB962C8B-B14F-4D97-AF65-F5344CB8AC3E}">
        <p14:creationId xmlns:p14="http://schemas.microsoft.com/office/powerpoint/2010/main" val="136210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14</a:t>
            </a:fld>
            <a:endParaRPr lang="en-US" dirty="0"/>
          </a:p>
        </p:txBody>
      </p:sp>
    </p:spTree>
    <p:extLst>
      <p:ext uri="{BB962C8B-B14F-4D97-AF65-F5344CB8AC3E}">
        <p14:creationId xmlns:p14="http://schemas.microsoft.com/office/powerpoint/2010/main" val="37427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15</a:t>
            </a:fld>
            <a:endParaRPr lang="en-US" dirty="0"/>
          </a:p>
        </p:txBody>
      </p:sp>
    </p:spTree>
    <p:extLst>
      <p:ext uri="{BB962C8B-B14F-4D97-AF65-F5344CB8AC3E}">
        <p14:creationId xmlns:p14="http://schemas.microsoft.com/office/powerpoint/2010/main" val="56808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16</a:t>
            </a:fld>
            <a:endParaRPr lang="en-US" dirty="0"/>
          </a:p>
        </p:txBody>
      </p:sp>
    </p:spTree>
    <p:extLst>
      <p:ext uri="{BB962C8B-B14F-4D97-AF65-F5344CB8AC3E}">
        <p14:creationId xmlns:p14="http://schemas.microsoft.com/office/powerpoint/2010/main" val="37707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17</a:t>
            </a:fld>
            <a:endParaRPr lang="en-US" dirty="0"/>
          </a:p>
        </p:txBody>
      </p:sp>
    </p:spTree>
    <p:extLst>
      <p:ext uri="{BB962C8B-B14F-4D97-AF65-F5344CB8AC3E}">
        <p14:creationId xmlns:p14="http://schemas.microsoft.com/office/powerpoint/2010/main" val="174841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18</a:t>
            </a:fld>
            <a:endParaRPr lang="en-US" dirty="0"/>
          </a:p>
        </p:txBody>
      </p:sp>
    </p:spTree>
    <p:extLst>
      <p:ext uri="{BB962C8B-B14F-4D97-AF65-F5344CB8AC3E}">
        <p14:creationId xmlns:p14="http://schemas.microsoft.com/office/powerpoint/2010/main" val="91829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19</a:t>
            </a:fld>
            <a:endParaRPr lang="en-US" dirty="0"/>
          </a:p>
        </p:txBody>
      </p:sp>
    </p:spTree>
    <p:extLst>
      <p:ext uri="{BB962C8B-B14F-4D97-AF65-F5344CB8AC3E}">
        <p14:creationId xmlns:p14="http://schemas.microsoft.com/office/powerpoint/2010/main" val="15917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a:t>
            </a:fld>
            <a:endParaRPr lang="en-US" dirty="0"/>
          </a:p>
        </p:txBody>
      </p:sp>
    </p:spTree>
    <p:extLst>
      <p:ext uri="{BB962C8B-B14F-4D97-AF65-F5344CB8AC3E}">
        <p14:creationId xmlns:p14="http://schemas.microsoft.com/office/powerpoint/2010/main" val="197239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20</a:t>
            </a:fld>
            <a:endParaRPr lang="en-US" dirty="0"/>
          </a:p>
        </p:txBody>
      </p:sp>
    </p:spTree>
    <p:extLst>
      <p:ext uri="{BB962C8B-B14F-4D97-AF65-F5344CB8AC3E}">
        <p14:creationId xmlns:p14="http://schemas.microsoft.com/office/powerpoint/2010/main" val="17081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0E42D429-73E7-4FD1-81EF-2A077003D45C}"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4</a:t>
            </a:fld>
            <a:endParaRPr lang="en-US" dirty="0"/>
          </a:p>
        </p:txBody>
      </p:sp>
    </p:spTree>
    <p:extLst>
      <p:ext uri="{BB962C8B-B14F-4D97-AF65-F5344CB8AC3E}">
        <p14:creationId xmlns:p14="http://schemas.microsoft.com/office/powerpoint/2010/main" val="56410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5</a:t>
            </a:fld>
            <a:endParaRPr lang="en-US" dirty="0"/>
          </a:p>
        </p:txBody>
      </p:sp>
    </p:spTree>
    <p:extLst>
      <p:ext uri="{BB962C8B-B14F-4D97-AF65-F5344CB8AC3E}">
        <p14:creationId xmlns:p14="http://schemas.microsoft.com/office/powerpoint/2010/main" val="9885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6</a:t>
            </a:fld>
            <a:endParaRPr lang="en-US" dirty="0"/>
          </a:p>
        </p:txBody>
      </p:sp>
    </p:spTree>
    <p:extLst>
      <p:ext uri="{BB962C8B-B14F-4D97-AF65-F5344CB8AC3E}">
        <p14:creationId xmlns:p14="http://schemas.microsoft.com/office/powerpoint/2010/main" val="403778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7</a:t>
            </a:fld>
            <a:endParaRPr lang="en-US" dirty="0"/>
          </a:p>
        </p:txBody>
      </p:sp>
    </p:spTree>
    <p:extLst>
      <p:ext uri="{BB962C8B-B14F-4D97-AF65-F5344CB8AC3E}">
        <p14:creationId xmlns:p14="http://schemas.microsoft.com/office/powerpoint/2010/main" val="306852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8</a:t>
            </a:fld>
            <a:endParaRPr lang="en-US" dirty="0"/>
          </a:p>
        </p:txBody>
      </p:sp>
    </p:spTree>
    <p:extLst>
      <p:ext uri="{BB962C8B-B14F-4D97-AF65-F5344CB8AC3E}">
        <p14:creationId xmlns:p14="http://schemas.microsoft.com/office/powerpoint/2010/main" val="371004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9</a:t>
            </a:fld>
            <a:endParaRPr lang="en-US" dirty="0"/>
          </a:p>
        </p:txBody>
      </p:sp>
    </p:spTree>
    <p:extLst>
      <p:ext uri="{BB962C8B-B14F-4D97-AF65-F5344CB8AC3E}">
        <p14:creationId xmlns:p14="http://schemas.microsoft.com/office/powerpoint/2010/main" val="19217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276" y="3021914"/>
            <a:ext cx="11369446" cy="574675"/>
          </a:xfrm>
          <a:prstGeom prst="rect">
            <a:avLst/>
          </a:prstGeom>
        </p:spPr>
        <p:txBody>
          <a:bodyPr wrap="square" lIns="0" tIns="0" rIns="0" bIns="0">
            <a:spAutoFit/>
          </a:bodyPr>
          <a:lstStyle>
            <a:lvl1pPr>
              <a:defRPr sz="36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6" name="Holder 6"/>
          <p:cNvSpPr>
            <a:spLocks noGrp="1"/>
          </p:cNvSpPr>
          <p:nvPr>
            <p:ph type="sldNum" sz="quarter" idx="7"/>
          </p:nvPr>
        </p:nvSpPr>
        <p:spPr>
          <a:xfrm>
            <a:off x="11582401" y="6577380"/>
            <a:ext cx="494282" cy="142047"/>
          </a:xfrm>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7" name="Picture 6" descr="Logo&#10;&#10;Description automatically generated">
            <a:extLst>
              <a:ext uri="{FF2B5EF4-FFF2-40B4-BE49-F238E27FC236}">
                <a16:creationId xmlns:a16="http://schemas.microsoft.com/office/drawing/2014/main" id="{5BF06BB6-F143-0BE0-A905-8779423684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7" name="Holder 7"/>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8" name="Picture 7" descr="Logo&#10;&#10;Description automatically generated">
            <a:extLst>
              <a:ext uri="{FF2B5EF4-FFF2-40B4-BE49-F238E27FC236}">
                <a16:creationId xmlns:a16="http://schemas.microsoft.com/office/drawing/2014/main" id="{F6B67201-6D24-902E-C45C-8D809629F3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5" name="Holder 5"/>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6" name="Picture 5" descr="Logo&#10;&#10;Description automatically generated">
            <a:extLst>
              <a:ext uri="{FF2B5EF4-FFF2-40B4-BE49-F238E27FC236}">
                <a16:creationId xmlns:a16="http://schemas.microsoft.com/office/drawing/2014/main" id="{919AB3C0-FCD3-567A-7B1D-08DE394E34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5" name="Picture 4" descr="Logo&#10;&#10;Description automatically generated">
            <a:extLst>
              <a:ext uri="{FF2B5EF4-FFF2-40B4-BE49-F238E27FC236}">
                <a16:creationId xmlns:a16="http://schemas.microsoft.com/office/drawing/2014/main" id="{52113564-7FF2-56FB-8AF1-8FF9219912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referRelativeResize="0">
            <a:picLocks noChangeAspect="1"/>
          </p:cNvPicPr>
          <p:nvPr userDrawn="1"/>
        </p:nvPicPr>
        <p:blipFill>
          <a:blip r:embed="rId7">
            <a:grayscl/>
            <a:alphaModFix amt="10000"/>
            <a:extLst>
              <a:ext uri="{BEBA8EAE-BF5A-486C-A8C5-ECC9F3942E4B}">
                <a14:imgProps xmlns:a14="http://schemas.microsoft.com/office/drawing/2010/main">
                  <a14:imgLayer r:embed="rId8">
                    <a14:imgEffect>
                      <a14:saturation sat="10000"/>
                    </a14:imgEffect>
                  </a14:imgLayer>
                </a14:imgProps>
              </a:ext>
              <a:ext uri="{28A0092B-C50C-407E-A947-70E740481C1C}">
                <a14:useLocalDpi xmlns:a14="http://schemas.microsoft.com/office/drawing/2010/main" val="0"/>
              </a:ext>
            </a:extLst>
          </a:blip>
          <a:srcRect/>
          <a:stretch/>
        </p:blipFill>
        <p:spPr>
          <a:xfrm>
            <a:off x="2983643" y="0"/>
            <a:ext cx="6207949" cy="6857998"/>
          </a:xfrm>
          <a:prstGeom prst="rect">
            <a:avLst/>
          </a:prstGeom>
        </p:spPr>
      </p:pic>
      <p:sp>
        <p:nvSpPr>
          <p:cNvPr id="17" name="bg object 17"/>
          <p:cNvSpPr/>
          <p:nvPr/>
        </p:nvSpPr>
        <p:spPr>
          <a:xfrm>
            <a:off x="0" y="6400800"/>
            <a:ext cx="12192000" cy="18415"/>
          </a:xfrm>
          <a:custGeom>
            <a:avLst/>
            <a:gdLst/>
            <a:ahLst/>
            <a:cxnLst/>
            <a:rect l="l" t="t" r="r" b="b"/>
            <a:pathLst>
              <a:path w="12192000" h="18414">
                <a:moveTo>
                  <a:pt x="12192000" y="0"/>
                </a:moveTo>
                <a:lnTo>
                  <a:pt x="0" y="0"/>
                </a:lnTo>
                <a:lnTo>
                  <a:pt x="0" y="18287"/>
                </a:lnTo>
                <a:lnTo>
                  <a:pt x="12192000" y="18287"/>
                </a:lnTo>
                <a:lnTo>
                  <a:pt x="12192000" y="0"/>
                </a:lnTo>
                <a:close/>
              </a:path>
            </a:pathLst>
          </a:custGeom>
          <a:solidFill>
            <a:srgbClr val="BEBEBE"/>
          </a:solidFill>
        </p:spPr>
        <p:txBody>
          <a:bodyPr wrap="square" lIns="0" tIns="0" rIns="0" bIns="0" rtlCol="0"/>
          <a:lstStyle/>
          <a:p>
            <a:endParaRPr dirty="0"/>
          </a:p>
        </p:txBody>
      </p:sp>
      <p:sp>
        <p:nvSpPr>
          <p:cNvPr id="2" name="Holder 2"/>
          <p:cNvSpPr>
            <a:spLocks noGrp="1"/>
          </p:cNvSpPr>
          <p:nvPr>
            <p:ph type="title"/>
          </p:nvPr>
        </p:nvSpPr>
        <p:spPr>
          <a:xfrm>
            <a:off x="245160" y="699261"/>
            <a:ext cx="9053195" cy="391159"/>
          </a:xfrm>
          <a:prstGeom prst="rect">
            <a:avLst/>
          </a:prstGeom>
        </p:spPr>
        <p:txBody>
          <a:bodyPr wrap="square" lIns="0" tIns="0" rIns="0" bIns="0">
            <a:spAutoFit/>
          </a:bodyPr>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a:xfrm>
            <a:off x="6230873" y="1852929"/>
            <a:ext cx="5719445" cy="4278630"/>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46710" y="6563359"/>
            <a:ext cx="2767330" cy="156068"/>
          </a:xfrm>
          <a:prstGeom prst="rect">
            <a:avLst/>
          </a:prstGeom>
        </p:spPr>
        <p:txBody>
          <a:bodyPr wrap="square" lIns="0" tIns="0" rIns="0" bIns="0">
            <a:spAutoFit/>
          </a:bodyPr>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a:xfrm>
            <a:off x="11850623" y="6577380"/>
            <a:ext cx="226059" cy="160020"/>
          </a:xfrm>
          <a:prstGeom prst="rect">
            <a:avLst/>
          </a:prstGeom>
        </p:spPr>
        <p:txBody>
          <a:bodyPr wrap="square" lIns="0" tIns="0" rIns="0" bIns="0">
            <a:spAutoFit/>
          </a:bodyPr>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hyperlink" Target="https://www.globalinsightservices.com/reports/Advanced-Ceramics-market/" TargetMode="External"/><Relationship Id="rId6" Type="http://schemas.openxmlformats.org/officeDocument/2006/relationships/hyperlink" Target="https://www.globalinsightservices.com/reports/medical-imaging-market/" TargetMode="External"/><Relationship Id="rId7" Type="http://schemas.openxmlformats.org/officeDocument/2006/relationships/hyperlink" Target="https://www.globalinsightservices.com/reports/sepsis-diagnostics-mark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hart" Target="../charts/chart6.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1</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
        <p:nvSpPr>
          <p:cNvPr id="4" name="TextBox 3">
            <a:extLst>
              <a:ext uri="{FF2B5EF4-FFF2-40B4-BE49-F238E27FC236}">
                <a16:creationId xmlns:a16="http://schemas.microsoft.com/office/drawing/2014/main" id="{0517182F-5C4C-6BD7-38F0-0EA94F01CB84}"/>
              </a:ext>
            </a:extLst>
          </p:cNvPr>
          <p:cNvSpPr txBox="1"/>
          <p:nvPr/>
        </p:nvSpPr>
        <p:spPr>
          <a:xfrm>
            <a:off x="2209800" y="549632"/>
            <a:ext cx="8839200" cy="5262979"/>
          </a:xfrm>
          <a:prstGeom prst="rect">
            <a:avLst/>
          </a:prstGeom>
          <a:noFill/>
        </p:spPr>
        <p:txBody>
          <a:bodyPr wrap="square" rtlCol="0">
            <a:spAutoFit/>
          </a:bodyPr>
          <a:lstStyle/>
          <a:p>
            <a:pPr algn="ctr"/>
            <a:r>
              <a:rPr lang="en-IN" sz="1600" b="1" dirty="0">
                <a:latin typeface="Aptos Display" panose="020B0004020202020204" pitchFamily="34" charset="0"/>
              </a:rPr>
              <a:t>CHATGPT QUERY</a:t>
            </a:r>
          </a:p>
          <a:p>
            <a:pPr algn="ctr"/>
            <a:endParaRPr lang="en-IN" sz="1600" dirty="0">
              <a:latin typeface="Aptos Display" panose="020B0004020202020204" pitchFamily="34" charset="0"/>
            </a:endParaRPr>
          </a:p>
          <a:p>
            <a:pPr algn="l"/>
            <a:r>
              <a:rPr lang="en-US" sz="1600" b="0" i="0" dirty="0">
                <a:solidFill>
                  <a:srgbClr val="0F0F0F"/>
                </a:solidFill>
                <a:effectLst/>
                <a:latin typeface="Aptos Display" panose="020B0004020202020204" pitchFamily="34" charset="0"/>
              </a:rPr>
              <a:t>Market definition of Medical Imaging Market in 500 words, segments by product, by application, by end-user industry, by services, by customer, by usage, by modality, by technology, by distribution channel, and any other segment that I have missed, top 20 key players, market summary and dynamics, top 5 Industry trends, top 5 market drivers, top 5 opportunities, top 5 restraints, top 5 threats, analysis of latest trends in words.</a:t>
            </a:r>
          </a:p>
          <a:p>
            <a:pPr algn="l"/>
            <a:endParaRPr lang="en-US" sz="1600" dirty="0">
              <a:solidFill>
                <a:srgbClr val="0F0F0F"/>
              </a:solidFill>
              <a:latin typeface="Aptos Display" panose="020B0004020202020204" pitchFamily="34" charset="0"/>
            </a:endParaRPr>
          </a:p>
          <a:p>
            <a:pPr algn="l"/>
            <a:r>
              <a:rPr lang="en-US" sz="1600" b="1" dirty="0">
                <a:solidFill>
                  <a:srgbClr val="FF0000"/>
                </a:solidFill>
                <a:latin typeface="Aptos Display" panose="020B0004020202020204" pitchFamily="34" charset="0"/>
              </a:rPr>
              <a:t>NEED TO REPLACE ALL THE DATA INTO THE FOLLOWING SLIDES</a:t>
            </a:r>
          </a:p>
          <a:p>
            <a:pPr algn="l"/>
            <a:endParaRPr lang="en-US" sz="1600" b="1" dirty="0">
              <a:solidFill>
                <a:srgbClr val="FF0000"/>
              </a:solidFill>
              <a:latin typeface="Aptos Display" panose="020B0004020202020204" pitchFamily="34" charset="0"/>
            </a:endParaRPr>
          </a:p>
          <a:p>
            <a:pPr algn="l"/>
            <a:r>
              <a:rPr lang="en-US" sz="1600" dirty="0">
                <a:solidFill>
                  <a:schemeClr val="tx1"/>
                </a:solidFill>
                <a:latin typeface="Aptos Display" panose="020B0004020202020204" pitchFamily="34" charset="0"/>
              </a:rPr>
              <a:t>Also we can export the data from our website for Advanced Ceramics Market </a:t>
            </a:r>
          </a:p>
          <a:p>
            <a:pPr algn="l"/>
            <a:endParaRPr lang="en-US"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5"/>
              </a:rPr>
              <a:t>https://www.globalinsightservices.com/reports/Advanced-Ceramics-market/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6"/>
              </a:rPr>
              <a:t>https://www.globalinsightservices.com/reports/medical-imaging-market/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7"/>
              </a:rPr>
              <a:t>https://www.globalinsightservices.com/reports/sepsis-diagnostics-market/</a:t>
            </a:r>
            <a:endParaRPr lang="en-IN" sz="1600" dirty="0">
              <a:solidFill>
                <a:schemeClr val="tx1"/>
              </a:solidFill>
              <a:latin typeface="Aptos Display" panose="020B0004020202020204" pitchFamily="34" charset="0"/>
            </a:endParaRPr>
          </a:p>
          <a:p>
            <a:pPr algn="l"/>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rPr>
              <a:t>I will need the following please – </a:t>
            </a:r>
          </a:p>
          <a:p>
            <a:pPr marL="342900" indent="-342900" algn="l">
              <a:buAutoNum type="arabicParenR"/>
            </a:pPr>
            <a:r>
              <a:rPr lang="en-IN" sz="1600" dirty="0">
                <a:solidFill>
                  <a:schemeClr val="tx1"/>
                </a:solidFill>
                <a:latin typeface="Aptos Display" panose="020B0004020202020204" pitchFamily="34" charset="0"/>
              </a:rPr>
              <a:t>Code should work for all the keywords alike for the PPT</a:t>
            </a:r>
          </a:p>
          <a:p>
            <a:pPr marL="342900" indent="-342900" algn="l">
              <a:buAutoNum type="arabicParenR"/>
            </a:pPr>
            <a:r>
              <a:rPr lang="en-IN" sz="1600" dirty="0">
                <a:solidFill>
                  <a:schemeClr val="tx1"/>
                </a:solidFill>
                <a:latin typeface="Aptos Display" panose="020B0004020202020204" pitchFamily="34" charset="0"/>
              </a:rPr>
              <a:t>Easy to execute and easy to debug code</a:t>
            </a:r>
          </a:p>
          <a:p>
            <a:pPr marL="342900" indent="-342900" algn="l">
              <a:buAutoNum type="arabicParenR"/>
            </a:pPr>
            <a:r>
              <a:rPr lang="en-IN" sz="1600" dirty="0">
                <a:solidFill>
                  <a:schemeClr val="tx1"/>
                </a:solidFill>
                <a:latin typeface="Aptos Display" panose="020B0004020202020204" pitchFamily="34" charset="0"/>
              </a:rPr>
              <a:t>Robust so that we can add more events to the code for larger tasks</a:t>
            </a:r>
          </a:p>
          <a:p>
            <a:pPr marL="342900" indent="-342900" algn="l">
              <a:buAutoNum type="arabicParenR"/>
            </a:pPr>
            <a:r>
              <a:rPr lang="en-IN" sz="1600" dirty="0">
                <a:solidFill>
                  <a:schemeClr val="tx1"/>
                </a:solidFill>
                <a:latin typeface="Aptos Display" panose="020B0004020202020204" pitchFamily="34" charset="0"/>
              </a:rPr>
              <a:t>Also need to collate the data for a keyword in word document</a:t>
            </a:r>
          </a:p>
        </p:txBody>
      </p:sp>
    </p:spTree>
    <p:extLst>
      <p:ext uri="{BB962C8B-B14F-4D97-AF65-F5344CB8AC3E}">
        <p14:creationId xmlns:p14="http://schemas.microsoft.com/office/powerpoint/2010/main" val="42413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a:t>
            </a:r>
            <a:r>
              <a:rPr lang="en-US" sz="1400" b="1" dirty="0">
                <a:solidFill>
                  <a:schemeClr val="tx1"/>
                </a:solidFill>
                <a:latin typeface="Poppins" panose="00000500000000000000" pitchFamily="2" charset="0"/>
                <a:cs typeface="Poppins" panose="00000500000000000000" pitchFamily="2" charset="0"/>
              </a:rPr>
              <a:t> Market Size by </a:t>
            </a:r>
            <a:r>
              <a:rPr lang="en-US" sz="1400" b="1" dirty="0">
                <a:solidFill>
                  <a:srgbClr val="FF0000"/>
                </a:solidFill>
                <a:latin typeface="Poppins" panose="00000500000000000000" pitchFamily="2" charset="0"/>
                <a:cs typeface="Poppins" panose="00000500000000000000" pitchFamily="2" charset="0"/>
              </a:rPr>
              <a:t>Application</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2431621953"/>
              </p:ext>
            </p:extLst>
          </p:nvPr>
        </p:nvGraphicFramePr>
        <p:xfrm>
          <a:off x="381000" y="2369495"/>
          <a:ext cx="7239000" cy="3033786"/>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50563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APPLICATION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Monolithic</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Coatings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Composites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Ceramic Filters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Others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Ap</a:t>
            </a:r>
            <a:r>
              <a:rPr lang="en-US" sz="1200" dirty="0">
                <a:solidFill>
                  <a:srgbClr val="FF0000"/>
                </a:solidFill>
                <a:latin typeface="Poppins" panose="00000500000000000000" pitchFamily="2" charset="0"/>
                <a:cs typeface="Poppins" panose="00000500000000000000" pitchFamily="2" charset="0"/>
              </a:rPr>
              <a:t>plication </a:t>
            </a:r>
            <a:r>
              <a:rPr lang="en-US" sz="1200" dirty="0">
                <a:solidFill>
                  <a:srgbClr val="000000"/>
                </a:solidFill>
                <a:latin typeface="Poppins" panose="00000500000000000000" pitchFamily="2" charset="0"/>
                <a:cs typeface="Poppins" panose="00000500000000000000" pitchFamily="2" charset="0"/>
              </a:rPr>
              <a:t>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APPLICATION</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10</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E20C36F1-9794-D864-1376-6706C2AFA14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34530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225748"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Region,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861DC2B8-E6BF-08A3-F6BC-55680DF136A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REGION</a:t>
            </a:r>
          </a:p>
        </p:txBody>
      </p:sp>
      <p:sp>
        <p:nvSpPr>
          <p:cNvPr id="4" name="Slide Number Placeholder 3">
            <a:extLst>
              <a:ext uri="{FF2B5EF4-FFF2-40B4-BE49-F238E27FC236}">
                <a16:creationId xmlns:a16="http://schemas.microsoft.com/office/drawing/2014/main" id="{BE46E847-A192-1570-1E67-BE0E5EA3930F}"/>
              </a:ext>
            </a:extLst>
          </p:cNvPr>
          <p:cNvSpPr>
            <a:spLocks noGrp="1"/>
          </p:cNvSpPr>
          <p:nvPr>
            <p:ph type="sldNum" sz="quarter" idx="7"/>
          </p:nvPr>
        </p:nvSpPr>
        <p:spPr/>
        <p:txBody>
          <a:bodyPr/>
          <a:lstStyle/>
          <a:p>
            <a:pPr marL="38100">
              <a:lnSpc>
                <a:spcPts val="1100"/>
              </a:lnSpc>
            </a:pPr>
            <a:fld id="{81D60167-4931-47E6-BA6A-407CBD079E47}" type="slidenum">
              <a:rPr lang="en-IN" spc="-25" smtClean="0"/>
              <a:t>11</a:t>
            </a:fld>
            <a:endParaRPr lang="en-IN" spc="-25" dirty="0"/>
          </a:p>
        </p:txBody>
      </p:sp>
      <p:sp>
        <p:nvSpPr>
          <p:cNvPr id="13" name="Footer Placeholder 12">
            <a:extLst>
              <a:ext uri="{FF2B5EF4-FFF2-40B4-BE49-F238E27FC236}">
                <a16:creationId xmlns:a16="http://schemas.microsoft.com/office/drawing/2014/main" id="{A9B0DD28-2A38-8117-83B5-C68D4D20E97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graphicFrame>
        <p:nvGraphicFramePr>
          <p:cNvPr id="14" name="Table 13">
            <a:extLst>
              <a:ext uri="{FF2B5EF4-FFF2-40B4-BE49-F238E27FC236}">
                <a16:creationId xmlns:a16="http://schemas.microsoft.com/office/drawing/2014/main" id="{FE09F0A8-FE3B-9AA8-4440-3643C2F55BE8}"/>
              </a:ext>
            </a:extLst>
          </p:cNvPr>
          <p:cNvGraphicFramePr>
            <a:graphicFrameLocks noGrp="1"/>
          </p:cNvGraphicFramePr>
          <p:nvPr>
            <p:extLst>
              <p:ext uri="{D42A27DB-BD31-4B8C-83A1-F6EECF244321}">
                <p14:modId xmlns:p14="http://schemas.microsoft.com/office/powerpoint/2010/main" val="643721064"/>
              </p:ext>
            </p:extLst>
          </p:nvPr>
        </p:nvGraphicFramePr>
        <p:xfrm>
          <a:off x="381001" y="2393226"/>
          <a:ext cx="6934199" cy="3010055"/>
        </p:xfrm>
        <a:graphic>
          <a:graphicData uri="http://schemas.openxmlformats.org/drawingml/2006/table">
            <a:tbl>
              <a:tblPr firstRow="1" firstCol="1" bandRow="1">
                <a:tableStyleId>{3B4B98B0-60AC-42C2-AFA5-B58CD77FA1E5}</a:tableStyleId>
              </a:tblPr>
              <a:tblGrid>
                <a:gridCol w="2209799">
                  <a:extLst>
                    <a:ext uri="{9D8B030D-6E8A-4147-A177-3AD203B41FA5}">
                      <a16:colId xmlns:a16="http://schemas.microsoft.com/office/drawing/2014/main" val="4175545643"/>
                    </a:ext>
                  </a:extLst>
                </a:gridCol>
                <a:gridCol w="1447800">
                  <a:extLst>
                    <a:ext uri="{9D8B030D-6E8A-4147-A177-3AD203B41FA5}">
                      <a16:colId xmlns:a16="http://schemas.microsoft.com/office/drawing/2014/main" val="2037258919"/>
                    </a:ext>
                  </a:extLst>
                </a:gridCol>
                <a:gridCol w="838200">
                  <a:extLst>
                    <a:ext uri="{9D8B030D-6E8A-4147-A177-3AD203B41FA5}">
                      <a16:colId xmlns:a16="http://schemas.microsoft.com/office/drawing/2014/main" val="4294751509"/>
                    </a:ext>
                  </a:extLst>
                </a:gridCol>
                <a:gridCol w="2438400">
                  <a:extLst>
                    <a:ext uri="{9D8B030D-6E8A-4147-A177-3AD203B41FA5}">
                      <a16:colId xmlns:a16="http://schemas.microsoft.com/office/drawing/2014/main" val="1001940252"/>
                    </a:ext>
                  </a:extLst>
                </a:gridCol>
              </a:tblGrid>
              <a:tr h="602011">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REGION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2023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CAGR % (2024-2033)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602011">
                <a:tc>
                  <a:txBody>
                    <a:bodyPr/>
                    <a:lstStyle/>
                    <a:p>
                      <a:pPr marL="0" marR="0" algn="l" fontAlgn="b">
                        <a:lnSpc>
                          <a:spcPct val="100000"/>
                        </a:lnSpc>
                        <a:spcBef>
                          <a:spcPts val="600"/>
                        </a:spcBef>
                        <a:spcAft>
                          <a:spcPts val="1200"/>
                        </a:spcAft>
                      </a:pPr>
                      <a:r>
                        <a:rPr lang="en-IN" sz="1400" b="0" dirty="0">
                          <a:solidFill>
                            <a:schemeClr val="tx1"/>
                          </a:solidFill>
                          <a:effectLst/>
                          <a:latin typeface="Poppins" panose="00000500000000000000" pitchFamily="2" charset="0"/>
                          <a:ea typeface="+mn-ea"/>
                          <a:cs typeface="Poppins" panose="00000500000000000000" pitchFamily="2" charset="0"/>
                        </a:rPr>
                        <a:t>North America</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670302686"/>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E</a:t>
                      </a:r>
                      <a:r>
                        <a:rPr lang="en-IN" sz="1400" b="0" dirty="0" err="1">
                          <a:solidFill>
                            <a:schemeClr val="tx1"/>
                          </a:solidFill>
                          <a:effectLst/>
                          <a:latin typeface="Poppins" panose="00000500000000000000" pitchFamily="2" charset="0"/>
                          <a:ea typeface="+mn-ea"/>
                          <a:cs typeface="Poppins" panose="00000500000000000000" pitchFamily="2" charset="0"/>
                        </a:rPr>
                        <a:t>urope</a:t>
                      </a:r>
                      <a:endParaRPr lang="en-IN" sz="1400" b="0" dirty="0">
                        <a:solidFill>
                          <a:schemeClr val="tx1"/>
                        </a:solidFill>
                        <a:effectLst/>
                        <a:latin typeface="Poppins" panose="00000500000000000000" pitchFamily="2" charset="0"/>
                        <a:ea typeface="+mn-ea"/>
                        <a:cs typeface="Poppins" panose="00000500000000000000" pitchFamily="2" charset="0"/>
                      </a:endParaRP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878678652"/>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A</a:t>
                      </a:r>
                      <a:r>
                        <a:rPr lang="en-IN" sz="1400" b="0" dirty="0" err="1">
                          <a:solidFill>
                            <a:schemeClr val="tx1"/>
                          </a:solidFill>
                          <a:effectLst/>
                          <a:latin typeface="Poppins" panose="00000500000000000000" pitchFamily="2" charset="0"/>
                          <a:ea typeface="+mn-ea"/>
                          <a:cs typeface="Poppins" panose="00000500000000000000" pitchFamily="2" charset="0"/>
                        </a:rPr>
                        <a:t>sia</a:t>
                      </a:r>
                      <a:r>
                        <a:rPr lang="en-IN" sz="1400" b="0" dirty="0">
                          <a:solidFill>
                            <a:schemeClr val="tx1"/>
                          </a:solidFill>
                          <a:effectLst/>
                          <a:latin typeface="Poppins" panose="00000500000000000000" pitchFamily="2" charset="0"/>
                          <a:ea typeface="+mn-ea"/>
                          <a:cs typeface="Poppins" panose="00000500000000000000" pitchFamily="2" charset="0"/>
                        </a:rPr>
                        <a:t>-Pacific</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2371567949"/>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R</a:t>
                      </a:r>
                      <a:r>
                        <a:rPr lang="en-IN" sz="1400" b="0" dirty="0" err="1">
                          <a:solidFill>
                            <a:schemeClr val="tx1"/>
                          </a:solidFill>
                          <a:effectLst/>
                          <a:latin typeface="Poppins" panose="00000500000000000000" pitchFamily="2" charset="0"/>
                          <a:ea typeface="+mn-ea"/>
                          <a:cs typeface="Poppins" panose="00000500000000000000" pitchFamily="2" charset="0"/>
                        </a:rPr>
                        <a:t>est</a:t>
                      </a:r>
                      <a:r>
                        <a:rPr lang="en-IN" sz="1400" b="0" dirty="0">
                          <a:solidFill>
                            <a:schemeClr val="tx1"/>
                          </a:solidFill>
                          <a:effectLst/>
                          <a:latin typeface="Poppins" panose="00000500000000000000" pitchFamily="2" charset="0"/>
                          <a:ea typeface="+mn-ea"/>
                          <a:cs typeface="Poppins" panose="00000500000000000000" pitchFamily="2" charset="0"/>
                        </a:rPr>
                        <a:t> of the World</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1199104749"/>
                  </a:ext>
                </a:extLst>
              </a:tr>
            </a:tbl>
          </a:graphicData>
        </a:graphic>
      </p:graphicFrame>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8"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2758190941"/>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043CB338-FDDB-0D76-A629-E4C2909CA1D1}"/>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000000"/>
                </a:solidFill>
                <a:latin typeface="Poppins" panose="00000500000000000000" pitchFamily="2" charset="0"/>
                <a:cs typeface="Poppins" panose="00000500000000000000" pitchFamily="2" charset="0"/>
              </a:rPr>
              <a:t>Region</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D4AAC58D-FBB4-1EF2-E33E-06C8585773D9}"/>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C0191BB5-7F79-2255-2CA6-EE9CFC7E8F6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5112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A83460E4-B6F5-047E-6593-AD5FF34C712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TRENDS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B7CFB9DD-80F3-8AC7-EF63-98F6BE7058EF}"/>
              </a:ext>
            </a:extLst>
          </p:cNvPr>
          <p:cNvSpPr>
            <a:spLocks noGrp="1"/>
          </p:cNvSpPr>
          <p:nvPr>
            <p:ph type="sldNum" sz="quarter" idx="7"/>
          </p:nvPr>
        </p:nvSpPr>
        <p:spPr/>
        <p:txBody>
          <a:bodyPr/>
          <a:lstStyle/>
          <a:p>
            <a:pPr marL="38100">
              <a:lnSpc>
                <a:spcPts val="1100"/>
              </a:lnSpc>
            </a:pPr>
            <a:fld id="{81D60167-4931-47E6-BA6A-407CBD079E47}" type="slidenum">
              <a:rPr lang="en-IN" spc="-25" smtClean="0"/>
              <a:t>12</a:t>
            </a:fld>
            <a:endParaRPr lang="en-IN" spc="-25" dirty="0"/>
          </a:p>
        </p:txBody>
      </p:sp>
      <p:sp>
        <p:nvSpPr>
          <p:cNvPr id="7" name="Footer Placeholder 6">
            <a:extLst>
              <a:ext uri="{FF2B5EF4-FFF2-40B4-BE49-F238E27FC236}">
                <a16:creationId xmlns:a16="http://schemas.microsoft.com/office/drawing/2014/main" id="{AE701EEB-1B9D-9387-CDCB-9A13EA3BBB23}"/>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8" name="object 26">
            <a:extLst>
              <a:ext uri="{FF2B5EF4-FFF2-40B4-BE49-F238E27FC236}">
                <a16:creationId xmlns:a16="http://schemas.microsoft.com/office/drawing/2014/main" id="{BF75CEEE-FBDE-199B-7C84-D89C97C0176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There are several key trends in the Advanced Ceramics Market.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Miniaturization in Electronics: Increasing demand for smaller and more efficient electronic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Growing Healthcare Applications: Advanced ceramics used in medical implants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Aerospace Innovations: Rising applications in aircraft components for lightweight and high-performance solutions.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Development: Ceramics playing a role in energy-efficient and sustainable technologies.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Focus on Environmental Sustainability: Development of eco-friendly ceramics and recycling initiatives.</a:t>
            </a:r>
          </a:p>
        </p:txBody>
      </p:sp>
      <p:sp>
        <p:nvSpPr>
          <p:cNvPr id="12" name="TextBox 11">
            <a:extLst>
              <a:ext uri="{FF2B5EF4-FFF2-40B4-BE49-F238E27FC236}">
                <a16:creationId xmlns:a16="http://schemas.microsoft.com/office/drawing/2014/main" id="{A51356F9-2554-2A3C-F005-BE56F2A805EB}"/>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8563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883EA97F-D16F-6AC9-1547-CEB9D476814C}"/>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DRIVERS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9FA7444-0A95-5DDF-B89B-92213968F1E6}"/>
              </a:ext>
            </a:extLst>
          </p:cNvPr>
          <p:cNvSpPr>
            <a:spLocks noGrp="1"/>
          </p:cNvSpPr>
          <p:nvPr>
            <p:ph type="sldNum" sz="quarter" idx="7"/>
          </p:nvPr>
        </p:nvSpPr>
        <p:spPr/>
        <p:txBody>
          <a:bodyPr/>
          <a:lstStyle/>
          <a:p>
            <a:pPr marL="38100">
              <a:lnSpc>
                <a:spcPts val="1100"/>
              </a:lnSpc>
            </a:pPr>
            <a:fld id="{81D60167-4931-47E6-BA6A-407CBD079E47}" type="slidenum">
              <a:rPr lang="en-IN" spc="-25" smtClean="0"/>
              <a:t>13</a:t>
            </a:fld>
            <a:endParaRPr lang="en-IN" spc="-25" dirty="0"/>
          </a:p>
        </p:txBody>
      </p:sp>
      <p:sp>
        <p:nvSpPr>
          <p:cNvPr id="7" name="Footer Placeholder 6">
            <a:extLst>
              <a:ext uri="{FF2B5EF4-FFF2-40B4-BE49-F238E27FC236}">
                <a16:creationId xmlns:a16="http://schemas.microsoft.com/office/drawing/2014/main" id="{8B2A63AF-2A3D-9553-11DB-F787020F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583457BD-228B-6919-36D5-77C920B9A3EE}"/>
              </a:ext>
            </a:extLst>
          </p:cNvPr>
          <p:cNvSpPr txBox="1"/>
          <p:nvPr/>
        </p:nvSpPr>
        <p:spPr>
          <a:xfrm>
            <a:off x="800100" y="1361441"/>
            <a:ext cx="10591800" cy="3401829"/>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drivers of the Advanced Ceramics market are:</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High-Temperature Resistance: Increasing demand in industries requiring materials with exceptional heat resistance.</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Electronic Device Proliferation: Growing use in electronics due to the trend of smaller and more powerful devices.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Advancements: Rising demand for ceramics in medical implants, prosthetics,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Automotive Lightweighting: Ceramics used for lightweight and durable components, enhancing fuel efficiency.</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Energy Efficiency Initiatives: Adoption in renewable energy technologies and energy-efficient applications.</a:t>
            </a:r>
          </a:p>
        </p:txBody>
      </p:sp>
      <p:sp>
        <p:nvSpPr>
          <p:cNvPr id="11" name="TextBox 10">
            <a:extLst>
              <a:ext uri="{FF2B5EF4-FFF2-40B4-BE49-F238E27FC236}">
                <a16:creationId xmlns:a16="http://schemas.microsoft.com/office/drawing/2014/main" id="{623DECF1-CFC9-FD70-15C8-B80FA197C3D6}"/>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7165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C82FA372-7141-7ECD-3551-33F80E2CC11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OPPORTUNITIES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C6418DF6-DC5D-D76C-5428-3CAD0218C17B}"/>
              </a:ext>
            </a:extLst>
          </p:cNvPr>
          <p:cNvSpPr>
            <a:spLocks noGrp="1"/>
          </p:cNvSpPr>
          <p:nvPr>
            <p:ph type="sldNum" sz="quarter" idx="7"/>
          </p:nvPr>
        </p:nvSpPr>
        <p:spPr/>
        <p:txBody>
          <a:bodyPr/>
          <a:lstStyle/>
          <a:p>
            <a:pPr marL="38100">
              <a:lnSpc>
                <a:spcPts val="1100"/>
              </a:lnSpc>
            </a:pPr>
            <a:fld id="{81D60167-4931-47E6-BA6A-407CBD079E47}" type="slidenum">
              <a:rPr lang="en-IN" spc="-25" smtClean="0"/>
              <a:t>14</a:t>
            </a:fld>
            <a:endParaRPr lang="en-IN" spc="-25" dirty="0"/>
          </a:p>
        </p:txBody>
      </p:sp>
      <p:sp>
        <p:nvSpPr>
          <p:cNvPr id="7" name="Footer Placeholder 6">
            <a:extLst>
              <a:ext uri="{FF2B5EF4-FFF2-40B4-BE49-F238E27FC236}">
                <a16:creationId xmlns:a16="http://schemas.microsoft.com/office/drawing/2014/main" id="{4E8806E7-4404-5D1F-8276-543C3F41AF3F}"/>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A1617791-2E5D-590C-71C9-A1DBCCD5590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market opportunities for Advanced Ceramics are vast and promising.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Expanding Electronics Industry: Opportunities in the production of semiconductor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Implants Market: Growing demand for ceramics in orthopedic and dental implants.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Increasing Aerospace Investments: Opportunities in aircraft and spacecraft manufacturing.</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Solutions: Demand for ceramics in solar cells and fuel cells.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Emerging Markets Growth: Untapped opportunities in developing regions for advanced ceramic applications.</a:t>
            </a:r>
          </a:p>
        </p:txBody>
      </p:sp>
      <p:sp>
        <p:nvSpPr>
          <p:cNvPr id="11" name="TextBox 10">
            <a:extLst>
              <a:ext uri="{FF2B5EF4-FFF2-40B4-BE49-F238E27FC236}">
                <a16:creationId xmlns:a16="http://schemas.microsoft.com/office/drawing/2014/main" id="{CBA306CD-7068-F325-A197-926FC9DE4AB8}"/>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6066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RESTRAINTS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1E7A581-BAF2-0B96-42F2-0C96054EC659}"/>
              </a:ext>
            </a:extLst>
          </p:cNvPr>
          <p:cNvSpPr>
            <a:spLocks noGrp="1"/>
          </p:cNvSpPr>
          <p:nvPr>
            <p:ph type="sldNum" sz="quarter" idx="7"/>
          </p:nvPr>
        </p:nvSpPr>
        <p:spPr/>
        <p:txBody>
          <a:bodyPr/>
          <a:lstStyle/>
          <a:p>
            <a:pPr marL="38100">
              <a:lnSpc>
                <a:spcPts val="1100"/>
              </a:lnSpc>
            </a:pPr>
            <a:fld id="{81D60167-4931-47E6-BA6A-407CBD079E47}" type="slidenum">
              <a:rPr lang="en-IN" spc="-25" smtClean="0"/>
              <a:t>15</a:t>
            </a:fld>
            <a:endParaRPr lang="en-IN" spc="-25" dirty="0"/>
          </a:p>
        </p:txBody>
      </p:sp>
      <p:sp>
        <p:nvSpPr>
          <p:cNvPr id="7" name="Footer Placeholder 6">
            <a:extLst>
              <a:ext uri="{FF2B5EF4-FFF2-40B4-BE49-F238E27FC236}">
                <a16:creationId xmlns:a16="http://schemas.microsoft.com/office/drawing/2014/main" id="{760AF167-071A-A1B8-D335-AA31D08E3100}"/>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8C6D022A-1344-7FAF-0B8A-3B6CC6A4704E}"/>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restraints and challenges in the Advanced Ceramics market include: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 Production Costs: Advanced ceramics manufacturing involves complex processes, impacting overall costs.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Brittleness and Fragility: Some ceramics are inherently brittle, limiting certain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Limited Machinability: Challenges in machining complex shapes for certain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Market Competition: Intense competition from alternative materials in specific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Supply Chain Disruptions: Vulnerability to disruptions in raw material supply chains.</a:t>
            </a:r>
          </a:p>
        </p:txBody>
      </p:sp>
      <p:sp>
        <p:nvSpPr>
          <p:cNvPr id="11" name="TextBox 10">
            <a:extLst>
              <a:ext uri="{FF2B5EF4-FFF2-40B4-BE49-F238E27FC236}">
                <a16:creationId xmlns:a16="http://schemas.microsoft.com/office/drawing/2014/main" id="{6B199684-5A08-E7A3-6567-0700172D3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9241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THREATS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FBE770CA-3C86-9AC8-2504-AC6524D56CBA}"/>
              </a:ext>
            </a:extLst>
          </p:cNvPr>
          <p:cNvSpPr>
            <a:spLocks noGrp="1"/>
          </p:cNvSpPr>
          <p:nvPr>
            <p:ph type="sldNum" sz="quarter" idx="7"/>
          </p:nvPr>
        </p:nvSpPr>
        <p:spPr/>
        <p:txBody>
          <a:bodyPr/>
          <a:lstStyle/>
          <a:p>
            <a:pPr marL="38100">
              <a:lnSpc>
                <a:spcPts val="1100"/>
              </a:lnSpc>
            </a:pPr>
            <a:fld id="{81D60167-4931-47E6-BA6A-407CBD079E47}" type="slidenum">
              <a:rPr lang="en-IN" spc="-25" smtClean="0"/>
              <a:t>16</a:t>
            </a:fld>
            <a:endParaRPr lang="en-IN" spc="-25" dirty="0"/>
          </a:p>
        </p:txBody>
      </p:sp>
      <p:sp>
        <p:nvSpPr>
          <p:cNvPr id="7" name="Footer Placeholder 6">
            <a:extLst>
              <a:ext uri="{FF2B5EF4-FFF2-40B4-BE49-F238E27FC236}">
                <a16:creationId xmlns:a16="http://schemas.microsoft.com/office/drawing/2014/main" id="{99A8DFBB-BB06-6A6A-5581-759A63B77B64}"/>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DDF50EEE-59CF-6EAD-B3F1-ECF7D1E18534}"/>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faces several threats like: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Material Customization: Meeting specific requirements for diverse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Innovation Pace: Rapid technological advancements necessitate continuous innovation.</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Standardization: Establishing industry-wide standards for advanced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Educating End Users: Raising awareness about the advantages and applications of advanced ceramics.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Regulatory Compliance: Ensuring compliance with evolving environmental and safety regulations.</a:t>
            </a:r>
          </a:p>
        </p:txBody>
      </p:sp>
      <p:sp>
        <p:nvSpPr>
          <p:cNvPr id="11" name="TextBox 10">
            <a:extLst>
              <a:ext uri="{FF2B5EF4-FFF2-40B4-BE49-F238E27FC236}">
                <a16:creationId xmlns:a16="http://schemas.microsoft.com/office/drawing/2014/main" id="{080BB9ED-FB4D-628E-7FF7-81DC35E8BE0A}"/>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4887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B219B46-1294-74CF-B256-E9B479E00C36}"/>
              </a:ext>
            </a:extLst>
          </p:cNvPr>
          <p:cNvGraphicFramePr/>
          <p:nvPr>
            <p:extLst>
              <p:ext uri="{D42A27DB-BD31-4B8C-83A1-F6EECF244321}">
                <p14:modId xmlns:p14="http://schemas.microsoft.com/office/powerpoint/2010/main" val="4003794943"/>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3"/>
          </a:graphicData>
        </a:graphic>
      </p:graphicFrame>
      <p:sp>
        <p:nvSpPr>
          <p:cNvPr id="2" name="object 26">
            <a:extLst>
              <a:ext uri="{FF2B5EF4-FFF2-40B4-BE49-F238E27FC236}">
                <a16:creationId xmlns:a16="http://schemas.microsoft.com/office/drawing/2014/main" id="{EA7CE119-0138-B74C-0751-C327035C89F1}"/>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FF0000"/>
                </a:solidFill>
                <a:latin typeface="Poppins" panose="00000500000000000000" pitchFamily="2" charset="0"/>
                <a:cs typeface="Poppins" panose="00000500000000000000" pitchFamily="2" charset="0"/>
              </a:rPr>
              <a:t>MATERIAL TYPE</a:t>
            </a:r>
            <a:r>
              <a:rPr lang="en-IN" sz="2400" b="1" spc="-10" dirty="0">
                <a:solidFill>
                  <a:srgbClr val="0070C0"/>
                </a:solidFill>
                <a:latin typeface="Poppins" panose="00000500000000000000" pitchFamily="2" charset="0"/>
                <a:cs typeface="Poppins" panose="00000500000000000000" pitchFamily="2" charset="0"/>
              </a:rPr>
              <a:t> 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887C9F8-3F52-6968-BA4D-FF2F3E288FF5}"/>
              </a:ext>
            </a:extLst>
          </p:cNvPr>
          <p:cNvSpPr>
            <a:spLocks noGrp="1"/>
          </p:cNvSpPr>
          <p:nvPr>
            <p:ph type="sldNum" sz="quarter" idx="7"/>
          </p:nvPr>
        </p:nvSpPr>
        <p:spPr/>
        <p:txBody>
          <a:bodyPr/>
          <a:lstStyle/>
          <a:p>
            <a:pPr marL="38100">
              <a:lnSpc>
                <a:spcPts val="1100"/>
              </a:lnSpc>
            </a:pPr>
            <a:fld id="{81D60167-4931-47E6-BA6A-407CBD079E47}" type="slidenum">
              <a:rPr lang="en-IN" spc="-25" smtClean="0"/>
              <a:t>17</a:t>
            </a:fld>
            <a:endParaRPr lang="en-IN" spc="-25" dirty="0"/>
          </a:p>
        </p:txBody>
      </p:sp>
      <p:sp>
        <p:nvSpPr>
          <p:cNvPr id="7" name="Footer Placeholder 6">
            <a:extLst>
              <a:ext uri="{FF2B5EF4-FFF2-40B4-BE49-F238E27FC236}">
                <a16:creationId xmlns:a16="http://schemas.microsoft.com/office/drawing/2014/main" id="{34BBBF4F-E869-62E4-A3A6-42CF12D023B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71E1C103-B30F-3A9B-74DB-DA349FD43C61}"/>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sp>
        <p:nvSpPr>
          <p:cNvPr id="11" name="TextBox 10">
            <a:extLst>
              <a:ext uri="{FF2B5EF4-FFF2-40B4-BE49-F238E27FC236}">
                <a16:creationId xmlns:a16="http://schemas.microsoft.com/office/drawing/2014/main" id="{8E0C402C-73FA-F37B-D61D-AB9E70116639}"/>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12" name="TextBox 11">
            <a:extLst>
              <a:ext uri="{FF2B5EF4-FFF2-40B4-BE49-F238E27FC236}">
                <a16:creationId xmlns:a16="http://schemas.microsoft.com/office/drawing/2014/main" id="{84BF8438-52EF-1E7E-FC74-AC5CA073B2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172434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i="0" u="none" strike="noStrike" baseline="0" dirty="0">
                <a:solidFill>
                  <a:srgbClr val="0070C0"/>
                </a:solidFill>
                <a:latin typeface="Poppins" panose="00000500000000000000" pitchFamily="2" charset="0"/>
                <a:cs typeface="Poppins" panose="00000500000000000000" pitchFamily="2" charset="0"/>
              </a:rPr>
              <a:t>MARKET SIZE AND FORECAST – </a:t>
            </a:r>
            <a:r>
              <a:rPr lang="en-IN" sz="2400" b="1" i="0" u="none" strike="noStrike" baseline="0" dirty="0">
                <a:solidFill>
                  <a:srgbClr val="0070C0"/>
                </a:solidFill>
                <a:latin typeface="Poppins" panose="00000500000000000000" pitchFamily="2" charset="0"/>
                <a:cs typeface="Poppins" panose="00000500000000000000" pitchFamily="2" charset="0"/>
              </a:rPr>
              <a:t>BY </a:t>
            </a:r>
            <a:r>
              <a:rPr lang="en-IN" sz="2400" b="1" i="0" u="none" strike="noStrike" baseline="0" dirty="0">
                <a:solidFill>
                  <a:srgbClr val="FF0000"/>
                </a:solidFill>
                <a:latin typeface="Poppins" panose="00000500000000000000" pitchFamily="2" charset="0"/>
                <a:cs typeface="Poppins" panose="00000500000000000000" pitchFamily="2" charset="0"/>
              </a:rPr>
              <a:t>MATERIAL TYPE</a:t>
            </a:r>
            <a:endParaRPr lang="en-IN" sz="2400" b="1" spc="-1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5" name="Table 4">
            <a:extLst>
              <a:ext uri="{FF2B5EF4-FFF2-40B4-BE49-F238E27FC236}">
                <a16:creationId xmlns:a16="http://schemas.microsoft.com/office/drawing/2014/main" id="{A398022D-5939-7410-9400-CA5C1EF26D9A}"/>
              </a:ext>
            </a:extLst>
          </p:cNvPr>
          <p:cNvGraphicFramePr>
            <a:graphicFrameLocks noGrp="1"/>
          </p:cNvGraphicFramePr>
          <p:nvPr>
            <p:extLst>
              <p:ext uri="{D42A27DB-BD31-4B8C-83A1-F6EECF244321}">
                <p14:modId xmlns:p14="http://schemas.microsoft.com/office/powerpoint/2010/main" val="3754967401"/>
              </p:ext>
            </p:extLst>
          </p:nvPr>
        </p:nvGraphicFramePr>
        <p:xfrm>
          <a:off x="440501" y="1615145"/>
          <a:ext cx="11410118" cy="3904190"/>
        </p:xfrm>
        <a:graphic>
          <a:graphicData uri="http://schemas.openxmlformats.org/drawingml/2006/table">
            <a:tbl>
              <a:tblPr firstRow="1" bandRow="1">
                <a:tableStyleId>{3B4B98B0-60AC-42C2-AFA5-B58CD77FA1E5}</a:tableStyleId>
              </a:tblPr>
              <a:tblGrid>
                <a:gridCol w="2494722">
                  <a:extLst>
                    <a:ext uri="{9D8B030D-6E8A-4147-A177-3AD203B41FA5}">
                      <a16:colId xmlns:a16="http://schemas.microsoft.com/office/drawing/2014/main" val="2175578853"/>
                    </a:ext>
                  </a:extLst>
                </a:gridCol>
                <a:gridCol w="668343">
                  <a:extLst>
                    <a:ext uri="{9D8B030D-6E8A-4147-A177-3AD203B41FA5}">
                      <a16:colId xmlns:a16="http://schemas.microsoft.com/office/drawing/2014/main" val="2158549725"/>
                    </a:ext>
                  </a:extLst>
                </a:gridCol>
                <a:gridCol w="668343">
                  <a:extLst>
                    <a:ext uri="{9D8B030D-6E8A-4147-A177-3AD203B41FA5}">
                      <a16:colId xmlns:a16="http://schemas.microsoft.com/office/drawing/2014/main" val="974662186"/>
                    </a:ext>
                  </a:extLst>
                </a:gridCol>
                <a:gridCol w="668343">
                  <a:extLst>
                    <a:ext uri="{9D8B030D-6E8A-4147-A177-3AD203B41FA5}">
                      <a16:colId xmlns:a16="http://schemas.microsoft.com/office/drawing/2014/main" val="2586361484"/>
                    </a:ext>
                  </a:extLst>
                </a:gridCol>
                <a:gridCol w="668343">
                  <a:extLst>
                    <a:ext uri="{9D8B030D-6E8A-4147-A177-3AD203B41FA5}">
                      <a16:colId xmlns:a16="http://schemas.microsoft.com/office/drawing/2014/main" val="2224434426"/>
                    </a:ext>
                  </a:extLst>
                </a:gridCol>
                <a:gridCol w="668343">
                  <a:extLst>
                    <a:ext uri="{9D8B030D-6E8A-4147-A177-3AD203B41FA5}">
                      <a16:colId xmlns:a16="http://schemas.microsoft.com/office/drawing/2014/main" val="3871503124"/>
                    </a:ext>
                  </a:extLst>
                </a:gridCol>
                <a:gridCol w="668343">
                  <a:extLst>
                    <a:ext uri="{9D8B030D-6E8A-4147-A177-3AD203B41FA5}">
                      <a16:colId xmlns:a16="http://schemas.microsoft.com/office/drawing/2014/main" val="3797523419"/>
                    </a:ext>
                  </a:extLst>
                </a:gridCol>
                <a:gridCol w="668343">
                  <a:extLst>
                    <a:ext uri="{9D8B030D-6E8A-4147-A177-3AD203B41FA5}">
                      <a16:colId xmlns:a16="http://schemas.microsoft.com/office/drawing/2014/main" val="3380585066"/>
                    </a:ext>
                  </a:extLst>
                </a:gridCol>
                <a:gridCol w="668343">
                  <a:extLst>
                    <a:ext uri="{9D8B030D-6E8A-4147-A177-3AD203B41FA5}">
                      <a16:colId xmlns:a16="http://schemas.microsoft.com/office/drawing/2014/main" val="570687658"/>
                    </a:ext>
                  </a:extLst>
                </a:gridCol>
                <a:gridCol w="668343">
                  <a:extLst>
                    <a:ext uri="{9D8B030D-6E8A-4147-A177-3AD203B41FA5}">
                      <a16:colId xmlns:a16="http://schemas.microsoft.com/office/drawing/2014/main" val="4241005321"/>
                    </a:ext>
                  </a:extLst>
                </a:gridCol>
                <a:gridCol w="668343">
                  <a:extLst>
                    <a:ext uri="{9D8B030D-6E8A-4147-A177-3AD203B41FA5}">
                      <a16:colId xmlns:a16="http://schemas.microsoft.com/office/drawing/2014/main" val="597227635"/>
                    </a:ext>
                  </a:extLst>
                </a:gridCol>
                <a:gridCol w="668343">
                  <a:extLst>
                    <a:ext uri="{9D8B030D-6E8A-4147-A177-3AD203B41FA5}">
                      <a16:colId xmlns:a16="http://schemas.microsoft.com/office/drawing/2014/main" val="2628837387"/>
                    </a:ext>
                  </a:extLst>
                </a:gridCol>
                <a:gridCol w="1563623">
                  <a:extLst>
                    <a:ext uri="{9D8B030D-6E8A-4147-A177-3AD203B41FA5}">
                      <a16:colId xmlns:a16="http://schemas.microsoft.com/office/drawing/2014/main" val="1392926086"/>
                    </a:ext>
                  </a:extLst>
                </a:gridCol>
              </a:tblGrid>
              <a:tr h="634950">
                <a:tc>
                  <a:txBody>
                    <a:bodyPr/>
                    <a:lstStyle/>
                    <a:p>
                      <a:pPr algn="l">
                        <a:lnSpc>
                          <a:spcPct val="100000"/>
                        </a:lnSpc>
                        <a:spcAft>
                          <a:spcPts val="0"/>
                        </a:spcAft>
                      </a:pPr>
                      <a:r>
                        <a:rPr lang="en-IN" sz="1400" dirty="0">
                          <a:solidFill>
                            <a:srgbClr val="FF0000"/>
                          </a:solidFill>
                          <a:effectLst/>
                          <a:latin typeface="Poppins" panose="00000500000000000000"/>
                          <a:ea typeface="Calibri" panose="020F0502020204030204" pitchFamily="34" charset="0"/>
                          <a:cs typeface="Poppins" panose="00000500000000000000" pitchFamily="2" charset="0"/>
                        </a:rPr>
                        <a:t>By Material Type</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Alumina</a:t>
                      </a:r>
                    </a:p>
                  </a:txBody>
                  <a:tcPr marL="6350" marR="6350" marT="635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Zirconia</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5298354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Titanate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000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Ferrite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239753259"/>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367651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Carbide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223961805"/>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Nitride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67835125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711899354"/>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t>
                      </a: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4570948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Boride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358207660"/>
                  </a:ext>
                </a:extLst>
              </a:tr>
            </a:tbl>
          </a:graphicData>
        </a:graphic>
      </p:graphicFrame>
      <p:sp>
        <p:nvSpPr>
          <p:cNvPr id="7" name="TextBox 6">
            <a:extLst>
              <a:ext uri="{FF2B5EF4-FFF2-40B4-BE49-F238E27FC236}">
                <a16:creationId xmlns:a16="http://schemas.microsoft.com/office/drawing/2014/main" id="{9B4D7E16-F028-D6DA-FE50-FCB8A2C43291}"/>
              </a:ext>
            </a:extLst>
          </p:cNvPr>
          <p:cNvSpPr txBox="1"/>
          <p:nvPr/>
        </p:nvSpPr>
        <p:spPr>
          <a:xfrm>
            <a:off x="350202" y="5683705"/>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a:t>
            </a:r>
            <a:r>
              <a:rPr lang="en-US" sz="1200" dirty="0">
                <a:solidFill>
                  <a:srgbClr val="FF0000"/>
                </a:solidFill>
                <a:effectLst/>
                <a:latin typeface="Poppins" panose="00000500000000000000" pitchFamily="2" charset="0"/>
                <a:ea typeface="Calibri" panose="020F0502020204030204" pitchFamily="34" charset="0"/>
                <a:cs typeface="Poppins" panose="00000500000000000000" pitchFamily="2" charset="0"/>
              </a:rPr>
              <a:t>material type</a:t>
            </a:r>
            <a:r>
              <a:rPr lang="en-US" sz="1200" dirty="0">
                <a:effectLst/>
                <a:latin typeface="Poppins" panose="00000500000000000000" pitchFamily="2" charset="0"/>
                <a:ea typeface="Calibri" panose="020F0502020204030204" pitchFamily="34" charset="0"/>
                <a:cs typeface="Poppins" panose="00000500000000000000" pitchFamily="2" charset="0"/>
              </a:rPr>
              <a:t>, XX segment size was USD XX.X Million in 2023 and is anticipated to reach USD XX.X Million in 2033, growing at a rate of XX.X% from 2024 to 2033.</a:t>
            </a:r>
          </a:p>
        </p:txBody>
      </p:sp>
      <p:sp>
        <p:nvSpPr>
          <p:cNvPr id="11" name="Slide Number Placeholder 10">
            <a:extLst>
              <a:ext uri="{FF2B5EF4-FFF2-40B4-BE49-F238E27FC236}">
                <a16:creationId xmlns:a16="http://schemas.microsoft.com/office/drawing/2014/main" id="{ECA33103-BF3C-4BEF-3811-775B3098AA71}"/>
              </a:ext>
            </a:extLst>
          </p:cNvPr>
          <p:cNvSpPr>
            <a:spLocks noGrp="1"/>
          </p:cNvSpPr>
          <p:nvPr>
            <p:ph type="sldNum" sz="quarter" idx="7"/>
          </p:nvPr>
        </p:nvSpPr>
        <p:spPr/>
        <p:txBody>
          <a:bodyPr/>
          <a:lstStyle/>
          <a:p>
            <a:pPr marL="38100">
              <a:lnSpc>
                <a:spcPts val="1100"/>
              </a:lnSpc>
            </a:pPr>
            <a:fld id="{81D60167-4931-47E6-BA6A-407CBD079E47}" type="slidenum">
              <a:rPr lang="en-IN" spc="-25" smtClean="0"/>
              <a:t>18</a:t>
            </a:fld>
            <a:endParaRPr lang="en-IN" spc="-25" dirty="0"/>
          </a:p>
        </p:txBody>
      </p:sp>
      <p:sp>
        <p:nvSpPr>
          <p:cNvPr id="12" name="Footer Placeholder 11">
            <a:extLst>
              <a:ext uri="{FF2B5EF4-FFF2-40B4-BE49-F238E27FC236}">
                <a16:creationId xmlns:a16="http://schemas.microsoft.com/office/drawing/2014/main" id="{2D46625D-1834-E43C-B988-C6F6EAF25D59}"/>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40275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839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IN" sz="2400" b="1" spc="-10" dirty="0">
                <a:solidFill>
                  <a:srgbClr val="0070C0"/>
                </a:solidFill>
                <a:latin typeface="Poppins" panose="00000500000000000000" pitchFamily="2" charset="0"/>
                <a:cs typeface="Poppins" panose="00000500000000000000" pitchFamily="2" charset="0"/>
              </a:rPr>
              <a:t>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4" name="Slide Number Placeholder 3">
            <a:extLst>
              <a:ext uri="{FF2B5EF4-FFF2-40B4-BE49-F238E27FC236}">
                <a16:creationId xmlns:a16="http://schemas.microsoft.com/office/drawing/2014/main" id="{7EC06711-3825-9303-6523-311BA77D4CCF}"/>
              </a:ext>
            </a:extLst>
          </p:cNvPr>
          <p:cNvSpPr>
            <a:spLocks noGrp="1"/>
          </p:cNvSpPr>
          <p:nvPr>
            <p:ph type="sldNum" sz="quarter" idx="7"/>
          </p:nvPr>
        </p:nvSpPr>
        <p:spPr/>
        <p:txBody>
          <a:bodyPr/>
          <a:lstStyle/>
          <a:p>
            <a:pPr marL="38100">
              <a:lnSpc>
                <a:spcPts val="1100"/>
              </a:lnSpc>
            </a:pPr>
            <a:fld id="{81D60167-4931-47E6-BA6A-407CBD079E47}" type="slidenum">
              <a:rPr lang="en-IN" spc="-25" smtClean="0"/>
              <a:t>19</a:t>
            </a:fld>
            <a:endParaRPr lang="en-IN" spc="-25" dirty="0"/>
          </a:p>
        </p:txBody>
      </p:sp>
      <p:sp>
        <p:nvSpPr>
          <p:cNvPr id="5" name="Footer Placeholder 4">
            <a:extLst>
              <a:ext uri="{FF2B5EF4-FFF2-40B4-BE49-F238E27FC236}">
                <a16:creationId xmlns:a16="http://schemas.microsoft.com/office/drawing/2014/main" id="{20AD1325-230C-119B-43BE-B8FA3BCE8EFE}"/>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33BC24F1-9587-3C37-6A6F-899B79A0D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8" name="object 26">
            <a:extLst>
              <a:ext uri="{FF2B5EF4-FFF2-40B4-BE49-F238E27FC236}">
                <a16:creationId xmlns:a16="http://schemas.microsoft.com/office/drawing/2014/main" id="{DD2324EC-0D65-74CB-F427-6CABCC423836}"/>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12" name="object 26">
            <a:extLst>
              <a:ext uri="{FF2B5EF4-FFF2-40B4-BE49-F238E27FC236}">
                <a16:creationId xmlns:a16="http://schemas.microsoft.com/office/drawing/2014/main" id="{A41CDCD4-6CF4-D5C1-6A76-DDAFB257D7DA}"/>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graphicFrame>
        <p:nvGraphicFramePr>
          <p:cNvPr id="13" name="Chart 12">
            <a:extLst>
              <a:ext uri="{FF2B5EF4-FFF2-40B4-BE49-F238E27FC236}">
                <a16:creationId xmlns:a16="http://schemas.microsoft.com/office/drawing/2014/main" id="{BA8265A5-192B-9F11-150E-3449FDB04C27}"/>
              </a:ext>
            </a:extLst>
          </p:cNvPr>
          <p:cNvGraphicFramePr/>
          <p:nvPr>
            <p:extLst>
              <p:ext uri="{D42A27DB-BD31-4B8C-83A1-F6EECF244321}">
                <p14:modId xmlns:p14="http://schemas.microsoft.com/office/powerpoint/2010/main" val="1649017110"/>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DD43B90D-8F45-24B9-0E30-2AB6F3A3928F}"/>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22736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sp>
        <p:nvSpPr>
          <p:cNvPr id="3" name="TextBox 2">
            <a:extLst>
              <a:ext uri="{FF2B5EF4-FFF2-40B4-BE49-F238E27FC236}">
                <a16:creationId xmlns:a16="http://schemas.microsoft.com/office/drawing/2014/main" id="{BB055C2D-2D71-3271-1E2D-3F01D84BDAC5}"/>
              </a:ext>
            </a:extLst>
          </p:cNvPr>
          <p:cNvSpPr txBox="1"/>
          <p:nvPr/>
        </p:nvSpPr>
        <p:spPr>
          <a:xfrm>
            <a:off x="304800" y="2286000"/>
            <a:ext cx="5175097" cy="954107"/>
          </a:xfrm>
          <a:prstGeom prst="rect">
            <a:avLst/>
          </a:prstGeom>
          <a:noFill/>
        </p:spPr>
        <p:txBody>
          <a:bodyPr wrap="square" rtlCol="0">
            <a:spAutoFit/>
          </a:bodyPr>
          <a:lstStyle/>
          <a:p>
            <a:r>
              <a:rPr lang="fr-FR" sz="2800" b="1" dirty="0">
                <a:solidFill>
                  <a:srgbClr val="FF0000"/>
                </a:solidFill>
                <a:latin typeface="Poppins" panose="00000500000000000000" pitchFamily="2" charset="0"/>
                <a:cs typeface="Poppins" panose="00000500000000000000" pitchFamily="2" charset="0"/>
              </a:rPr>
              <a:t>ADVANCED CERAMIC </a:t>
            </a:r>
            <a:r>
              <a:rPr lang="en-US" sz="2800" b="1" dirty="0">
                <a:solidFill>
                  <a:srgbClr val="FF0000"/>
                </a:solidFill>
                <a:latin typeface="Poppins" panose="00000500000000000000" pitchFamily="2" charset="0"/>
                <a:cs typeface="Poppins" panose="00000500000000000000" pitchFamily="2" charset="0"/>
              </a:rPr>
              <a:t>MARKET REPORT</a:t>
            </a:r>
          </a:p>
        </p:txBody>
      </p:sp>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pic>
        <p:nvPicPr>
          <p:cNvPr id="15" name="Picture 2">
            <a:extLst>
              <a:ext uri="{FF2B5EF4-FFF2-40B4-BE49-F238E27FC236}">
                <a16:creationId xmlns:a16="http://schemas.microsoft.com/office/drawing/2014/main" id="{083B745B-661B-2F17-8E1A-B78C3731B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00" y="0"/>
            <a:ext cx="6408000" cy="640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2</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Tree>
    <p:extLst>
      <p:ext uri="{BB962C8B-B14F-4D97-AF65-F5344CB8AC3E}">
        <p14:creationId xmlns:p14="http://schemas.microsoft.com/office/powerpoint/2010/main" val="177257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2" name="Chart 1">
            <a:extLst>
              <a:ext uri="{FF2B5EF4-FFF2-40B4-BE49-F238E27FC236}">
                <a16:creationId xmlns:a16="http://schemas.microsoft.com/office/drawing/2014/main" id="{33BA366F-49D3-3F58-13C7-7F3AB5D9E87C}"/>
              </a:ext>
            </a:extLst>
          </p:cNvPr>
          <p:cNvGraphicFramePr/>
          <p:nvPr>
            <p:extLst>
              <p:ext uri="{D42A27DB-BD31-4B8C-83A1-F6EECF244321}">
                <p14:modId xmlns:p14="http://schemas.microsoft.com/office/powerpoint/2010/main" val="2766949103"/>
              </p:ext>
            </p:extLst>
          </p:nvPr>
        </p:nvGraphicFramePr>
        <p:xfrm>
          <a:off x="685800" y="1127372"/>
          <a:ext cx="10613457" cy="208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249918D2-AF23-88D7-9256-9F6EC440B70E}"/>
              </a:ext>
            </a:extLst>
          </p:cNvPr>
          <p:cNvSpPr>
            <a:spLocks noGrp="1"/>
          </p:cNvSpPr>
          <p:nvPr>
            <p:ph type="sldNum" sz="quarter" idx="7"/>
          </p:nvPr>
        </p:nvSpPr>
        <p:spPr/>
        <p:txBody>
          <a:bodyPr/>
          <a:lstStyle/>
          <a:p>
            <a:pPr marL="38100">
              <a:lnSpc>
                <a:spcPts val="1100"/>
              </a:lnSpc>
            </a:pPr>
            <a:fld id="{81D60167-4931-47E6-BA6A-407CBD079E47}" type="slidenum">
              <a:rPr lang="en-IN" spc="-25" smtClean="0"/>
              <a:t>20</a:t>
            </a:fld>
            <a:endParaRPr lang="en-IN" spc="-25" dirty="0"/>
          </a:p>
        </p:txBody>
      </p:sp>
      <p:sp>
        <p:nvSpPr>
          <p:cNvPr id="11" name="Footer Placeholder 10">
            <a:extLst>
              <a:ext uri="{FF2B5EF4-FFF2-40B4-BE49-F238E27FC236}">
                <a16:creationId xmlns:a16="http://schemas.microsoft.com/office/drawing/2014/main" id="{CAC4F48E-C33C-073A-A0B6-63543EBB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object 40">
            <a:extLst>
              <a:ext uri="{FF2B5EF4-FFF2-40B4-BE49-F238E27FC236}">
                <a16:creationId xmlns:a16="http://schemas.microsoft.com/office/drawing/2014/main" id="{FCF2019D-DFDB-F7B2-E159-F2069020C030}"/>
              </a:ext>
            </a:extLst>
          </p:cNvPr>
          <p:cNvSpPr txBox="1"/>
          <p:nvPr/>
        </p:nvSpPr>
        <p:spPr>
          <a:xfrm>
            <a:off x="2057400" y="381000"/>
            <a:ext cx="85344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US" sz="2400" b="1" i="0" u="none" strike="noStrike" baseline="0" dirty="0">
                <a:solidFill>
                  <a:srgbClr val="0070C0"/>
                </a:solidFill>
                <a:latin typeface="Poppins" panose="00000500000000000000" pitchFamily="2" charset="0"/>
                <a:cs typeface="Poppins" panose="00000500000000000000" pitchFamily="2" charset="0"/>
              </a:rPr>
              <a:t>BY REGION</a:t>
            </a:r>
            <a:endParaRPr lang="en-IN" sz="2400" b="1" spc="-10" dirty="0">
              <a:solidFill>
                <a:srgbClr val="0070C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C658DFEF-2227-E77F-DF01-BEEE040F9B55}"/>
              </a:ext>
            </a:extLst>
          </p:cNvPr>
          <p:cNvGraphicFramePr>
            <a:graphicFrameLocks noGrp="1"/>
          </p:cNvGraphicFramePr>
          <p:nvPr>
            <p:extLst>
              <p:ext uri="{D42A27DB-BD31-4B8C-83A1-F6EECF244321}">
                <p14:modId xmlns:p14="http://schemas.microsoft.com/office/powerpoint/2010/main" val="815356507"/>
              </p:ext>
            </p:extLst>
          </p:nvPr>
        </p:nvGraphicFramePr>
        <p:xfrm>
          <a:off x="533400" y="3368438"/>
          <a:ext cx="11278856" cy="1875790"/>
        </p:xfrm>
        <a:graphic>
          <a:graphicData uri="http://schemas.openxmlformats.org/drawingml/2006/table">
            <a:tbl>
              <a:tblPr firstRow="1" bandRow="1">
                <a:tableStyleId>{3B4B98B0-60AC-42C2-AFA5-B58CD77FA1E5}</a:tableStyleId>
              </a:tblPr>
              <a:tblGrid>
                <a:gridCol w="2405445">
                  <a:extLst>
                    <a:ext uri="{9D8B030D-6E8A-4147-A177-3AD203B41FA5}">
                      <a16:colId xmlns:a16="http://schemas.microsoft.com/office/drawing/2014/main" val="2175578853"/>
                    </a:ext>
                  </a:extLst>
                </a:gridCol>
                <a:gridCol w="674711">
                  <a:extLst>
                    <a:ext uri="{9D8B030D-6E8A-4147-A177-3AD203B41FA5}">
                      <a16:colId xmlns:a16="http://schemas.microsoft.com/office/drawing/2014/main" val="2158549725"/>
                    </a:ext>
                  </a:extLst>
                </a:gridCol>
                <a:gridCol w="674711">
                  <a:extLst>
                    <a:ext uri="{9D8B030D-6E8A-4147-A177-3AD203B41FA5}">
                      <a16:colId xmlns:a16="http://schemas.microsoft.com/office/drawing/2014/main" val="974662186"/>
                    </a:ext>
                  </a:extLst>
                </a:gridCol>
                <a:gridCol w="674711">
                  <a:extLst>
                    <a:ext uri="{9D8B030D-6E8A-4147-A177-3AD203B41FA5}">
                      <a16:colId xmlns:a16="http://schemas.microsoft.com/office/drawing/2014/main" val="2586361484"/>
                    </a:ext>
                  </a:extLst>
                </a:gridCol>
                <a:gridCol w="674711">
                  <a:extLst>
                    <a:ext uri="{9D8B030D-6E8A-4147-A177-3AD203B41FA5}">
                      <a16:colId xmlns:a16="http://schemas.microsoft.com/office/drawing/2014/main" val="2224434426"/>
                    </a:ext>
                  </a:extLst>
                </a:gridCol>
                <a:gridCol w="674711">
                  <a:extLst>
                    <a:ext uri="{9D8B030D-6E8A-4147-A177-3AD203B41FA5}">
                      <a16:colId xmlns:a16="http://schemas.microsoft.com/office/drawing/2014/main" val="3871503124"/>
                    </a:ext>
                  </a:extLst>
                </a:gridCol>
                <a:gridCol w="674711">
                  <a:extLst>
                    <a:ext uri="{9D8B030D-6E8A-4147-A177-3AD203B41FA5}">
                      <a16:colId xmlns:a16="http://schemas.microsoft.com/office/drawing/2014/main" val="3797523419"/>
                    </a:ext>
                  </a:extLst>
                </a:gridCol>
                <a:gridCol w="674711">
                  <a:extLst>
                    <a:ext uri="{9D8B030D-6E8A-4147-A177-3AD203B41FA5}">
                      <a16:colId xmlns:a16="http://schemas.microsoft.com/office/drawing/2014/main" val="3380585066"/>
                    </a:ext>
                  </a:extLst>
                </a:gridCol>
                <a:gridCol w="674711">
                  <a:extLst>
                    <a:ext uri="{9D8B030D-6E8A-4147-A177-3AD203B41FA5}">
                      <a16:colId xmlns:a16="http://schemas.microsoft.com/office/drawing/2014/main" val="570687658"/>
                    </a:ext>
                  </a:extLst>
                </a:gridCol>
                <a:gridCol w="674711">
                  <a:extLst>
                    <a:ext uri="{9D8B030D-6E8A-4147-A177-3AD203B41FA5}">
                      <a16:colId xmlns:a16="http://schemas.microsoft.com/office/drawing/2014/main" val="4241005321"/>
                    </a:ext>
                  </a:extLst>
                </a:gridCol>
                <a:gridCol w="674711">
                  <a:extLst>
                    <a:ext uri="{9D8B030D-6E8A-4147-A177-3AD203B41FA5}">
                      <a16:colId xmlns:a16="http://schemas.microsoft.com/office/drawing/2014/main" val="597227635"/>
                    </a:ext>
                  </a:extLst>
                </a:gridCol>
                <a:gridCol w="674711">
                  <a:extLst>
                    <a:ext uri="{9D8B030D-6E8A-4147-A177-3AD203B41FA5}">
                      <a16:colId xmlns:a16="http://schemas.microsoft.com/office/drawing/2014/main" val="2628837387"/>
                    </a:ext>
                  </a:extLst>
                </a:gridCol>
                <a:gridCol w="1451590">
                  <a:extLst>
                    <a:ext uri="{9D8B030D-6E8A-4147-A177-3AD203B41FA5}">
                      <a16:colId xmlns:a16="http://schemas.microsoft.com/office/drawing/2014/main" val="1392926086"/>
                    </a:ext>
                  </a:extLst>
                </a:gridCol>
              </a:tblGrid>
              <a:tr h="293807">
                <a:tc>
                  <a:txBody>
                    <a:bodyPr/>
                    <a:lstStyle/>
                    <a:p>
                      <a:pPr algn="l">
                        <a:lnSpc>
                          <a:spcPct val="100000"/>
                        </a:lnSpc>
                        <a:spcAft>
                          <a:spcPts val="0"/>
                        </a:spcAft>
                      </a:pPr>
                      <a:r>
                        <a:rPr lang="en-IN" sz="1400" dirty="0">
                          <a:solidFill>
                            <a:schemeClr val="tx1"/>
                          </a:solidFill>
                          <a:effectLst/>
                          <a:latin typeface="Poppins" panose="00000500000000000000" pitchFamily="2" charset="0"/>
                          <a:ea typeface="Calibri" panose="020F0502020204030204" pitchFamily="34" charset="0"/>
                          <a:cs typeface="Poppins" panose="00000500000000000000" pitchFamily="2" charset="0"/>
                        </a:rPr>
                        <a:t>By Region</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North America</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Europe</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52983547"/>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Asia-Pacific</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3676513"/>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Rest of the World</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1125610646"/>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Total</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3543118303"/>
                  </a:ext>
                </a:extLst>
              </a:tr>
            </a:tbl>
          </a:graphicData>
        </a:graphic>
      </p:graphicFrame>
      <p:sp>
        <p:nvSpPr>
          <p:cNvPr id="14" name="TextBox 13">
            <a:extLst>
              <a:ext uri="{FF2B5EF4-FFF2-40B4-BE49-F238E27FC236}">
                <a16:creationId xmlns:a16="http://schemas.microsoft.com/office/drawing/2014/main" id="{9B4D7E16-F028-D6DA-FE50-FCB8A2C43291}"/>
              </a:ext>
            </a:extLst>
          </p:cNvPr>
          <p:cNvSpPr txBox="1"/>
          <p:nvPr/>
        </p:nvSpPr>
        <p:spPr>
          <a:xfrm>
            <a:off x="405232" y="5388183"/>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region, the XX region size was USD XX.X Million in 2023 and is anticipated to reach USD XX.X Million in 2033, growing at a rate of XX.X% from 2024 to 2033.</a:t>
            </a:r>
          </a:p>
        </p:txBody>
      </p:sp>
      <p:sp>
        <p:nvSpPr>
          <p:cNvPr id="15" name="TextBox 14">
            <a:extLst>
              <a:ext uri="{FF2B5EF4-FFF2-40B4-BE49-F238E27FC236}">
                <a16:creationId xmlns:a16="http://schemas.microsoft.com/office/drawing/2014/main" id="{1A3B803D-8D75-185A-B250-BBBD056FD988}"/>
              </a:ext>
            </a:extLst>
          </p:cNvPr>
          <p:cNvSpPr txBox="1"/>
          <p:nvPr/>
        </p:nvSpPr>
        <p:spPr>
          <a:xfrm>
            <a:off x="400878" y="6080711"/>
            <a:ext cx="7239000" cy="246221"/>
          </a:xfrm>
          <a:prstGeom prst="rect">
            <a:avLst/>
          </a:prstGeom>
          <a:noFill/>
        </p:spPr>
        <p:txBody>
          <a:bodyPr wrap="square">
            <a:spAutoFit/>
          </a:bodyPr>
          <a:lstStyle/>
          <a:p>
            <a:pPr marL="0" marR="0" algn="just">
              <a:spcBef>
                <a:spcPts val="150"/>
              </a:spcBef>
              <a:spcAft>
                <a:spcPts val="0"/>
              </a:spcAft>
            </a:pPr>
            <a:r>
              <a:rPr lang="en-US" sz="100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00" dirty="0">
              <a:effectLst/>
              <a:latin typeface="Poppins" panose="00000500000000000000" pitchFamily="2" charset="0"/>
              <a:ea typeface="Carlito"/>
              <a:cs typeface="Poppins" panose="00000500000000000000" pitchFamily="2" charset="0"/>
            </a:endParaRPr>
          </a:p>
        </p:txBody>
      </p:sp>
      <p:sp>
        <p:nvSpPr>
          <p:cNvPr id="4" name="TextBox 3">
            <a:extLst>
              <a:ext uri="{FF2B5EF4-FFF2-40B4-BE49-F238E27FC236}">
                <a16:creationId xmlns:a16="http://schemas.microsoft.com/office/drawing/2014/main" id="{942D8F79-C3AC-0C82-C67B-D803EB155A80}"/>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61422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0">
            <a:extLst>
              <a:ext uri="{FF2B5EF4-FFF2-40B4-BE49-F238E27FC236}">
                <a16:creationId xmlns:a16="http://schemas.microsoft.com/office/drawing/2014/main" id="{29DAFB46-5C9A-912F-5CF0-13DD3D9DBBB6}"/>
              </a:ext>
            </a:extLst>
          </p:cNvPr>
          <p:cNvSpPr txBox="1"/>
          <p:nvPr/>
        </p:nvSpPr>
        <p:spPr>
          <a:xfrm>
            <a:off x="1859103" y="3801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TABLE OF CONTENTS</a:t>
            </a:r>
            <a:endParaRPr lang="en-IN" sz="2400" dirty="0">
              <a:solidFill>
                <a:srgbClr val="0070C0"/>
              </a:solidFill>
              <a:latin typeface="Poppins" panose="00000500000000000000" pitchFamily="2" charset="0"/>
              <a:cs typeface="Poppins" panose="00000500000000000000" pitchFamily="2" charset="0"/>
            </a:endParaRPr>
          </a:p>
        </p:txBody>
      </p:sp>
      <p:sp>
        <p:nvSpPr>
          <p:cNvPr id="25" name="Slide Number Placeholder 24">
            <a:extLst>
              <a:ext uri="{FF2B5EF4-FFF2-40B4-BE49-F238E27FC236}">
                <a16:creationId xmlns:a16="http://schemas.microsoft.com/office/drawing/2014/main" id="{8EBB8A49-9200-2C08-6F19-5DA8BA352DDF}"/>
              </a:ext>
            </a:extLst>
          </p:cNvPr>
          <p:cNvSpPr>
            <a:spLocks noGrp="1"/>
          </p:cNvSpPr>
          <p:nvPr>
            <p:ph type="sldNum" sz="quarter" idx="7"/>
          </p:nvPr>
        </p:nvSpPr>
        <p:spPr>
          <a:xfrm>
            <a:off x="11881015" y="6545580"/>
            <a:ext cx="226059" cy="160020"/>
          </a:xfrm>
        </p:spPr>
        <p:txBody>
          <a:bodyPr/>
          <a:lstStyle/>
          <a:p>
            <a:pPr marL="38100">
              <a:lnSpc>
                <a:spcPts val="1100"/>
              </a:lnSpc>
            </a:pPr>
            <a:fld id="{81D60167-4931-47E6-BA6A-407CBD079E47}" type="slidenum">
              <a:rPr lang="en-IN" spc="-25" smtClean="0"/>
              <a:t>3</a:t>
            </a:fld>
            <a:endParaRPr lang="en-IN" spc="-25" dirty="0"/>
          </a:p>
        </p:txBody>
      </p:sp>
      <p:graphicFrame>
        <p:nvGraphicFramePr>
          <p:cNvPr id="4" name="Table 3">
            <a:extLst>
              <a:ext uri="{FF2B5EF4-FFF2-40B4-BE49-F238E27FC236}">
                <a16:creationId xmlns:a16="http://schemas.microsoft.com/office/drawing/2014/main" id="{AB0A07A4-E531-0F2B-ED9D-AC46F1E7AF1A}"/>
              </a:ext>
            </a:extLst>
          </p:cNvPr>
          <p:cNvGraphicFramePr>
            <a:graphicFrameLocks noGrp="1"/>
          </p:cNvGraphicFramePr>
          <p:nvPr>
            <p:extLst>
              <p:ext uri="{D42A27DB-BD31-4B8C-83A1-F6EECF244321}">
                <p14:modId xmlns:p14="http://schemas.microsoft.com/office/powerpoint/2010/main" val="4107448075"/>
              </p:ext>
            </p:extLst>
          </p:nvPr>
        </p:nvGraphicFramePr>
        <p:xfrm>
          <a:off x="1600200" y="1143000"/>
          <a:ext cx="3200400" cy="5092263"/>
        </p:xfrm>
        <a:graphic>
          <a:graphicData uri="http://schemas.openxmlformats.org/drawingml/2006/table">
            <a:tbl>
              <a:tblPr>
                <a:tableStyleId>{5C22544A-7EE6-4342-B048-85BDC9FD1C3A}</a:tableStyleId>
              </a:tblPr>
              <a:tblGrid>
                <a:gridCol w="2824775">
                  <a:extLst>
                    <a:ext uri="{9D8B030D-6E8A-4147-A177-3AD203B41FA5}">
                      <a16:colId xmlns:a16="http://schemas.microsoft.com/office/drawing/2014/main" val="2895845178"/>
                    </a:ext>
                  </a:extLst>
                </a:gridCol>
                <a:gridCol w="375625">
                  <a:extLst>
                    <a:ext uri="{9D8B030D-6E8A-4147-A177-3AD203B41FA5}">
                      <a16:colId xmlns:a16="http://schemas.microsoft.com/office/drawing/2014/main" val="363022495"/>
                    </a:ext>
                  </a:extLst>
                </a:gridCol>
              </a:tblGrid>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1. MARKET OVERVIEW</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5833416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DEFINITION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74072385"/>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SEGMENTATION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1870703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REGIONAL COVERAGE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5164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COMPANY PROFILES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65252589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DATA SNAPSHOT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30174382"/>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2. EXECUTIVE SUMMARY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45735182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SUMMARY</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8036481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OPINION LEADERS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32789634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TYPE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752336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APPLICATION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629862293"/>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REGION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4177760838"/>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3. MARKET INSIGHTS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0676969"/>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TYPE</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9307478"/>
                  </a:ext>
                </a:extLst>
              </a:tr>
              <a:tr h="360899">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APPLICATION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89187106"/>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49354844"/>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4. MARKET DYNAMICS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994200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TRENDS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037277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DRIVERS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93608302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OPPORTUNITIES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368249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RESTRAINTS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12858487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THREATS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7035175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IMPACT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791502019"/>
                  </a:ext>
                </a:extLst>
              </a:tr>
            </a:tbl>
          </a:graphicData>
        </a:graphic>
      </p:graphicFrame>
      <p:graphicFrame>
        <p:nvGraphicFramePr>
          <p:cNvPr id="7" name="Table 6">
            <a:extLst>
              <a:ext uri="{FF2B5EF4-FFF2-40B4-BE49-F238E27FC236}">
                <a16:creationId xmlns:a16="http://schemas.microsoft.com/office/drawing/2014/main" id="{C43ECD66-9968-F2DE-EDAF-9C32BB3DD5EF}"/>
              </a:ext>
            </a:extLst>
          </p:cNvPr>
          <p:cNvGraphicFramePr>
            <a:graphicFrameLocks noGrp="1"/>
          </p:cNvGraphicFramePr>
          <p:nvPr>
            <p:extLst>
              <p:ext uri="{D42A27DB-BD31-4B8C-83A1-F6EECF244321}">
                <p14:modId xmlns:p14="http://schemas.microsoft.com/office/powerpoint/2010/main" val="3383347613"/>
              </p:ext>
            </p:extLst>
          </p:nvPr>
        </p:nvGraphicFramePr>
        <p:xfrm>
          <a:off x="4876800" y="1172100"/>
          <a:ext cx="3145352" cy="5092250"/>
        </p:xfrm>
        <a:graphic>
          <a:graphicData uri="http://schemas.openxmlformats.org/drawingml/2006/table">
            <a:tbl>
              <a:tblPr>
                <a:tableStyleId>{5C22544A-7EE6-4342-B048-85BDC9FD1C3A}</a:tableStyleId>
              </a:tblPr>
              <a:tblGrid>
                <a:gridCol w="2769119">
                  <a:extLst>
                    <a:ext uri="{9D8B030D-6E8A-4147-A177-3AD203B41FA5}">
                      <a16:colId xmlns:a16="http://schemas.microsoft.com/office/drawing/2014/main" val="1807740802"/>
                    </a:ext>
                  </a:extLst>
                </a:gridCol>
                <a:gridCol w="376233">
                  <a:extLst>
                    <a:ext uri="{9D8B030D-6E8A-4147-A177-3AD203B41FA5}">
                      <a16:colId xmlns:a16="http://schemas.microsoft.com/office/drawing/2014/main" val="3894761122"/>
                    </a:ext>
                  </a:extLst>
                </a:gridCol>
              </a:tblGrid>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5. MARKET ANALYSIS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79372340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PORTERS 5 FORCES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269696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ANSOFF MATRIX</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74455698"/>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4PS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7817120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PESTLE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78641724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VALUE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10340791"/>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6. COVID-19</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26567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IMPACT OF COVID-19 ON MARKET</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10852407"/>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7. RUSSIA UKRAINE WAR</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34910442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IMPACT OF RUSSIA-UKRAINE WAR</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512032"/>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8. MARKET STRATEGY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98441414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PARENT MARKET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193772223"/>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REGULATORY LANDSCAPE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5808166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PRICING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871169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DEMAND SUPPLY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29559734"/>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CONSUMER BUYING INTEREST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46492591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SUPPLY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178714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COMPETITION PRODUCT ANALYSIS</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110857666"/>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CASE STUDIES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79578612"/>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RECENT DEVELOPMENTS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826786630"/>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9. </a:t>
                      </a:r>
                      <a:r>
                        <a:rPr lang="en-IN" sz="1100" b="1" u="none" strike="noStrike" dirty="0">
                          <a:solidFill>
                            <a:srgbClr val="FF0000"/>
                          </a:solidFill>
                          <a:effectLst/>
                          <a:latin typeface="Poppins" panose="00000500000000000000" pitchFamily="2" charset="0"/>
                          <a:cs typeface="Poppins" panose="00000500000000000000" pitchFamily="2" charset="0"/>
                        </a:rPr>
                        <a:t>MATERIAL TYPE </a:t>
                      </a:r>
                      <a:r>
                        <a:rPr lang="en-IN" sz="1100" b="1" u="none" strike="noStrike" dirty="0">
                          <a:effectLst/>
                          <a:latin typeface="Poppins" panose="00000500000000000000" pitchFamily="2" charset="0"/>
                          <a:cs typeface="Poppins" panose="00000500000000000000" pitchFamily="2" charset="0"/>
                        </a:rPr>
                        <a:t>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392848221"/>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27851000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TYPE</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411671791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TYPE</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5189019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TYPE</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576633329"/>
                  </a:ext>
                </a:extLst>
              </a:tr>
            </a:tbl>
          </a:graphicData>
        </a:graphic>
      </p:graphicFrame>
      <p:sp>
        <p:nvSpPr>
          <p:cNvPr id="3" name="Footer Placeholder 13">
            <a:extLst>
              <a:ext uri="{FF2B5EF4-FFF2-40B4-BE49-F238E27FC236}">
                <a16:creationId xmlns:a16="http://schemas.microsoft.com/office/drawing/2014/main" id="{87990558-9560-88D8-4110-7E9F2EC2995D}"/>
              </a:ext>
            </a:extLst>
          </p:cNvPr>
          <p:cNvSpPr>
            <a:spLocks noGrp="1"/>
          </p:cNvSpPr>
          <p:nvPr>
            <p:ph type="ftr" sz="quarter" idx="5"/>
          </p:nvPr>
        </p:nvSpPr>
        <p:spPr>
          <a:xfrm>
            <a:off x="146710" y="6563359"/>
            <a:ext cx="2767330" cy="156068"/>
          </a:xfrm>
        </p:spPr>
        <p:txBody>
          <a:bodyPr/>
          <a:lstStyle/>
          <a:p>
            <a:pPr marL="12700">
              <a:lnSpc>
                <a:spcPts val="1240"/>
              </a:lnSpc>
            </a:pPr>
            <a:r>
              <a:rPr lang="en-US" dirty="0"/>
              <a:t>Copyright © 2024, Global Insight Services</a:t>
            </a:r>
            <a:endParaRPr lang="en-US" spc="-10" dirty="0"/>
          </a:p>
        </p:txBody>
      </p:sp>
      <p:graphicFrame>
        <p:nvGraphicFramePr>
          <p:cNvPr id="9" name="Table 8">
            <a:extLst>
              <a:ext uri="{FF2B5EF4-FFF2-40B4-BE49-F238E27FC236}">
                <a16:creationId xmlns:a16="http://schemas.microsoft.com/office/drawing/2014/main" id="{EDBEA1C1-F488-B2F0-2FF1-ED2248922681}"/>
              </a:ext>
            </a:extLst>
          </p:cNvPr>
          <p:cNvGraphicFramePr>
            <a:graphicFrameLocks noGrp="1"/>
          </p:cNvGraphicFramePr>
          <p:nvPr>
            <p:extLst>
              <p:ext uri="{D42A27DB-BD31-4B8C-83A1-F6EECF244321}">
                <p14:modId xmlns:p14="http://schemas.microsoft.com/office/powerpoint/2010/main" val="2425737171"/>
              </p:ext>
            </p:extLst>
          </p:nvPr>
        </p:nvGraphicFramePr>
        <p:xfrm>
          <a:off x="8157291" y="1172100"/>
          <a:ext cx="3958509" cy="5092274"/>
        </p:xfrm>
        <a:graphic>
          <a:graphicData uri="http://schemas.openxmlformats.org/drawingml/2006/table">
            <a:tbl>
              <a:tblPr/>
              <a:tblGrid>
                <a:gridCol w="3958509">
                  <a:extLst>
                    <a:ext uri="{9D8B030D-6E8A-4147-A177-3AD203B41FA5}">
                      <a16:colId xmlns:a16="http://schemas.microsoft.com/office/drawing/2014/main" val="105605638"/>
                    </a:ext>
                  </a:extLst>
                </a:gridCol>
              </a:tblGrid>
              <a:tr h="185698">
                <a:tc>
                  <a:txBody>
                    <a:bodyPr/>
                    <a:lstStyle/>
                    <a:p>
                      <a:pPr algn="l" fontAlgn="b"/>
                      <a:r>
                        <a:rPr lang="en-IN" sz="1100" b="1" u="none" strike="noStrike" dirty="0">
                          <a:effectLst/>
                          <a:latin typeface="Poppins" panose="00000500000000000000" pitchFamily="2" charset="0"/>
                          <a:cs typeface="Poppins" panose="00000500000000000000" pitchFamily="2" charset="0"/>
                        </a:rPr>
                        <a:t>10. </a:t>
                      </a:r>
                      <a:r>
                        <a:rPr lang="en-IN" sz="1100" b="1" u="none" strike="noStrike" dirty="0">
                          <a:solidFill>
                            <a:srgbClr val="FF0000"/>
                          </a:solidFill>
                          <a:effectLst/>
                          <a:latin typeface="Poppins" panose="00000500000000000000" pitchFamily="2" charset="0"/>
                          <a:cs typeface="Poppins" panose="00000500000000000000" pitchFamily="2" charset="0"/>
                        </a:rPr>
                        <a:t>END-USER</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72304780"/>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58317347"/>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END-USER</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63023552"/>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END-USER</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887138133"/>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END-USER</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931281131"/>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11. </a:t>
                      </a:r>
                      <a:r>
                        <a:rPr lang="en-IN" sz="1100" b="1" u="none" strike="noStrike" dirty="0">
                          <a:solidFill>
                            <a:srgbClr val="FF0000"/>
                          </a:solidFill>
                          <a:effectLst/>
                          <a:latin typeface="Poppins" panose="00000500000000000000" pitchFamily="2" charset="0"/>
                          <a:cs typeface="Poppins" panose="00000500000000000000" pitchFamily="2" charset="0"/>
                        </a:rPr>
                        <a:t>APPLICATION</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280151371"/>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4052709495"/>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2379603893"/>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APPLICATION</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77596111"/>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066207250"/>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12. REGIONAL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067286025"/>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268912976"/>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9590808"/>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REGION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010603988"/>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342517266"/>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13. COMPETITIVE LANDSCAPE</a:t>
                      </a:r>
                    </a:p>
                  </a:txBody>
                  <a:tcPr marL="5269" marR="5269" marT="5269" marB="0" anchor="b">
                    <a:lnL>
                      <a:noFill/>
                    </a:lnL>
                    <a:lnR>
                      <a:noFill/>
                    </a:lnR>
                    <a:lnT>
                      <a:noFill/>
                    </a:lnT>
                    <a:lnB>
                      <a:noFill/>
                    </a:lnB>
                    <a:noFill/>
                  </a:tcPr>
                </a:tc>
                <a:extLst>
                  <a:ext uri="{0D108BD9-81ED-4DB2-BD59-A6C34878D82A}">
                    <a16:rowId xmlns:a16="http://schemas.microsoft.com/office/drawing/2014/main" val="2711902365"/>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2873902682"/>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MARKET SHARE ANALYSIS</a:t>
                      </a:r>
                    </a:p>
                  </a:txBody>
                  <a:tcPr marL="79033" marR="5269" marT="5269" marB="0" anchor="b">
                    <a:lnL>
                      <a:noFill/>
                    </a:lnL>
                    <a:lnR>
                      <a:noFill/>
                    </a:lnR>
                    <a:lnT>
                      <a:noFill/>
                    </a:lnT>
                    <a:lnB>
                      <a:noFill/>
                    </a:lnB>
                    <a:noFill/>
                  </a:tcPr>
                </a:tc>
                <a:extLst>
                  <a:ext uri="{0D108BD9-81ED-4DB2-BD59-A6C34878D82A}">
                    <a16:rowId xmlns:a16="http://schemas.microsoft.com/office/drawing/2014/main" val="1459635301"/>
                  </a:ext>
                </a:extLst>
              </a:tr>
              <a:tr h="185698">
                <a:tc>
                  <a:txBody>
                    <a:bodyPr/>
                    <a:lstStyle/>
                    <a:p>
                      <a:pPr algn="l" fontAlgn="b"/>
                      <a:r>
                        <a:rPr lang="en-US" sz="1100" b="0" i="0" u="none" strike="noStrike" dirty="0">
                          <a:solidFill>
                            <a:srgbClr val="000000"/>
                          </a:solidFill>
                          <a:effectLst/>
                          <a:latin typeface="Poppins" panose="00000500000000000000" pitchFamily="2" charset="0"/>
                          <a:cs typeface="Poppins" panose="00000500000000000000" pitchFamily="2" charset="0"/>
                        </a:rPr>
                        <a:t>MARKET REVENUE BY KEY COMPANIES</a:t>
                      </a:r>
                    </a:p>
                  </a:txBody>
                  <a:tcPr marL="79033" marR="5269" marT="5269" marB="0" anchor="b">
                    <a:lnL>
                      <a:noFill/>
                    </a:lnL>
                    <a:lnR>
                      <a:noFill/>
                    </a:lnR>
                    <a:lnT>
                      <a:noFill/>
                    </a:lnT>
                    <a:lnB>
                      <a:noFill/>
                    </a:lnB>
                    <a:noFill/>
                  </a:tcPr>
                </a:tc>
                <a:extLst>
                  <a:ext uri="{0D108BD9-81ED-4DB2-BD59-A6C34878D82A}">
                    <a16:rowId xmlns:a16="http://schemas.microsoft.com/office/drawing/2014/main" val="537654041"/>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VENDORS BENCHMARKING</a:t>
                      </a:r>
                    </a:p>
                  </a:txBody>
                  <a:tcPr marL="79033" marR="5269" marT="5269" marB="0" anchor="b">
                    <a:lnL>
                      <a:noFill/>
                    </a:lnL>
                    <a:lnR>
                      <a:noFill/>
                    </a:lnR>
                    <a:lnT>
                      <a:noFill/>
                    </a:lnT>
                    <a:lnB>
                      <a:noFill/>
                    </a:lnB>
                    <a:noFill/>
                  </a:tcPr>
                </a:tc>
                <a:extLst>
                  <a:ext uri="{0D108BD9-81ED-4DB2-BD59-A6C34878D82A}">
                    <a16:rowId xmlns:a16="http://schemas.microsoft.com/office/drawing/2014/main" val="148946659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M&amp;A</a:t>
                      </a:r>
                    </a:p>
                  </a:txBody>
                  <a:tcPr marL="79033" marR="5269" marT="5269" marB="0" anchor="b">
                    <a:lnL>
                      <a:noFill/>
                    </a:lnL>
                    <a:lnR>
                      <a:noFill/>
                    </a:lnR>
                    <a:lnT>
                      <a:noFill/>
                    </a:lnT>
                    <a:lnB>
                      <a:noFill/>
                    </a:lnB>
                    <a:noFill/>
                  </a:tcPr>
                </a:tc>
                <a:extLst>
                  <a:ext uri="{0D108BD9-81ED-4DB2-BD59-A6C34878D82A}">
                    <a16:rowId xmlns:a16="http://schemas.microsoft.com/office/drawing/2014/main" val="369946552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PRODUCT DEVELOPMENT</a:t>
                      </a:r>
                    </a:p>
                  </a:txBody>
                  <a:tcPr marL="79033" marR="5269" marT="5269" marB="0" anchor="b">
                    <a:lnL>
                      <a:noFill/>
                    </a:lnL>
                    <a:lnR>
                      <a:noFill/>
                    </a:lnR>
                    <a:lnT>
                      <a:noFill/>
                    </a:lnT>
                    <a:lnB>
                      <a:noFill/>
                    </a:lnB>
                    <a:noFill/>
                  </a:tcPr>
                </a:tc>
                <a:extLst>
                  <a:ext uri="{0D108BD9-81ED-4DB2-BD59-A6C34878D82A}">
                    <a16:rowId xmlns:a16="http://schemas.microsoft.com/office/drawing/2014/main" val="1660868655"/>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14. COMPANY PROFILES</a:t>
                      </a:r>
                    </a:p>
                  </a:txBody>
                  <a:tcPr marL="5269" marR="5269" marT="5269" marB="0" anchor="b">
                    <a:lnL>
                      <a:noFill/>
                    </a:lnL>
                    <a:lnR>
                      <a:noFill/>
                    </a:lnR>
                    <a:lnT>
                      <a:noFill/>
                    </a:lnT>
                    <a:lnB>
                      <a:noFill/>
                    </a:lnB>
                    <a:noFill/>
                  </a:tcPr>
                </a:tc>
                <a:extLst>
                  <a:ext uri="{0D108BD9-81ED-4DB2-BD59-A6C34878D82A}">
                    <a16:rowId xmlns:a16="http://schemas.microsoft.com/office/drawing/2014/main" val="3478974461"/>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3483653243"/>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BUSINESS PERFORMANCE</a:t>
                      </a:r>
                    </a:p>
                  </a:txBody>
                  <a:tcPr marL="79033" marR="5269" marT="5269" marB="0" anchor="b">
                    <a:lnL>
                      <a:noFill/>
                    </a:lnL>
                    <a:lnR>
                      <a:noFill/>
                    </a:lnR>
                    <a:lnT>
                      <a:noFill/>
                    </a:lnT>
                    <a:lnB>
                      <a:noFill/>
                    </a:lnB>
                    <a:noFill/>
                  </a:tcPr>
                </a:tc>
                <a:extLst>
                  <a:ext uri="{0D108BD9-81ED-4DB2-BD59-A6C34878D82A}">
                    <a16:rowId xmlns:a16="http://schemas.microsoft.com/office/drawing/2014/main" val="4221631590"/>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PRODUCT OFFERING</a:t>
                      </a:r>
                    </a:p>
                  </a:txBody>
                  <a:tcPr marL="79033" marR="5269" marT="5269" marB="0" anchor="b">
                    <a:lnL>
                      <a:noFill/>
                    </a:lnL>
                    <a:lnR>
                      <a:noFill/>
                    </a:lnR>
                    <a:lnT>
                      <a:noFill/>
                    </a:lnT>
                    <a:lnB>
                      <a:noFill/>
                    </a:lnB>
                    <a:noFill/>
                  </a:tcPr>
                </a:tc>
                <a:extLst>
                  <a:ext uri="{0D108BD9-81ED-4DB2-BD59-A6C34878D82A}">
                    <a16:rowId xmlns:a16="http://schemas.microsoft.com/office/drawing/2014/main" val="1602666509"/>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KEY DEVELOPMENT STRATEGIES</a:t>
                      </a:r>
                    </a:p>
                  </a:txBody>
                  <a:tcPr marL="79033" marR="5269" marT="5269" marB="0" anchor="b">
                    <a:lnL>
                      <a:noFill/>
                    </a:lnL>
                    <a:lnR>
                      <a:noFill/>
                    </a:lnR>
                    <a:lnT>
                      <a:noFill/>
                    </a:lnT>
                    <a:lnB>
                      <a:noFill/>
                    </a:lnB>
                    <a:noFill/>
                  </a:tcPr>
                </a:tc>
                <a:extLst>
                  <a:ext uri="{0D108BD9-81ED-4DB2-BD59-A6C34878D82A}">
                    <a16:rowId xmlns:a16="http://schemas.microsoft.com/office/drawing/2014/main" val="1517145247"/>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SWOT ANALYSIS</a:t>
                      </a:r>
                    </a:p>
                  </a:txBody>
                  <a:tcPr marL="79033" marR="5269" marT="5269" marB="0" anchor="b">
                    <a:lnL>
                      <a:noFill/>
                    </a:lnL>
                    <a:lnR>
                      <a:noFill/>
                    </a:lnR>
                    <a:lnT>
                      <a:noFill/>
                    </a:lnT>
                    <a:lnB>
                      <a:noFill/>
                    </a:lnB>
                    <a:noFill/>
                  </a:tcPr>
                </a:tc>
                <a:extLst>
                  <a:ext uri="{0D108BD9-81ED-4DB2-BD59-A6C34878D82A}">
                    <a16:rowId xmlns:a16="http://schemas.microsoft.com/office/drawing/2014/main" val="3329307023"/>
                  </a:ext>
                </a:extLst>
              </a:tr>
            </a:tbl>
          </a:graphicData>
        </a:graphic>
      </p:graphicFrame>
      <p:grpSp>
        <p:nvGrpSpPr>
          <p:cNvPr id="10" name="Group 9">
            <a:extLst>
              <a:ext uri="{FF2B5EF4-FFF2-40B4-BE49-F238E27FC236}">
                <a16:creationId xmlns:a16="http://schemas.microsoft.com/office/drawing/2014/main" id="{F5209E40-7E56-D1D9-4EAD-7BE566726440}"/>
              </a:ext>
            </a:extLst>
          </p:cNvPr>
          <p:cNvGrpSpPr/>
          <p:nvPr/>
        </p:nvGrpSpPr>
        <p:grpSpPr>
          <a:xfrm>
            <a:off x="-30392" y="1"/>
            <a:ext cx="1859103" cy="1361440"/>
            <a:chOff x="-30392" y="1"/>
            <a:chExt cx="1859103" cy="1361440"/>
          </a:xfrm>
        </p:grpSpPr>
        <p:sp>
          <p:nvSpPr>
            <p:cNvPr id="11" name="object 5">
              <a:extLst>
                <a:ext uri="{FF2B5EF4-FFF2-40B4-BE49-F238E27FC236}">
                  <a16:creationId xmlns:a16="http://schemas.microsoft.com/office/drawing/2014/main" id="{23A6F86A-AF6F-06B4-4FD9-208C3F0E34B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2" name="object 6">
              <a:extLst>
                <a:ext uri="{FF2B5EF4-FFF2-40B4-BE49-F238E27FC236}">
                  <a16:creationId xmlns:a16="http://schemas.microsoft.com/office/drawing/2014/main" id="{58B9BF92-0FEE-2213-65B3-5E7CF6FA70AF}"/>
                </a:ext>
              </a:extLst>
            </p:cNvPr>
            <p:cNvPicPr/>
            <p:nvPr/>
          </p:nvPicPr>
          <p:blipFill>
            <a:blip r:embed="rId3" cstate="print"/>
            <a:stretch>
              <a:fillRect/>
            </a:stretch>
          </p:blipFill>
          <p:spPr>
            <a:xfrm>
              <a:off x="257123" y="253705"/>
              <a:ext cx="1571588" cy="698708"/>
            </a:xfrm>
            <a:prstGeom prst="rect">
              <a:avLst/>
            </a:prstGeom>
          </p:spPr>
        </p:pic>
      </p:grpSp>
    </p:spTree>
    <p:extLst>
      <p:ext uri="{BB962C8B-B14F-4D97-AF65-F5344CB8AC3E}">
        <p14:creationId xmlns:p14="http://schemas.microsoft.com/office/powerpoint/2010/main" val="28182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8" name="object 40">
            <a:extLst>
              <a:ext uri="{FF2B5EF4-FFF2-40B4-BE49-F238E27FC236}">
                <a16:creationId xmlns:a16="http://schemas.microsoft.com/office/drawing/2014/main" id="{94FE6533-769F-BA03-E4D0-49EB404236C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DEFINITION</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EF830B6-CC83-ADC9-4102-75C0B44D7876}"/>
              </a:ext>
            </a:extLst>
          </p:cNvPr>
          <p:cNvSpPr>
            <a:spLocks noGrp="1"/>
          </p:cNvSpPr>
          <p:nvPr>
            <p:ph type="sldNum" sz="quarter" idx="7"/>
          </p:nvPr>
        </p:nvSpPr>
        <p:spPr/>
        <p:txBody>
          <a:bodyPr/>
          <a:lstStyle/>
          <a:p>
            <a:pPr marL="38100">
              <a:lnSpc>
                <a:spcPts val="1100"/>
              </a:lnSpc>
            </a:pPr>
            <a:fld id="{81D60167-4931-47E6-BA6A-407CBD079E47}" type="slidenum">
              <a:rPr lang="en-IN" spc="-25" smtClean="0"/>
              <a:t>4</a:t>
            </a:fld>
            <a:endParaRPr lang="en-IN" spc="-25" dirty="0"/>
          </a:p>
        </p:txBody>
      </p:sp>
      <p:sp>
        <p:nvSpPr>
          <p:cNvPr id="5" name="Footer Placeholder 4">
            <a:extLst>
              <a:ext uri="{FF2B5EF4-FFF2-40B4-BE49-F238E27FC236}">
                <a16:creationId xmlns:a16="http://schemas.microsoft.com/office/drawing/2014/main" id="{0E8114DD-9AA6-F444-56AA-933A45E42B37}"/>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3" name="object 26">
            <a:extLst>
              <a:ext uri="{FF2B5EF4-FFF2-40B4-BE49-F238E27FC236}">
                <a16:creationId xmlns:a16="http://schemas.microsoft.com/office/drawing/2014/main" id="{762C5753-2671-5AB2-E3C2-7765205490F5}"/>
              </a:ext>
            </a:extLst>
          </p:cNvPr>
          <p:cNvSpPr txBox="1"/>
          <p:nvPr/>
        </p:nvSpPr>
        <p:spPr>
          <a:xfrm>
            <a:off x="609600" y="1343314"/>
            <a:ext cx="11241023" cy="4321055"/>
          </a:xfrm>
          <a:prstGeom prst="rect">
            <a:avLst/>
          </a:prstGeom>
        </p:spPr>
        <p:txBody>
          <a:bodyPr vert="horz" wrap="square" lIns="0" tIns="12065" rIns="0" bIns="0" rtlCol="0">
            <a:spAutoFit/>
          </a:bodyPr>
          <a:lstStyle/>
          <a:p>
            <a:pPr marL="12700" marR="46355" algn="just">
              <a:tabLst>
                <a:tab pos="630238" algn="l"/>
              </a:tabLst>
            </a:pPr>
            <a:r>
              <a:rPr lang="en-US" sz="1400" dirty="0">
                <a:solidFill>
                  <a:srgbClr val="FF0000"/>
                </a:solidFill>
                <a:latin typeface="Poppins" panose="00000500000000000000" pitchFamily="2" charset="0"/>
                <a:cs typeface="Poppins" panose="00000500000000000000" pitchFamily="2" charset="0"/>
              </a:rPr>
              <a:t>Advanced ceramics are a type of material that has been specifically designed to have superior physical and chemical properties. They are typically made from extremely pure and/or reactive raw materials and are processed using special techniques that allow for tight control over their microstructure. As a result, advanced ceramics typically have much higher performance than traditional ceramics. </a:t>
            </a:r>
          </a:p>
          <a:p>
            <a:pPr marL="12700" marR="46355" algn="just">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12700" marR="46355" algn="just">
              <a:tabLst>
                <a:tab pos="630238" algn="l"/>
              </a:tabLst>
            </a:pPr>
            <a:r>
              <a:rPr lang="en-US" sz="1400" dirty="0">
                <a:solidFill>
                  <a:srgbClr val="FF0000"/>
                </a:solidFill>
                <a:latin typeface="Poppins" panose="00000500000000000000" pitchFamily="2" charset="0"/>
                <a:cs typeface="Poppins" panose="00000500000000000000" pitchFamily="2" charset="0"/>
              </a:rPr>
              <a:t>Advanced ceramics, also known as engineered or technical ceramics, are high-performance materials with exceptional properties, including high temperature resistance, hardness, and electrical insulation. These ceramics find applications in diverse industries such as electronics, aerospace, healthcare, and automotive.</a:t>
            </a:r>
          </a:p>
          <a:p>
            <a:pPr marL="12700" marR="46355" algn="just">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12700" marR="46355" algn="just">
              <a:tabLst>
                <a:tab pos="630238" algn="l"/>
              </a:tabLst>
            </a:pPr>
            <a:r>
              <a:rPr lang="en-US" sz="1400" dirty="0">
                <a:solidFill>
                  <a:srgbClr val="FF0000"/>
                </a:solidFill>
                <a:latin typeface="Poppins" panose="00000500000000000000" pitchFamily="2" charset="0"/>
                <a:cs typeface="Poppins" panose="00000500000000000000" pitchFamily="2" charset="0"/>
              </a:rPr>
              <a:t>Some common applications for advanced ceramics include:</a:t>
            </a:r>
          </a:p>
          <a:p>
            <a:pPr marL="12700" marR="46355" algn="just">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Cutting tools: Advanced ceramics can be used to create cutting tools with a much higher wear resistance than traditional tools. This allows them to retain their sharpness for much longer and makes them ideal for use in high-speed machining applications.</a:t>
            </a:r>
          </a:p>
          <a:p>
            <a:pPr marL="298450" marR="46355" indent="-285750" algn="just">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Engine components: Ceramic materials can withstand much higher temperatures than metals, making them ideal for use in engine components such as turbine blades.</a:t>
            </a:r>
          </a:p>
          <a:p>
            <a:pPr marL="298450" marR="46355" indent="-285750" algn="just">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Ballistic protection: The high hardness and strength of advanced ceramics make them ideal for use in ballistic protection applications, such as in body armor or armored vehicles.</a:t>
            </a:r>
          </a:p>
          <a:p>
            <a:pPr marL="298450" marR="46355" indent="-285750" algn="just">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Biomedical implants: The biocompatibility of many ceramic materials makes them ideal for use in biomedical implants, such as artificial hips or knees.</a:t>
            </a:r>
          </a:p>
        </p:txBody>
      </p:sp>
      <p:sp>
        <p:nvSpPr>
          <p:cNvPr id="11" name="TextBox 10">
            <a:extLst>
              <a:ext uri="{FF2B5EF4-FFF2-40B4-BE49-F238E27FC236}">
                <a16:creationId xmlns:a16="http://schemas.microsoft.com/office/drawing/2014/main" id="{784D94E4-BAF8-95B6-2AAC-0CE53C0770EC}"/>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864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C4301-1FB2-00A7-262D-CD6926F340BC}"/>
              </a:ext>
            </a:extLst>
          </p:cNvPr>
          <p:cNvSpPr txBox="1"/>
          <p:nvPr/>
        </p:nvSpPr>
        <p:spPr>
          <a:xfrm>
            <a:off x="317239" y="1699004"/>
            <a:ext cx="25908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MATERIAL TYPE</a:t>
            </a:r>
            <a:endParaRPr lang="en-US" sz="1400" dirty="0">
              <a:solidFill>
                <a:srgbClr val="FF0000"/>
              </a:solidFill>
              <a:latin typeface="Poppins" panose="00000500000000000000" pitchFamily="2" charset="0"/>
              <a:cs typeface="Poppins" panose="00000500000000000000" pitchFamily="2" charset="0"/>
            </a:endParaRP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Alumina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Zirconia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Titanate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Ferrite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Carbide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Nitride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Sulfide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Boride</a:t>
            </a:r>
          </a:p>
          <a:p>
            <a:pPr marL="273050" algn="l">
              <a:lnSpc>
                <a:spcPct val="150000"/>
              </a:lnSpc>
            </a:pPr>
            <a:endParaRPr lang="en-US" sz="140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87A56690-ADF3-4D26-368A-F15F0AC214B3}"/>
              </a:ext>
            </a:extLst>
          </p:cNvPr>
          <p:cNvGrpSpPr/>
          <p:nvPr/>
        </p:nvGrpSpPr>
        <p:grpSpPr>
          <a:xfrm>
            <a:off x="-30392" y="1"/>
            <a:ext cx="1859103" cy="1361440"/>
            <a:chOff x="-30392" y="1"/>
            <a:chExt cx="1859103" cy="1361440"/>
          </a:xfrm>
        </p:grpSpPr>
        <p:sp>
          <p:nvSpPr>
            <p:cNvPr id="12" name="object 5">
              <a:extLst>
                <a:ext uri="{FF2B5EF4-FFF2-40B4-BE49-F238E27FC236}">
                  <a16:creationId xmlns:a16="http://schemas.microsoft.com/office/drawing/2014/main" id="{8A9B88EE-68F1-8616-3D55-DA32D20FCF8E}"/>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30A3C079-C532-F105-E16C-603E86F0BDC5}"/>
                </a:ext>
              </a:extLst>
            </p:cNvPr>
            <p:cNvPicPr/>
            <p:nvPr/>
          </p:nvPicPr>
          <p:blipFill>
            <a:blip r:embed="rId3" cstate="print"/>
            <a:stretch>
              <a:fillRect/>
            </a:stretch>
          </p:blipFill>
          <p:spPr>
            <a:xfrm>
              <a:off x="257123" y="253705"/>
              <a:ext cx="1571588" cy="698708"/>
            </a:xfrm>
            <a:prstGeom prst="rect">
              <a:avLst/>
            </a:prstGeom>
          </p:spPr>
        </p:pic>
      </p:grpSp>
      <p:sp>
        <p:nvSpPr>
          <p:cNvPr id="9" name="object 40">
            <a:extLst>
              <a:ext uri="{FF2B5EF4-FFF2-40B4-BE49-F238E27FC236}">
                <a16:creationId xmlns:a16="http://schemas.microsoft.com/office/drawing/2014/main" id="{BAB331AD-77A6-0337-8F5E-37B5CF3FCF82}"/>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SEGMENTATION</a:t>
            </a:r>
            <a:endParaRPr lang="en-IN" sz="2400" dirty="0">
              <a:solidFill>
                <a:srgbClr val="0070C0"/>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CC19504B-633A-D15D-A032-F1F1A71B61FE}"/>
              </a:ext>
            </a:extLst>
          </p:cNvPr>
          <p:cNvSpPr>
            <a:spLocks noGrp="1"/>
          </p:cNvSpPr>
          <p:nvPr>
            <p:ph type="sldNum" sz="quarter" idx="7"/>
          </p:nvPr>
        </p:nvSpPr>
        <p:spPr/>
        <p:txBody>
          <a:bodyPr/>
          <a:lstStyle/>
          <a:p>
            <a:pPr marL="38100">
              <a:lnSpc>
                <a:spcPts val="1100"/>
              </a:lnSpc>
            </a:pPr>
            <a:fld id="{81D60167-4931-47E6-BA6A-407CBD079E47}" type="slidenum">
              <a:rPr lang="en-IN" spc="-25" smtClean="0"/>
              <a:t>5</a:t>
            </a:fld>
            <a:endParaRPr lang="en-IN" spc="-25" dirty="0"/>
          </a:p>
        </p:txBody>
      </p:sp>
      <p:sp>
        <p:nvSpPr>
          <p:cNvPr id="4" name="Footer Placeholder 3">
            <a:extLst>
              <a:ext uri="{FF2B5EF4-FFF2-40B4-BE49-F238E27FC236}">
                <a16:creationId xmlns:a16="http://schemas.microsoft.com/office/drawing/2014/main" id="{96C6FE60-F231-E56F-830C-4D449E72EA96}"/>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A42C4301-1FB2-00A7-262D-CD6926F340BC}"/>
              </a:ext>
            </a:extLst>
          </p:cNvPr>
          <p:cNvSpPr txBox="1"/>
          <p:nvPr/>
        </p:nvSpPr>
        <p:spPr>
          <a:xfrm>
            <a:off x="9336023" y="1703283"/>
            <a:ext cx="2514600" cy="1980000"/>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REGION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North America</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Europe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Asia-Pacific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Rest of the World</a:t>
            </a:r>
          </a:p>
          <a:p>
            <a:pPr marL="355600" algn="just"/>
            <a:endParaRPr lang="en-US" sz="1400" dirty="0">
              <a:solidFill>
                <a:srgbClr val="FF000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0E90697-AE77-D557-4685-ABCDE7C6E682}"/>
              </a:ext>
            </a:extLst>
          </p:cNvPr>
          <p:cNvSpPr txBox="1"/>
          <p:nvPr/>
        </p:nvSpPr>
        <p:spPr>
          <a:xfrm>
            <a:off x="3213234" y="1699004"/>
            <a:ext cx="28956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END-USE INDUSTRY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Electronics and Electrical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Automotive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Aerospace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Defense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Healthcare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Energy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Environment</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Medical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Chemical</a:t>
            </a:r>
          </a:p>
          <a:p>
            <a:pPr marL="534988" indent="-174625" algn="l">
              <a:lnSpc>
                <a:spcPct val="150000"/>
              </a:lnSpc>
              <a:buFont typeface="+mj-lt"/>
              <a:buAutoNum type="arabicPeriod"/>
            </a:pPr>
            <a:endParaRPr lang="en-US" sz="1400" dirty="0">
              <a:solidFill>
                <a:srgbClr val="FF0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17AC4BA-A330-F153-F57D-2A3EC5CB45F6}"/>
              </a:ext>
            </a:extLst>
          </p:cNvPr>
          <p:cNvSpPr txBox="1"/>
          <p:nvPr/>
        </p:nvSpPr>
        <p:spPr>
          <a:xfrm>
            <a:off x="6430873" y="1699004"/>
            <a:ext cx="2554223" cy="2000804"/>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APPLICATION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Monolithic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Coatings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Matrix Composites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Ceramic Filters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39329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4FEEA1-0354-5878-0A65-28BD2C05623A}"/>
              </a:ext>
            </a:extLst>
          </p:cNvPr>
          <p:cNvGrpSpPr/>
          <p:nvPr/>
        </p:nvGrpSpPr>
        <p:grpSpPr>
          <a:xfrm>
            <a:off x="1219200" y="1371600"/>
            <a:ext cx="10082283" cy="4343753"/>
            <a:chOff x="-661518" y="1441884"/>
            <a:chExt cx="14036543" cy="4166509"/>
          </a:xfrm>
        </p:grpSpPr>
        <p:sp>
          <p:nvSpPr>
            <p:cNvPr id="2" name="TextBox 1">
              <a:extLst>
                <a:ext uri="{FF2B5EF4-FFF2-40B4-BE49-F238E27FC236}">
                  <a16:creationId xmlns:a16="http://schemas.microsoft.com/office/drawing/2014/main" id="{C1B2E161-E444-4085-5DA3-BB580C981723}"/>
                </a:ext>
              </a:extLst>
            </p:cNvPr>
            <p:cNvSpPr txBox="1"/>
            <p:nvPr/>
          </p:nvSpPr>
          <p:spPr>
            <a:xfrm>
              <a:off x="-661518" y="1441884"/>
              <a:ext cx="6351932"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1">
                  <a:solidFill>
                    <a:srgbClr val="376092"/>
                  </a:solidFill>
                  <a:latin typeface="Poppins" panose="00000500000000000000" pitchFamily="2" charset="0"/>
                  <a:cs typeface="Poppins" panose="00000500000000000000" pitchFamily="2" charset="0"/>
                </a:defRPr>
              </a:lvl1pPr>
            </a:lstStyle>
            <a:p>
              <a:pPr algn="l">
                <a:lnSpc>
                  <a:spcPct val="200000"/>
                </a:lnSpc>
              </a:pPr>
              <a:r>
                <a:rPr lang="en-US" b="0" dirty="0">
                  <a:solidFill>
                    <a:srgbClr val="FF0000"/>
                  </a:solidFill>
                </a:rPr>
                <a:t>3M Company</a:t>
              </a:r>
            </a:p>
            <a:p>
              <a:pPr algn="l">
                <a:lnSpc>
                  <a:spcPct val="200000"/>
                </a:lnSpc>
              </a:pPr>
              <a:r>
                <a:rPr lang="en-US" b="0" dirty="0" err="1">
                  <a:solidFill>
                    <a:srgbClr val="FF0000"/>
                  </a:solidFill>
                </a:rPr>
                <a:t>Blasch</a:t>
              </a:r>
              <a:r>
                <a:rPr lang="en-US" b="0" dirty="0">
                  <a:solidFill>
                    <a:srgbClr val="FF0000"/>
                  </a:solidFill>
                </a:rPr>
                <a:t> Precision Ceramics</a:t>
              </a:r>
            </a:p>
            <a:p>
              <a:pPr algn="l">
                <a:lnSpc>
                  <a:spcPct val="200000"/>
                </a:lnSpc>
              </a:pPr>
              <a:r>
                <a:rPr lang="en-US" b="0" dirty="0" err="1">
                  <a:solidFill>
                    <a:srgbClr val="FF0000"/>
                  </a:solidFill>
                </a:rPr>
                <a:t>CeramTec</a:t>
              </a:r>
              <a:r>
                <a:rPr lang="en-US" b="0" dirty="0">
                  <a:solidFill>
                    <a:srgbClr val="FF0000"/>
                  </a:solidFill>
                </a:rPr>
                <a:t> GmbH</a:t>
              </a:r>
            </a:p>
            <a:p>
              <a:pPr algn="l">
                <a:lnSpc>
                  <a:spcPct val="200000"/>
                </a:lnSpc>
              </a:pPr>
              <a:r>
                <a:rPr lang="en-US" b="0" dirty="0" err="1">
                  <a:solidFill>
                    <a:srgbClr val="FF0000"/>
                  </a:solidFill>
                </a:rPr>
                <a:t>CoorsTek</a:t>
              </a:r>
              <a:r>
                <a:rPr lang="en-US" b="0" dirty="0">
                  <a:solidFill>
                    <a:srgbClr val="FF0000"/>
                  </a:solidFill>
                </a:rPr>
                <a:t> Inc.</a:t>
              </a:r>
            </a:p>
            <a:p>
              <a:pPr algn="l">
                <a:lnSpc>
                  <a:spcPct val="200000"/>
                </a:lnSpc>
              </a:pPr>
              <a:r>
                <a:rPr lang="en-US" b="0" dirty="0">
                  <a:solidFill>
                    <a:srgbClr val="FF0000"/>
                  </a:solidFill>
                </a:rPr>
                <a:t>Corning Incorporated</a:t>
              </a:r>
            </a:p>
            <a:p>
              <a:pPr algn="l">
                <a:lnSpc>
                  <a:spcPct val="200000"/>
                </a:lnSpc>
              </a:pPr>
              <a:r>
                <a:rPr lang="en-US" b="0" dirty="0">
                  <a:solidFill>
                    <a:srgbClr val="FF0000"/>
                  </a:solidFill>
                </a:rPr>
                <a:t>Dyson Technical Ceramics</a:t>
              </a:r>
            </a:p>
            <a:p>
              <a:pPr algn="l">
                <a:lnSpc>
                  <a:spcPct val="200000"/>
                </a:lnSpc>
              </a:pPr>
              <a:r>
                <a:rPr lang="en-US" b="0" dirty="0">
                  <a:solidFill>
                    <a:srgbClr val="FF0000"/>
                  </a:solidFill>
                </a:rPr>
                <a:t>Ibiden Co., Ltd.</a:t>
              </a:r>
            </a:p>
            <a:p>
              <a:pPr algn="l">
                <a:lnSpc>
                  <a:spcPct val="200000"/>
                </a:lnSpc>
              </a:pPr>
              <a:r>
                <a:rPr lang="en-US" b="0" dirty="0">
                  <a:solidFill>
                    <a:srgbClr val="FF0000"/>
                  </a:solidFill>
                </a:rPr>
                <a:t>IPS Ceramics Ltd.</a:t>
              </a:r>
            </a:p>
            <a:p>
              <a:pPr algn="l">
                <a:lnSpc>
                  <a:spcPct val="200000"/>
                </a:lnSpc>
              </a:pPr>
              <a:r>
                <a:rPr lang="en-US" b="0" dirty="0">
                  <a:solidFill>
                    <a:srgbClr val="FF0000"/>
                  </a:solidFill>
                </a:rPr>
                <a:t>Kyocera Corporation</a:t>
              </a:r>
            </a:p>
            <a:p>
              <a:pPr algn="l">
                <a:lnSpc>
                  <a:spcPct val="200000"/>
                </a:lnSpc>
              </a:pPr>
              <a:r>
                <a:rPr lang="en-US" b="0" dirty="0">
                  <a:solidFill>
                    <a:srgbClr val="FF0000"/>
                  </a:solidFill>
                </a:rPr>
                <a:t>LSP Industrial Ceramics, Inc.</a:t>
              </a:r>
            </a:p>
          </p:txBody>
        </p:sp>
        <p:sp>
          <p:nvSpPr>
            <p:cNvPr id="9" name="TextBox 8">
              <a:extLst>
                <a:ext uri="{FF2B5EF4-FFF2-40B4-BE49-F238E27FC236}">
                  <a16:creationId xmlns:a16="http://schemas.microsoft.com/office/drawing/2014/main" id="{EFEC4633-B776-0324-0E37-08D5A4A4C3D6}"/>
                </a:ext>
              </a:extLst>
            </p:cNvPr>
            <p:cNvSpPr txBox="1"/>
            <p:nvPr/>
          </p:nvSpPr>
          <p:spPr>
            <a:xfrm>
              <a:off x="6726391" y="1441884"/>
              <a:ext cx="6648634"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0">
                  <a:solidFill>
                    <a:srgbClr val="376092"/>
                  </a:solidFill>
                  <a:latin typeface="Poppins" panose="00000500000000000000" pitchFamily="2" charset="0"/>
                  <a:cs typeface="Poppins" panose="00000500000000000000" pitchFamily="2" charset="0"/>
                </a:defRPr>
              </a:lvl1pPr>
            </a:lstStyle>
            <a:p>
              <a:pPr algn="l">
                <a:lnSpc>
                  <a:spcPct val="200000"/>
                </a:lnSpc>
              </a:pPr>
              <a:r>
                <a:rPr lang="en-IN" dirty="0" err="1">
                  <a:solidFill>
                    <a:srgbClr val="FF0000"/>
                  </a:solidFill>
                </a:rPr>
                <a:t>Maruwa</a:t>
              </a:r>
              <a:r>
                <a:rPr lang="en-IN" dirty="0">
                  <a:solidFill>
                    <a:srgbClr val="FF0000"/>
                  </a:solidFill>
                </a:rPr>
                <a:t> Co., Ltd.</a:t>
              </a:r>
            </a:p>
            <a:p>
              <a:pPr algn="l">
                <a:lnSpc>
                  <a:spcPct val="200000"/>
                </a:lnSpc>
              </a:pPr>
              <a:r>
                <a:rPr lang="en-IN" dirty="0" err="1">
                  <a:solidFill>
                    <a:srgbClr val="FF0000"/>
                  </a:solidFill>
                </a:rPr>
                <a:t>McDanel</a:t>
              </a:r>
              <a:r>
                <a:rPr lang="en-IN" dirty="0">
                  <a:solidFill>
                    <a:srgbClr val="FF0000"/>
                  </a:solidFill>
                </a:rPr>
                <a:t> Advanced Ceramic Technologies</a:t>
              </a:r>
            </a:p>
            <a:p>
              <a:pPr algn="l">
                <a:lnSpc>
                  <a:spcPct val="200000"/>
                </a:lnSpc>
              </a:pPr>
              <a:r>
                <a:rPr lang="en-IN" dirty="0">
                  <a:solidFill>
                    <a:srgbClr val="FF0000"/>
                  </a:solidFill>
                </a:rPr>
                <a:t>Morgan Advanced Materials PLC</a:t>
              </a:r>
            </a:p>
            <a:p>
              <a:pPr algn="l">
                <a:lnSpc>
                  <a:spcPct val="200000"/>
                </a:lnSpc>
              </a:pPr>
              <a:r>
                <a:rPr lang="en-IN" dirty="0">
                  <a:solidFill>
                    <a:srgbClr val="FF0000"/>
                  </a:solidFill>
                </a:rPr>
                <a:t>Morgan Technical Ceramics</a:t>
              </a:r>
            </a:p>
            <a:p>
              <a:pPr algn="l">
                <a:lnSpc>
                  <a:spcPct val="200000"/>
                </a:lnSpc>
              </a:pPr>
              <a:r>
                <a:rPr lang="en-IN" dirty="0">
                  <a:solidFill>
                    <a:srgbClr val="FF0000"/>
                  </a:solidFill>
                </a:rPr>
                <a:t>Murata Manufacturing Co., Ltd.</a:t>
              </a:r>
            </a:p>
            <a:p>
              <a:pPr algn="l">
                <a:lnSpc>
                  <a:spcPct val="200000"/>
                </a:lnSpc>
              </a:pPr>
              <a:r>
                <a:rPr lang="en-IN" dirty="0">
                  <a:solidFill>
                    <a:srgbClr val="FF0000"/>
                  </a:solidFill>
                </a:rPr>
                <a:t>NGK Spark Plug Co., Ltd.</a:t>
              </a:r>
            </a:p>
            <a:p>
              <a:pPr algn="l">
                <a:lnSpc>
                  <a:spcPct val="200000"/>
                </a:lnSpc>
              </a:pPr>
              <a:r>
                <a:rPr lang="en-IN" dirty="0" err="1">
                  <a:solidFill>
                    <a:srgbClr val="FF0000"/>
                  </a:solidFill>
                </a:rPr>
                <a:t>Rauschert</a:t>
              </a:r>
              <a:r>
                <a:rPr lang="en-IN" dirty="0">
                  <a:solidFill>
                    <a:srgbClr val="FF0000"/>
                  </a:solidFill>
                </a:rPr>
                <a:t> Steinbach GmbH</a:t>
              </a:r>
            </a:p>
            <a:p>
              <a:pPr algn="l">
                <a:lnSpc>
                  <a:spcPct val="200000"/>
                </a:lnSpc>
              </a:pPr>
              <a:r>
                <a:rPr lang="en-IN" dirty="0">
                  <a:solidFill>
                    <a:srgbClr val="FF0000"/>
                  </a:solidFill>
                </a:rPr>
                <a:t>Saint-Gobain Ceramic Materials</a:t>
              </a:r>
            </a:p>
            <a:p>
              <a:pPr algn="l">
                <a:lnSpc>
                  <a:spcPct val="200000"/>
                </a:lnSpc>
              </a:pPr>
              <a:r>
                <a:rPr lang="en-IN" dirty="0">
                  <a:solidFill>
                    <a:srgbClr val="FF0000"/>
                  </a:solidFill>
                </a:rPr>
                <a:t>Superior Technical Ceramics</a:t>
              </a:r>
            </a:p>
            <a:p>
              <a:pPr algn="l">
                <a:lnSpc>
                  <a:spcPct val="200000"/>
                </a:lnSpc>
              </a:pPr>
              <a:r>
                <a:rPr lang="en-IN" dirty="0">
                  <a:solidFill>
                    <a:srgbClr val="FF0000"/>
                  </a:solidFill>
                </a:rPr>
                <a:t>Vesuvius plc</a:t>
              </a:r>
            </a:p>
          </p:txBody>
        </p:sp>
      </p:grpSp>
      <p:grpSp>
        <p:nvGrpSpPr>
          <p:cNvPr id="6" name="Group 5">
            <a:extLst>
              <a:ext uri="{FF2B5EF4-FFF2-40B4-BE49-F238E27FC236}">
                <a16:creationId xmlns:a16="http://schemas.microsoft.com/office/drawing/2014/main" id="{62D29E3A-A650-6327-F187-B6A7C202E756}"/>
              </a:ext>
            </a:extLst>
          </p:cNvPr>
          <p:cNvGrpSpPr/>
          <p:nvPr/>
        </p:nvGrpSpPr>
        <p:grpSpPr>
          <a:xfrm>
            <a:off x="-30392" y="1"/>
            <a:ext cx="1859103" cy="1361440"/>
            <a:chOff x="-30392" y="1"/>
            <a:chExt cx="1859103" cy="1361440"/>
          </a:xfrm>
        </p:grpSpPr>
        <p:sp>
          <p:nvSpPr>
            <p:cNvPr id="10" name="object 5">
              <a:extLst>
                <a:ext uri="{FF2B5EF4-FFF2-40B4-BE49-F238E27FC236}">
                  <a16:creationId xmlns:a16="http://schemas.microsoft.com/office/drawing/2014/main" id="{588D6284-4DEC-D738-1C5B-E97F94070FA0}"/>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1" name="object 6">
              <a:extLst>
                <a:ext uri="{FF2B5EF4-FFF2-40B4-BE49-F238E27FC236}">
                  <a16:creationId xmlns:a16="http://schemas.microsoft.com/office/drawing/2014/main" id="{1AC66B6E-1E60-E0F9-9D06-D295A5E1F879}"/>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DEC4BEC3-3776-1190-B4B4-6CED961BE3A3}"/>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COMPANY PROFILES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A5B0F804-0259-6E8F-7478-E3949B2A7EF2}"/>
              </a:ext>
            </a:extLst>
          </p:cNvPr>
          <p:cNvSpPr>
            <a:spLocks noGrp="1"/>
          </p:cNvSpPr>
          <p:nvPr>
            <p:ph type="sldNum" sz="quarter" idx="7"/>
          </p:nvPr>
        </p:nvSpPr>
        <p:spPr/>
        <p:txBody>
          <a:bodyPr/>
          <a:lstStyle/>
          <a:p>
            <a:pPr marL="38100">
              <a:lnSpc>
                <a:spcPts val="1100"/>
              </a:lnSpc>
            </a:pPr>
            <a:fld id="{81D60167-4931-47E6-BA6A-407CBD079E47}" type="slidenum">
              <a:rPr lang="en-IN" spc="-25" smtClean="0"/>
              <a:t>6</a:t>
            </a:fld>
            <a:endParaRPr lang="en-IN" spc="-25" dirty="0"/>
          </a:p>
        </p:txBody>
      </p:sp>
      <p:sp>
        <p:nvSpPr>
          <p:cNvPr id="8" name="Footer Placeholder 7">
            <a:extLst>
              <a:ext uri="{FF2B5EF4-FFF2-40B4-BE49-F238E27FC236}">
                <a16:creationId xmlns:a16="http://schemas.microsoft.com/office/drawing/2014/main" id="{45D0AFDE-61DB-2EA2-39FF-597FB2839AFC}"/>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1698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SUMMARY</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6DBF4B3-F43E-E4E7-9D7C-88959E02C1AF}"/>
              </a:ext>
            </a:extLst>
          </p:cNvPr>
          <p:cNvSpPr>
            <a:spLocks noGrp="1"/>
          </p:cNvSpPr>
          <p:nvPr>
            <p:ph type="sldNum" sz="quarter" idx="7"/>
          </p:nvPr>
        </p:nvSpPr>
        <p:spPr/>
        <p:txBody>
          <a:bodyPr/>
          <a:lstStyle/>
          <a:p>
            <a:pPr marL="38100">
              <a:lnSpc>
                <a:spcPts val="1100"/>
              </a:lnSpc>
            </a:pPr>
            <a:fld id="{81D60167-4931-47E6-BA6A-407CBD079E47}" type="slidenum">
              <a:rPr lang="en-IN" spc="-25" smtClean="0"/>
              <a:t>7</a:t>
            </a:fld>
            <a:endParaRPr lang="en-IN" spc="-25" dirty="0"/>
          </a:p>
        </p:txBody>
      </p:sp>
      <p:sp>
        <p:nvSpPr>
          <p:cNvPr id="7" name="Footer Placeholder 6">
            <a:extLst>
              <a:ext uri="{FF2B5EF4-FFF2-40B4-BE49-F238E27FC236}">
                <a16:creationId xmlns:a16="http://schemas.microsoft.com/office/drawing/2014/main" id="{5BA9FDCC-4D4F-4BD6-7BD3-9148083BC47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F83FFA0B-2D4D-5AEB-CE9E-501648597AC9}"/>
              </a:ext>
            </a:extLst>
          </p:cNvPr>
          <p:cNvSpPr txBox="1"/>
          <p:nvPr/>
        </p:nvSpPr>
        <p:spPr>
          <a:xfrm>
            <a:off x="533400" y="1371600"/>
            <a:ext cx="6781800" cy="4829143"/>
          </a:xfrm>
          <a:prstGeom prst="rect">
            <a:avLst/>
          </a:prstGeom>
        </p:spPr>
        <p:txBody>
          <a:bodyPr vert="horz" wrap="square" lIns="0" tIns="12065" rIns="0" bIns="0" rtlCol="0">
            <a:spAutoFit/>
          </a:bodyPr>
          <a:lstStyle/>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size was USD XX.X Billion in 2023 and is anticipated to reach USD XX.X Billion in 2033, growing at a rate of X.X% from 2024 to 2033.</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is segmented into material type, end-user industry, application, and region.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material type, the market is categorized into oxide </a:t>
            </a:r>
            <a:r>
              <a:rPr lang="en-US" sz="1400" dirty="0" err="1">
                <a:solidFill>
                  <a:srgbClr val="FF0000"/>
                </a:solidFill>
                <a:latin typeface="Poppins" panose="00000500000000000000" pitchFamily="2" charset="0"/>
                <a:cs typeface="Poppins" panose="00000500000000000000" pitchFamily="2" charset="0"/>
              </a:rPr>
              <a:t>abd</a:t>
            </a:r>
            <a:r>
              <a:rPr lang="en-US" sz="1400" dirty="0">
                <a:solidFill>
                  <a:srgbClr val="FF0000"/>
                </a:solidFill>
                <a:latin typeface="Poppins" panose="00000500000000000000" pitchFamily="2" charset="0"/>
                <a:cs typeface="Poppins" panose="00000500000000000000" pitchFamily="2" charset="0"/>
              </a:rPr>
              <a:t> non oxide types including Alumina, Zirconia, Titanate, Ferrite, Silicate, </a:t>
            </a:r>
            <a:r>
              <a:rPr lang="en-US" sz="1400" dirty="0" err="1">
                <a:solidFill>
                  <a:srgbClr val="FF0000"/>
                </a:solidFill>
                <a:latin typeface="Poppins" panose="00000500000000000000" pitchFamily="2" charset="0"/>
                <a:cs typeface="Poppins" panose="00000500000000000000" pitchFamily="2" charset="0"/>
              </a:rPr>
              <a:t>Nitiride</a:t>
            </a:r>
            <a:r>
              <a:rPr lang="en-US" sz="1400" dirty="0">
                <a:solidFill>
                  <a:srgbClr val="FF0000"/>
                </a:solidFill>
                <a:latin typeface="Poppins" panose="00000500000000000000" pitchFamily="2" charset="0"/>
                <a:cs typeface="Poppins" panose="00000500000000000000" pitchFamily="2" charset="0"/>
              </a:rPr>
              <a:t>, Carbide, Silicide, Sulfide, Boride</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end-user industry, the market is segmented into electronics and electricals, automotive, chemicals, defense, aerospace, healthcare, medical, energy and environment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application, the market is segmented into monolithic, coatings, composites, ceramic filters and others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Region-wise, it is studied across North America, Europe, Asia Pacific, and the Rest of the World.</a:t>
            </a:r>
          </a:p>
        </p:txBody>
      </p:sp>
      <p:pic>
        <p:nvPicPr>
          <p:cNvPr id="13" name="Picture 12">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4"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4B793A07-F485-B906-1833-248A7BF975BC}"/>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3221D11F-A348-4E57-4721-ED65258E8EA7}"/>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5546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Material Type</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latin typeface="Poppins" panose="00000500000000000000" pitchFamily="2" charset="0"/>
                <a:cs typeface="Poppins" panose="00000500000000000000" pitchFamily="2" charset="0"/>
              </a:endParaRPr>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592324159"/>
              </p:ext>
            </p:extLst>
          </p:nvPr>
        </p:nvGraphicFramePr>
        <p:xfrm>
          <a:off x="381000" y="2431609"/>
          <a:ext cx="7239000" cy="3259861"/>
        </p:xfrm>
        <a:graphic>
          <a:graphicData uri="http://schemas.openxmlformats.org/drawingml/2006/table">
            <a:tbl>
              <a:tblPr firstRow="1" firstCol="1" bandRow="1">
                <a:tableStyleId>{3B4B98B0-60AC-42C2-AFA5-B58CD77FA1E5}</a:tableStyleId>
              </a:tblPr>
              <a:tblGrid>
                <a:gridCol w="1905000">
                  <a:extLst>
                    <a:ext uri="{9D8B030D-6E8A-4147-A177-3AD203B41FA5}">
                      <a16:colId xmlns:a16="http://schemas.microsoft.com/office/drawing/2014/main" val="4175545643"/>
                    </a:ext>
                  </a:extLst>
                </a:gridCol>
                <a:gridCol w="16764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29635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MATERIAL TYPE</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Alumina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Zirconia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Titanate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Ferrite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Carbide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Nitride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24275430"/>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Boride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743561927"/>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6705600"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type</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3989471056"/>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MATERIAL TYPE</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a:xfrm>
            <a:off x="11850623" y="6577380"/>
            <a:ext cx="226059" cy="143501"/>
          </a:xfrm>
        </p:spPr>
        <p:txBody>
          <a:bodyPr/>
          <a:lstStyle/>
          <a:p>
            <a:pPr marL="38100">
              <a:lnSpc>
                <a:spcPts val="1100"/>
              </a:lnSpc>
            </a:pPr>
            <a:fld id="{81D60167-4931-47E6-BA6A-407CBD079E47}" type="slidenum">
              <a:rPr lang="en-IN" spc="-25" smtClean="0">
                <a:latin typeface="Poppins" panose="00000500000000000000" pitchFamily="2" charset="0"/>
                <a:cs typeface="Poppins" panose="00000500000000000000" pitchFamily="2" charset="0"/>
              </a:rPr>
              <a:t>8</a:t>
            </a:fld>
            <a:endParaRPr lang="en-IN" spc="-25"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a:xfrm>
            <a:off x="146710" y="6563359"/>
            <a:ext cx="2767330" cy="156068"/>
          </a:xfrm>
        </p:spPr>
        <p:txBody>
          <a:bodyPr/>
          <a:lstStyle/>
          <a:p>
            <a:pPr marL="12700">
              <a:lnSpc>
                <a:spcPts val="1240"/>
              </a:lnSpc>
            </a:pPr>
            <a:r>
              <a:rPr lang="en-US" dirty="0">
                <a:latin typeface="+mn-lt"/>
                <a:cs typeface="Poppins" panose="00000500000000000000" pitchFamily="2" charset="0"/>
              </a:rPr>
              <a:t>Copyright © 2024, Global Insight Services</a:t>
            </a:r>
            <a:endParaRPr lang="en-US" spc="-10" dirty="0">
              <a:latin typeface="+mn-lt"/>
              <a:cs typeface="Poppins" panose="00000500000000000000" pitchFamily="2" charset="0"/>
            </a:endParaRPr>
          </a:p>
        </p:txBody>
      </p:sp>
      <p:sp>
        <p:nvSpPr>
          <p:cNvPr id="13" name="TextBox 12">
            <a:extLst>
              <a:ext uri="{FF2B5EF4-FFF2-40B4-BE49-F238E27FC236}">
                <a16:creationId xmlns:a16="http://schemas.microsoft.com/office/drawing/2014/main" id="{5CDCB705-317D-7653-04F1-2DDA8E18BA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23292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End-User</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3275122235"/>
              </p:ext>
            </p:extLst>
          </p:nvPr>
        </p:nvGraphicFramePr>
        <p:xfrm>
          <a:off x="381000" y="2369497"/>
          <a:ext cx="7239000" cy="3164742"/>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351638">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END-USER INDUSTRY</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Electronics and Electricals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Automotive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Aerospace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351638">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Defense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Energy</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Environment</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Medical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Chemical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FF0000"/>
                </a:solidFill>
                <a:latin typeface="Poppins" panose="00000500000000000000" pitchFamily="2" charset="0"/>
                <a:cs typeface="Poppins" panose="00000500000000000000" pitchFamily="2" charset="0"/>
              </a:rPr>
              <a:t>end-user</a:t>
            </a:r>
            <a:r>
              <a:rPr lang="en-US" sz="1200" dirty="0">
                <a:solidFill>
                  <a:srgbClr val="000000"/>
                </a:solidFill>
                <a:latin typeface="Poppins" panose="00000500000000000000" pitchFamily="2" charset="0"/>
                <a:cs typeface="Poppins" panose="00000500000000000000" pitchFamily="2" charset="0"/>
              </a:rPr>
              <a:t> 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END-USER</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9</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CB3B837B-EDA8-C930-B43C-5CE082743772}"/>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977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35712</TotalTime>
  <Words>2701</Words>
  <Application>Microsoft Office PowerPoint</Application>
  <PresentationFormat>Widescreen</PresentationFormat>
  <Paragraphs>658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Display</vt:lpstr>
      <vt:lpstr>Arial</vt:lpstr>
      <vt:lpstr>Calibri</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Plant-based Protein Market</dc:title>
  <dc:creator>Kumar Nishant</dc:creator>
  <cp:lastModifiedBy>Kumar Nishant</cp:lastModifiedBy>
  <cp:revision>2908</cp:revision>
  <dcterms:created xsi:type="dcterms:W3CDTF">2022-06-17T17:14:38Z</dcterms:created>
  <dcterms:modified xsi:type="dcterms:W3CDTF">2024-01-29T16:59:08Z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Creator">
    <vt:lpwstr>Microsoft® PowerPoint® 2013</vt:lpwstr>
  </property>
  <property fmtid="{D5CDD505-2E9C-101B-9397-08002B2CF9AE}" pid="4" name="LastSaved">
    <vt:filetime>2022-06-17T00:00:00Z</vt:filetime>
  </property>
  <property fmtid="{D5CDD505-2E9C-101B-9397-08002B2CF9AE}" pid="5" name="Producer">
    <vt:lpwstr>Microsoft® PowerPoint® 2013</vt:lpwstr>
  </property>
</Properties>
</file>