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ommentAuthors.xml" ContentType="application/vnd.openxmlformats-officedocument.presentationml.commentAuthors+xml"/>
  <Override PartName="/ppt/media/image4.jpg" ContentType="image/jp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428" r:id="rId2"/>
    <p:sldId id="2583" r:id="rId3"/>
    <p:sldId id="2511" r:id="rId4"/>
    <p:sldId id="2506" r:id="rId5"/>
    <p:sldId id="2433" r:id="rId6"/>
    <p:sldId id="2434" r:id="rId7"/>
    <p:sldId id="2575" r:id="rId8"/>
    <p:sldId id="2446" r:id="rId9"/>
    <p:sldId id="2581" r:id="rId10"/>
    <p:sldId id="2582" r:id="rId11"/>
    <p:sldId id="2549" r:id="rId12"/>
    <p:sldId id="2456" r:id="rId13"/>
    <p:sldId id="2457" r:id="rId14"/>
    <p:sldId id="2460" r:id="rId15"/>
    <p:sldId id="2458" r:id="rId16"/>
    <p:sldId id="2459" r:id="rId17"/>
    <p:sldId id="2476" r:id="rId18"/>
    <p:sldId id="2477" r:id="rId19"/>
    <p:sldId id="2522" r:id="rId20"/>
    <p:sldId id="2480"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N. Baviskar" initials="SNB" lastIdx="1" clrIdx="0">
    <p:extLst>
      <p:ext uri="{19B8F6BF-5375-455C-9EA6-DF929625EA0E}">
        <p15:presenceInfo xmlns:p15="http://schemas.microsoft.com/office/powerpoint/2012/main" userId="78a0c80b0dbf7a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CDFE"/>
    <a:srgbClr val="0070C0"/>
    <a:srgbClr val="376092"/>
    <a:srgbClr val="27ACFD"/>
    <a:srgbClr val="DCE6F2"/>
    <a:srgbClr val="002060"/>
    <a:srgbClr val="00D2C2"/>
    <a:srgbClr val="FF0066"/>
    <a:srgbClr val="3871F1"/>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4" autoAdjust="0"/>
    <p:restoredTop sz="91701" autoAdjust="0"/>
  </p:normalViewPr>
  <p:slideViewPr>
    <p:cSldViewPr>
      <p:cViewPr varScale="1">
        <p:scale>
          <a:sx n="63" d="100"/>
          <a:sy n="63" d="100"/>
        </p:scale>
        <p:origin x="904" y="52"/>
      </p:cViewPr>
      <p:guideLst>
        <p:guide orient="horz" pos="2880"/>
        <p:guide pos="2160"/>
      </p:guideLst>
    </p:cSldViewPr>
  </p:slideViewPr>
  <p:outlineViewPr>
    <p:cViewPr>
      <p:scale>
        <a:sx n="33" d="100"/>
        <a:sy n="33" d="100"/>
      </p:scale>
      <p:origin x="0" y="-3480"/>
    </p:cViewPr>
  </p:outlineViewPr>
  <p:notesTextViewPr>
    <p:cViewPr>
      <p:scale>
        <a:sx n="33" d="100"/>
        <a:sy n="33"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rgbClr val="7DCDFE"/>
            </a:solidFill>
            <a:ln>
              <a:noFill/>
            </a:ln>
            <a:effectLst/>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Text</c:v>
                </c:pt>
                <c:pt idx="1">
                  <c:v>Text</c:v>
                </c:pt>
                <c:pt idx="2">
                  <c:v>Text</c:v>
                </c:pt>
                <c:pt idx="3">
                  <c:v>Text</c:v>
                </c:pt>
                <c:pt idx="4">
                  <c:v>Text</c:v>
                </c:pt>
                <c:pt idx="5">
                  <c:v>Text</c:v>
                </c:pt>
                <c:pt idx="6">
                  <c:v>Text</c:v>
                </c:pt>
                <c:pt idx="7">
                  <c:v>Text</c:v>
                </c:pt>
              </c:strCache>
            </c:strRef>
          </c:cat>
          <c:val>
            <c:numRef>
              <c:f>Sheet1!$B$2:$B$9</c:f>
              <c:numCache>
                <c:formatCode>General</c:formatCode>
                <c:ptCount val="8"/>
                <c:pt idx="0">
                  <c:v>10</c:v>
                </c:pt>
                <c:pt idx="1">
                  <c:v>20</c:v>
                </c:pt>
                <c:pt idx="2">
                  <c:v>30</c:v>
                </c:pt>
                <c:pt idx="3">
                  <c:v>40</c:v>
                </c:pt>
                <c:pt idx="4">
                  <c:v>50</c:v>
                </c:pt>
                <c:pt idx="5">
                  <c:v>60</c:v>
                </c:pt>
                <c:pt idx="6">
                  <c:v>70</c:v>
                </c:pt>
                <c:pt idx="7">
                  <c:v>80</c:v>
                </c:pt>
              </c:numCache>
            </c:numRef>
          </c:val>
          <c:extLst>
            <c:ext xmlns:c16="http://schemas.microsoft.com/office/drawing/2014/chart" uri="{C3380CC4-5D6E-409C-BE32-E72D297353CC}">
              <c16:uniqueId val="{00000000-6DB9-4AD2-9BEB-4E7721691BCA}"/>
            </c:ext>
          </c:extLst>
        </c:ser>
        <c:dLbls>
          <c:showLegendKey val="0"/>
          <c:showVal val="0"/>
          <c:showCatName val="0"/>
          <c:showSerName val="0"/>
          <c:showPercent val="0"/>
          <c:showBubbleSize val="0"/>
        </c:dLbls>
        <c:gapWidth val="130"/>
        <c:axId val="-1623129136"/>
        <c:axId val="-1623131312"/>
      </c:barChart>
      <c:catAx>
        <c:axId val="-162312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623131312"/>
        <c:crosses val="autoZero"/>
        <c:auto val="1"/>
        <c:lblAlgn val="ctr"/>
        <c:lblOffset val="100"/>
        <c:noMultiLvlLbl val="0"/>
      </c:catAx>
      <c:valAx>
        <c:axId val="-1623131312"/>
        <c:scaling>
          <c:orientation val="minMax"/>
        </c:scaling>
        <c:delete val="1"/>
        <c:axPos val="l"/>
        <c:numFmt formatCode="General" sourceLinked="1"/>
        <c:majorTickMark val="none"/>
        <c:minorTickMark val="none"/>
        <c:tickLblPos val="nextTo"/>
        <c:crossAx val="-162312913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Poppins" panose="00000500000000000000" pitchFamily="2" charset="0"/>
          <a:cs typeface="Poppins" panose="00000500000000000000" pitchFamily="2"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rgbClr val="7DCDFE"/>
            </a:solidFill>
            <a:ln>
              <a:noFill/>
            </a:ln>
            <a:effectLst/>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Text</c:v>
                </c:pt>
                <c:pt idx="1">
                  <c:v>Text</c:v>
                </c:pt>
                <c:pt idx="2">
                  <c:v>Text</c:v>
                </c:pt>
                <c:pt idx="3">
                  <c:v>Text</c:v>
                </c:pt>
                <c:pt idx="4">
                  <c:v>Text</c:v>
                </c:pt>
                <c:pt idx="5">
                  <c:v>Text</c:v>
                </c:pt>
                <c:pt idx="6">
                  <c:v>Text</c:v>
                </c:pt>
                <c:pt idx="7">
                  <c:v>Text</c:v>
                </c:pt>
              </c:strCache>
            </c:strRef>
          </c:cat>
          <c:val>
            <c:numRef>
              <c:f>Sheet1!$B$2:$B$9</c:f>
              <c:numCache>
                <c:formatCode>General</c:formatCode>
                <c:ptCount val="8"/>
                <c:pt idx="0">
                  <c:v>10</c:v>
                </c:pt>
                <c:pt idx="1">
                  <c:v>20</c:v>
                </c:pt>
                <c:pt idx="2">
                  <c:v>30</c:v>
                </c:pt>
                <c:pt idx="3">
                  <c:v>40</c:v>
                </c:pt>
                <c:pt idx="4">
                  <c:v>50</c:v>
                </c:pt>
                <c:pt idx="5">
                  <c:v>60</c:v>
                </c:pt>
                <c:pt idx="6">
                  <c:v>70</c:v>
                </c:pt>
                <c:pt idx="7">
                  <c:v>80</c:v>
                </c:pt>
              </c:numCache>
            </c:numRef>
          </c:val>
          <c:extLst>
            <c:ext xmlns:c16="http://schemas.microsoft.com/office/drawing/2014/chart" uri="{C3380CC4-5D6E-409C-BE32-E72D297353CC}">
              <c16:uniqueId val="{00000000-5C9C-4B7F-B61D-D5802A1179E8}"/>
            </c:ext>
          </c:extLst>
        </c:ser>
        <c:dLbls>
          <c:showLegendKey val="0"/>
          <c:showVal val="0"/>
          <c:showCatName val="0"/>
          <c:showSerName val="0"/>
          <c:showPercent val="0"/>
          <c:showBubbleSize val="0"/>
        </c:dLbls>
        <c:gapWidth val="130"/>
        <c:axId val="-1623129136"/>
        <c:axId val="-1623131312"/>
      </c:barChart>
      <c:catAx>
        <c:axId val="-162312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623131312"/>
        <c:crosses val="autoZero"/>
        <c:auto val="1"/>
        <c:lblAlgn val="ctr"/>
        <c:lblOffset val="100"/>
        <c:noMultiLvlLbl val="0"/>
      </c:catAx>
      <c:valAx>
        <c:axId val="-1623131312"/>
        <c:scaling>
          <c:orientation val="minMax"/>
        </c:scaling>
        <c:delete val="1"/>
        <c:axPos val="l"/>
        <c:numFmt formatCode="General" sourceLinked="1"/>
        <c:majorTickMark val="none"/>
        <c:minorTickMark val="none"/>
        <c:tickLblPos val="nextTo"/>
        <c:crossAx val="-162312913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Poppins" panose="00000500000000000000" pitchFamily="2" charset="0"/>
          <a:cs typeface="Poppins" panose="00000500000000000000" pitchFamily="2"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705485139400455E-2"/>
          <c:y val="5.3383949408555474E-2"/>
          <c:w val="0.94529451486059957"/>
          <c:h val="0.82012341345834783"/>
        </c:manualLayout>
      </c:layout>
      <c:barChart>
        <c:barDir val="col"/>
        <c:grouping val="clustered"/>
        <c:varyColors val="0"/>
        <c:ser>
          <c:idx val="0"/>
          <c:order val="0"/>
          <c:tx>
            <c:strRef>
              <c:f>Sheet1!$B$1</c:f>
              <c:strCache>
                <c:ptCount val="1"/>
                <c:pt idx="0">
                  <c:v>Series 1</c:v>
                </c:pt>
              </c:strCache>
            </c:strRef>
          </c:tx>
          <c:spPr>
            <a:solidFill>
              <a:srgbClr val="002060"/>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Sheet1!$B$2:$B$6</c:f>
              <c:numCache>
                <c:formatCode>General</c:formatCode>
                <c:ptCount val="5"/>
                <c:pt idx="0">
                  <c:v>300</c:v>
                </c:pt>
                <c:pt idx="1">
                  <c:v>700</c:v>
                </c:pt>
                <c:pt idx="2">
                  <c:v>380</c:v>
                </c:pt>
                <c:pt idx="3">
                  <c:v>203</c:v>
                </c:pt>
                <c:pt idx="4">
                  <c:v>180</c:v>
                </c:pt>
              </c:numCache>
            </c:numRef>
          </c:val>
          <c:extLst>
            <c:ext xmlns:c16="http://schemas.microsoft.com/office/drawing/2014/chart" uri="{C3380CC4-5D6E-409C-BE32-E72D297353CC}">
              <c16:uniqueId val="{00000000-1923-4593-81F0-D3663FF9130A}"/>
            </c:ext>
          </c:extLst>
        </c:ser>
        <c:ser>
          <c:idx val="1"/>
          <c:order val="1"/>
          <c:tx>
            <c:strRef>
              <c:f>Sheet1!$C$1</c:f>
              <c:strCache>
                <c:ptCount val="1"/>
                <c:pt idx="0">
                  <c:v>Series 2</c:v>
                </c:pt>
              </c:strCache>
            </c:strRef>
          </c:tx>
          <c:spPr>
            <a:solidFill>
              <a:srgbClr val="27ACFD"/>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Sheet1!$C$2:$C$6</c:f>
              <c:numCache>
                <c:formatCode>General</c:formatCode>
                <c:ptCount val="5"/>
                <c:pt idx="0">
                  <c:v>330</c:v>
                </c:pt>
                <c:pt idx="1">
                  <c:v>725</c:v>
                </c:pt>
                <c:pt idx="2">
                  <c:v>390</c:v>
                </c:pt>
                <c:pt idx="3">
                  <c:v>205</c:v>
                </c:pt>
                <c:pt idx="4">
                  <c:v>170</c:v>
                </c:pt>
              </c:numCache>
            </c:numRef>
          </c:val>
          <c:extLst>
            <c:ext xmlns:c16="http://schemas.microsoft.com/office/drawing/2014/chart" uri="{C3380CC4-5D6E-409C-BE32-E72D297353CC}">
              <c16:uniqueId val="{00000001-1923-4593-81F0-D3663FF9130A}"/>
            </c:ext>
          </c:extLst>
        </c:ser>
        <c:ser>
          <c:idx val="2"/>
          <c:order val="2"/>
          <c:tx>
            <c:strRef>
              <c:f>Sheet1!$D$1</c:f>
              <c:strCache>
                <c:ptCount val="1"/>
                <c:pt idx="0">
                  <c:v>Series 3</c:v>
                </c:pt>
              </c:strCache>
            </c:strRef>
          </c:tx>
          <c:spPr>
            <a:solidFill>
              <a:srgbClr val="0070C0"/>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Sheet1!$D$2:$D$6</c:f>
              <c:numCache>
                <c:formatCode>General</c:formatCode>
                <c:ptCount val="5"/>
                <c:pt idx="0">
                  <c:v>600</c:v>
                </c:pt>
                <c:pt idx="1">
                  <c:v>1400</c:v>
                </c:pt>
                <c:pt idx="2">
                  <c:v>750</c:v>
                </c:pt>
                <c:pt idx="3">
                  <c:v>405</c:v>
                </c:pt>
                <c:pt idx="4">
                  <c:v>300</c:v>
                </c:pt>
              </c:numCache>
            </c:numRef>
          </c:val>
          <c:extLst>
            <c:ext xmlns:c16="http://schemas.microsoft.com/office/drawing/2014/chart" uri="{C3380CC4-5D6E-409C-BE32-E72D297353CC}">
              <c16:uniqueId val="{00000002-1923-4593-81F0-D3663FF9130A}"/>
            </c:ext>
          </c:extLst>
        </c:ser>
        <c:ser>
          <c:idx val="3"/>
          <c:order val="3"/>
          <c:tx>
            <c:strRef>
              <c:f>Sheet1!$E$1</c:f>
              <c:strCache>
                <c:ptCount val="1"/>
                <c:pt idx="0">
                  <c:v>Series 4</c:v>
                </c:pt>
              </c:strCache>
            </c:strRef>
          </c:tx>
          <c:spPr>
            <a:solidFill>
              <a:srgbClr val="00D2C2"/>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Sheet1!$E$2:$E$6</c:f>
              <c:numCache>
                <c:formatCode>General</c:formatCode>
                <c:ptCount val="5"/>
                <c:pt idx="0">
                  <c:v>615</c:v>
                </c:pt>
                <c:pt idx="1">
                  <c:v>1467</c:v>
                </c:pt>
                <c:pt idx="2">
                  <c:v>745</c:v>
                </c:pt>
                <c:pt idx="3">
                  <c:v>444</c:v>
                </c:pt>
                <c:pt idx="4">
                  <c:v>280</c:v>
                </c:pt>
              </c:numCache>
            </c:numRef>
          </c:val>
          <c:extLst>
            <c:ext xmlns:c16="http://schemas.microsoft.com/office/drawing/2014/chart" uri="{C3380CC4-5D6E-409C-BE32-E72D297353CC}">
              <c16:uniqueId val="{00000003-1923-4593-81F0-D3663FF9130A}"/>
            </c:ext>
          </c:extLst>
        </c:ser>
        <c:ser>
          <c:idx val="4"/>
          <c:order val="4"/>
          <c:tx>
            <c:strRef>
              <c:f>Sheet1!$F$1</c:f>
              <c:strCache>
                <c:ptCount val="1"/>
                <c:pt idx="0">
                  <c:v>Series 5</c:v>
                </c:pt>
              </c:strCache>
            </c:strRef>
          </c:tx>
          <c:spPr>
            <a:solidFill>
              <a:schemeClr val="bg1">
                <a:lumMod val="75000"/>
              </a:schemeClr>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Sheet1!$F$2:$F$6</c:f>
              <c:numCache>
                <c:formatCode>General</c:formatCode>
                <c:ptCount val="5"/>
                <c:pt idx="0">
                  <c:v>610</c:v>
                </c:pt>
                <c:pt idx="1">
                  <c:v>1467</c:v>
                </c:pt>
                <c:pt idx="2">
                  <c:v>750</c:v>
                </c:pt>
                <c:pt idx="3">
                  <c:v>439</c:v>
                </c:pt>
                <c:pt idx="4">
                  <c:v>280</c:v>
                </c:pt>
              </c:numCache>
            </c:numRef>
          </c:val>
          <c:extLst>
            <c:ext xmlns:c16="http://schemas.microsoft.com/office/drawing/2014/chart" uri="{C3380CC4-5D6E-409C-BE32-E72D297353CC}">
              <c16:uniqueId val="{00000004-1923-4593-81F0-D3663FF9130A}"/>
            </c:ext>
          </c:extLst>
        </c:ser>
        <c:dLbls>
          <c:showLegendKey val="0"/>
          <c:showVal val="0"/>
          <c:showCatName val="0"/>
          <c:showSerName val="0"/>
          <c:showPercent val="0"/>
          <c:showBubbleSize val="0"/>
        </c:dLbls>
        <c:gapWidth val="100"/>
        <c:overlap val="-20"/>
        <c:axId val="-1623129680"/>
        <c:axId val="-1623130768"/>
      </c:barChart>
      <c:catAx>
        <c:axId val="-162312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crossAx val="-1623130768"/>
        <c:crosses val="autoZero"/>
        <c:auto val="1"/>
        <c:lblAlgn val="ctr"/>
        <c:lblOffset val="100"/>
        <c:noMultiLvlLbl val="0"/>
      </c:catAx>
      <c:valAx>
        <c:axId val="-1623130768"/>
        <c:scaling>
          <c:orientation val="minMax"/>
          <c:max val="2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crossAx val="-1623129680"/>
        <c:crosses val="autoZero"/>
        <c:crossBetween val="between"/>
        <c:majorUnit val="400"/>
        <c:minorUnit val="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b="0" i="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4551A4C-71FE-42A1-91C0-898095F378DE}" type="datetimeFigureOut">
              <a:rPr lang="en-US" smtClean="0"/>
              <a:t>1/29/2024</a:t>
            </a:fld>
            <a:endParaRPr lang="en-US"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E42D429-73E7-4FD1-81EF-2A077003D45C}" type="slidenum">
              <a:rPr lang="en-US" smtClean="0"/>
              <a:t>‹#›</a:t>
            </a:fld>
            <a:endParaRPr lang="en-US" dirty="0"/>
          </a:p>
        </p:txBody>
      </p:sp>
    </p:spTree>
    <p:extLst>
      <p:ext uri="{BB962C8B-B14F-4D97-AF65-F5344CB8AC3E}">
        <p14:creationId xmlns:p14="http://schemas.microsoft.com/office/powerpoint/2010/main" val="2600376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a:t>
            </a:fld>
            <a:endParaRPr lang="en-US" dirty="0"/>
          </a:p>
        </p:txBody>
      </p:sp>
    </p:spTree>
    <p:extLst>
      <p:ext uri="{BB962C8B-B14F-4D97-AF65-F5344CB8AC3E}">
        <p14:creationId xmlns:p14="http://schemas.microsoft.com/office/powerpoint/2010/main" val="5717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10</a:t>
            </a:fld>
            <a:endParaRPr lang="en-US" dirty="0"/>
          </a:p>
        </p:txBody>
      </p:sp>
    </p:spTree>
    <p:extLst>
      <p:ext uri="{BB962C8B-B14F-4D97-AF65-F5344CB8AC3E}">
        <p14:creationId xmlns:p14="http://schemas.microsoft.com/office/powerpoint/2010/main" val="307356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11</a:t>
            </a:fld>
            <a:endParaRPr lang="en-US" dirty="0"/>
          </a:p>
        </p:txBody>
      </p:sp>
    </p:spTree>
    <p:extLst>
      <p:ext uri="{BB962C8B-B14F-4D97-AF65-F5344CB8AC3E}">
        <p14:creationId xmlns:p14="http://schemas.microsoft.com/office/powerpoint/2010/main" val="3143327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12</a:t>
            </a:fld>
            <a:endParaRPr lang="en-US" dirty="0"/>
          </a:p>
        </p:txBody>
      </p:sp>
    </p:spTree>
    <p:extLst>
      <p:ext uri="{BB962C8B-B14F-4D97-AF65-F5344CB8AC3E}">
        <p14:creationId xmlns:p14="http://schemas.microsoft.com/office/powerpoint/2010/main" val="27120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13</a:t>
            </a:fld>
            <a:endParaRPr lang="en-US" dirty="0"/>
          </a:p>
        </p:txBody>
      </p:sp>
    </p:spTree>
    <p:extLst>
      <p:ext uri="{BB962C8B-B14F-4D97-AF65-F5344CB8AC3E}">
        <p14:creationId xmlns:p14="http://schemas.microsoft.com/office/powerpoint/2010/main" val="1362100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14</a:t>
            </a:fld>
            <a:endParaRPr lang="en-US" dirty="0"/>
          </a:p>
        </p:txBody>
      </p:sp>
    </p:spTree>
    <p:extLst>
      <p:ext uri="{BB962C8B-B14F-4D97-AF65-F5344CB8AC3E}">
        <p14:creationId xmlns:p14="http://schemas.microsoft.com/office/powerpoint/2010/main" val="374270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15</a:t>
            </a:fld>
            <a:endParaRPr lang="en-US" dirty="0"/>
          </a:p>
        </p:txBody>
      </p:sp>
    </p:spTree>
    <p:extLst>
      <p:ext uri="{BB962C8B-B14F-4D97-AF65-F5344CB8AC3E}">
        <p14:creationId xmlns:p14="http://schemas.microsoft.com/office/powerpoint/2010/main" val="568085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16</a:t>
            </a:fld>
            <a:endParaRPr lang="en-US" dirty="0"/>
          </a:p>
        </p:txBody>
      </p:sp>
    </p:spTree>
    <p:extLst>
      <p:ext uri="{BB962C8B-B14F-4D97-AF65-F5344CB8AC3E}">
        <p14:creationId xmlns:p14="http://schemas.microsoft.com/office/powerpoint/2010/main" val="3770710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17</a:t>
            </a:fld>
            <a:endParaRPr lang="en-US" dirty="0"/>
          </a:p>
        </p:txBody>
      </p:sp>
    </p:spTree>
    <p:extLst>
      <p:ext uri="{BB962C8B-B14F-4D97-AF65-F5344CB8AC3E}">
        <p14:creationId xmlns:p14="http://schemas.microsoft.com/office/powerpoint/2010/main" val="1748411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18</a:t>
            </a:fld>
            <a:endParaRPr lang="en-US" dirty="0"/>
          </a:p>
        </p:txBody>
      </p:sp>
    </p:spTree>
    <p:extLst>
      <p:ext uri="{BB962C8B-B14F-4D97-AF65-F5344CB8AC3E}">
        <p14:creationId xmlns:p14="http://schemas.microsoft.com/office/powerpoint/2010/main" val="918297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19</a:t>
            </a:fld>
            <a:endParaRPr lang="en-US" dirty="0"/>
          </a:p>
        </p:txBody>
      </p:sp>
    </p:spTree>
    <p:extLst>
      <p:ext uri="{BB962C8B-B14F-4D97-AF65-F5344CB8AC3E}">
        <p14:creationId xmlns:p14="http://schemas.microsoft.com/office/powerpoint/2010/main" val="159179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2</a:t>
            </a:fld>
            <a:endParaRPr lang="en-US" dirty="0"/>
          </a:p>
        </p:txBody>
      </p:sp>
    </p:spTree>
    <p:extLst>
      <p:ext uri="{BB962C8B-B14F-4D97-AF65-F5344CB8AC3E}">
        <p14:creationId xmlns:p14="http://schemas.microsoft.com/office/powerpoint/2010/main" val="1972390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20</a:t>
            </a:fld>
            <a:endParaRPr lang="en-US" dirty="0"/>
          </a:p>
        </p:txBody>
      </p:sp>
    </p:spTree>
    <p:extLst>
      <p:ext uri="{BB962C8B-B14F-4D97-AF65-F5344CB8AC3E}">
        <p14:creationId xmlns:p14="http://schemas.microsoft.com/office/powerpoint/2010/main" val="1708182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0E42D429-73E7-4FD1-81EF-2A077003D45C}"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3</a:t>
            </a:fld>
            <a:endParaRPr kumimoji="0" lang="en-US"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822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4</a:t>
            </a:fld>
            <a:endParaRPr lang="en-US" dirty="0"/>
          </a:p>
        </p:txBody>
      </p:sp>
    </p:spTree>
    <p:extLst>
      <p:ext uri="{BB962C8B-B14F-4D97-AF65-F5344CB8AC3E}">
        <p14:creationId xmlns:p14="http://schemas.microsoft.com/office/powerpoint/2010/main" val="56410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5</a:t>
            </a:fld>
            <a:endParaRPr lang="en-US" dirty="0"/>
          </a:p>
        </p:txBody>
      </p:sp>
    </p:spTree>
    <p:extLst>
      <p:ext uri="{BB962C8B-B14F-4D97-AF65-F5344CB8AC3E}">
        <p14:creationId xmlns:p14="http://schemas.microsoft.com/office/powerpoint/2010/main" val="988569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6</a:t>
            </a:fld>
            <a:endParaRPr lang="en-US" dirty="0"/>
          </a:p>
        </p:txBody>
      </p:sp>
    </p:spTree>
    <p:extLst>
      <p:ext uri="{BB962C8B-B14F-4D97-AF65-F5344CB8AC3E}">
        <p14:creationId xmlns:p14="http://schemas.microsoft.com/office/powerpoint/2010/main" val="403778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7</a:t>
            </a:fld>
            <a:endParaRPr lang="en-US" dirty="0"/>
          </a:p>
        </p:txBody>
      </p:sp>
    </p:spTree>
    <p:extLst>
      <p:ext uri="{BB962C8B-B14F-4D97-AF65-F5344CB8AC3E}">
        <p14:creationId xmlns:p14="http://schemas.microsoft.com/office/powerpoint/2010/main" val="306852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8</a:t>
            </a:fld>
            <a:endParaRPr lang="en-US" dirty="0"/>
          </a:p>
        </p:txBody>
      </p:sp>
    </p:spTree>
    <p:extLst>
      <p:ext uri="{BB962C8B-B14F-4D97-AF65-F5344CB8AC3E}">
        <p14:creationId xmlns:p14="http://schemas.microsoft.com/office/powerpoint/2010/main" val="3710048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9</a:t>
            </a:fld>
            <a:endParaRPr lang="en-US" dirty="0"/>
          </a:p>
        </p:txBody>
      </p:sp>
    </p:spTree>
    <p:extLst>
      <p:ext uri="{BB962C8B-B14F-4D97-AF65-F5344CB8AC3E}">
        <p14:creationId xmlns:p14="http://schemas.microsoft.com/office/powerpoint/2010/main" val="19217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1276" y="3021914"/>
            <a:ext cx="11369446" cy="574675"/>
          </a:xfrm>
          <a:prstGeom prst="rect">
            <a:avLst/>
          </a:prstGeom>
        </p:spPr>
        <p:txBody>
          <a:bodyPr wrap="square" lIns="0" tIns="0" rIns="0" bIns="0">
            <a:spAutoFit/>
          </a:bodyPr>
          <a:lstStyle>
            <a:lvl1pPr>
              <a:defRPr sz="3600" b="1" i="0">
                <a:solidFill>
                  <a:schemeClr val="bg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dirty="0"/>
              <a:t>Copyright © 2024, Global Insight Services</a:t>
            </a:r>
            <a:endParaRPr spc="-10" dirty="0"/>
          </a:p>
        </p:txBody>
      </p:sp>
      <p:sp>
        <p:nvSpPr>
          <p:cNvPr id="6" name="Holder 6"/>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6" name="Holder 6"/>
          <p:cNvSpPr>
            <a:spLocks noGrp="1"/>
          </p:cNvSpPr>
          <p:nvPr>
            <p:ph type="sldNum" sz="quarter" idx="7"/>
          </p:nvPr>
        </p:nvSpPr>
        <p:spPr>
          <a:xfrm>
            <a:off x="11582401" y="6577380"/>
            <a:ext cx="494282" cy="142047"/>
          </a:xfrm>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7" name="Picture 6" descr="Logo&#10;&#10;Description automatically generated">
            <a:extLst>
              <a:ext uri="{FF2B5EF4-FFF2-40B4-BE49-F238E27FC236}">
                <a16:creationId xmlns:a16="http://schemas.microsoft.com/office/drawing/2014/main" id="{5BF06BB6-F143-0BE0-A905-8779423684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7" name="Holder 7"/>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8" name="Picture 7" descr="Logo&#10;&#10;Description automatically generated">
            <a:extLst>
              <a:ext uri="{FF2B5EF4-FFF2-40B4-BE49-F238E27FC236}">
                <a16:creationId xmlns:a16="http://schemas.microsoft.com/office/drawing/2014/main" id="{F6B67201-6D24-902E-C45C-8D809629F3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5" name="Holder 5"/>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6" name="Picture 5" descr="Logo&#10;&#10;Description automatically generated">
            <a:extLst>
              <a:ext uri="{FF2B5EF4-FFF2-40B4-BE49-F238E27FC236}">
                <a16:creationId xmlns:a16="http://schemas.microsoft.com/office/drawing/2014/main" id="{919AB3C0-FCD3-567A-7B1D-08DE394E34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4" name="Holder 4"/>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5" name="Picture 4" descr="Logo&#10;&#10;Description automatically generated">
            <a:extLst>
              <a:ext uri="{FF2B5EF4-FFF2-40B4-BE49-F238E27FC236}">
                <a16:creationId xmlns:a16="http://schemas.microsoft.com/office/drawing/2014/main" id="{52113564-7FF2-56FB-8AF1-8FF9219912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referRelativeResize="0">
            <a:picLocks noChangeAspect="1"/>
          </p:cNvPicPr>
          <p:nvPr userDrawn="1"/>
        </p:nvPicPr>
        <p:blipFill>
          <a:blip r:embed="rId7">
            <a:grayscl/>
            <a:alphaModFix amt="10000"/>
            <a:extLst>
              <a:ext uri="{BEBA8EAE-BF5A-486C-A8C5-ECC9F3942E4B}">
                <a14:imgProps xmlns:a14="http://schemas.microsoft.com/office/drawing/2010/main">
                  <a14:imgLayer r:embed="rId8">
                    <a14:imgEffect>
                      <a14:saturation sat="10000"/>
                    </a14:imgEffect>
                  </a14:imgLayer>
                </a14:imgProps>
              </a:ext>
              <a:ext uri="{28A0092B-C50C-407E-A947-70E740481C1C}">
                <a14:useLocalDpi xmlns:a14="http://schemas.microsoft.com/office/drawing/2010/main" val="0"/>
              </a:ext>
            </a:extLst>
          </a:blip>
          <a:srcRect/>
          <a:stretch/>
        </p:blipFill>
        <p:spPr>
          <a:xfrm>
            <a:off x="2983643" y="0"/>
            <a:ext cx="6207949" cy="6857998"/>
          </a:xfrm>
          <a:prstGeom prst="rect">
            <a:avLst/>
          </a:prstGeom>
        </p:spPr>
      </p:pic>
      <p:sp>
        <p:nvSpPr>
          <p:cNvPr id="17" name="bg object 17"/>
          <p:cNvSpPr/>
          <p:nvPr/>
        </p:nvSpPr>
        <p:spPr>
          <a:xfrm>
            <a:off x="0" y="6400800"/>
            <a:ext cx="12192000" cy="18415"/>
          </a:xfrm>
          <a:custGeom>
            <a:avLst/>
            <a:gdLst/>
            <a:ahLst/>
            <a:cxnLst/>
            <a:rect l="l" t="t" r="r" b="b"/>
            <a:pathLst>
              <a:path w="12192000" h="18414">
                <a:moveTo>
                  <a:pt x="12192000" y="0"/>
                </a:moveTo>
                <a:lnTo>
                  <a:pt x="0" y="0"/>
                </a:lnTo>
                <a:lnTo>
                  <a:pt x="0" y="18287"/>
                </a:lnTo>
                <a:lnTo>
                  <a:pt x="12192000" y="18287"/>
                </a:lnTo>
                <a:lnTo>
                  <a:pt x="12192000" y="0"/>
                </a:lnTo>
                <a:close/>
              </a:path>
            </a:pathLst>
          </a:custGeom>
          <a:solidFill>
            <a:srgbClr val="BEBEBE"/>
          </a:solidFill>
        </p:spPr>
        <p:txBody>
          <a:bodyPr wrap="square" lIns="0" tIns="0" rIns="0" bIns="0" rtlCol="0"/>
          <a:lstStyle/>
          <a:p>
            <a:endParaRPr dirty="0"/>
          </a:p>
        </p:txBody>
      </p:sp>
      <p:sp>
        <p:nvSpPr>
          <p:cNvPr id="2" name="Holder 2"/>
          <p:cNvSpPr>
            <a:spLocks noGrp="1"/>
          </p:cNvSpPr>
          <p:nvPr>
            <p:ph type="title"/>
          </p:nvPr>
        </p:nvSpPr>
        <p:spPr>
          <a:xfrm>
            <a:off x="245160" y="699261"/>
            <a:ext cx="9053195" cy="391159"/>
          </a:xfrm>
          <a:prstGeom prst="rect">
            <a:avLst/>
          </a:prstGeom>
        </p:spPr>
        <p:txBody>
          <a:bodyPr wrap="square" lIns="0" tIns="0" rIns="0" bIns="0">
            <a:spAutoFit/>
          </a:bodyPr>
          <a:lstStyle>
            <a:lvl1pPr>
              <a:defRPr sz="2400" b="1" i="0">
                <a:solidFill>
                  <a:srgbClr val="006288"/>
                </a:solidFill>
                <a:latin typeface="Calibri"/>
                <a:cs typeface="Calibri"/>
              </a:defRPr>
            </a:lvl1pPr>
          </a:lstStyle>
          <a:p>
            <a:endParaRPr/>
          </a:p>
        </p:txBody>
      </p:sp>
      <p:sp>
        <p:nvSpPr>
          <p:cNvPr id="3" name="Holder 3"/>
          <p:cNvSpPr>
            <a:spLocks noGrp="1"/>
          </p:cNvSpPr>
          <p:nvPr>
            <p:ph type="body" idx="1"/>
          </p:nvPr>
        </p:nvSpPr>
        <p:spPr>
          <a:xfrm>
            <a:off x="6230873" y="1852929"/>
            <a:ext cx="5719445" cy="4278630"/>
          </a:xfrm>
          <a:prstGeom prst="rect">
            <a:avLst/>
          </a:prstGeom>
        </p:spPr>
        <p:txBody>
          <a:bodyPr wrap="square" lIns="0" tIns="0" rIns="0" bIns="0">
            <a:spAutoFit/>
          </a:bodyPr>
          <a:lstStyle>
            <a:lvl1pPr>
              <a:defRPr sz="1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46710" y="6563359"/>
            <a:ext cx="2767330" cy="156068"/>
          </a:xfrm>
          <a:prstGeom prst="rect">
            <a:avLst/>
          </a:prstGeom>
        </p:spPr>
        <p:txBody>
          <a:bodyPr wrap="square" lIns="0" tIns="0" rIns="0" bIns="0">
            <a:spAutoFit/>
          </a:bodyPr>
          <a:lstStyle>
            <a:lvl1pPr>
              <a:defRPr sz="1200" b="0" i="0">
                <a:solidFill>
                  <a:srgbClr val="505050"/>
                </a:solidFill>
                <a:latin typeface="Calibri"/>
                <a:cs typeface="Calibri"/>
              </a:defRPr>
            </a:lvl1pPr>
          </a:lstStyle>
          <a:p>
            <a:pPr marL="12700">
              <a:lnSpc>
                <a:spcPts val="1240"/>
              </a:lnSpc>
            </a:pPr>
            <a:r>
              <a:rPr lang="en-US" dirty="0"/>
              <a:t>Copyright © 2024, Global Insight Services</a:t>
            </a:r>
            <a:endParaRPr spc="-10" dirty="0"/>
          </a:p>
        </p:txBody>
      </p:sp>
      <p:sp>
        <p:nvSpPr>
          <p:cNvPr id="6" name="Holder 6"/>
          <p:cNvSpPr>
            <a:spLocks noGrp="1"/>
          </p:cNvSpPr>
          <p:nvPr>
            <p:ph type="sldNum" sz="quarter" idx="7"/>
          </p:nvPr>
        </p:nvSpPr>
        <p:spPr>
          <a:xfrm>
            <a:off x="11850623" y="6577380"/>
            <a:ext cx="226059" cy="160020"/>
          </a:xfrm>
          <a:prstGeom prst="rect">
            <a:avLst/>
          </a:prstGeom>
        </p:spPr>
        <p:txBody>
          <a:bodyPr wrap="square" lIns="0" tIns="0" rIns="0" bIns="0">
            <a:spAutoFit/>
          </a:bodyPr>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hyperlink" Target="https://www.globalinsightservices.com/reports/Advanced-Ceramics-market/" TargetMode="External"/><Relationship Id="rId6" Type="http://schemas.openxmlformats.org/officeDocument/2006/relationships/hyperlink" Target="https://www.globalinsightservices.com/reports/medical-imaging-market/" TargetMode="External"/><Relationship Id="rId7" Type="http://schemas.openxmlformats.org/officeDocument/2006/relationships/hyperlink" Target="https://www.globalinsightservices.com/reports/sepsis-diagnostics-marke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chart" Target="../charts/chart6.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chart" Target="../charts/char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chart" Target="../charts/char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object 33">
            <a:extLst>
              <a:ext uri="{FF2B5EF4-FFF2-40B4-BE49-F238E27FC236}">
                <a16:creationId xmlns:a16="http://schemas.microsoft.com/office/drawing/2014/main" id="{FC28300B-ECA6-AA15-DE79-77A35CD31F46}"/>
              </a:ext>
            </a:extLst>
          </p:cNvPr>
          <p:cNvPicPr/>
          <p:nvPr/>
        </p:nvPicPr>
        <p:blipFill>
          <a:blip r:embed="rId3" cstate="print"/>
          <a:stretch>
            <a:fillRect/>
          </a:stretch>
        </p:blipFill>
        <p:spPr>
          <a:xfrm>
            <a:off x="250423" y="255759"/>
            <a:ext cx="2187977" cy="1105681"/>
          </a:xfrm>
          <a:prstGeom prst="rect">
            <a:avLst/>
          </a:prstGeom>
        </p:spPr>
      </p:pic>
      <p:grpSp>
        <p:nvGrpSpPr>
          <p:cNvPr id="8" name="Group 7">
            <a:extLst>
              <a:ext uri="{FF2B5EF4-FFF2-40B4-BE49-F238E27FC236}">
                <a16:creationId xmlns:a16="http://schemas.microsoft.com/office/drawing/2014/main" id="{D28B70F0-8CA5-CF24-3F34-C4BE30535879}"/>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C0DEF13A-EDF4-4A27-F8E7-7E40515E0909}"/>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D66B88F2-ACE8-BFEA-E2CE-EC586CEA77BE}"/>
                </a:ext>
              </a:extLst>
            </p:cNvPr>
            <p:cNvPicPr/>
            <p:nvPr/>
          </p:nvPicPr>
          <p:blipFill>
            <a:blip r:embed="rId4"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8F9C1BA3-FBDA-B8C3-BC48-60EDC1A7EAD8}"/>
              </a:ext>
            </a:extLst>
          </p:cNvPr>
          <p:cNvSpPr>
            <a:spLocks noGrp="1"/>
          </p:cNvSpPr>
          <p:nvPr>
            <p:ph type="sldNum" sz="quarter" idx="7"/>
          </p:nvPr>
        </p:nvSpPr>
        <p:spPr/>
        <p:txBody>
          <a:bodyPr/>
          <a:lstStyle/>
          <a:p>
            <a:pPr marL="38100">
              <a:lnSpc>
                <a:spcPts val="1100"/>
              </a:lnSpc>
            </a:pPr>
            <a:fld id="{81D60167-4931-47E6-BA6A-407CBD079E47}" type="slidenum">
              <a:rPr lang="en-IN" spc="-25" smtClean="0"/>
              <a:t>1</a:t>
            </a:fld>
            <a:endParaRPr lang="en-IN" spc="-25" dirty="0"/>
          </a:p>
        </p:txBody>
      </p:sp>
      <p:sp>
        <p:nvSpPr>
          <p:cNvPr id="6" name="Footer Placeholder 5">
            <a:extLst>
              <a:ext uri="{FF2B5EF4-FFF2-40B4-BE49-F238E27FC236}">
                <a16:creationId xmlns:a16="http://schemas.microsoft.com/office/drawing/2014/main" id="{9076A1AD-F1B7-79F9-0599-FB4166EBE3F2}"/>
              </a:ext>
            </a:extLst>
          </p:cNvPr>
          <p:cNvSpPr>
            <a:spLocks noGrp="1"/>
          </p:cNvSpPr>
          <p:nvPr>
            <p:ph type="ftr" sz="quarter" idx="5"/>
          </p:nvPr>
        </p:nvSpPr>
        <p:spPr/>
        <p:txBody>
          <a:bodyPr/>
          <a:lstStyle/>
          <a:p>
            <a:pPr marL="12700">
              <a:lnSpc>
                <a:spcPts val="1240"/>
              </a:lnSpc>
            </a:pPr>
            <a:r>
              <a:rPr lang="en-US"/>
              <a:t>Copyright © 2024, Global Insight Services</a:t>
            </a:r>
            <a:endParaRPr lang="en-US" spc="-10" dirty="0"/>
          </a:p>
        </p:txBody>
      </p:sp>
      <p:sp>
        <p:nvSpPr>
          <p:cNvPr id="4" name="TextBox 3">
            <a:extLst>
              <a:ext uri="{FF2B5EF4-FFF2-40B4-BE49-F238E27FC236}">
                <a16:creationId xmlns:a16="http://schemas.microsoft.com/office/drawing/2014/main" id="{0517182F-5C4C-6BD7-38F0-0EA94F01CB84}"/>
              </a:ext>
            </a:extLst>
          </p:cNvPr>
          <p:cNvSpPr txBox="1"/>
          <p:nvPr/>
        </p:nvSpPr>
        <p:spPr>
          <a:xfrm>
            <a:off x="2209800" y="549632"/>
            <a:ext cx="8839200" cy="5262979"/>
          </a:xfrm>
          <a:prstGeom prst="rect">
            <a:avLst/>
          </a:prstGeom>
          <a:noFill/>
        </p:spPr>
        <p:txBody>
          <a:bodyPr wrap="square" rtlCol="0">
            <a:spAutoFit/>
          </a:bodyPr>
          <a:lstStyle/>
          <a:p>
            <a:pPr algn="ctr"/>
            <a:r>
              <a:rPr lang="en-IN" sz="1600" b="1" dirty="0">
                <a:latin typeface="Aptos Display" panose="020B0004020202020204" pitchFamily="34" charset="0"/>
              </a:rPr>
              <a:t>CHATGPT QUERY</a:t>
            </a:r>
          </a:p>
          <a:p>
            <a:pPr algn="ctr"/>
            <a:endParaRPr lang="en-IN" sz="1600" dirty="0">
              <a:latin typeface="Aptos Display" panose="020B0004020202020204" pitchFamily="34" charset="0"/>
            </a:endParaRPr>
          </a:p>
          <a:p>
            <a:pPr algn="l"/>
            <a:r>
              <a:rPr lang="en-US" sz="1600" b="0" i="0" dirty="0">
                <a:solidFill>
                  <a:srgbClr val="0F0F0F"/>
                </a:solidFill>
                <a:effectLst/>
                <a:latin typeface="Aptos Display" panose="020B0004020202020204" pitchFamily="34" charset="0"/>
              </a:rPr>
              <a:t>Market definition of Medical Imaging Market in 500 words, segments by product, by application, by end-user industry, by services, by customer, by usage, by modality, by technology, by distribution channel, and any other segment that I have missed, top 20 key players, market summary and dynamics, top 5 Industry trends, top 5 market drivers, top 5 opportunities, top 5 restraints, top 5 threats, analysis of latest trends in words.</a:t>
            </a:r>
          </a:p>
          <a:p>
            <a:pPr algn="l"/>
            <a:endParaRPr lang="en-US" sz="1600" dirty="0">
              <a:solidFill>
                <a:srgbClr val="0F0F0F"/>
              </a:solidFill>
              <a:latin typeface="Aptos Display" panose="020B0004020202020204" pitchFamily="34" charset="0"/>
            </a:endParaRPr>
          </a:p>
          <a:p>
            <a:pPr algn="l"/>
            <a:r>
              <a:rPr lang="en-US" sz="1600" b="1" dirty="0">
                <a:solidFill>
                  <a:srgbClr val="FF0000"/>
                </a:solidFill>
                <a:latin typeface="Aptos Display" panose="020B0004020202020204" pitchFamily="34" charset="0"/>
              </a:rPr>
              <a:t>NEED TO REPLACE ALL THE DATA INTO THE FOLLOWING SLIDES</a:t>
            </a:r>
          </a:p>
          <a:p>
            <a:pPr algn="l"/>
            <a:endParaRPr lang="en-US" sz="1600" b="1" dirty="0">
              <a:solidFill>
                <a:srgbClr val="FF0000"/>
              </a:solidFill>
              <a:latin typeface="Aptos Display" panose="020B0004020202020204" pitchFamily="34" charset="0"/>
            </a:endParaRPr>
          </a:p>
          <a:p>
            <a:pPr algn="l"/>
            <a:r>
              <a:rPr lang="en-US" sz="1600" dirty="0">
                <a:solidFill>
                  <a:schemeClr val="tx1"/>
                </a:solidFill>
                <a:latin typeface="Aptos Display" panose="020B0004020202020204" pitchFamily="34" charset="0"/>
              </a:rPr>
              <a:t>Also we can export the data from our website for Advanced Ceramics Market </a:t>
            </a:r>
          </a:p>
          <a:p>
            <a:pPr algn="l"/>
            <a:endParaRPr lang="en-US"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5"/>
              </a:rPr>
              <a:t>https://www.globalinsightservices.com/reports/Advanced-Ceramics-market/</a:t>
            </a:r>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6"/>
              </a:rPr>
              <a:t>https://www.globalinsightservices.com/reports/medical-imaging-market/</a:t>
            </a:r>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7"/>
              </a:rPr>
              <a:t>https://www.globalinsightservices.com/reports/sepsis-diagnostics-market/</a:t>
            </a:r>
            <a:endParaRPr lang="en-IN" sz="1600" dirty="0">
              <a:solidFill>
                <a:schemeClr val="tx1"/>
              </a:solidFill>
              <a:latin typeface="Aptos Display" panose="020B0004020202020204" pitchFamily="34" charset="0"/>
            </a:endParaRPr>
          </a:p>
          <a:p>
            <a:pPr algn="l"/>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rPr>
              <a:t>I will need the following please – </a:t>
            </a:r>
          </a:p>
          <a:p>
            <a:pPr marL="342900" indent="-342900" algn="l">
              <a:buAutoNum type="arabicParenR"/>
            </a:pPr>
            <a:r>
              <a:rPr lang="en-IN" sz="1600" dirty="0">
                <a:solidFill>
                  <a:schemeClr val="tx1"/>
                </a:solidFill>
                <a:latin typeface="Aptos Display" panose="020B0004020202020204" pitchFamily="34" charset="0"/>
              </a:rPr>
              <a:t>Code should work for all the keywords alike for the PPT</a:t>
            </a:r>
          </a:p>
          <a:p>
            <a:pPr marL="342900" indent="-342900" algn="l">
              <a:buAutoNum type="arabicParenR"/>
            </a:pPr>
            <a:r>
              <a:rPr lang="en-IN" sz="1600" dirty="0">
                <a:solidFill>
                  <a:schemeClr val="tx1"/>
                </a:solidFill>
                <a:latin typeface="Aptos Display" panose="020B0004020202020204" pitchFamily="34" charset="0"/>
              </a:rPr>
              <a:t>Easy to execute and easy to debug code</a:t>
            </a:r>
          </a:p>
          <a:p>
            <a:pPr marL="342900" indent="-342900" algn="l">
              <a:buAutoNum type="arabicParenR"/>
            </a:pPr>
            <a:r>
              <a:rPr lang="en-IN" sz="1600" dirty="0">
                <a:solidFill>
                  <a:schemeClr val="tx1"/>
                </a:solidFill>
                <a:latin typeface="Aptos Display" panose="020B0004020202020204" pitchFamily="34" charset="0"/>
              </a:rPr>
              <a:t>Robust so that we can add more events to the code for larger tasks</a:t>
            </a:r>
          </a:p>
          <a:p>
            <a:pPr marL="342900" indent="-342900" algn="l">
              <a:buAutoNum type="arabicParenR"/>
            </a:pPr>
            <a:r>
              <a:rPr lang="en-IN" sz="1600" dirty="0">
                <a:solidFill>
                  <a:schemeClr val="tx1"/>
                </a:solidFill>
                <a:latin typeface="Aptos Display" panose="020B0004020202020204" pitchFamily="34" charset="0"/>
              </a:rPr>
              <a:t>Also need to collate the data for a keyword in word document</a:t>
            </a:r>
          </a:p>
        </p:txBody>
      </p:sp>
    </p:spTree>
    <p:extLst>
      <p:ext uri="{BB962C8B-B14F-4D97-AF65-F5344CB8AC3E}">
        <p14:creationId xmlns:p14="http://schemas.microsoft.com/office/powerpoint/2010/main" val="424134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a:t>
            </a:r>
            <a:r>
              <a:rPr lang="en-US" sz="1400" b="1" dirty="0">
                <a:solidFill>
                  <a:schemeClr val="tx1"/>
                </a:solidFill>
                <a:latin typeface="Poppins" panose="00000500000000000000" pitchFamily="2" charset="0"/>
                <a:cs typeface="Poppins" panose="00000500000000000000" pitchFamily="2" charset="0"/>
              </a:rPr>
              <a:t> Market Size by </a:t>
            </a:r>
            <a:r>
              <a:rPr lang="en-US" sz="1400" b="1" dirty="0">
                <a:solidFill>
                  <a:srgbClr val="FF0000"/>
                </a:solidFill>
                <a:latin typeface="Poppins" panose="00000500000000000000" pitchFamily="2" charset="0"/>
                <a:cs typeface="Poppins" panose="00000500000000000000" pitchFamily="2" charset="0"/>
              </a:rPr>
              <a:t>Application</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2431621953"/>
              </p:ext>
            </p:extLst>
          </p:nvPr>
        </p:nvGraphicFramePr>
        <p:xfrm>
          <a:off x="381000" y="2369495"/>
          <a:ext cx="7239000" cy="3033786"/>
        </p:xfrm>
        <a:graphic>
          <a:graphicData uri="http://schemas.openxmlformats.org/drawingml/2006/table">
            <a:tbl>
              <a:tblPr firstRow="1" firstCol="1" bandRow="1">
                <a:tableStyleId>{3B4B98B0-60AC-42C2-AFA5-B58CD77FA1E5}</a:tableStyleId>
              </a:tblPr>
              <a:tblGrid>
                <a:gridCol w="2362200">
                  <a:extLst>
                    <a:ext uri="{9D8B030D-6E8A-4147-A177-3AD203B41FA5}">
                      <a16:colId xmlns:a16="http://schemas.microsoft.com/office/drawing/2014/main" val="4175545643"/>
                    </a:ext>
                  </a:extLst>
                </a:gridCol>
                <a:gridCol w="12192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505631">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APPLICATION</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Monolithic</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Coatings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Composites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Ceramic Filters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Others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b="0" i="0" dirty="0">
                <a:solidFill>
                  <a:srgbClr val="FF0000"/>
                </a:solidFill>
                <a:effectLst/>
                <a:latin typeface="Poppins" panose="00000500000000000000" pitchFamily="2" charset="0"/>
                <a:cs typeface="Poppins" panose="00000500000000000000" pitchFamily="2" charset="0"/>
              </a:rPr>
              <a:t>Ap</a:t>
            </a:r>
            <a:r>
              <a:rPr lang="en-US" sz="1200" dirty="0">
                <a:solidFill>
                  <a:srgbClr val="FF0000"/>
                </a:solidFill>
                <a:latin typeface="Poppins" panose="00000500000000000000" pitchFamily="2" charset="0"/>
                <a:cs typeface="Poppins" panose="00000500000000000000" pitchFamily="2" charset="0"/>
              </a:rPr>
              <a:t>plication </a:t>
            </a:r>
            <a:r>
              <a:rPr lang="en-US" sz="1200" dirty="0">
                <a:solidFill>
                  <a:srgbClr val="000000"/>
                </a:solidFill>
                <a:latin typeface="Poppins" panose="00000500000000000000" pitchFamily="2" charset="0"/>
                <a:cs typeface="Poppins" panose="00000500000000000000" pitchFamily="2" charset="0"/>
              </a:rPr>
              <a:t>industry</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APPLICATION</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p:txBody>
          <a:bodyPr/>
          <a:lstStyle/>
          <a:p>
            <a:pPr marL="38100">
              <a:lnSpc>
                <a:spcPts val="1100"/>
              </a:lnSpc>
            </a:pPr>
            <a:fld id="{81D60167-4931-47E6-BA6A-407CBD079E47}" type="slidenum">
              <a:rPr lang="en-IN" spc="-25" smtClean="0"/>
              <a:t>10</a:t>
            </a:fld>
            <a:endParaRPr lang="en-IN" spc="-25" dirty="0"/>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TextBox 12">
            <a:extLst>
              <a:ext uri="{FF2B5EF4-FFF2-40B4-BE49-F238E27FC236}">
                <a16:creationId xmlns:a16="http://schemas.microsoft.com/office/drawing/2014/main" id="{E20C36F1-9794-D864-1376-6706C2AFA143}"/>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345303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225748"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Region,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7" name="object 40">
            <a:extLst>
              <a:ext uri="{FF2B5EF4-FFF2-40B4-BE49-F238E27FC236}">
                <a16:creationId xmlns:a16="http://schemas.microsoft.com/office/drawing/2014/main" id="{861DC2B8-E6BF-08A3-F6BC-55680DF136A5}"/>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REGION</a:t>
            </a:r>
          </a:p>
        </p:txBody>
      </p:sp>
      <p:sp>
        <p:nvSpPr>
          <p:cNvPr id="4" name="Slide Number Placeholder 3">
            <a:extLst>
              <a:ext uri="{FF2B5EF4-FFF2-40B4-BE49-F238E27FC236}">
                <a16:creationId xmlns:a16="http://schemas.microsoft.com/office/drawing/2014/main" id="{BE46E847-A192-1570-1E67-BE0E5EA3930F}"/>
              </a:ext>
            </a:extLst>
          </p:cNvPr>
          <p:cNvSpPr>
            <a:spLocks noGrp="1"/>
          </p:cNvSpPr>
          <p:nvPr>
            <p:ph type="sldNum" sz="quarter" idx="7"/>
          </p:nvPr>
        </p:nvSpPr>
        <p:spPr/>
        <p:txBody>
          <a:bodyPr/>
          <a:lstStyle/>
          <a:p>
            <a:pPr marL="38100">
              <a:lnSpc>
                <a:spcPts val="1100"/>
              </a:lnSpc>
            </a:pPr>
            <a:fld id="{81D60167-4931-47E6-BA6A-407CBD079E47}" type="slidenum">
              <a:rPr lang="en-IN" spc="-25" smtClean="0"/>
              <a:t>11</a:t>
            </a:fld>
            <a:endParaRPr lang="en-IN" spc="-25" dirty="0"/>
          </a:p>
        </p:txBody>
      </p:sp>
      <p:sp>
        <p:nvSpPr>
          <p:cNvPr id="13" name="Footer Placeholder 12">
            <a:extLst>
              <a:ext uri="{FF2B5EF4-FFF2-40B4-BE49-F238E27FC236}">
                <a16:creationId xmlns:a16="http://schemas.microsoft.com/office/drawing/2014/main" id="{A9B0DD28-2A38-8117-83B5-C68D4D20E978}"/>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graphicFrame>
        <p:nvGraphicFramePr>
          <p:cNvPr id="14" name="Table 13">
            <a:extLst>
              <a:ext uri="{FF2B5EF4-FFF2-40B4-BE49-F238E27FC236}">
                <a16:creationId xmlns:a16="http://schemas.microsoft.com/office/drawing/2014/main" id="{FE09F0A8-FE3B-9AA8-4440-3643C2F55BE8}"/>
              </a:ext>
            </a:extLst>
          </p:cNvPr>
          <p:cNvGraphicFramePr>
            <a:graphicFrameLocks noGrp="1"/>
          </p:cNvGraphicFramePr>
          <p:nvPr>
            <p:extLst>
              <p:ext uri="{D42A27DB-BD31-4B8C-83A1-F6EECF244321}">
                <p14:modId xmlns:p14="http://schemas.microsoft.com/office/powerpoint/2010/main" val="643721064"/>
              </p:ext>
            </p:extLst>
          </p:nvPr>
        </p:nvGraphicFramePr>
        <p:xfrm>
          <a:off x="381001" y="2393226"/>
          <a:ext cx="6934199" cy="3010055"/>
        </p:xfrm>
        <a:graphic>
          <a:graphicData uri="http://schemas.openxmlformats.org/drawingml/2006/table">
            <a:tbl>
              <a:tblPr firstRow="1" firstCol="1" bandRow="1">
                <a:tableStyleId>{3B4B98B0-60AC-42C2-AFA5-B58CD77FA1E5}</a:tableStyleId>
              </a:tblPr>
              <a:tblGrid>
                <a:gridCol w="2209799">
                  <a:extLst>
                    <a:ext uri="{9D8B030D-6E8A-4147-A177-3AD203B41FA5}">
                      <a16:colId xmlns:a16="http://schemas.microsoft.com/office/drawing/2014/main" val="4175545643"/>
                    </a:ext>
                  </a:extLst>
                </a:gridCol>
                <a:gridCol w="1447800">
                  <a:extLst>
                    <a:ext uri="{9D8B030D-6E8A-4147-A177-3AD203B41FA5}">
                      <a16:colId xmlns:a16="http://schemas.microsoft.com/office/drawing/2014/main" val="2037258919"/>
                    </a:ext>
                  </a:extLst>
                </a:gridCol>
                <a:gridCol w="838200">
                  <a:extLst>
                    <a:ext uri="{9D8B030D-6E8A-4147-A177-3AD203B41FA5}">
                      <a16:colId xmlns:a16="http://schemas.microsoft.com/office/drawing/2014/main" val="4294751509"/>
                    </a:ext>
                  </a:extLst>
                </a:gridCol>
                <a:gridCol w="2438400">
                  <a:extLst>
                    <a:ext uri="{9D8B030D-6E8A-4147-A177-3AD203B41FA5}">
                      <a16:colId xmlns:a16="http://schemas.microsoft.com/office/drawing/2014/main" val="1001940252"/>
                    </a:ext>
                  </a:extLst>
                </a:gridCol>
              </a:tblGrid>
              <a:tr h="602011">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REGION</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2023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2033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CAGR % (2024-2033)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602011">
                <a:tc>
                  <a:txBody>
                    <a:bodyPr/>
                    <a:lstStyle/>
                    <a:p>
                      <a:pPr marL="0" marR="0" algn="l" fontAlgn="b">
                        <a:lnSpc>
                          <a:spcPct val="100000"/>
                        </a:lnSpc>
                        <a:spcBef>
                          <a:spcPts val="600"/>
                        </a:spcBef>
                        <a:spcAft>
                          <a:spcPts val="1200"/>
                        </a:spcAft>
                      </a:pPr>
                      <a:r>
                        <a:rPr lang="en-IN" sz="1400" b="0" dirty="0">
                          <a:solidFill>
                            <a:schemeClr val="tx1"/>
                          </a:solidFill>
                          <a:effectLst/>
                          <a:latin typeface="Poppins" panose="00000500000000000000" pitchFamily="2" charset="0"/>
                          <a:ea typeface="+mn-ea"/>
                          <a:cs typeface="Poppins" panose="00000500000000000000" pitchFamily="2" charset="0"/>
                        </a:rPr>
                        <a:t>North America</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670302686"/>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E</a:t>
                      </a:r>
                      <a:r>
                        <a:rPr lang="en-IN" sz="1400" b="0" dirty="0" err="1">
                          <a:solidFill>
                            <a:schemeClr val="tx1"/>
                          </a:solidFill>
                          <a:effectLst/>
                          <a:latin typeface="Poppins" panose="00000500000000000000" pitchFamily="2" charset="0"/>
                          <a:ea typeface="+mn-ea"/>
                          <a:cs typeface="Poppins" panose="00000500000000000000" pitchFamily="2" charset="0"/>
                        </a:rPr>
                        <a:t>urope</a:t>
                      </a:r>
                      <a:endParaRPr lang="en-IN" sz="1400" b="0" dirty="0">
                        <a:solidFill>
                          <a:schemeClr val="tx1"/>
                        </a:solidFill>
                        <a:effectLst/>
                        <a:latin typeface="Poppins" panose="00000500000000000000" pitchFamily="2" charset="0"/>
                        <a:ea typeface="+mn-ea"/>
                        <a:cs typeface="Poppins" panose="00000500000000000000" pitchFamily="2" charset="0"/>
                      </a:endParaRP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878678652"/>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A</a:t>
                      </a:r>
                      <a:r>
                        <a:rPr lang="en-IN" sz="1400" b="0" dirty="0" err="1">
                          <a:solidFill>
                            <a:schemeClr val="tx1"/>
                          </a:solidFill>
                          <a:effectLst/>
                          <a:latin typeface="Poppins" panose="00000500000000000000" pitchFamily="2" charset="0"/>
                          <a:ea typeface="+mn-ea"/>
                          <a:cs typeface="Poppins" panose="00000500000000000000" pitchFamily="2" charset="0"/>
                        </a:rPr>
                        <a:t>sia</a:t>
                      </a:r>
                      <a:r>
                        <a:rPr lang="en-IN" sz="1400" b="0" dirty="0">
                          <a:solidFill>
                            <a:schemeClr val="tx1"/>
                          </a:solidFill>
                          <a:effectLst/>
                          <a:latin typeface="Poppins" panose="00000500000000000000" pitchFamily="2" charset="0"/>
                          <a:ea typeface="+mn-ea"/>
                          <a:cs typeface="Poppins" panose="00000500000000000000" pitchFamily="2" charset="0"/>
                        </a:rPr>
                        <a:t>-Pacific</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2371567949"/>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R</a:t>
                      </a:r>
                      <a:r>
                        <a:rPr lang="en-IN" sz="1400" b="0" dirty="0" err="1">
                          <a:solidFill>
                            <a:schemeClr val="tx1"/>
                          </a:solidFill>
                          <a:effectLst/>
                          <a:latin typeface="Poppins" panose="00000500000000000000" pitchFamily="2" charset="0"/>
                          <a:ea typeface="+mn-ea"/>
                          <a:cs typeface="Poppins" panose="00000500000000000000" pitchFamily="2" charset="0"/>
                        </a:rPr>
                        <a:t>est</a:t>
                      </a:r>
                      <a:r>
                        <a:rPr lang="en-IN" sz="1400" b="0" dirty="0">
                          <a:solidFill>
                            <a:schemeClr val="tx1"/>
                          </a:solidFill>
                          <a:effectLst/>
                          <a:latin typeface="Poppins" panose="00000500000000000000" pitchFamily="2" charset="0"/>
                          <a:ea typeface="+mn-ea"/>
                          <a:cs typeface="Poppins" panose="00000500000000000000" pitchFamily="2" charset="0"/>
                        </a:rPr>
                        <a:t> of the World</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1199104749"/>
                  </a:ext>
                </a:extLst>
              </a:tr>
            </a:tbl>
          </a:graphicData>
        </a:graphic>
      </p:graphicFrame>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8" name="Gráfico 4">
            <a:extLst>
              <a:ext uri="{FF2B5EF4-FFF2-40B4-BE49-F238E27FC236}">
                <a16:creationId xmlns:a16="http://schemas.microsoft.com/office/drawing/2014/main" id="{E28B1A25-FCE0-8FEC-973E-04404DB1F440}"/>
              </a:ext>
            </a:extLst>
          </p:cNvPr>
          <p:cNvGraphicFramePr/>
          <p:nvPr>
            <p:extLst>
              <p:ext uri="{D42A27DB-BD31-4B8C-83A1-F6EECF244321}">
                <p14:modId xmlns:p14="http://schemas.microsoft.com/office/powerpoint/2010/main" val="2758190941"/>
              </p:ext>
            </p:extLst>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043CB338-FDDB-0D76-A629-E4C2909CA1D1}"/>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dirty="0">
                <a:solidFill>
                  <a:srgbClr val="000000"/>
                </a:solidFill>
                <a:latin typeface="Poppins" panose="00000500000000000000" pitchFamily="2" charset="0"/>
                <a:cs typeface="Poppins" panose="00000500000000000000" pitchFamily="2" charset="0"/>
              </a:rPr>
              <a:t>Region</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D4AAC58D-FBB4-1EF2-E33E-06C8585773D9}"/>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sp>
        <p:nvSpPr>
          <p:cNvPr id="8" name="TextBox 7">
            <a:extLst>
              <a:ext uri="{FF2B5EF4-FFF2-40B4-BE49-F238E27FC236}">
                <a16:creationId xmlns:a16="http://schemas.microsoft.com/office/drawing/2014/main" id="{C0191BB5-7F79-2255-2CA6-EE9CFC7E8F63}"/>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51125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A83460E4-B6F5-047E-6593-AD5FF34C7128}"/>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TRENDS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B7CFB9DD-80F3-8AC7-EF63-98F6BE7058EF}"/>
              </a:ext>
            </a:extLst>
          </p:cNvPr>
          <p:cNvSpPr>
            <a:spLocks noGrp="1"/>
          </p:cNvSpPr>
          <p:nvPr>
            <p:ph type="sldNum" sz="quarter" idx="7"/>
          </p:nvPr>
        </p:nvSpPr>
        <p:spPr/>
        <p:txBody>
          <a:bodyPr/>
          <a:lstStyle/>
          <a:p>
            <a:pPr marL="38100">
              <a:lnSpc>
                <a:spcPts val="1100"/>
              </a:lnSpc>
            </a:pPr>
            <a:fld id="{81D60167-4931-47E6-BA6A-407CBD079E47}" type="slidenum">
              <a:rPr lang="en-IN" spc="-25" smtClean="0"/>
              <a:t>12</a:t>
            </a:fld>
            <a:endParaRPr lang="en-IN" spc="-25" dirty="0"/>
          </a:p>
        </p:txBody>
      </p:sp>
      <p:sp>
        <p:nvSpPr>
          <p:cNvPr id="7" name="Footer Placeholder 6">
            <a:extLst>
              <a:ext uri="{FF2B5EF4-FFF2-40B4-BE49-F238E27FC236}">
                <a16:creationId xmlns:a16="http://schemas.microsoft.com/office/drawing/2014/main" id="{AE701EEB-1B9D-9387-CDCB-9A13EA3BBB23}"/>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8" name="object 26">
            <a:extLst>
              <a:ext uri="{FF2B5EF4-FFF2-40B4-BE49-F238E27FC236}">
                <a16:creationId xmlns:a16="http://schemas.microsoft.com/office/drawing/2014/main" id="{BF75CEEE-FBDE-199B-7C84-D89C97C01763}"/>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There are several key trends in the Advanced Ceramics Market. </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Miniaturization in Electronics: Increasing demand for smaller and more efficient electronic components.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Growing Healthcare Applications: Advanced ceramics used in medical implants and diagnostic tools.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Aerospace Innovations: Rising applications in aircraft components for lightweight and high-performance solutions.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Renewable Energy Development: Ceramics playing a role in energy-efficient and sustainable technologies.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Focus on Environmental Sustainability: Development of eco-friendly ceramics and recycling initiatives.</a:t>
            </a:r>
          </a:p>
        </p:txBody>
      </p:sp>
      <p:sp>
        <p:nvSpPr>
          <p:cNvPr id="12" name="TextBox 11">
            <a:extLst>
              <a:ext uri="{FF2B5EF4-FFF2-40B4-BE49-F238E27FC236}">
                <a16:creationId xmlns:a16="http://schemas.microsoft.com/office/drawing/2014/main" id="{A51356F9-2554-2A3C-F005-BE56F2A805EB}"/>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85631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883EA97F-D16F-6AC9-1547-CEB9D476814C}"/>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DRIVERS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09FA7444-0A95-5DDF-B89B-92213968F1E6}"/>
              </a:ext>
            </a:extLst>
          </p:cNvPr>
          <p:cNvSpPr>
            <a:spLocks noGrp="1"/>
          </p:cNvSpPr>
          <p:nvPr>
            <p:ph type="sldNum" sz="quarter" idx="7"/>
          </p:nvPr>
        </p:nvSpPr>
        <p:spPr/>
        <p:txBody>
          <a:bodyPr/>
          <a:lstStyle/>
          <a:p>
            <a:pPr marL="38100">
              <a:lnSpc>
                <a:spcPts val="1100"/>
              </a:lnSpc>
            </a:pPr>
            <a:fld id="{81D60167-4931-47E6-BA6A-407CBD079E47}" type="slidenum">
              <a:rPr lang="en-IN" spc="-25" smtClean="0"/>
              <a:t>13</a:t>
            </a:fld>
            <a:endParaRPr lang="en-IN" spc="-25" dirty="0"/>
          </a:p>
        </p:txBody>
      </p:sp>
      <p:sp>
        <p:nvSpPr>
          <p:cNvPr id="7" name="Footer Placeholder 6">
            <a:extLst>
              <a:ext uri="{FF2B5EF4-FFF2-40B4-BE49-F238E27FC236}">
                <a16:creationId xmlns:a16="http://schemas.microsoft.com/office/drawing/2014/main" id="{8B2A63AF-2A3D-9553-11DB-F787020F100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583457BD-228B-6919-36D5-77C920B9A3EE}"/>
              </a:ext>
            </a:extLst>
          </p:cNvPr>
          <p:cNvSpPr txBox="1"/>
          <p:nvPr/>
        </p:nvSpPr>
        <p:spPr>
          <a:xfrm>
            <a:off x="800100" y="1361441"/>
            <a:ext cx="10591800" cy="3401829"/>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key drivers of the Advanced Ceramics market are:</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High-Temperature Resistance: Increasing demand in industries requiring materials with exceptional heat resistance.</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Electronic Device Proliferation: Growing use in electronics due to the trend of smaller and more powerful devices.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Medical Advancements: Rising demand for ceramics in medical implants, prosthetics, and diagnostic tools.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Automotive Lightweighting: Ceramics used for lightweight and durable components, enhancing fuel efficiency.</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Energy Efficiency Initiatives: Adoption in renewable energy technologies and energy-efficient applications.</a:t>
            </a:r>
          </a:p>
        </p:txBody>
      </p:sp>
      <p:sp>
        <p:nvSpPr>
          <p:cNvPr id="11" name="TextBox 10">
            <a:extLst>
              <a:ext uri="{FF2B5EF4-FFF2-40B4-BE49-F238E27FC236}">
                <a16:creationId xmlns:a16="http://schemas.microsoft.com/office/drawing/2014/main" id="{623DECF1-CFC9-FD70-15C8-B80FA197C3D6}"/>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771659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C82FA372-7141-7ECD-3551-33F80E2CC118}"/>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OPPORTUNITIES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C6418DF6-DC5D-D76C-5428-3CAD0218C17B}"/>
              </a:ext>
            </a:extLst>
          </p:cNvPr>
          <p:cNvSpPr>
            <a:spLocks noGrp="1"/>
          </p:cNvSpPr>
          <p:nvPr>
            <p:ph type="sldNum" sz="quarter" idx="7"/>
          </p:nvPr>
        </p:nvSpPr>
        <p:spPr/>
        <p:txBody>
          <a:bodyPr/>
          <a:lstStyle/>
          <a:p>
            <a:pPr marL="38100">
              <a:lnSpc>
                <a:spcPts val="1100"/>
              </a:lnSpc>
            </a:pPr>
            <a:fld id="{81D60167-4931-47E6-BA6A-407CBD079E47}" type="slidenum">
              <a:rPr lang="en-IN" spc="-25" smtClean="0"/>
              <a:t>14</a:t>
            </a:fld>
            <a:endParaRPr lang="en-IN" spc="-25" dirty="0"/>
          </a:p>
        </p:txBody>
      </p:sp>
      <p:sp>
        <p:nvSpPr>
          <p:cNvPr id="7" name="Footer Placeholder 6">
            <a:extLst>
              <a:ext uri="{FF2B5EF4-FFF2-40B4-BE49-F238E27FC236}">
                <a16:creationId xmlns:a16="http://schemas.microsoft.com/office/drawing/2014/main" id="{4E8806E7-4404-5D1F-8276-543C3F41AF3F}"/>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A1617791-2E5D-590C-71C9-A1DBCCD55903}"/>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market opportunities for Advanced Ceramics are vast and promising. </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Expanding Electronics Industry: Opportunities in the production of semiconductor components.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Medical Implants Market: Growing demand for ceramics in orthopedic and dental implants.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Increasing Aerospace Investments: Opportunities in aircraft and spacecraft manufacturing.</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Renewable Energy Solutions: Demand for ceramics in solar cells and fuel cells.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Emerging Markets Growth: Untapped opportunities in developing regions for advanced ceramic applications.</a:t>
            </a:r>
          </a:p>
        </p:txBody>
      </p:sp>
      <p:sp>
        <p:nvSpPr>
          <p:cNvPr id="11" name="TextBox 10">
            <a:extLst>
              <a:ext uri="{FF2B5EF4-FFF2-40B4-BE49-F238E27FC236}">
                <a16:creationId xmlns:a16="http://schemas.microsoft.com/office/drawing/2014/main" id="{CBA306CD-7068-F325-A197-926FC9DE4AB8}"/>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1606634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RESTRAINTS</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81E7A581-BAF2-0B96-42F2-0C96054EC659}"/>
              </a:ext>
            </a:extLst>
          </p:cNvPr>
          <p:cNvSpPr>
            <a:spLocks noGrp="1"/>
          </p:cNvSpPr>
          <p:nvPr>
            <p:ph type="sldNum" sz="quarter" idx="7"/>
          </p:nvPr>
        </p:nvSpPr>
        <p:spPr/>
        <p:txBody>
          <a:bodyPr/>
          <a:lstStyle/>
          <a:p>
            <a:pPr marL="38100">
              <a:lnSpc>
                <a:spcPts val="1100"/>
              </a:lnSpc>
            </a:pPr>
            <a:fld id="{81D60167-4931-47E6-BA6A-407CBD079E47}" type="slidenum">
              <a:rPr lang="en-IN" spc="-25" smtClean="0"/>
              <a:t>15</a:t>
            </a:fld>
            <a:endParaRPr lang="en-IN" spc="-25" dirty="0"/>
          </a:p>
        </p:txBody>
      </p:sp>
      <p:sp>
        <p:nvSpPr>
          <p:cNvPr id="7" name="Footer Placeholder 6">
            <a:extLst>
              <a:ext uri="{FF2B5EF4-FFF2-40B4-BE49-F238E27FC236}">
                <a16:creationId xmlns:a16="http://schemas.microsoft.com/office/drawing/2014/main" id="{760AF167-071A-A1B8-D335-AA31D08E3100}"/>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8C6D022A-1344-7FAF-0B8A-3B6CC6A4704E}"/>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lvl="1"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key restraints and challenges in the Advanced Ceramics market include:</a:t>
            </a:r>
          </a:p>
          <a:p>
            <a:pPr marL="12700" marR="46355" lvl="1"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High Production Costs: Advanced ceramics manufacturing involves complex processes, impacting overall costs.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Brittleness and Fragility: Some ceramics are inherently brittle, limiting certain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Limited Machinability: Challenges in machining complex shapes for certain ceramic materials.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Market Competition: Intense competition from alternative materials in specific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Supply Chain Disruptions: Vulnerability to disruptions in raw material supply chains.</a:t>
            </a:r>
          </a:p>
        </p:txBody>
      </p:sp>
      <p:sp>
        <p:nvSpPr>
          <p:cNvPr id="11" name="TextBox 10">
            <a:extLst>
              <a:ext uri="{FF2B5EF4-FFF2-40B4-BE49-F238E27FC236}">
                <a16:creationId xmlns:a16="http://schemas.microsoft.com/office/drawing/2014/main" id="{6B199684-5A08-E7A3-6567-0700172D32FD}"/>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692419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THREATS</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FBE770CA-3C86-9AC8-2504-AC6524D56CBA}"/>
              </a:ext>
            </a:extLst>
          </p:cNvPr>
          <p:cNvSpPr>
            <a:spLocks noGrp="1"/>
          </p:cNvSpPr>
          <p:nvPr>
            <p:ph type="sldNum" sz="quarter" idx="7"/>
          </p:nvPr>
        </p:nvSpPr>
        <p:spPr/>
        <p:txBody>
          <a:bodyPr/>
          <a:lstStyle/>
          <a:p>
            <a:pPr marL="38100">
              <a:lnSpc>
                <a:spcPts val="1100"/>
              </a:lnSpc>
            </a:pPr>
            <a:fld id="{81D60167-4931-47E6-BA6A-407CBD079E47}" type="slidenum">
              <a:rPr lang="en-IN" spc="-25" smtClean="0"/>
              <a:t>16</a:t>
            </a:fld>
            <a:endParaRPr lang="en-IN" spc="-25" dirty="0"/>
          </a:p>
        </p:txBody>
      </p:sp>
      <p:sp>
        <p:nvSpPr>
          <p:cNvPr id="7" name="Footer Placeholder 6">
            <a:extLst>
              <a:ext uri="{FF2B5EF4-FFF2-40B4-BE49-F238E27FC236}">
                <a16:creationId xmlns:a16="http://schemas.microsoft.com/office/drawing/2014/main" id="{99A8DFBB-BB06-6A6A-5581-759A63B77B64}"/>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DDF50EEE-59CF-6EAD-B3F1-ECF7D1E18534}"/>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lvl="1"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faces several threats like:</a:t>
            </a:r>
          </a:p>
          <a:p>
            <a:pPr marL="12700" marR="46355" lvl="1"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Material Customization: Meeting specific requirements for diverse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Innovation Pace: Rapid technological advancements necessitate continuous innovation.</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Standardization: Establishing industry-wide standards for advanced ceramic materials.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Educating End Users: Raising awareness about the advantages and applications of advanced ceramics.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Regulatory Compliance: Ensuring compliance with evolving environmental and safety regulations.</a:t>
            </a:r>
          </a:p>
        </p:txBody>
      </p:sp>
      <p:sp>
        <p:nvSpPr>
          <p:cNvPr id="11" name="TextBox 10">
            <a:extLst>
              <a:ext uri="{FF2B5EF4-FFF2-40B4-BE49-F238E27FC236}">
                <a16:creationId xmlns:a16="http://schemas.microsoft.com/office/drawing/2014/main" id="{080BB9ED-FB4D-628E-7FF7-81DC35E8BE0A}"/>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64887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6B219B46-1294-74CF-B256-E9B479E00C36}"/>
              </a:ext>
            </a:extLst>
          </p:cNvPr>
          <p:cNvGraphicFramePr/>
          <p:nvPr>
            <p:extLst>
              <p:ext uri="{D42A27DB-BD31-4B8C-83A1-F6EECF244321}">
                <p14:modId xmlns:p14="http://schemas.microsoft.com/office/powerpoint/2010/main" val="4003794943"/>
              </p:ext>
            </p:extLst>
          </p:nvPr>
        </p:nvGraphicFramePr>
        <p:xfrm>
          <a:off x="1371600" y="901302"/>
          <a:ext cx="8906484" cy="3019862"/>
        </p:xfrm>
        <a:graphic>
          <a:graphicData uri="http://schemas.openxmlformats.org/drawingml/2006/chart">
            <c:chart xmlns:c="http://schemas.openxmlformats.org/drawingml/2006/chart" xmlns:r="http://schemas.openxmlformats.org/officeDocument/2006/relationships" r:id="rId3"/>
          </a:graphicData>
        </a:graphic>
      </p:graphicFrame>
      <p:sp>
        <p:nvSpPr>
          <p:cNvPr id="2" name="object 26">
            <a:extLst>
              <a:ext uri="{FF2B5EF4-FFF2-40B4-BE49-F238E27FC236}">
                <a16:creationId xmlns:a16="http://schemas.microsoft.com/office/drawing/2014/main" id="{EA7CE119-0138-B74C-0751-C327035C89F1}"/>
              </a:ext>
            </a:extLst>
          </p:cNvPr>
          <p:cNvSpPr txBox="1"/>
          <p:nvPr/>
        </p:nvSpPr>
        <p:spPr>
          <a:xfrm>
            <a:off x="889000" y="4163419"/>
            <a:ext cx="6119976" cy="258404"/>
          </a:xfrm>
          <a:prstGeom prst="rect">
            <a:avLst/>
          </a:prstGeom>
        </p:spPr>
        <p:txBody>
          <a:bodyPr vert="horz" wrap="square" lIns="0" tIns="12065" rIns="0" bIns="0" rtlCol="0">
            <a:spAutoFit/>
          </a:bodyPr>
          <a:lstStyle/>
          <a:p>
            <a:pPr marL="12700" marR="46355">
              <a:tabLst>
                <a:tab pos="630238" algn="l"/>
              </a:tabLst>
            </a:pPr>
            <a:r>
              <a:rPr lang="en-US" sz="1600" b="1" dirty="0">
                <a:solidFill>
                  <a:schemeClr val="tx1"/>
                </a:solidFill>
                <a:latin typeface="Poppins" panose="00000500000000000000" pitchFamily="2" charset="0"/>
                <a:cs typeface="Poppins" panose="00000500000000000000" pitchFamily="2" charset="0"/>
              </a:rPr>
              <a:t>Key Market Trends and Opportunity Analysis</a:t>
            </a:r>
          </a:p>
        </p:txBody>
      </p:sp>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458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FF0000"/>
                </a:solidFill>
                <a:latin typeface="Poppins" panose="00000500000000000000" pitchFamily="2" charset="0"/>
                <a:cs typeface="Poppins" panose="00000500000000000000" pitchFamily="2" charset="0"/>
              </a:rPr>
              <a:t>MATERIAL TYPE</a:t>
            </a:r>
            <a:r>
              <a:rPr lang="en-IN" sz="2400" b="1" spc="-10" dirty="0">
                <a:solidFill>
                  <a:srgbClr val="0070C0"/>
                </a:solidFill>
                <a:latin typeface="Poppins" panose="00000500000000000000" pitchFamily="2" charset="0"/>
                <a:cs typeface="Poppins" panose="00000500000000000000" pitchFamily="2" charset="0"/>
              </a:rPr>
              <a:t> OVERVIEW</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4"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E887C9F8-3F52-6968-BA4D-FF2F3E288FF5}"/>
              </a:ext>
            </a:extLst>
          </p:cNvPr>
          <p:cNvSpPr>
            <a:spLocks noGrp="1"/>
          </p:cNvSpPr>
          <p:nvPr>
            <p:ph type="sldNum" sz="quarter" idx="7"/>
          </p:nvPr>
        </p:nvSpPr>
        <p:spPr/>
        <p:txBody>
          <a:bodyPr/>
          <a:lstStyle/>
          <a:p>
            <a:pPr marL="38100">
              <a:lnSpc>
                <a:spcPts val="1100"/>
              </a:lnSpc>
            </a:pPr>
            <a:fld id="{81D60167-4931-47E6-BA6A-407CBD079E47}" type="slidenum">
              <a:rPr lang="en-IN" spc="-25" smtClean="0"/>
              <a:t>17</a:t>
            </a:fld>
            <a:endParaRPr lang="en-IN" spc="-25" dirty="0"/>
          </a:p>
        </p:txBody>
      </p:sp>
      <p:sp>
        <p:nvSpPr>
          <p:cNvPr id="7" name="Footer Placeholder 6">
            <a:extLst>
              <a:ext uri="{FF2B5EF4-FFF2-40B4-BE49-F238E27FC236}">
                <a16:creationId xmlns:a16="http://schemas.microsoft.com/office/drawing/2014/main" id="{34BBBF4F-E869-62E4-A3A6-42CF12D023B8}"/>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4" name="object 26">
            <a:extLst>
              <a:ext uri="{FF2B5EF4-FFF2-40B4-BE49-F238E27FC236}">
                <a16:creationId xmlns:a16="http://schemas.microsoft.com/office/drawing/2014/main" id="{71E1C103-B30F-3A9B-74DB-DA349FD43C61}"/>
              </a:ext>
            </a:extLst>
          </p:cNvPr>
          <p:cNvSpPr txBox="1"/>
          <p:nvPr/>
        </p:nvSpPr>
        <p:spPr>
          <a:xfrm>
            <a:off x="889000" y="4593077"/>
            <a:ext cx="10591800" cy="1274323"/>
          </a:xfrm>
          <a:prstGeom prst="rect">
            <a:avLst/>
          </a:prstGeom>
        </p:spPr>
        <p:txBody>
          <a:bodyPr vert="horz" wrap="square" lIns="0" tIns="12065" rIns="0" bIns="0" rtlCol="0">
            <a:spAutoFit/>
          </a:bodyPr>
          <a:lstStyle/>
          <a:p>
            <a:pPr marL="12700" marR="46355">
              <a:lnSpc>
                <a:spcPct val="150000"/>
              </a:lnSpc>
              <a:tabLst>
                <a:tab pos="630238" algn="l"/>
              </a:tabLst>
            </a:pPr>
            <a:r>
              <a:rPr lang="en-US" sz="1400" dirty="0">
                <a:solidFill>
                  <a:schemeClr val="tx1"/>
                </a:solidFill>
                <a:latin typeface="Poppins" panose="00000500000000000000" pitchFamily="2" charset="0"/>
                <a:cs typeface="Poppins" panose="00000500000000000000" pitchFamily="2" charset="0"/>
              </a:rPr>
              <a:t>Key market trends refer to the prevailing patterns, shifts, or changes in a specific industry or market that have a significant impact on its dynamics. These trends are essential for businesses and stakeholders to understand as they influence consumer behavior, competition, and overall market conditions. Identifying and analyzing key market trends allows organizations to adapt strategies, capitalize on opportunities, and navigate challenges effectively.</a:t>
            </a:r>
          </a:p>
        </p:txBody>
      </p:sp>
      <p:sp>
        <p:nvSpPr>
          <p:cNvPr id="11" name="TextBox 10">
            <a:extLst>
              <a:ext uri="{FF2B5EF4-FFF2-40B4-BE49-F238E27FC236}">
                <a16:creationId xmlns:a16="http://schemas.microsoft.com/office/drawing/2014/main" id="{8E0C402C-73FA-F37B-D61D-AB9E70116639}"/>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
        <p:nvSpPr>
          <p:cNvPr id="12" name="TextBox 11">
            <a:extLst>
              <a:ext uri="{FF2B5EF4-FFF2-40B4-BE49-F238E27FC236}">
                <a16:creationId xmlns:a16="http://schemas.microsoft.com/office/drawing/2014/main" id="{84BF8438-52EF-1E7E-FC74-AC5CA073B24D}"/>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172434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458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i="0" u="none" strike="noStrike" baseline="0" dirty="0">
                <a:solidFill>
                  <a:srgbClr val="0070C0"/>
                </a:solidFill>
                <a:latin typeface="Poppins" panose="00000500000000000000" pitchFamily="2" charset="0"/>
                <a:cs typeface="Poppins" panose="00000500000000000000" pitchFamily="2" charset="0"/>
              </a:rPr>
              <a:t>MARKET SIZE AND FORECAST – </a:t>
            </a:r>
            <a:r>
              <a:rPr lang="en-IN" sz="2400" b="1" i="0" u="none" strike="noStrike" baseline="0" dirty="0">
                <a:solidFill>
                  <a:srgbClr val="0070C0"/>
                </a:solidFill>
                <a:latin typeface="Poppins" panose="00000500000000000000" pitchFamily="2" charset="0"/>
                <a:cs typeface="Poppins" panose="00000500000000000000" pitchFamily="2" charset="0"/>
              </a:rPr>
              <a:t>BY </a:t>
            </a:r>
            <a:r>
              <a:rPr lang="en-IN" sz="2400" b="1" i="0" u="none" strike="noStrike" baseline="0" dirty="0">
                <a:solidFill>
                  <a:srgbClr val="FF0000"/>
                </a:solidFill>
                <a:latin typeface="Poppins" panose="00000500000000000000" pitchFamily="2" charset="0"/>
                <a:cs typeface="Poppins" panose="00000500000000000000" pitchFamily="2" charset="0"/>
              </a:rPr>
              <a:t>MATERIAL TYPE</a:t>
            </a:r>
            <a:endParaRPr lang="en-IN" sz="2400" b="1" spc="-10" dirty="0">
              <a:solidFill>
                <a:srgbClr val="FF0000"/>
              </a:solidFill>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5" name="Table 4">
            <a:extLst>
              <a:ext uri="{FF2B5EF4-FFF2-40B4-BE49-F238E27FC236}">
                <a16:creationId xmlns:a16="http://schemas.microsoft.com/office/drawing/2014/main" id="{A398022D-5939-7410-9400-CA5C1EF26D9A}"/>
              </a:ext>
            </a:extLst>
          </p:cNvPr>
          <p:cNvGraphicFramePr>
            <a:graphicFrameLocks noGrp="1"/>
          </p:cNvGraphicFramePr>
          <p:nvPr>
            <p:extLst>
              <p:ext uri="{D42A27DB-BD31-4B8C-83A1-F6EECF244321}">
                <p14:modId xmlns:p14="http://schemas.microsoft.com/office/powerpoint/2010/main" val="3754967401"/>
              </p:ext>
            </p:extLst>
          </p:nvPr>
        </p:nvGraphicFramePr>
        <p:xfrm>
          <a:off x="440501" y="1615145"/>
          <a:ext cx="11410118" cy="3904190"/>
        </p:xfrm>
        <a:graphic>
          <a:graphicData uri="http://schemas.openxmlformats.org/drawingml/2006/table">
            <a:tbl>
              <a:tblPr firstRow="1" bandRow="1">
                <a:tableStyleId>{3B4B98B0-60AC-42C2-AFA5-B58CD77FA1E5}</a:tableStyleId>
              </a:tblPr>
              <a:tblGrid>
                <a:gridCol w="2494722">
                  <a:extLst>
                    <a:ext uri="{9D8B030D-6E8A-4147-A177-3AD203B41FA5}">
                      <a16:colId xmlns:a16="http://schemas.microsoft.com/office/drawing/2014/main" val="2175578853"/>
                    </a:ext>
                  </a:extLst>
                </a:gridCol>
                <a:gridCol w="668343">
                  <a:extLst>
                    <a:ext uri="{9D8B030D-6E8A-4147-A177-3AD203B41FA5}">
                      <a16:colId xmlns:a16="http://schemas.microsoft.com/office/drawing/2014/main" val="2158549725"/>
                    </a:ext>
                  </a:extLst>
                </a:gridCol>
                <a:gridCol w="668343">
                  <a:extLst>
                    <a:ext uri="{9D8B030D-6E8A-4147-A177-3AD203B41FA5}">
                      <a16:colId xmlns:a16="http://schemas.microsoft.com/office/drawing/2014/main" val="974662186"/>
                    </a:ext>
                  </a:extLst>
                </a:gridCol>
                <a:gridCol w="668343">
                  <a:extLst>
                    <a:ext uri="{9D8B030D-6E8A-4147-A177-3AD203B41FA5}">
                      <a16:colId xmlns:a16="http://schemas.microsoft.com/office/drawing/2014/main" val="2586361484"/>
                    </a:ext>
                  </a:extLst>
                </a:gridCol>
                <a:gridCol w="668343">
                  <a:extLst>
                    <a:ext uri="{9D8B030D-6E8A-4147-A177-3AD203B41FA5}">
                      <a16:colId xmlns:a16="http://schemas.microsoft.com/office/drawing/2014/main" val="2224434426"/>
                    </a:ext>
                  </a:extLst>
                </a:gridCol>
                <a:gridCol w="668343">
                  <a:extLst>
                    <a:ext uri="{9D8B030D-6E8A-4147-A177-3AD203B41FA5}">
                      <a16:colId xmlns:a16="http://schemas.microsoft.com/office/drawing/2014/main" val="3871503124"/>
                    </a:ext>
                  </a:extLst>
                </a:gridCol>
                <a:gridCol w="668343">
                  <a:extLst>
                    <a:ext uri="{9D8B030D-6E8A-4147-A177-3AD203B41FA5}">
                      <a16:colId xmlns:a16="http://schemas.microsoft.com/office/drawing/2014/main" val="3797523419"/>
                    </a:ext>
                  </a:extLst>
                </a:gridCol>
                <a:gridCol w="668343">
                  <a:extLst>
                    <a:ext uri="{9D8B030D-6E8A-4147-A177-3AD203B41FA5}">
                      <a16:colId xmlns:a16="http://schemas.microsoft.com/office/drawing/2014/main" val="3380585066"/>
                    </a:ext>
                  </a:extLst>
                </a:gridCol>
                <a:gridCol w="668343">
                  <a:extLst>
                    <a:ext uri="{9D8B030D-6E8A-4147-A177-3AD203B41FA5}">
                      <a16:colId xmlns:a16="http://schemas.microsoft.com/office/drawing/2014/main" val="570687658"/>
                    </a:ext>
                  </a:extLst>
                </a:gridCol>
                <a:gridCol w="668343">
                  <a:extLst>
                    <a:ext uri="{9D8B030D-6E8A-4147-A177-3AD203B41FA5}">
                      <a16:colId xmlns:a16="http://schemas.microsoft.com/office/drawing/2014/main" val="4241005321"/>
                    </a:ext>
                  </a:extLst>
                </a:gridCol>
                <a:gridCol w="668343">
                  <a:extLst>
                    <a:ext uri="{9D8B030D-6E8A-4147-A177-3AD203B41FA5}">
                      <a16:colId xmlns:a16="http://schemas.microsoft.com/office/drawing/2014/main" val="597227635"/>
                    </a:ext>
                  </a:extLst>
                </a:gridCol>
                <a:gridCol w="668343">
                  <a:extLst>
                    <a:ext uri="{9D8B030D-6E8A-4147-A177-3AD203B41FA5}">
                      <a16:colId xmlns:a16="http://schemas.microsoft.com/office/drawing/2014/main" val="2628837387"/>
                    </a:ext>
                  </a:extLst>
                </a:gridCol>
                <a:gridCol w="1563623">
                  <a:extLst>
                    <a:ext uri="{9D8B030D-6E8A-4147-A177-3AD203B41FA5}">
                      <a16:colId xmlns:a16="http://schemas.microsoft.com/office/drawing/2014/main" val="1392926086"/>
                    </a:ext>
                  </a:extLst>
                </a:gridCol>
              </a:tblGrid>
              <a:tr h="634950">
                <a:tc>
                  <a:txBody>
                    <a:bodyPr/>
                    <a:lstStyle/>
                    <a:p>
                      <a:pPr algn="l">
                        <a:lnSpc>
                          <a:spcPct val="100000"/>
                        </a:lnSpc>
                        <a:spcAft>
                          <a:spcPts val="0"/>
                        </a:spcAft>
                      </a:pPr>
                      <a:r>
                        <a:rPr lang="en-IN" sz="1400" dirty="0">
                          <a:solidFill>
                            <a:srgbClr val="FF0000"/>
                          </a:solidFill>
                          <a:effectLst/>
                          <a:latin typeface="Poppins" panose="00000500000000000000"/>
                          <a:ea typeface="Calibri" panose="020F0502020204030204" pitchFamily="34" charset="0"/>
                          <a:cs typeface="Poppins" panose="00000500000000000000" pitchFamily="2" charset="0"/>
                        </a:rPr>
                        <a:t>By Material Type</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2024</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2025</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2026</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2027</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2028</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2029</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2030</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2031</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2032</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CAGR% </a:t>
                      </a:r>
                    </a:p>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(2024-2033)</a:t>
                      </a:r>
                    </a:p>
                  </a:txBody>
                  <a:tcPr marL="68580" marR="68580" marT="0" marB="0" anchor="ctr"/>
                </a:tc>
                <a:extLst>
                  <a:ext uri="{0D108BD9-81ED-4DB2-BD59-A6C34878D82A}">
                    <a16:rowId xmlns:a16="http://schemas.microsoft.com/office/drawing/2014/main" val="1925049911"/>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Alumina</a:t>
                      </a:r>
                    </a:p>
                  </a:txBody>
                  <a:tcPr marL="6350" marR="6350" marT="635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991328048"/>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Zirconia</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5298354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Titanate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0003"/>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Ferrite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239753259"/>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Silicate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3676513"/>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Carbide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223961805"/>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Nitride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67835125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Silicide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711899354"/>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a:t>
                      </a:r>
                      <a:r>
                        <a:rPr lang="en-IN" sz="1400" b="0" i="0" u="none" strike="noStrike" dirty="0" err="1">
                          <a:solidFill>
                            <a:srgbClr val="FF0000"/>
                          </a:solidFill>
                          <a:effectLst/>
                          <a:latin typeface="Poppins" panose="00000500000000000000" pitchFamily="2" charset="0"/>
                          <a:cs typeface="Poppins" panose="00000500000000000000" pitchFamily="2" charset="0"/>
                        </a:rPr>
                        <a:t>Sulfide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4570948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Boride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358207660"/>
                  </a:ext>
                </a:extLst>
              </a:tr>
            </a:tbl>
          </a:graphicData>
        </a:graphic>
      </p:graphicFrame>
      <p:sp>
        <p:nvSpPr>
          <p:cNvPr id="7" name="TextBox 6">
            <a:extLst>
              <a:ext uri="{FF2B5EF4-FFF2-40B4-BE49-F238E27FC236}">
                <a16:creationId xmlns:a16="http://schemas.microsoft.com/office/drawing/2014/main" id="{9B4D7E16-F028-D6DA-FE50-FCB8A2C43291}"/>
              </a:ext>
            </a:extLst>
          </p:cNvPr>
          <p:cNvSpPr txBox="1"/>
          <p:nvPr/>
        </p:nvSpPr>
        <p:spPr>
          <a:xfrm>
            <a:off x="350202" y="5683705"/>
            <a:ext cx="11491595" cy="620170"/>
          </a:xfrm>
          <a:prstGeom prst="rect">
            <a:avLst/>
          </a:prstGeom>
          <a:noFill/>
        </p:spPr>
        <p:txBody>
          <a:bodyPr wrap="square">
            <a:spAutoFit/>
          </a:bodyPr>
          <a:lstStyle/>
          <a:p>
            <a:pPr marL="0" marR="0" algn="just">
              <a:lnSpc>
                <a:spcPct val="150000"/>
              </a:lnSpc>
              <a:spcBef>
                <a:spcPts val="600"/>
              </a:spcBef>
              <a:spcAft>
                <a:spcPts val="1200"/>
              </a:spcAft>
            </a:pPr>
            <a:r>
              <a:rPr lang="en-US" sz="1200" dirty="0">
                <a:effectLst/>
                <a:latin typeface="Poppins" panose="00000500000000000000" pitchFamily="2" charset="0"/>
                <a:ea typeface="Calibri" panose="020F0502020204030204" pitchFamily="34" charset="0"/>
                <a:cs typeface="Poppins" panose="00000500000000000000" pitchFamily="2" charset="0"/>
              </a:rPr>
              <a:t>Based on </a:t>
            </a:r>
            <a:r>
              <a:rPr lang="en-US" sz="1200" dirty="0">
                <a:solidFill>
                  <a:srgbClr val="FF0000"/>
                </a:solidFill>
                <a:effectLst/>
                <a:latin typeface="Poppins" panose="00000500000000000000" pitchFamily="2" charset="0"/>
                <a:ea typeface="Calibri" panose="020F0502020204030204" pitchFamily="34" charset="0"/>
                <a:cs typeface="Poppins" panose="00000500000000000000" pitchFamily="2" charset="0"/>
              </a:rPr>
              <a:t>material type</a:t>
            </a:r>
            <a:r>
              <a:rPr lang="en-US" sz="1200" dirty="0">
                <a:effectLst/>
                <a:latin typeface="Poppins" panose="00000500000000000000" pitchFamily="2" charset="0"/>
                <a:ea typeface="Calibri" panose="020F0502020204030204" pitchFamily="34" charset="0"/>
                <a:cs typeface="Poppins" panose="00000500000000000000" pitchFamily="2" charset="0"/>
              </a:rPr>
              <a:t>, XX segment size was USD XX.X Million in 2023 and is anticipated to reach USD XX.X Million in 2033, growing at a rate of XX.X% from 2024 to 2033.</a:t>
            </a:r>
          </a:p>
        </p:txBody>
      </p:sp>
      <p:sp>
        <p:nvSpPr>
          <p:cNvPr id="11" name="Slide Number Placeholder 10">
            <a:extLst>
              <a:ext uri="{FF2B5EF4-FFF2-40B4-BE49-F238E27FC236}">
                <a16:creationId xmlns:a16="http://schemas.microsoft.com/office/drawing/2014/main" id="{ECA33103-BF3C-4BEF-3811-775B3098AA71}"/>
              </a:ext>
            </a:extLst>
          </p:cNvPr>
          <p:cNvSpPr>
            <a:spLocks noGrp="1"/>
          </p:cNvSpPr>
          <p:nvPr>
            <p:ph type="sldNum" sz="quarter" idx="7"/>
          </p:nvPr>
        </p:nvSpPr>
        <p:spPr/>
        <p:txBody>
          <a:bodyPr/>
          <a:lstStyle/>
          <a:p>
            <a:pPr marL="38100">
              <a:lnSpc>
                <a:spcPts val="1100"/>
              </a:lnSpc>
            </a:pPr>
            <a:fld id="{81D60167-4931-47E6-BA6A-407CBD079E47}" type="slidenum">
              <a:rPr lang="en-IN" spc="-25" smtClean="0"/>
              <a:t>18</a:t>
            </a:fld>
            <a:endParaRPr lang="en-IN" spc="-25" dirty="0"/>
          </a:p>
        </p:txBody>
      </p:sp>
      <p:sp>
        <p:nvSpPr>
          <p:cNvPr id="12" name="Footer Placeholder 11">
            <a:extLst>
              <a:ext uri="{FF2B5EF4-FFF2-40B4-BE49-F238E27FC236}">
                <a16:creationId xmlns:a16="http://schemas.microsoft.com/office/drawing/2014/main" id="{2D46625D-1834-E43C-B988-C6F6EAF25D59}"/>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Tree>
    <p:extLst>
      <p:ext uri="{BB962C8B-B14F-4D97-AF65-F5344CB8AC3E}">
        <p14:creationId xmlns:p14="http://schemas.microsoft.com/office/powerpoint/2010/main" val="40275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839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spc="-10" dirty="0">
                <a:solidFill>
                  <a:srgbClr val="FF0000"/>
                </a:solidFill>
                <a:latin typeface="Poppins" panose="00000500000000000000" pitchFamily="2" charset="0"/>
                <a:cs typeface="Poppins" panose="00000500000000000000" pitchFamily="2" charset="0"/>
              </a:rPr>
              <a:t>ALUMINA</a:t>
            </a:r>
            <a:r>
              <a:rPr lang="en-US" sz="2400" b="1" spc="-10" dirty="0">
                <a:solidFill>
                  <a:srgbClr val="0070C0"/>
                </a:solidFill>
                <a:latin typeface="Poppins" panose="00000500000000000000" pitchFamily="2" charset="0"/>
                <a:cs typeface="Poppins" panose="00000500000000000000" pitchFamily="2" charset="0"/>
              </a:rPr>
              <a:t> </a:t>
            </a:r>
            <a:r>
              <a:rPr lang="en-IN" sz="2400" b="1" spc="-10" dirty="0">
                <a:solidFill>
                  <a:srgbClr val="0070C0"/>
                </a:solidFill>
                <a:latin typeface="Poppins" panose="00000500000000000000" pitchFamily="2" charset="0"/>
                <a:cs typeface="Poppins" panose="00000500000000000000" pitchFamily="2" charset="0"/>
              </a:rPr>
              <a:t>OVERVIEW</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4" name="Slide Number Placeholder 3">
            <a:extLst>
              <a:ext uri="{FF2B5EF4-FFF2-40B4-BE49-F238E27FC236}">
                <a16:creationId xmlns:a16="http://schemas.microsoft.com/office/drawing/2014/main" id="{7EC06711-3825-9303-6523-311BA77D4CCF}"/>
              </a:ext>
            </a:extLst>
          </p:cNvPr>
          <p:cNvSpPr>
            <a:spLocks noGrp="1"/>
          </p:cNvSpPr>
          <p:nvPr>
            <p:ph type="sldNum" sz="quarter" idx="7"/>
          </p:nvPr>
        </p:nvSpPr>
        <p:spPr/>
        <p:txBody>
          <a:bodyPr/>
          <a:lstStyle/>
          <a:p>
            <a:pPr marL="38100">
              <a:lnSpc>
                <a:spcPts val="1100"/>
              </a:lnSpc>
            </a:pPr>
            <a:fld id="{81D60167-4931-47E6-BA6A-407CBD079E47}" type="slidenum">
              <a:rPr lang="en-IN" spc="-25" smtClean="0"/>
              <a:t>19</a:t>
            </a:fld>
            <a:endParaRPr lang="en-IN" spc="-25" dirty="0"/>
          </a:p>
        </p:txBody>
      </p:sp>
      <p:sp>
        <p:nvSpPr>
          <p:cNvPr id="5" name="Footer Placeholder 4">
            <a:extLst>
              <a:ext uri="{FF2B5EF4-FFF2-40B4-BE49-F238E27FC236}">
                <a16:creationId xmlns:a16="http://schemas.microsoft.com/office/drawing/2014/main" id="{20AD1325-230C-119B-43BE-B8FA3BCE8EFE}"/>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1" name="TextBox 10">
            <a:extLst>
              <a:ext uri="{FF2B5EF4-FFF2-40B4-BE49-F238E27FC236}">
                <a16:creationId xmlns:a16="http://schemas.microsoft.com/office/drawing/2014/main" id="{33BC24F1-9587-3C37-6A6F-899B79A0D2FD}"/>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
        <p:nvSpPr>
          <p:cNvPr id="8" name="object 26">
            <a:extLst>
              <a:ext uri="{FF2B5EF4-FFF2-40B4-BE49-F238E27FC236}">
                <a16:creationId xmlns:a16="http://schemas.microsoft.com/office/drawing/2014/main" id="{DD2324EC-0D65-74CB-F427-6CABCC423836}"/>
              </a:ext>
            </a:extLst>
          </p:cNvPr>
          <p:cNvSpPr txBox="1"/>
          <p:nvPr/>
        </p:nvSpPr>
        <p:spPr>
          <a:xfrm>
            <a:off x="889000" y="4163419"/>
            <a:ext cx="6119976" cy="258404"/>
          </a:xfrm>
          <a:prstGeom prst="rect">
            <a:avLst/>
          </a:prstGeom>
        </p:spPr>
        <p:txBody>
          <a:bodyPr vert="horz" wrap="square" lIns="0" tIns="12065" rIns="0" bIns="0" rtlCol="0">
            <a:spAutoFit/>
          </a:bodyPr>
          <a:lstStyle/>
          <a:p>
            <a:pPr marL="12700" marR="46355">
              <a:tabLst>
                <a:tab pos="630238" algn="l"/>
              </a:tabLst>
            </a:pPr>
            <a:r>
              <a:rPr lang="en-US" sz="1600" b="1" dirty="0">
                <a:solidFill>
                  <a:schemeClr val="tx1"/>
                </a:solidFill>
                <a:latin typeface="Poppins" panose="00000500000000000000" pitchFamily="2" charset="0"/>
                <a:cs typeface="Poppins" panose="00000500000000000000" pitchFamily="2" charset="0"/>
              </a:rPr>
              <a:t>Key Market Trends and Opportunity Analysis</a:t>
            </a:r>
          </a:p>
        </p:txBody>
      </p:sp>
      <p:sp>
        <p:nvSpPr>
          <p:cNvPr id="12" name="object 26">
            <a:extLst>
              <a:ext uri="{FF2B5EF4-FFF2-40B4-BE49-F238E27FC236}">
                <a16:creationId xmlns:a16="http://schemas.microsoft.com/office/drawing/2014/main" id="{A41CDCD4-6CF4-D5C1-6A76-DDAFB257D7DA}"/>
              </a:ext>
            </a:extLst>
          </p:cNvPr>
          <p:cNvSpPr txBox="1"/>
          <p:nvPr/>
        </p:nvSpPr>
        <p:spPr>
          <a:xfrm>
            <a:off x="889000" y="4593077"/>
            <a:ext cx="10591800" cy="1274323"/>
          </a:xfrm>
          <a:prstGeom prst="rect">
            <a:avLst/>
          </a:prstGeom>
        </p:spPr>
        <p:txBody>
          <a:bodyPr vert="horz" wrap="square" lIns="0" tIns="12065" rIns="0" bIns="0" rtlCol="0">
            <a:spAutoFit/>
          </a:bodyPr>
          <a:lstStyle/>
          <a:p>
            <a:pPr marL="12700" marR="46355">
              <a:lnSpc>
                <a:spcPct val="150000"/>
              </a:lnSpc>
              <a:tabLst>
                <a:tab pos="630238" algn="l"/>
              </a:tabLst>
            </a:pPr>
            <a:r>
              <a:rPr lang="en-US" sz="1400" dirty="0">
                <a:solidFill>
                  <a:schemeClr val="tx1"/>
                </a:solidFill>
                <a:latin typeface="Poppins" panose="00000500000000000000" pitchFamily="2" charset="0"/>
                <a:cs typeface="Poppins" panose="00000500000000000000" pitchFamily="2" charset="0"/>
              </a:rPr>
              <a:t>Key market trends refer to the prevailing patterns, shifts, or changes in a specific industry or market that have a significant impact on its dynamics. These trends are essential for businesses and stakeholders to understand as they influence consumer behavior, competition, and overall market conditions. Identifying and analyzing key market trends allows organizations to adapt strategies, capitalize on opportunities, and navigate challenges effectively.</a:t>
            </a:r>
          </a:p>
        </p:txBody>
      </p:sp>
      <p:graphicFrame>
        <p:nvGraphicFramePr>
          <p:cNvPr id="13" name="Chart 12">
            <a:extLst>
              <a:ext uri="{FF2B5EF4-FFF2-40B4-BE49-F238E27FC236}">
                <a16:creationId xmlns:a16="http://schemas.microsoft.com/office/drawing/2014/main" id="{BA8265A5-192B-9F11-150E-3449FDB04C27}"/>
              </a:ext>
            </a:extLst>
          </p:cNvPr>
          <p:cNvGraphicFramePr/>
          <p:nvPr>
            <p:extLst>
              <p:ext uri="{D42A27DB-BD31-4B8C-83A1-F6EECF244321}">
                <p14:modId xmlns:p14="http://schemas.microsoft.com/office/powerpoint/2010/main" val="1649017110"/>
              </p:ext>
            </p:extLst>
          </p:nvPr>
        </p:nvGraphicFramePr>
        <p:xfrm>
          <a:off x="1371600" y="901302"/>
          <a:ext cx="8906484" cy="3019862"/>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DD43B90D-8F45-24B9-0E30-2AB6F3A3928F}"/>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227369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object 33">
            <a:extLst>
              <a:ext uri="{FF2B5EF4-FFF2-40B4-BE49-F238E27FC236}">
                <a16:creationId xmlns:a16="http://schemas.microsoft.com/office/drawing/2014/main" id="{FC28300B-ECA6-AA15-DE79-77A35CD31F46}"/>
              </a:ext>
            </a:extLst>
          </p:cNvPr>
          <p:cNvPicPr/>
          <p:nvPr/>
        </p:nvPicPr>
        <p:blipFill>
          <a:blip r:embed="rId3" cstate="print"/>
          <a:stretch>
            <a:fillRect/>
          </a:stretch>
        </p:blipFill>
        <p:spPr>
          <a:xfrm>
            <a:off x="250423" y="255759"/>
            <a:ext cx="2187977" cy="1105681"/>
          </a:xfrm>
          <a:prstGeom prst="rect">
            <a:avLst/>
          </a:prstGeom>
        </p:spPr>
      </p:pic>
      <p:sp>
        <p:nvSpPr>
          <p:cNvPr id="3" name="TextBox 2">
            <a:extLst>
              <a:ext uri="{FF2B5EF4-FFF2-40B4-BE49-F238E27FC236}">
                <a16:creationId xmlns:a16="http://schemas.microsoft.com/office/drawing/2014/main" id="{BB055C2D-2D71-3271-1E2D-3F01D84BDAC5}"/>
              </a:ext>
            </a:extLst>
          </p:cNvPr>
          <p:cNvSpPr txBox="1"/>
          <p:nvPr/>
        </p:nvSpPr>
        <p:spPr>
          <a:xfrm>
            <a:off x="304800" y="2286000"/>
            <a:ext cx="5175097" cy="954107"/>
          </a:xfrm>
          <a:prstGeom prst="rect">
            <a:avLst/>
          </a:prstGeom>
          <a:noFill/>
        </p:spPr>
        <p:txBody>
          <a:bodyPr wrap="square" rtlCol="0">
            <a:spAutoFit/>
          </a:bodyPr>
          <a:lstStyle/>
          <a:p>
            <a:r>
              <a:rPr lang="fr-FR" sz="2800" b="1" dirty="0">
                <a:solidFill>
                  <a:srgbClr val="FF0000"/>
                </a:solidFill>
                <a:latin typeface="Poppins" panose="00000500000000000000" pitchFamily="2" charset="0"/>
                <a:cs typeface="Poppins" panose="00000500000000000000" pitchFamily="2" charset="0"/>
              </a:rPr>
              <a:t>ADVANCED CERAMIC </a:t>
            </a:r>
            <a:r>
              <a:rPr lang="en-US" sz="2800" b="1" dirty="0">
                <a:solidFill>
                  <a:srgbClr val="FF0000"/>
                </a:solidFill>
                <a:latin typeface="Poppins" panose="00000500000000000000" pitchFamily="2" charset="0"/>
                <a:cs typeface="Poppins" panose="00000500000000000000" pitchFamily="2" charset="0"/>
              </a:rPr>
              <a:t>MARKET REPORT</a:t>
            </a:r>
          </a:p>
        </p:txBody>
      </p:sp>
      <p:grpSp>
        <p:nvGrpSpPr>
          <p:cNvPr id="8" name="Group 7">
            <a:extLst>
              <a:ext uri="{FF2B5EF4-FFF2-40B4-BE49-F238E27FC236}">
                <a16:creationId xmlns:a16="http://schemas.microsoft.com/office/drawing/2014/main" id="{D28B70F0-8CA5-CF24-3F34-C4BE30535879}"/>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C0DEF13A-EDF4-4A27-F8E7-7E40515E0909}"/>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D66B88F2-ACE8-BFEA-E2CE-EC586CEA77BE}"/>
                </a:ext>
              </a:extLst>
            </p:cNvPr>
            <p:cNvPicPr/>
            <p:nvPr/>
          </p:nvPicPr>
          <p:blipFill>
            <a:blip r:embed="rId4" cstate="print"/>
            <a:stretch>
              <a:fillRect/>
            </a:stretch>
          </p:blipFill>
          <p:spPr>
            <a:xfrm>
              <a:off x="257123" y="253705"/>
              <a:ext cx="1571588" cy="698708"/>
            </a:xfrm>
            <a:prstGeom prst="rect">
              <a:avLst/>
            </a:prstGeom>
          </p:spPr>
        </p:pic>
      </p:grpSp>
      <p:pic>
        <p:nvPicPr>
          <p:cNvPr id="15" name="Picture 2">
            <a:extLst>
              <a:ext uri="{FF2B5EF4-FFF2-40B4-BE49-F238E27FC236}">
                <a16:creationId xmlns:a16="http://schemas.microsoft.com/office/drawing/2014/main" id="{083B745B-661B-2F17-8E1A-B78C3731B7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4000" y="0"/>
            <a:ext cx="6408000" cy="6408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F9C1BA3-FBDA-B8C3-BC48-60EDC1A7EAD8}"/>
              </a:ext>
            </a:extLst>
          </p:cNvPr>
          <p:cNvSpPr>
            <a:spLocks noGrp="1"/>
          </p:cNvSpPr>
          <p:nvPr>
            <p:ph type="sldNum" sz="quarter" idx="7"/>
          </p:nvPr>
        </p:nvSpPr>
        <p:spPr/>
        <p:txBody>
          <a:bodyPr/>
          <a:lstStyle/>
          <a:p>
            <a:pPr marL="38100">
              <a:lnSpc>
                <a:spcPts val="1100"/>
              </a:lnSpc>
            </a:pPr>
            <a:fld id="{81D60167-4931-47E6-BA6A-407CBD079E47}" type="slidenum">
              <a:rPr lang="en-IN" spc="-25" smtClean="0"/>
              <a:t>2</a:t>
            </a:fld>
            <a:endParaRPr lang="en-IN" spc="-25" dirty="0"/>
          </a:p>
        </p:txBody>
      </p:sp>
      <p:sp>
        <p:nvSpPr>
          <p:cNvPr id="6" name="Footer Placeholder 5">
            <a:extLst>
              <a:ext uri="{FF2B5EF4-FFF2-40B4-BE49-F238E27FC236}">
                <a16:creationId xmlns:a16="http://schemas.microsoft.com/office/drawing/2014/main" id="{9076A1AD-F1B7-79F9-0599-FB4166EBE3F2}"/>
              </a:ext>
            </a:extLst>
          </p:cNvPr>
          <p:cNvSpPr>
            <a:spLocks noGrp="1"/>
          </p:cNvSpPr>
          <p:nvPr>
            <p:ph type="ftr" sz="quarter" idx="5"/>
          </p:nvPr>
        </p:nvSpPr>
        <p:spPr/>
        <p:txBody>
          <a:bodyPr/>
          <a:lstStyle/>
          <a:p>
            <a:pPr marL="12700">
              <a:lnSpc>
                <a:spcPts val="1240"/>
              </a:lnSpc>
            </a:pPr>
            <a:r>
              <a:rPr lang="en-US"/>
              <a:t>Copyright © 2024, Global Insight Services</a:t>
            </a:r>
            <a:endParaRPr lang="en-US" spc="-10" dirty="0"/>
          </a:p>
        </p:txBody>
      </p:sp>
    </p:spTree>
    <p:extLst>
      <p:ext uri="{BB962C8B-B14F-4D97-AF65-F5344CB8AC3E}">
        <p14:creationId xmlns:p14="http://schemas.microsoft.com/office/powerpoint/2010/main" val="1772577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2" name="Chart 1">
            <a:extLst>
              <a:ext uri="{FF2B5EF4-FFF2-40B4-BE49-F238E27FC236}">
                <a16:creationId xmlns:a16="http://schemas.microsoft.com/office/drawing/2014/main" id="{33BA366F-49D3-3F58-13C7-7F3AB5D9E87C}"/>
              </a:ext>
            </a:extLst>
          </p:cNvPr>
          <p:cNvGraphicFramePr/>
          <p:nvPr>
            <p:extLst>
              <p:ext uri="{D42A27DB-BD31-4B8C-83A1-F6EECF244321}">
                <p14:modId xmlns:p14="http://schemas.microsoft.com/office/powerpoint/2010/main" val="2766949103"/>
              </p:ext>
            </p:extLst>
          </p:nvPr>
        </p:nvGraphicFramePr>
        <p:xfrm>
          <a:off x="685800" y="1127372"/>
          <a:ext cx="10613457" cy="2081742"/>
        </p:xfrm>
        <a:graphic>
          <a:graphicData uri="http://schemas.openxmlformats.org/drawingml/2006/chart">
            <c:chart xmlns:c="http://schemas.openxmlformats.org/drawingml/2006/chart" xmlns:r="http://schemas.openxmlformats.org/officeDocument/2006/relationships" r:id="rId4"/>
          </a:graphicData>
        </a:graphic>
      </p:graphicFrame>
      <p:sp>
        <p:nvSpPr>
          <p:cNvPr id="7" name="Slide Number Placeholder 6">
            <a:extLst>
              <a:ext uri="{FF2B5EF4-FFF2-40B4-BE49-F238E27FC236}">
                <a16:creationId xmlns:a16="http://schemas.microsoft.com/office/drawing/2014/main" id="{249918D2-AF23-88D7-9256-9F6EC440B70E}"/>
              </a:ext>
            </a:extLst>
          </p:cNvPr>
          <p:cNvSpPr>
            <a:spLocks noGrp="1"/>
          </p:cNvSpPr>
          <p:nvPr>
            <p:ph type="sldNum" sz="quarter" idx="7"/>
          </p:nvPr>
        </p:nvSpPr>
        <p:spPr/>
        <p:txBody>
          <a:bodyPr/>
          <a:lstStyle/>
          <a:p>
            <a:pPr marL="38100">
              <a:lnSpc>
                <a:spcPts val="1100"/>
              </a:lnSpc>
            </a:pPr>
            <a:fld id="{81D60167-4931-47E6-BA6A-407CBD079E47}" type="slidenum">
              <a:rPr lang="en-IN" spc="-25" smtClean="0"/>
              <a:t>20</a:t>
            </a:fld>
            <a:endParaRPr lang="en-IN" spc="-25" dirty="0"/>
          </a:p>
        </p:txBody>
      </p:sp>
      <p:sp>
        <p:nvSpPr>
          <p:cNvPr id="11" name="Footer Placeholder 10">
            <a:extLst>
              <a:ext uri="{FF2B5EF4-FFF2-40B4-BE49-F238E27FC236}">
                <a16:creationId xmlns:a16="http://schemas.microsoft.com/office/drawing/2014/main" id="{CAC4F48E-C33C-073A-A0B6-63543EBB100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object 40">
            <a:extLst>
              <a:ext uri="{FF2B5EF4-FFF2-40B4-BE49-F238E27FC236}">
                <a16:creationId xmlns:a16="http://schemas.microsoft.com/office/drawing/2014/main" id="{FCF2019D-DFDB-F7B2-E159-F2069020C030}"/>
              </a:ext>
            </a:extLst>
          </p:cNvPr>
          <p:cNvSpPr txBox="1"/>
          <p:nvPr/>
        </p:nvSpPr>
        <p:spPr>
          <a:xfrm>
            <a:off x="2057400" y="381000"/>
            <a:ext cx="85344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spc="-10" dirty="0">
                <a:solidFill>
                  <a:srgbClr val="FF0000"/>
                </a:solidFill>
                <a:latin typeface="Poppins" panose="00000500000000000000" pitchFamily="2" charset="0"/>
                <a:cs typeface="Poppins" panose="00000500000000000000" pitchFamily="2" charset="0"/>
              </a:rPr>
              <a:t>ALUMINA</a:t>
            </a:r>
            <a:r>
              <a:rPr lang="en-US" sz="2400" b="1" spc="-10" dirty="0">
                <a:solidFill>
                  <a:srgbClr val="0070C0"/>
                </a:solidFill>
                <a:latin typeface="Poppins" panose="00000500000000000000" pitchFamily="2" charset="0"/>
                <a:cs typeface="Poppins" panose="00000500000000000000" pitchFamily="2" charset="0"/>
              </a:rPr>
              <a:t> </a:t>
            </a:r>
            <a:r>
              <a:rPr lang="en-US" sz="2400" b="1" i="0" u="none" strike="noStrike" baseline="0" dirty="0">
                <a:solidFill>
                  <a:srgbClr val="0070C0"/>
                </a:solidFill>
                <a:latin typeface="Poppins" panose="00000500000000000000" pitchFamily="2" charset="0"/>
                <a:cs typeface="Poppins" panose="00000500000000000000" pitchFamily="2" charset="0"/>
              </a:rPr>
              <a:t>BY REGION</a:t>
            </a:r>
            <a:endParaRPr lang="en-IN" sz="2400" b="1" spc="-10" dirty="0">
              <a:solidFill>
                <a:srgbClr val="0070C0"/>
              </a:solidFill>
              <a:latin typeface="Poppins" panose="00000500000000000000" pitchFamily="2" charset="0"/>
              <a:cs typeface="Poppins" panose="00000500000000000000" pitchFamily="2" charset="0"/>
            </a:endParaRPr>
          </a:p>
        </p:txBody>
      </p:sp>
      <p:graphicFrame>
        <p:nvGraphicFramePr>
          <p:cNvPr id="3" name="Table 2">
            <a:extLst>
              <a:ext uri="{FF2B5EF4-FFF2-40B4-BE49-F238E27FC236}">
                <a16:creationId xmlns:a16="http://schemas.microsoft.com/office/drawing/2014/main" id="{C658DFEF-2227-E77F-DF01-BEEE040F9B55}"/>
              </a:ext>
            </a:extLst>
          </p:cNvPr>
          <p:cNvGraphicFramePr>
            <a:graphicFrameLocks noGrp="1"/>
          </p:cNvGraphicFramePr>
          <p:nvPr>
            <p:extLst>
              <p:ext uri="{D42A27DB-BD31-4B8C-83A1-F6EECF244321}">
                <p14:modId xmlns:p14="http://schemas.microsoft.com/office/powerpoint/2010/main" val="815356507"/>
              </p:ext>
            </p:extLst>
          </p:nvPr>
        </p:nvGraphicFramePr>
        <p:xfrm>
          <a:off x="533400" y="3368438"/>
          <a:ext cx="11278856" cy="1875790"/>
        </p:xfrm>
        <a:graphic>
          <a:graphicData uri="http://schemas.openxmlformats.org/drawingml/2006/table">
            <a:tbl>
              <a:tblPr firstRow="1" bandRow="1">
                <a:tableStyleId>{3B4B98B0-60AC-42C2-AFA5-B58CD77FA1E5}</a:tableStyleId>
              </a:tblPr>
              <a:tblGrid>
                <a:gridCol w="2405445">
                  <a:extLst>
                    <a:ext uri="{9D8B030D-6E8A-4147-A177-3AD203B41FA5}">
                      <a16:colId xmlns:a16="http://schemas.microsoft.com/office/drawing/2014/main" val="2175578853"/>
                    </a:ext>
                  </a:extLst>
                </a:gridCol>
                <a:gridCol w="674711">
                  <a:extLst>
                    <a:ext uri="{9D8B030D-6E8A-4147-A177-3AD203B41FA5}">
                      <a16:colId xmlns:a16="http://schemas.microsoft.com/office/drawing/2014/main" val="2158549725"/>
                    </a:ext>
                  </a:extLst>
                </a:gridCol>
                <a:gridCol w="674711">
                  <a:extLst>
                    <a:ext uri="{9D8B030D-6E8A-4147-A177-3AD203B41FA5}">
                      <a16:colId xmlns:a16="http://schemas.microsoft.com/office/drawing/2014/main" val="974662186"/>
                    </a:ext>
                  </a:extLst>
                </a:gridCol>
                <a:gridCol w="674711">
                  <a:extLst>
                    <a:ext uri="{9D8B030D-6E8A-4147-A177-3AD203B41FA5}">
                      <a16:colId xmlns:a16="http://schemas.microsoft.com/office/drawing/2014/main" val="2586361484"/>
                    </a:ext>
                  </a:extLst>
                </a:gridCol>
                <a:gridCol w="674711">
                  <a:extLst>
                    <a:ext uri="{9D8B030D-6E8A-4147-A177-3AD203B41FA5}">
                      <a16:colId xmlns:a16="http://schemas.microsoft.com/office/drawing/2014/main" val="2224434426"/>
                    </a:ext>
                  </a:extLst>
                </a:gridCol>
                <a:gridCol w="674711">
                  <a:extLst>
                    <a:ext uri="{9D8B030D-6E8A-4147-A177-3AD203B41FA5}">
                      <a16:colId xmlns:a16="http://schemas.microsoft.com/office/drawing/2014/main" val="3871503124"/>
                    </a:ext>
                  </a:extLst>
                </a:gridCol>
                <a:gridCol w="674711">
                  <a:extLst>
                    <a:ext uri="{9D8B030D-6E8A-4147-A177-3AD203B41FA5}">
                      <a16:colId xmlns:a16="http://schemas.microsoft.com/office/drawing/2014/main" val="3797523419"/>
                    </a:ext>
                  </a:extLst>
                </a:gridCol>
                <a:gridCol w="674711">
                  <a:extLst>
                    <a:ext uri="{9D8B030D-6E8A-4147-A177-3AD203B41FA5}">
                      <a16:colId xmlns:a16="http://schemas.microsoft.com/office/drawing/2014/main" val="3380585066"/>
                    </a:ext>
                  </a:extLst>
                </a:gridCol>
                <a:gridCol w="674711">
                  <a:extLst>
                    <a:ext uri="{9D8B030D-6E8A-4147-A177-3AD203B41FA5}">
                      <a16:colId xmlns:a16="http://schemas.microsoft.com/office/drawing/2014/main" val="570687658"/>
                    </a:ext>
                  </a:extLst>
                </a:gridCol>
                <a:gridCol w="674711">
                  <a:extLst>
                    <a:ext uri="{9D8B030D-6E8A-4147-A177-3AD203B41FA5}">
                      <a16:colId xmlns:a16="http://schemas.microsoft.com/office/drawing/2014/main" val="4241005321"/>
                    </a:ext>
                  </a:extLst>
                </a:gridCol>
                <a:gridCol w="674711">
                  <a:extLst>
                    <a:ext uri="{9D8B030D-6E8A-4147-A177-3AD203B41FA5}">
                      <a16:colId xmlns:a16="http://schemas.microsoft.com/office/drawing/2014/main" val="597227635"/>
                    </a:ext>
                  </a:extLst>
                </a:gridCol>
                <a:gridCol w="674711">
                  <a:extLst>
                    <a:ext uri="{9D8B030D-6E8A-4147-A177-3AD203B41FA5}">
                      <a16:colId xmlns:a16="http://schemas.microsoft.com/office/drawing/2014/main" val="2628837387"/>
                    </a:ext>
                  </a:extLst>
                </a:gridCol>
                <a:gridCol w="1451590">
                  <a:extLst>
                    <a:ext uri="{9D8B030D-6E8A-4147-A177-3AD203B41FA5}">
                      <a16:colId xmlns:a16="http://schemas.microsoft.com/office/drawing/2014/main" val="1392926086"/>
                    </a:ext>
                  </a:extLst>
                </a:gridCol>
              </a:tblGrid>
              <a:tr h="293807">
                <a:tc>
                  <a:txBody>
                    <a:bodyPr/>
                    <a:lstStyle/>
                    <a:p>
                      <a:pPr algn="l">
                        <a:lnSpc>
                          <a:spcPct val="100000"/>
                        </a:lnSpc>
                        <a:spcAft>
                          <a:spcPts val="0"/>
                        </a:spcAft>
                      </a:pPr>
                      <a:r>
                        <a:rPr lang="en-IN" sz="1400" dirty="0">
                          <a:solidFill>
                            <a:schemeClr val="tx1"/>
                          </a:solidFill>
                          <a:effectLst/>
                          <a:latin typeface="Poppins" panose="00000500000000000000" pitchFamily="2" charset="0"/>
                          <a:ea typeface="Calibri" panose="020F0502020204030204" pitchFamily="34" charset="0"/>
                          <a:cs typeface="Poppins" panose="00000500000000000000" pitchFamily="2" charset="0"/>
                        </a:rPr>
                        <a:t>By Region</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2024</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2025</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2026</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2027</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2028</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2029</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2030</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2031</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2032</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CAGR% </a:t>
                      </a:r>
                    </a:p>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(2024-2033)</a:t>
                      </a:r>
                    </a:p>
                  </a:txBody>
                  <a:tcPr marL="68580" marR="68580" marT="0" marB="0" anchor="ctr"/>
                </a:tc>
                <a:extLst>
                  <a:ext uri="{0D108BD9-81ED-4DB2-BD59-A6C34878D82A}">
                    <a16:rowId xmlns:a16="http://schemas.microsoft.com/office/drawing/2014/main" val="1925049911"/>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North America</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991328048"/>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Europe</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2852983547"/>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Asia-Pacific</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283676513"/>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Rest of the World</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extLst>
                  <a:ext uri="{0D108BD9-81ED-4DB2-BD59-A6C34878D82A}">
                    <a16:rowId xmlns:a16="http://schemas.microsoft.com/office/drawing/2014/main" val="1125610646"/>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Total</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extLst>
                  <a:ext uri="{0D108BD9-81ED-4DB2-BD59-A6C34878D82A}">
                    <a16:rowId xmlns:a16="http://schemas.microsoft.com/office/drawing/2014/main" val="3543118303"/>
                  </a:ext>
                </a:extLst>
              </a:tr>
            </a:tbl>
          </a:graphicData>
        </a:graphic>
      </p:graphicFrame>
      <p:sp>
        <p:nvSpPr>
          <p:cNvPr id="14" name="TextBox 13">
            <a:extLst>
              <a:ext uri="{FF2B5EF4-FFF2-40B4-BE49-F238E27FC236}">
                <a16:creationId xmlns:a16="http://schemas.microsoft.com/office/drawing/2014/main" id="{9B4D7E16-F028-D6DA-FE50-FCB8A2C43291}"/>
              </a:ext>
            </a:extLst>
          </p:cNvPr>
          <p:cNvSpPr txBox="1"/>
          <p:nvPr/>
        </p:nvSpPr>
        <p:spPr>
          <a:xfrm>
            <a:off x="405232" y="5388183"/>
            <a:ext cx="11491595" cy="620170"/>
          </a:xfrm>
          <a:prstGeom prst="rect">
            <a:avLst/>
          </a:prstGeom>
          <a:noFill/>
        </p:spPr>
        <p:txBody>
          <a:bodyPr wrap="square">
            <a:spAutoFit/>
          </a:bodyPr>
          <a:lstStyle/>
          <a:p>
            <a:pPr marL="0" marR="0" algn="just">
              <a:lnSpc>
                <a:spcPct val="150000"/>
              </a:lnSpc>
              <a:spcBef>
                <a:spcPts val="600"/>
              </a:spcBef>
              <a:spcAft>
                <a:spcPts val="1200"/>
              </a:spcAft>
            </a:pPr>
            <a:r>
              <a:rPr lang="en-US" sz="1200" dirty="0">
                <a:effectLst/>
                <a:latin typeface="Poppins" panose="00000500000000000000" pitchFamily="2" charset="0"/>
                <a:ea typeface="Calibri" panose="020F0502020204030204" pitchFamily="34" charset="0"/>
                <a:cs typeface="Poppins" panose="00000500000000000000" pitchFamily="2" charset="0"/>
              </a:rPr>
              <a:t>Based on region, the XX region size was USD XX.X Million in 2023 and is anticipated to reach USD XX.X Million in 2033, growing at a rate of XX.X% from 2024 to 2033.</a:t>
            </a:r>
          </a:p>
        </p:txBody>
      </p:sp>
      <p:sp>
        <p:nvSpPr>
          <p:cNvPr id="15" name="TextBox 14">
            <a:extLst>
              <a:ext uri="{FF2B5EF4-FFF2-40B4-BE49-F238E27FC236}">
                <a16:creationId xmlns:a16="http://schemas.microsoft.com/office/drawing/2014/main" id="{1A3B803D-8D75-185A-B250-BBBD056FD988}"/>
              </a:ext>
            </a:extLst>
          </p:cNvPr>
          <p:cNvSpPr txBox="1"/>
          <p:nvPr/>
        </p:nvSpPr>
        <p:spPr>
          <a:xfrm>
            <a:off x="400878" y="6080711"/>
            <a:ext cx="7239000" cy="246221"/>
          </a:xfrm>
          <a:prstGeom prst="rect">
            <a:avLst/>
          </a:prstGeom>
          <a:noFill/>
        </p:spPr>
        <p:txBody>
          <a:bodyPr wrap="square">
            <a:spAutoFit/>
          </a:bodyPr>
          <a:lstStyle/>
          <a:p>
            <a:pPr marL="0" marR="0" algn="just">
              <a:spcBef>
                <a:spcPts val="150"/>
              </a:spcBef>
              <a:spcAft>
                <a:spcPts val="0"/>
              </a:spcAft>
            </a:pPr>
            <a:r>
              <a:rPr lang="en-US" sz="100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00" dirty="0">
              <a:effectLst/>
              <a:latin typeface="Poppins" panose="00000500000000000000" pitchFamily="2" charset="0"/>
              <a:ea typeface="Carlito"/>
              <a:cs typeface="Poppins" panose="00000500000000000000" pitchFamily="2" charset="0"/>
            </a:endParaRPr>
          </a:p>
        </p:txBody>
      </p:sp>
      <p:sp>
        <p:nvSpPr>
          <p:cNvPr id="4" name="TextBox 3">
            <a:extLst>
              <a:ext uri="{FF2B5EF4-FFF2-40B4-BE49-F238E27FC236}">
                <a16:creationId xmlns:a16="http://schemas.microsoft.com/office/drawing/2014/main" id="{942D8F79-C3AC-0C82-C67B-D803EB155A80}"/>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61422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0">
            <a:extLst>
              <a:ext uri="{FF2B5EF4-FFF2-40B4-BE49-F238E27FC236}">
                <a16:creationId xmlns:a16="http://schemas.microsoft.com/office/drawing/2014/main" id="{29DAFB46-5C9A-912F-5CF0-13DD3D9DBBB6}"/>
              </a:ext>
            </a:extLst>
          </p:cNvPr>
          <p:cNvSpPr txBox="1"/>
          <p:nvPr/>
        </p:nvSpPr>
        <p:spPr>
          <a:xfrm>
            <a:off x="1859103" y="3801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TABLE OF CONTENTS</a:t>
            </a:r>
            <a:endParaRPr lang="en-IN" sz="2400" dirty="0">
              <a:solidFill>
                <a:srgbClr val="0070C0"/>
              </a:solidFill>
              <a:latin typeface="Poppins" panose="00000500000000000000" pitchFamily="2" charset="0"/>
              <a:cs typeface="Poppins" panose="00000500000000000000" pitchFamily="2" charset="0"/>
            </a:endParaRPr>
          </a:p>
        </p:txBody>
      </p:sp>
      <p:sp>
        <p:nvSpPr>
          <p:cNvPr id="25" name="Slide Number Placeholder 24">
            <a:extLst>
              <a:ext uri="{FF2B5EF4-FFF2-40B4-BE49-F238E27FC236}">
                <a16:creationId xmlns:a16="http://schemas.microsoft.com/office/drawing/2014/main" id="{8EBB8A49-9200-2C08-6F19-5DA8BA352DDF}"/>
              </a:ext>
            </a:extLst>
          </p:cNvPr>
          <p:cNvSpPr>
            <a:spLocks noGrp="1"/>
          </p:cNvSpPr>
          <p:nvPr>
            <p:ph type="sldNum" sz="quarter" idx="7"/>
          </p:nvPr>
        </p:nvSpPr>
        <p:spPr>
          <a:xfrm>
            <a:off x="11881015" y="6545580"/>
            <a:ext cx="226059" cy="160020"/>
          </a:xfrm>
        </p:spPr>
        <p:txBody>
          <a:bodyPr/>
          <a:lstStyle/>
          <a:p>
            <a:pPr marL="38100">
              <a:lnSpc>
                <a:spcPts val="1100"/>
              </a:lnSpc>
            </a:pPr>
            <a:fld id="{81D60167-4931-47E6-BA6A-407CBD079E47}" type="slidenum">
              <a:rPr lang="en-IN" spc="-25" smtClean="0"/>
              <a:t>3</a:t>
            </a:fld>
            <a:endParaRPr lang="en-IN" spc="-25" dirty="0"/>
          </a:p>
        </p:txBody>
      </p:sp>
      <p:graphicFrame>
        <p:nvGraphicFramePr>
          <p:cNvPr id="4" name="Table 3">
            <a:extLst>
              <a:ext uri="{FF2B5EF4-FFF2-40B4-BE49-F238E27FC236}">
                <a16:creationId xmlns:a16="http://schemas.microsoft.com/office/drawing/2014/main" id="{AB0A07A4-E531-0F2B-ED9D-AC46F1E7AF1A}"/>
              </a:ext>
            </a:extLst>
          </p:cNvPr>
          <p:cNvGraphicFramePr>
            <a:graphicFrameLocks noGrp="1"/>
          </p:cNvGraphicFramePr>
          <p:nvPr>
            <p:extLst>
              <p:ext uri="{D42A27DB-BD31-4B8C-83A1-F6EECF244321}">
                <p14:modId xmlns:p14="http://schemas.microsoft.com/office/powerpoint/2010/main" val="4107448075"/>
              </p:ext>
            </p:extLst>
          </p:nvPr>
        </p:nvGraphicFramePr>
        <p:xfrm>
          <a:off x="1600200" y="1143000"/>
          <a:ext cx="3200400" cy="5092263"/>
        </p:xfrm>
        <a:graphic>
          <a:graphicData uri="http://schemas.openxmlformats.org/drawingml/2006/table">
            <a:tbl>
              <a:tblPr>
                <a:tableStyleId>{5C22544A-7EE6-4342-B048-85BDC9FD1C3A}</a:tableStyleId>
              </a:tblPr>
              <a:tblGrid>
                <a:gridCol w="2824775">
                  <a:extLst>
                    <a:ext uri="{9D8B030D-6E8A-4147-A177-3AD203B41FA5}">
                      <a16:colId xmlns:a16="http://schemas.microsoft.com/office/drawing/2014/main" val="2895845178"/>
                    </a:ext>
                  </a:extLst>
                </a:gridCol>
                <a:gridCol w="375625">
                  <a:extLst>
                    <a:ext uri="{9D8B030D-6E8A-4147-A177-3AD203B41FA5}">
                      <a16:colId xmlns:a16="http://schemas.microsoft.com/office/drawing/2014/main" val="363022495"/>
                    </a:ext>
                  </a:extLst>
                </a:gridCol>
              </a:tblGrid>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1. MARKET OVERVIEW</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55833416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DEFINITION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774072385"/>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SEGMENTATION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11870703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REGIONAL COVERAGE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4516440"/>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COMPANY PROFILES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65252589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DATA SNAPSHOT</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430174382"/>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2. EXECUTIVE SUMMARY</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45735182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SUMMARY</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78036481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OPINION LEADERS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327896342"/>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TYPE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997523362"/>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APPLICATION</a:t>
                      </a: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629862293"/>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REGION</a:t>
                      </a: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4177760838"/>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3. MARKET INSIGHTS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070676969"/>
                  </a:ext>
                </a:extLst>
              </a:tr>
              <a:tr h="215062">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TYPE</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49307478"/>
                  </a:ext>
                </a:extLst>
              </a:tr>
              <a:tr h="360899">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a:t>
                      </a:r>
                      <a:r>
                        <a:rPr lang="en-IN" sz="1100" u="none" strike="noStrike" dirty="0">
                          <a:effectLst/>
                          <a:latin typeface="Poppins" panose="00000500000000000000" pitchFamily="2" charset="0"/>
                          <a:cs typeface="Poppins" panose="00000500000000000000" pitchFamily="2" charset="0"/>
                        </a:rPr>
                        <a:t>APPLICATION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189187106"/>
                  </a:ext>
                </a:extLst>
              </a:tr>
              <a:tr h="215062">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a:t>
                      </a:r>
                      <a:r>
                        <a:rPr lang="en-IN" sz="1100" u="none" strike="noStrike" dirty="0">
                          <a:effectLst/>
                          <a:latin typeface="Poppins" panose="00000500000000000000" pitchFamily="2" charset="0"/>
                          <a:cs typeface="Poppins" panose="00000500000000000000" pitchFamily="2" charset="0"/>
                        </a:rPr>
                        <a:t>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449354844"/>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4. MARKET DYNAMICS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07994200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TRENDS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503727740"/>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DRIVERS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93608302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OPPORTUNITIES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99368249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RESTRAINTS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12858487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THREATS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7035175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IMPACT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791502019"/>
                  </a:ext>
                </a:extLst>
              </a:tr>
            </a:tbl>
          </a:graphicData>
        </a:graphic>
      </p:graphicFrame>
      <p:graphicFrame>
        <p:nvGraphicFramePr>
          <p:cNvPr id="7" name="Table 6">
            <a:extLst>
              <a:ext uri="{FF2B5EF4-FFF2-40B4-BE49-F238E27FC236}">
                <a16:creationId xmlns:a16="http://schemas.microsoft.com/office/drawing/2014/main" id="{C43ECD66-9968-F2DE-EDAF-9C32BB3DD5EF}"/>
              </a:ext>
            </a:extLst>
          </p:cNvPr>
          <p:cNvGraphicFramePr>
            <a:graphicFrameLocks noGrp="1"/>
          </p:cNvGraphicFramePr>
          <p:nvPr>
            <p:extLst>
              <p:ext uri="{D42A27DB-BD31-4B8C-83A1-F6EECF244321}">
                <p14:modId xmlns:p14="http://schemas.microsoft.com/office/powerpoint/2010/main" val="3383347613"/>
              </p:ext>
            </p:extLst>
          </p:nvPr>
        </p:nvGraphicFramePr>
        <p:xfrm>
          <a:off x="4876800" y="1172100"/>
          <a:ext cx="3145352" cy="5092250"/>
        </p:xfrm>
        <a:graphic>
          <a:graphicData uri="http://schemas.openxmlformats.org/drawingml/2006/table">
            <a:tbl>
              <a:tblPr>
                <a:tableStyleId>{5C22544A-7EE6-4342-B048-85BDC9FD1C3A}</a:tableStyleId>
              </a:tblPr>
              <a:tblGrid>
                <a:gridCol w="2769119">
                  <a:extLst>
                    <a:ext uri="{9D8B030D-6E8A-4147-A177-3AD203B41FA5}">
                      <a16:colId xmlns:a16="http://schemas.microsoft.com/office/drawing/2014/main" val="1807740802"/>
                    </a:ext>
                  </a:extLst>
                </a:gridCol>
                <a:gridCol w="376233">
                  <a:extLst>
                    <a:ext uri="{9D8B030D-6E8A-4147-A177-3AD203B41FA5}">
                      <a16:colId xmlns:a16="http://schemas.microsoft.com/office/drawing/2014/main" val="3894761122"/>
                    </a:ext>
                  </a:extLst>
                </a:gridCol>
              </a:tblGrid>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5. MARKET ANALYSIS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793723409"/>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PORTERS 5 FORCES MODEL</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92696969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ANSOFF MATRIX</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674455698"/>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4PS MODEL</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578171207"/>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PESTLE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786417247"/>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VALUE CHAIN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410340791"/>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6. COVID-19</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9265671"/>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IMPACT OF COVID-19 ON MARKET</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610852407"/>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7. RUSSIA UKRAINE WAR</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34910442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IMPACT OF RUSSIA-UKRAINE WAR</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512032"/>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8. MARKET STRATEGY</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98441414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PARENT MARKET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193772223"/>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REGULATORY LANDSCAPE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95808166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PRICING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18711699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DEMAND SUPPLY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529559734"/>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CONSUMER BUYING INTEREST</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46492591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SUPPLY CHAIN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91787141"/>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COMPETITION PRODUCT ANALYSIS</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110857666"/>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CASE STUDIES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179578612"/>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RECENT DEVELOPMENTS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826786630"/>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9. </a:t>
                      </a:r>
                      <a:r>
                        <a:rPr lang="en-IN" sz="1100" b="1" u="none" strike="noStrike" dirty="0">
                          <a:solidFill>
                            <a:srgbClr val="FF0000"/>
                          </a:solidFill>
                          <a:effectLst/>
                          <a:latin typeface="Poppins" panose="00000500000000000000" pitchFamily="2" charset="0"/>
                          <a:cs typeface="Poppins" panose="00000500000000000000" pitchFamily="2" charset="0"/>
                        </a:rPr>
                        <a:t>MATERIAL TYPE </a:t>
                      </a:r>
                      <a:r>
                        <a:rPr lang="en-IN" sz="1100" b="1" u="none" strike="noStrike" dirty="0">
                          <a:effectLst/>
                          <a:latin typeface="Poppins" panose="00000500000000000000" pitchFamily="2" charset="0"/>
                          <a:cs typeface="Poppins" panose="00000500000000000000" pitchFamily="2" charset="0"/>
                        </a:rPr>
                        <a:t>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392848221"/>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278510007"/>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TYPE</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4116717919"/>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TYPE</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451890197"/>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TYPE</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576633329"/>
                  </a:ext>
                </a:extLst>
              </a:tr>
            </a:tbl>
          </a:graphicData>
        </a:graphic>
      </p:graphicFrame>
      <p:sp>
        <p:nvSpPr>
          <p:cNvPr id="3" name="Footer Placeholder 13">
            <a:extLst>
              <a:ext uri="{FF2B5EF4-FFF2-40B4-BE49-F238E27FC236}">
                <a16:creationId xmlns:a16="http://schemas.microsoft.com/office/drawing/2014/main" id="{87990558-9560-88D8-4110-7E9F2EC2995D}"/>
              </a:ext>
            </a:extLst>
          </p:cNvPr>
          <p:cNvSpPr>
            <a:spLocks noGrp="1"/>
          </p:cNvSpPr>
          <p:nvPr>
            <p:ph type="ftr" sz="quarter" idx="5"/>
          </p:nvPr>
        </p:nvSpPr>
        <p:spPr>
          <a:xfrm>
            <a:off x="146710" y="6563359"/>
            <a:ext cx="2767330" cy="156068"/>
          </a:xfrm>
        </p:spPr>
        <p:txBody>
          <a:bodyPr/>
          <a:lstStyle/>
          <a:p>
            <a:pPr marL="12700">
              <a:lnSpc>
                <a:spcPts val="1240"/>
              </a:lnSpc>
            </a:pPr>
            <a:r>
              <a:rPr lang="en-US" dirty="0"/>
              <a:t>Copyright © 2024, Global Insight Services</a:t>
            </a:r>
            <a:endParaRPr lang="en-US" spc="-10" dirty="0"/>
          </a:p>
        </p:txBody>
      </p:sp>
      <p:graphicFrame>
        <p:nvGraphicFramePr>
          <p:cNvPr id="9" name="Table 8">
            <a:extLst>
              <a:ext uri="{FF2B5EF4-FFF2-40B4-BE49-F238E27FC236}">
                <a16:creationId xmlns:a16="http://schemas.microsoft.com/office/drawing/2014/main" id="{EDBEA1C1-F488-B2F0-2FF1-ED2248922681}"/>
              </a:ext>
            </a:extLst>
          </p:cNvPr>
          <p:cNvGraphicFramePr>
            <a:graphicFrameLocks noGrp="1"/>
          </p:cNvGraphicFramePr>
          <p:nvPr>
            <p:extLst>
              <p:ext uri="{D42A27DB-BD31-4B8C-83A1-F6EECF244321}">
                <p14:modId xmlns:p14="http://schemas.microsoft.com/office/powerpoint/2010/main" val="2425737171"/>
              </p:ext>
            </p:extLst>
          </p:nvPr>
        </p:nvGraphicFramePr>
        <p:xfrm>
          <a:off x="8157291" y="1172100"/>
          <a:ext cx="3958509" cy="5092274"/>
        </p:xfrm>
        <a:graphic>
          <a:graphicData uri="http://schemas.openxmlformats.org/drawingml/2006/table">
            <a:tbl>
              <a:tblPr/>
              <a:tblGrid>
                <a:gridCol w="3958509">
                  <a:extLst>
                    <a:ext uri="{9D8B030D-6E8A-4147-A177-3AD203B41FA5}">
                      <a16:colId xmlns:a16="http://schemas.microsoft.com/office/drawing/2014/main" val="105605638"/>
                    </a:ext>
                  </a:extLst>
                </a:gridCol>
              </a:tblGrid>
              <a:tr h="185698">
                <a:tc>
                  <a:txBody>
                    <a:bodyPr/>
                    <a:lstStyle/>
                    <a:p>
                      <a:pPr algn="l" fontAlgn="b"/>
                      <a:r>
                        <a:rPr lang="en-IN" sz="1100" b="1" u="none" strike="noStrike" dirty="0">
                          <a:effectLst/>
                          <a:latin typeface="Poppins" panose="00000500000000000000" pitchFamily="2" charset="0"/>
                          <a:cs typeface="Poppins" panose="00000500000000000000" pitchFamily="2" charset="0"/>
                        </a:rPr>
                        <a:t>10. </a:t>
                      </a:r>
                      <a:r>
                        <a:rPr lang="en-IN" sz="1100" b="1" u="none" strike="noStrike" dirty="0">
                          <a:solidFill>
                            <a:srgbClr val="FF0000"/>
                          </a:solidFill>
                          <a:effectLst/>
                          <a:latin typeface="Poppins" panose="00000500000000000000" pitchFamily="2" charset="0"/>
                          <a:cs typeface="Poppins" panose="00000500000000000000" pitchFamily="2" charset="0"/>
                        </a:rPr>
                        <a:t>END-USER</a:t>
                      </a:r>
                      <a:r>
                        <a:rPr lang="en-IN" sz="1100" b="1" u="none" strike="noStrike" dirty="0">
                          <a:effectLst/>
                          <a:latin typeface="Poppins" panose="00000500000000000000" pitchFamily="2" charset="0"/>
                          <a:cs typeface="Poppins" panose="00000500000000000000" pitchFamily="2" charset="0"/>
                        </a:rPr>
                        <a:t>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72304780"/>
                  </a:ext>
                </a:extLst>
              </a:tr>
              <a:tr h="185698">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158317347"/>
                  </a:ext>
                </a:extLst>
              </a:tr>
              <a:tr h="185698">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END-USER</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163023552"/>
                  </a:ext>
                </a:extLst>
              </a:tr>
              <a:tr h="185698">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END-USER</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887138133"/>
                  </a:ext>
                </a:extLst>
              </a:tr>
              <a:tr h="185698">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END-USER</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931281131"/>
                  </a:ext>
                </a:extLst>
              </a:tr>
              <a:tr h="174971">
                <a:tc>
                  <a:txBody>
                    <a:bodyPr/>
                    <a:lstStyle/>
                    <a:p>
                      <a:pPr algn="l" fontAlgn="b"/>
                      <a:r>
                        <a:rPr lang="en-IN" sz="1100" b="1" u="none" strike="noStrike" dirty="0">
                          <a:effectLst/>
                          <a:latin typeface="Poppins" panose="00000500000000000000" pitchFamily="2" charset="0"/>
                          <a:cs typeface="Poppins" panose="00000500000000000000" pitchFamily="2" charset="0"/>
                        </a:rPr>
                        <a:t>11. </a:t>
                      </a:r>
                      <a:r>
                        <a:rPr lang="en-IN" sz="1100" b="1" u="none" strike="noStrike" dirty="0">
                          <a:solidFill>
                            <a:srgbClr val="FF0000"/>
                          </a:solidFill>
                          <a:effectLst/>
                          <a:latin typeface="Poppins" panose="00000500000000000000" pitchFamily="2" charset="0"/>
                          <a:cs typeface="Poppins" panose="00000500000000000000" pitchFamily="2" charset="0"/>
                        </a:rPr>
                        <a:t>APPLICATION</a:t>
                      </a:r>
                      <a:r>
                        <a:rPr lang="en-IN" sz="1100" b="1" u="none" strike="noStrike" dirty="0">
                          <a:effectLst/>
                          <a:latin typeface="Poppins" panose="00000500000000000000" pitchFamily="2" charset="0"/>
                          <a:cs typeface="Poppins" panose="00000500000000000000" pitchFamily="2" charset="0"/>
                        </a:rPr>
                        <a:t>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4280151371"/>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4052709495"/>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APPLICATION</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2379603893"/>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APPLICATION</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777596111"/>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APPLICATION</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1066207250"/>
                  </a:ext>
                </a:extLst>
              </a:tr>
              <a:tr h="174971">
                <a:tc>
                  <a:txBody>
                    <a:bodyPr/>
                    <a:lstStyle/>
                    <a:p>
                      <a:pPr algn="l" fontAlgn="b"/>
                      <a:r>
                        <a:rPr lang="en-IN" sz="1100" b="1" u="none" strike="noStrike" dirty="0">
                          <a:effectLst/>
                          <a:latin typeface="Poppins" panose="00000500000000000000" pitchFamily="2" charset="0"/>
                          <a:cs typeface="Poppins" panose="00000500000000000000" pitchFamily="2" charset="0"/>
                        </a:rPr>
                        <a:t>12. REGIONAL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4067286025"/>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268912976"/>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79590808"/>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REGION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010603988"/>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1342517266"/>
                  </a:ext>
                </a:extLst>
              </a:tr>
              <a:tr h="185698">
                <a:tc>
                  <a:txBody>
                    <a:bodyPr/>
                    <a:lstStyle/>
                    <a:p>
                      <a:pPr algn="l" fontAlgn="b"/>
                      <a:r>
                        <a:rPr lang="en-IN" sz="1100" b="1" i="0" u="none" strike="noStrike" dirty="0">
                          <a:solidFill>
                            <a:srgbClr val="000000"/>
                          </a:solidFill>
                          <a:effectLst/>
                          <a:latin typeface="Poppins" panose="00000500000000000000" pitchFamily="2" charset="0"/>
                          <a:cs typeface="Poppins" panose="00000500000000000000" pitchFamily="2" charset="0"/>
                        </a:rPr>
                        <a:t>13. COMPETITIVE LANDSCAPE</a:t>
                      </a:r>
                    </a:p>
                  </a:txBody>
                  <a:tcPr marL="5269" marR="5269" marT="5269" marB="0" anchor="b">
                    <a:lnL>
                      <a:noFill/>
                    </a:lnL>
                    <a:lnR>
                      <a:noFill/>
                    </a:lnR>
                    <a:lnT>
                      <a:noFill/>
                    </a:lnT>
                    <a:lnB>
                      <a:noFill/>
                    </a:lnB>
                    <a:noFill/>
                  </a:tcPr>
                </a:tc>
                <a:extLst>
                  <a:ext uri="{0D108BD9-81ED-4DB2-BD59-A6C34878D82A}">
                    <a16:rowId xmlns:a16="http://schemas.microsoft.com/office/drawing/2014/main" val="2711902365"/>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OVERVIEW</a:t>
                      </a:r>
                    </a:p>
                  </a:txBody>
                  <a:tcPr marL="79033" marR="5269" marT="5269" marB="0" anchor="b">
                    <a:lnL>
                      <a:noFill/>
                    </a:lnL>
                    <a:lnR>
                      <a:noFill/>
                    </a:lnR>
                    <a:lnT>
                      <a:noFill/>
                    </a:lnT>
                    <a:lnB>
                      <a:noFill/>
                    </a:lnB>
                    <a:noFill/>
                  </a:tcPr>
                </a:tc>
                <a:extLst>
                  <a:ext uri="{0D108BD9-81ED-4DB2-BD59-A6C34878D82A}">
                    <a16:rowId xmlns:a16="http://schemas.microsoft.com/office/drawing/2014/main" val="2873902682"/>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MARKET SHARE ANALYSIS</a:t>
                      </a:r>
                    </a:p>
                  </a:txBody>
                  <a:tcPr marL="79033" marR="5269" marT="5269" marB="0" anchor="b">
                    <a:lnL>
                      <a:noFill/>
                    </a:lnL>
                    <a:lnR>
                      <a:noFill/>
                    </a:lnR>
                    <a:lnT>
                      <a:noFill/>
                    </a:lnT>
                    <a:lnB>
                      <a:noFill/>
                    </a:lnB>
                    <a:noFill/>
                  </a:tcPr>
                </a:tc>
                <a:extLst>
                  <a:ext uri="{0D108BD9-81ED-4DB2-BD59-A6C34878D82A}">
                    <a16:rowId xmlns:a16="http://schemas.microsoft.com/office/drawing/2014/main" val="1459635301"/>
                  </a:ext>
                </a:extLst>
              </a:tr>
              <a:tr h="185698">
                <a:tc>
                  <a:txBody>
                    <a:bodyPr/>
                    <a:lstStyle/>
                    <a:p>
                      <a:pPr algn="l" fontAlgn="b"/>
                      <a:r>
                        <a:rPr lang="en-US" sz="1100" b="0" i="0" u="none" strike="noStrike" dirty="0">
                          <a:solidFill>
                            <a:srgbClr val="000000"/>
                          </a:solidFill>
                          <a:effectLst/>
                          <a:latin typeface="Poppins" panose="00000500000000000000" pitchFamily="2" charset="0"/>
                          <a:cs typeface="Poppins" panose="00000500000000000000" pitchFamily="2" charset="0"/>
                        </a:rPr>
                        <a:t>MARKET REVENUE BY KEY COMPANIES</a:t>
                      </a:r>
                    </a:p>
                  </a:txBody>
                  <a:tcPr marL="79033" marR="5269" marT="5269" marB="0" anchor="b">
                    <a:lnL>
                      <a:noFill/>
                    </a:lnL>
                    <a:lnR>
                      <a:noFill/>
                    </a:lnR>
                    <a:lnT>
                      <a:noFill/>
                    </a:lnT>
                    <a:lnB>
                      <a:noFill/>
                    </a:lnB>
                    <a:noFill/>
                  </a:tcPr>
                </a:tc>
                <a:extLst>
                  <a:ext uri="{0D108BD9-81ED-4DB2-BD59-A6C34878D82A}">
                    <a16:rowId xmlns:a16="http://schemas.microsoft.com/office/drawing/2014/main" val="537654041"/>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VENDORS BENCHMARKING</a:t>
                      </a:r>
                    </a:p>
                  </a:txBody>
                  <a:tcPr marL="79033" marR="5269" marT="5269" marB="0" anchor="b">
                    <a:lnL>
                      <a:noFill/>
                    </a:lnL>
                    <a:lnR>
                      <a:noFill/>
                    </a:lnR>
                    <a:lnT>
                      <a:noFill/>
                    </a:lnT>
                    <a:lnB>
                      <a:noFill/>
                    </a:lnB>
                    <a:noFill/>
                  </a:tcPr>
                </a:tc>
                <a:extLst>
                  <a:ext uri="{0D108BD9-81ED-4DB2-BD59-A6C34878D82A}">
                    <a16:rowId xmlns:a16="http://schemas.microsoft.com/office/drawing/2014/main" val="1489466599"/>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STRATEGY BENCHMARKING - M&amp;A</a:t>
                      </a:r>
                    </a:p>
                  </a:txBody>
                  <a:tcPr marL="79033" marR="5269" marT="5269" marB="0" anchor="b">
                    <a:lnL>
                      <a:noFill/>
                    </a:lnL>
                    <a:lnR>
                      <a:noFill/>
                    </a:lnR>
                    <a:lnT>
                      <a:noFill/>
                    </a:lnT>
                    <a:lnB>
                      <a:noFill/>
                    </a:lnB>
                    <a:noFill/>
                  </a:tcPr>
                </a:tc>
                <a:extLst>
                  <a:ext uri="{0D108BD9-81ED-4DB2-BD59-A6C34878D82A}">
                    <a16:rowId xmlns:a16="http://schemas.microsoft.com/office/drawing/2014/main" val="3699465529"/>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STRATEGY BENCHMARKING - PRODUCT DEVELOPMENT</a:t>
                      </a:r>
                    </a:p>
                  </a:txBody>
                  <a:tcPr marL="79033" marR="5269" marT="5269" marB="0" anchor="b">
                    <a:lnL>
                      <a:noFill/>
                    </a:lnL>
                    <a:lnR>
                      <a:noFill/>
                    </a:lnR>
                    <a:lnT>
                      <a:noFill/>
                    </a:lnT>
                    <a:lnB>
                      <a:noFill/>
                    </a:lnB>
                    <a:noFill/>
                  </a:tcPr>
                </a:tc>
                <a:extLst>
                  <a:ext uri="{0D108BD9-81ED-4DB2-BD59-A6C34878D82A}">
                    <a16:rowId xmlns:a16="http://schemas.microsoft.com/office/drawing/2014/main" val="1660868655"/>
                  </a:ext>
                </a:extLst>
              </a:tr>
              <a:tr h="185698">
                <a:tc>
                  <a:txBody>
                    <a:bodyPr/>
                    <a:lstStyle/>
                    <a:p>
                      <a:pPr algn="l" fontAlgn="b"/>
                      <a:r>
                        <a:rPr lang="en-IN" sz="1100" b="1" i="0" u="none" strike="noStrike" dirty="0">
                          <a:solidFill>
                            <a:srgbClr val="000000"/>
                          </a:solidFill>
                          <a:effectLst/>
                          <a:latin typeface="Poppins" panose="00000500000000000000" pitchFamily="2" charset="0"/>
                          <a:cs typeface="Poppins" panose="00000500000000000000" pitchFamily="2" charset="0"/>
                        </a:rPr>
                        <a:t>14. COMPANY PROFILES</a:t>
                      </a:r>
                    </a:p>
                  </a:txBody>
                  <a:tcPr marL="5269" marR="5269" marT="5269" marB="0" anchor="b">
                    <a:lnL>
                      <a:noFill/>
                    </a:lnL>
                    <a:lnR>
                      <a:noFill/>
                    </a:lnR>
                    <a:lnT>
                      <a:noFill/>
                    </a:lnT>
                    <a:lnB>
                      <a:noFill/>
                    </a:lnB>
                    <a:noFill/>
                  </a:tcPr>
                </a:tc>
                <a:extLst>
                  <a:ext uri="{0D108BD9-81ED-4DB2-BD59-A6C34878D82A}">
                    <a16:rowId xmlns:a16="http://schemas.microsoft.com/office/drawing/2014/main" val="3478974461"/>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OVERVIEW</a:t>
                      </a:r>
                    </a:p>
                  </a:txBody>
                  <a:tcPr marL="79033" marR="5269" marT="5269" marB="0" anchor="b">
                    <a:lnL>
                      <a:noFill/>
                    </a:lnL>
                    <a:lnR>
                      <a:noFill/>
                    </a:lnR>
                    <a:lnT>
                      <a:noFill/>
                    </a:lnT>
                    <a:lnB>
                      <a:noFill/>
                    </a:lnB>
                    <a:noFill/>
                  </a:tcPr>
                </a:tc>
                <a:extLst>
                  <a:ext uri="{0D108BD9-81ED-4DB2-BD59-A6C34878D82A}">
                    <a16:rowId xmlns:a16="http://schemas.microsoft.com/office/drawing/2014/main" val="3483653243"/>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BUSINESS PERFORMANCE</a:t>
                      </a:r>
                    </a:p>
                  </a:txBody>
                  <a:tcPr marL="79033" marR="5269" marT="5269" marB="0" anchor="b">
                    <a:lnL>
                      <a:noFill/>
                    </a:lnL>
                    <a:lnR>
                      <a:noFill/>
                    </a:lnR>
                    <a:lnT>
                      <a:noFill/>
                    </a:lnT>
                    <a:lnB>
                      <a:noFill/>
                    </a:lnB>
                    <a:noFill/>
                  </a:tcPr>
                </a:tc>
                <a:extLst>
                  <a:ext uri="{0D108BD9-81ED-4DB2-BD59-A6C34878D82A}">
                    <a16:rowId xmlns:a16="http://schemas.microsoft.com/office/drawing/2014/main" val="4221631590"/>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PRODUCT OFFERING</a:t>
                      </a:r>
                    </a:p>
                  </a:txBody>
                  <a:tcPr marL="79033" marR="5269" marT="5269" marB="0" anchor="b">
                    <a:lnL>
                      <a:noFill/>
                    </a:lnL>
                    <a:lnR>
                      <a:noFill/>
                    </a:lnR>
                    <a:lnT>
                      <a:noFill/>
                    </a:lnT>
                    <a:lnB>
                      <a:noFill/>
                    </a:lnB>
                    <a:noFill/>
                  </a:tcPr>
                </a:tc>
                <a:extLst>
                  <a:ext uri="{0D108BD9-81ED-4DB2-BD59-A6C34878D82A}">
                    <a16:rowId xmlns:a16="http://schemas.microsoft.com/office/drawing/2014/main" val="1602666509"/>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KEY DEVELOPMENT STRATEGIES</a:t>
                      </a:r>
                    </a:p>
                  </a:txBody>
                  <a:tcPr marL="79033" marR="5269" marT="5269" marB="0" anchor="b">
                    <a:lnL>
                      <a:noFill/>
                    </a:lnL>
                    <a:lnR>
                      <a:noFill/>
                    </a:lnR>
                    <a:lnT>
                      <a:noFill/>
                    </a:lnT>
                    <a:lnB>
                      <a:noFill/>
                    </a:lnB>
                    <a:noFill/>
                  </a:tcPr>
                </a:tc>
                <a:extLst>
                  <a:ext uri="{0D108BD9-81ED-4DB2-BD59-A6C34878D82A}">
                    <a16:rowId xmlns:a16="http://schemas.microsoft.com/office/drawing/2014/main" val="1517145247"/>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SWOT ANALYSIS</a:t>
                      </a:r>
                    </a:p>
                  </a:txBody>
                  <a:tcPr marL="79033" marR="5269" marT="5269" marB="0" anchor="b">
                    <a:lnL>
                      <a:noFill/>
                    </a:lnL>
                    <a:lnR>
                      <a:noFill/>
                    </a:lnR>
                    <a:lnT>
                      <a:noFill/>
                    </a:lnT>
                    <a:lnB>
                      <a:noFill/>
                    </a:lnB>
                    <a:noFill/>
                  </a:tcPr>
                </a:tc>
                <a:extLst>
                  <a:ext uri="{0D108BD9-81ED-4DB2-BD59-A6C34878D82A}">
                    <a16:rowId xmlns:a16="http://schemas.microsoft.com/office/drawing/2014/main" val="3329307023"/>
                  </a:ext>
                </a:extLst>
              </a:tr>
            </a:tbl>
          </a:graphicData>
        </a:graphic>
      </p:graphicFrame>
      <p:grpSp>
        <p:nvGrpSpPr>
          <p:cNvPr id="10" name="Group 9">
            <a:extLst>
              <a:ext uri="{FF2B5EF4-FFF2-40B4-BE49-F238E27FC236}">
                <a16:creationId xmlns:a16="http://schemas.microsoft.com/office/drawing/2014/main" id="{F5209E40-7E56-D1D9-4EAD-7BE566726440}"/>
              </a:ext>
            </a:extLst>
          </p:cNvPr>
          <p:cNvGrpSpPr/>
          <p:nvPr/>
        </p:nvGrpSpPr>
        <p:grpSpPr>
          <a:xfrm>
            <a:off x="-30392" y="1"/>
            <a:ext cx="1859103" cy="1361440"/>
            <a:chOff x="-30392" y="1"/>
            <a:chExt cx="1859103" cy="1361440"/>
          </a:xfrm>
        </p:grpSpPr>
        <p:sp>
          <p:nvSpPr>
            <p:cNvPr id="11" name="object 5">
              <a:extLst>
                <a:ext uri="{FF2B5EF4-FFF2-40B4-BE49-F238E27FC236}">
                  <a16:creationId xmlns:a16="http://schemas.microsoft.com/office/drawing/2014/main" id="{23A6F86A-AF6F-06B4-4FD9-208C3F0E34B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2" name="object 6">
              <a:extLst>
                <a:ext uri="{FF2B5EF4-FFF2-40B4-BE49-F238E27FC236}">
                  <a16:creationId xmlns:a16="http://schemas.microsoft.com/office/drawing/2014/main" id="{58B9BF92-0FEE-2213-65B3-5E7CF6FA70AF}"/>
                </a:ext>
              </a:extLst>
            </p:cNvPr>
            <p:cNvPicPr/>
            <p:nvPr/>
          </p:nvPicPr>
          <p:blipFill>
            <a:blip r:embed="rId3" cstate="print"/>
            <a:stretch>
              <a:fillRect/>
            </a:stretch>
          </p:blipFill>
          <p:spPr>
            <a:xfrm>
              <a:off x="257123" y="253705"/>
              <a:ext cx="1571588" cy="698708"/>
            </a:xfrm>
            <a:prstGeom prst="rect">
              <a:avLst/>
            </a:prstGeom>
          </p:spPr>
        </p:pic>
      </p:grpSp>
    </p:spTree>
    <p:extLst>
      <p:ext uri="{BB962C8B-B14F-4D97-AF65-F5344CB8AC3E}">
        <p14:creationId xmlns:p14="http://schemas.microsoft.com/office/powerpoint/2010/main" val="281821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8" name="object 40">
            <a:extLst>
              <a:ext uri="{FF2B5EF4-FFF2-40B4-BE49-F238E27FC236}">
                <a16:creationId xmlns:a16="http://schemas.microsoft.com/office/drawing/2014/main" id="{94FE6533-769F-BA03-E4D0-49EB404236C5}"/>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DEFINITION</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DEF830B6-CC83-ADC9-4102-75C0B44D7876}"/>
              </a:ext>
            </a:extLst>
          </p:cNvPr>
          <p:cNvSpPr>
            <a:spLocks noGrp="1"/>
          </p:cNvSpPr>
          <p:nvPr>
            <p:ph type="sldNum" sz="quarter" idx="7"/>
          </p:nvPr>
        </p:nvSpPr>
        <p:spPr/>
        <p:txBody>
          <a:bodyPr/>
          <a:lstStyle/>
          <a:p>
            <a:pPr marL="38100">
              <a:lnSpc>
                <a:spcPts val="1100"/>
              </a:lnSpc>
            </a:pPr>
            <a:fld id="{81D60167-4931-47E6-BA6A-407CBD079E47}" type="slidenum">
              <a:rPr lang="en-IN" spc="-25" smtClean="0"/>
              <a:t>4</a:t>
            </a:fld>
            <a:endParaRPr lang="en-IN" spc="-25" dirty="0"/>
          </a:p>
        </p:txBody>
      </p:sp>
      <p:sp>
        <p:nvSpPr>
          <p:cNvPr id="5" name="Footer Placeholder 4">
            <a:extLst>
              <a:ext uri="{FF2B5EF4-FFF2-40B4-BE49-F238E27FC236}">
                <a16:creationId xmlns:a16="http://schemas.microsoft.com/office/drawing/2014/main" id="{0E8114DD-9AA6-F444-56AA-933A45E42B37}"/>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3" name="object 26">
            <a:extLst>
              <a:ext uri="{FF2B5EF4-FFF2-40B4-BE49-F238E27FC236}">
                <a16:creationId xmlns:a16="http://schemas.microsoft.com/office/drawing/2014/main" id="{762C5753-2671-5AB2-E3C2-7765205490F5}"/>
              </a:ext>
            </a:extLst>
          </p:cNvPr>
          <p:cNvSpPr txBox="1"/>
          <p:nvPr/>
        </p:nvSpPr>
        <p:spPr>
          <a:xfrm>
            <a:off x="609600" y="1343314"/>
            <a:ext cx="11241023" cy="4321055"/>
          </a:xfrm>
          <a:prstGeom prst="rect">
            <a:avLst/>
          </a:prstGeom>
        </p:spPr>
        <p:txBody>
          <a:bodyPr vert="horz" wrap="square" lIns="0" tIns="12065" rIns="0" bIns="0" rtlCol="0">
            <a:spAutoFit/>
          </a:bodyPr>
          <a:lstStyle/>
          <a:p>
            <a:r>
              <a:t>The Medical Imaging Market comprises businesses that develop and sell equipment, software, and technologies to produce visual representations of the interior of a body for clinical analysis and medical intervention. These images help healthcare professionals diagnose, monitor, and treat medical conditions precisely. The principal segments of this market include X-ray, ultrasound, Magnetic Resonance Imaging (MRI), Computed Tomography (CT), and nuclear medicine imaging technologies. The market's growth is buoyed by technological advancements, the aging global population, and the increase in chronic diseases. As more healthcare providers harness the power of medical imaging for better patient outcomes, the market will likely experience robust growth. Also, the market is becoming more competitive due to the presence of well-established players and emerging startups.</a:t>
            </a:r>
          </a:p>
          <a:p/>
          <a:p>
            <a:r>
              <a:t>Common applications for the Medical Imaging Market include:</a:t>
            </a:r>
          </a:p>
          <a:p/>
          <a:p>
            <a:r>
              <a:t>- Diagnostic Imaging: Used to identify abnormalities such as tumors, fractures, or infections inside the body.</a:t>
            </a:r>
          </a:p>
          <a:p>
            <a:r>
              <a:t>- Therapeutic Applications: Used for guiding minimally invasive surgery procedures.</a:t>
            </a:r>
          </a:p>
          <a:p>
            <a:r>
              <a:t>- Interventional Radiology: Used for performing a range of medical procedures such as angiography or stent placement.</a:t>
            </a:r>
          </a:p>
          <a:p>
            <a:r>
              <a:t>- Preclinical Imaging: Used in research for disease detection and response in small animal models.</a:t>
            </a:r>
          </a:p>
          <a:p>
            <a:r>
              <a:t>- Obstetrics and Gynecology: Ultrasound imaging is used for monitoring fetal development during pregnancy.</a:t>
            </a:r>
          </a:p>
          <a:p>
            <a:r>
              <a:t>- Cardiology: Used to diagnose heart diseases and monitor heart function.</a:t>
            </a:r>
          </a:p>
          <a:p>
            <a:r>
              <a:t>- Neurology: MRI and CT scans are used to diagnose and treat neurological disorders.</a:t>
            </a:r>
          </a:p>
          <a:p>
            <a:r>
              <a:t>- Oncology: Used to diagnose, stage, and monitor progress and response to treatment in cancer patients.</a:t>
            </a:r>
          </a:p>
          <a:p>
            <a:r>
              <a:t>- Orthopedics: X-ray imaging is used to diagnose and treat bone and joint diseases and conditions.</a:t>
            </a:r>
          </a:p>
        </p:txBody>
      </p:sp>
      <p:sp>
        <p:nvSpPr>
          <p:cNvPr id="11" name="TextBox 10">
            <a:extLst>
              <a:ext uri="{FF2B5EF4-FFF2-40B4-BE49-F238E27FC236}">
                <a16:creationId xmlns:a16="http://schemas.microsoft.com/office/drawing/2014/main" id="{784D94E4-BAF8-95B6-2AAC-0CE53C0770EC}"/>
              </a:ext>
            </a:extLst>
          </p:cNvPr>
          <p:cNvSpPr txBox="1"/>
          <p:nvPr/>
        </p:nvSpPr>
        <p:spPr>
          <a:xfrm>
            <a:off x="3505200" y="2905501"/>
            <a:ext cx="6248400" cy="1015663"/>
          </a:xfrm>
          <a:prstGeom prst="rect">
            <a:avLst/>
          </a:prstGeom>
          <a:noFill/>
        </p:spPr>
        <p:txBody>
          <a:bodyPr wrap="square" rtlCol="0">
            <a:spAutoFit/>
          </a:bodyPr>
          <a:lstStyle/>
          <a:p/>
        </p:txBody>
      </p:sp>
    </p:spTree>
    <p:extLst>
      <p:ext uri="{BB962C8B-B14F-4D97-AF65-F5344CB8AC3E}">
        <p14:creationId xmlns:p14="http://schemas.microsoft.com/office/powerpoint/2010/main" val="78649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2C4301-1FB2-00A7-262D-CD6926F340BC}"/>
              </a:ext>
            </a:extLst>
          </p:cNvPr>
          <p:cNvSpPr txBox="1"/>
          <p:nvPr/>
        </p:nvSpPr>
        <p:spPr>
          <a:xfrm>
            <a:off x="317239" y="1699004"/>
            <a:ext cx="2590800" cy="3939796"/>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MATERIAL TYPE</a:t>
            </a:r>
            <a:endParaRPr lang="en-US" sz="1400" dirty="0">
              <a:solidFill>
                <a:srgbClr val="FF0000"/>
              </a:solidFill>
              <a:latin typeface="Poppins" panose="00000500000000000000" pitchFamily="2" charset="0"/>
              <a:cs typeface="Poppins" panose="00000500000000000000" pitchFamily="2" charset="0"/>
            </a:endParaRP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Alumina</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Zirconia</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Titanate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Ferrite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Silicate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Carbide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Nitride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Silicide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Sulfide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Boride</a:t>
            </a:r>
          </a:p>
          <a:p>
            <a:pPr marL="273050" algn="l">
              <a:lnSpc>
                <a:spcPct val="150000"/>
              </a:lnSpc>
            </a:pPr>
            <a:endParaRPr lang="en-US" sz="1400" dirty="0">
              <a:solidFill>
                <a:srgbClr val="FF0000"/>
              </a:solidFill>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87A56690-ADF3-4D26-368A-F15F0AC214B3}"/>
              </a:ext>
            </a:extLst>
          </p:cNvPr>
          <p:cNvGrpSpPr/>
          <p:nvPr/>
        </p:nvGrpSpPr>
        <p:grpSpPr>
          <a:xfrm>
            <a:off x="-30392" y="1"/>
            <a:ext cx="1859103" cy="1361440"/>
            <a:chOff x="-30392" y="1"/>
            <a:chExt cx="1859103" cy="1361440"/>
          </a:xfrm>
        </p:grpSpPr>
        <p:sp>
          <p:nvSpPr>
            <p:cNvPr id="12" name="object 5">
              <a:extLst>
                <a:ext uri="{FF2B5EF4-FFF2-40B4-BE49-F238E27FC236}">
                  <a16:creationId xmlns:a16="http://schemas.microsoft.com/office/drawing/2014/main" id="{8A9B88EE-68F1-8616-3D55-DA32D20FCF8E}"/>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3" name="object 6">
              <a:extLst>
                <a:ext uri="{FF2B5EF4-FFF2-40B4-BE49-F238E27FC236}">
                  <a16:creationId xmlns:a16="http://schemas.microsoft.com/office/drawing/2014/main" id="{30A3C079-C532-F105-E16C-603E86F0BDC5}"/>
                </a:ext>
              </a:extLst>
            </p:cNvPr>
            <p:cNvPicPr/>
            <p:nvPr/>
          </p:nvPicPr>
          <p:blipFill>
            <a:blip r:embed="rId3" cstate="print"/>
            <a:stretch>
              <a:fillRect/>
            </a:stretch>
          </p:blipFill>
          <p:spPr>
            <a:xfrm>
              <a:off x="257123" y="253705"/>
              <a:ext cx="1571588" cy="698708"/>
            </a:xfrm>
            <a:prstGeom prst="rect">
              <a:avLst/>
            </a:prstGeom>
          </p:spPr>
        </p:pic>
      </p:grpSp>
      <p:sp>
        <p:nvSpPr>
          <p:cNvPr id="9" name="object 40">
            <a:extLst>
              <a:ext uri="{FF2B5EF4-FFF2-40B4-BE49-F238E27FC236}">
                <a16:creationId xmlns:a16="http://schemas.microsoft.com/office/drawing/2014/main" id="{BAB331AD-77A6-0337-8F5E-37B5CF3FCF82}"/>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SEGMENTATION</a:t>
            </a:r>
            <a:endParaRPr lang="en-IN" sz="2400" dirty="0">
              <a:solidFill>
                <a:srgbClr val="0070C0"/>
              </a:solidFill>
              <a:latin typeface="Poppins" panose="00000500000000000000" pitchFamily="2" charset="0"/>
              <a:cs typeface="Poppins" panose="00000500000000000000" pitchFamily="2" charset="0"/>
            </a:endParaRPr>
          </a:p>
        </p:txBody>
      </p:sp>
      <p:sp>
        <p:nvSpPr>
          <p:cNvPr id="3" name="Slide Number Placeholder 2">
            <a:extLst>
              <a:ext uri="{FF2B5EF4-FFF2-40B4-BE49-F238E27FC236}">
                <a16:creationId xmlns:a16="http://schemas.microsoft.com/office/drawing/2014/main" id="{CC19504B-633A-D15D-A032-F1F1A71B61FE}"/>
              </a:ext>
            </a:extLst>
          </p:cNvPr>
          <p:cNvSpPr>
            <a:spLocks noGrp="1"/>
          </p:cNvSpPr>
          <p:nvPr>
            <p:ph type="sldNum" sz="quarter" idx="7"/>
          </p:nvPr>
        </p:nvSpPr>
        <p:spPr/>
        <p:txBody>
          <a:bodyPr/>
          <a:lstStyle/>
          <a:p>
            <a:pPr marL="38100">
              <a:lnSpc>
                <a:spcPts val="1100"/>
              </a:lnSpc>
            </a:pPr>
            <a:fld id="{81D60167-4931-47E6-BA6A-407CBD079E47}" type="slidenum">
              <a:rPr lang="en-IN" spc="-25" smtClean="0"/>
              <a:t>5</a:t>
            </a:fld>
            <a:endParaRPr lang="en-IN" spc="-25" dirty="0"/>
          </a:p>
        </p:txBody>
      </p:sp>
      <p:sp>
        <p:nvSpPr>
          <p:cNvPr id="4" name="Footer Placeholder 3">
            <a:extLst>
              <a:ext uri="{FF2B5EF4-FFF2-40B4-BE49-F238E27FC236}">
                <a16:creationId xmlns:a16="http://schemas.microsoft.com/office/drawing/2014/main" id="{96C6FE60-F231-E56F-830C-4D449E72EA96}"/>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1" name="TextBox 10">
            <a:extLst>
              <a:ext uri="{FF2B5EF4-FFF2-40B4-BE49-F238E27FC236}">
                <a16:creationId xmlns:a16="http://schemas.microsoft.com/office/drawing/2014/main" id="{A42C4301-1FB2-00A7-262D-CD6926F340BC}"/>
              </a:ext>
            </a:extLst>
          </p:cNvPr>
          <p:cNvSpPr txBox="1"/>
          <p:nvPr/>
        </p:nvSpPr>
        <p:spPr>
          <a:xfrm>
            <a:off x="9336023" y="1703283"/>
            <a:ext cx="2514600" cy="1980000"/>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REGION</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North America</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Europe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Asia-Pacific</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Rest of the World</a:t>
            </a:r>
          </a:p>
          <a:p>
            <a:pPr marL="355600" algn="just"/>
            <a:endParaRPr lang="en-US" sz="1400" dirty="0">
              <a:solidFill>
                <a:srgbClr val="FF000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30E90697-AE77-D557-4685-ABCDE7C6E682}"/>
              </a:ext>
            </a:extLst>
          </p:cNvPr>
          <p:cNvSpPr txBox="1"/>
          <p:nvPr/>
        </p:nvSpPr>
        <p:spPr>
          <a:xfrm>
            <a:off x="3213234" y="1699004"/>
            <a:ext cx="2895600" cy="3939796"/>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END-USE INDUSTRY</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Electronics and Electrical</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Automotive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Aerospace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Defense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Healthcare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Energy</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Environment</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Medical</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Chemical</a:t>
            </a:r>
          </a:p>
          <a:p>
            <a:pPr marL="534988" indent="-174625" algn="l">
              <a:lnSpc>
                <a:spcPct val="150000"/>
              </a:lnSpc>
              <a:buFont typeface="+mj-lt"/>
              <a:buAutoNum type="arabicPeriod"/>
            </a:pPr>
            <a:endParaRPr lang="en-US" sz="1400" dirty="0">
              <a:solidFill>
                <a:srgbClr val="FF0000"/>
              </a:solidFill>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917AC4BA-A330-F153-F57D-2A3EC5CB45F6}"/>
              </a:ext>
            </a:extLst>
          </p:cNvPr>
          <p:cNvSpPr txBox="1"/>
          <p:nvPr/>
        </p:nvSpPr>
        <p:spPr>
          <a:xfrm>
            <a:off x="6430873" y="1699004"/>
            <a:ext cx="2554223" cy="2000804"/>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APPLICATION</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Monolithic</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Coatings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Matrix Composites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Ceramic Filters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Others</a:t>
            </a:r>
          </a:p>
        </p:txBody>
      </p:sp>
    </p:spTree>
    <p:extLst>
      <p:ext uri="{BB962C8B-B14F-4D97-AF65-F5344CB8AC3E}">
        <p14:creationId xmlns:p14="http://schemas.microsoft.com/office/powerpoint/2010/main" val="393291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24FEEA1-0354-5878-0A65-28BD2C05623A}"/>
              </a:ext>
            </a:extLst>
          </p:cNvPr>
          <p:cNvGrpSpPr/>
          <p:nvPr/>
        </p:nvGrpSpPr>
        <p:grpSpPr>
          <a:xfrm>
            <a:off x="1219200" y="1371600"/>
            <a:ext cx="10082283" cy="4343753"/>
            <a:chOff x="-661518" y="1441884"/>
            <a:chExt cx="14036543" cy="4166509"/>
          </a:xfrm>
        </p:grpSpPr>
        <p:sp>
          <p:nvSpPr>
            <p:cNvPr id="2" name="TextBox 1">
              <a:extLst>
                <a:ext uri="{FF2B5EF4-FFF2-40B4-BE49-F238E27FC236}">
                  <a16:creationId xmlns:a16="http://schemas.microsoft.com/office/drawing/2014/main" id="{C1B2E161-E444-4085-5DA3-BB580C981723}"/>
                </a:ext>
              </a:extLst>
            </p:cNvPr>
            <p:cNvSpPr txBox="1"/>
            <p:nvPr/>
          </p:nvSpPr>
          <p:spPr>
            <a:xfrm>
              <a:off x="-661518" y="1441884"/>
              <a:ext cx="6351932" cy="4166509"/>
            </a:xfrm>
            <a:prstGeom prst="rect">
              <a:avLst/>
            </a:prstGeom>
            <a:solidFill>
              <a:schemeClr val="accent1">
                <a:lumMod val="40000"/>
                <a:lumOff val="60000"/>
                <a:alpha val="20000"/>
              </a:schemeClr>
            </a:solidFill>
          </p:spPr>
          <p:txBody>
            <a:bodyPr wrap="square">
              <a:spAutoFit/>
            </a:bodyPr>
            <a:lstStyle>
              <a:defPPr>
                <a:defRPr kern="0"/>
              </a:defPPr>
              <a:lvl1pPr marL="285750" indent="-285750" algn="just">
                <a:lnSpc>
                  <a:spcPct val="220000"/>
                </a:lnSpc>
                <a:buFont typeface="Wingdings" panose="05000000000000000000" pitchFamily="2" charset="2"/>
                <a:buChar char="v"/>
                <a:defRPr sz="1400" b="1">
                  <a:solidFill>
                    <a:srgbClr val="376092"/>
                  </a:solidFill>
                  <a:latin typeface="Poppins" panose="00000500000000000000" pitchFamily="2" charset="0"/>
                  <a:cs typeface="Poppins" panose="00000500000000000000" pitchFamily="2" charset="0"/>
                </a:defRPr>
              </a:lvl1pPr>
            </a:lstStyle>
            <a:p>
              <a:pPr algn="l">
                <a:lnSpc>
                  <a:spcPct val="200000"/>
                </a:lnSpc>
              </a:pPr>
              <a:r>
                <a:rPr lang="en-US" b="0" dirty="0">
                  <a:solidFill>
                    <a:srgbClr val="FF0000"/>
                  </a:solidFill>
                </a:rPr>
                <a:t>3M Company</a:t>
              </a:r>
            </a:p>
            <a:p>
              <a:pPr algn="l">
                <a:lnSpc>
                  <a:spcPct val="200000"/>
                </a:lnSpc>
              </a:pPr>
              <a:r>
                <a:rPr lang="en-US" b="0" dirty="0" err="1">
                  <a:solidFill>
                    <a:srgbClr val="FF0000"/>
                  </a:solidFill>
                </a:rPr>
                <a:t>Blasch</a:t>
              </a:r>
              <a:r>
                <a:rPr lang="en-US" b="0" dirty="0">
                  <a:solidFill>
                    <a:srgbClr val="FF0000"/>
                  </a:solidFill>
                </a:rPr>
                <a:t> Precision Ceramics</a:t>
              </a:r>
            </a:p>
            <a:p>
              <a:pPr algn="l">
                <a:lnSpc>
                  <a:spcPct val="200000"/>
                </a:lnSpc>
              </a:pPr>
              <a:r>
                <a:rPr lang="en-US" b="0" dirty="0" err="1">
                  <a:solidFill>
                    <a:srgbClr val="FF0000"/>
                  </a:solidFill>
                </a:rPr>
                <a:t>CeramTec</a:t>
              </a:r>
              <a:r>
                <a:rPr lang="en-US" b="0" dirty="0">
                  <a:solidFill>
                    <a:srgbClr val="FF0000"/>
                  </a:solidFill>
                </a:rPr>
                <a:t> GmbH</a:t>
              </a:r>
            </a:p>
            <a:p>
              <a:pPr algn="l">
                <a:lnSpc>
                  <a:spcPct val="200000"/>
                </a:lnSpc>
              </a:pPr>
              <a:r>
                <a:rPr lang="en-US" b="0" dirty="0" err="1">
                  <a:solidFill>
                    <a:srgbClr val="FF0000"/>
                  </a:solidFill>
                </a:rPr>
                <a:t>CoorsTek</a:t>
              </a:r>
              <a:r>
                <a:rPr lang="en-US" b="0" dirty="0">
                  <a:solidFill>
                    <a:srgbClr val="FF0000"/>
                  </a:solidFill>
                </a:rPr>
                <a:t> Inc.</a:t>
              </a:r>
            </a:p>
            <a:p>
              <a:pPr algn="l">
                <a:lnSpc>
                  <a:spcPct val="200000"/>
                </a:lnSpc>
              </a:pPr>
              <a:r>
                <a:rPr lang="en-US" b="0" dirty="0">
                  <a:solidFill>
                    <a:srgbClr val="FF0000"/>
                  </a:solidFill>
                </a:rPr>
                <a:t>Corning Incorporated</a:t>
              </a:r>
            </a:p>
            <a:p>
              <a:pPr algn="l">
                <a:lnSpc>
                  <a:spcPct val="200000"/>
                </a:lnSpc>
              </a:pPr>
              <a:r>
                <a:rPr lang="en-US" b="0" dirty="0">
                  <a:solidFill>
                    <a:srgbClr val="FF0000"/>
                  </a:solidFill>
                </a:rPr>
                <a:t>Dyson Technical Ceramics</a:t>
              </a:r>
            </a:p>
            <a:p>
              <a:pPr algn="l">
                <a:lnSpc>
                  <a:spcPct val="200000"/>
                </a:lnSpc>
              </a:pPr>
              <a:r>
                <a:rPr lang="en-US" b="0" dirty="0">
                  <a:solidFill>
                    <a:srgbClr val="FF0000"/>
                  </a:solidFill>
                </a:rPr>
                <a:t>Ibiden Co., Ltd.</a:t>
              </a:r>
            </a:p>
            <a:p>
              <a:pPr algn="l">
                <a:lnSpc>
                  <a:spcPct val="200000"/>
                </a:lnSpc>
              </a:pPr>
              <a:r>
                <a:rPr lang="en-US" b="0" dirty="0">
                  <a:solidFill>
                    <a:srgbClr val="FF0000"/>
                  </a:solidFill>
                </a:rPr>
                <a:t>IPS Ceramics Ltd.</a:t>
              </a:r>
            </a:p>
            <a:p>
              <a:pPr algn="l">
                <a:lnSpc>
                  <a:spcPct val="200000"/>
                </a:lnSpc>
              </a:pPr>
              <a:r>
                <a:rPr lang="en-US" b="0" dirty="0">
                  <a:solidFill>
                    <a:srgbClr val="FF0000"/>
                  </a:solidFill>
                </a:rPr>
                <a:t>Kyocera Corporation</a:t>
              </a:r>
            </a:p>
            <a:p>
              <a:pPr algn="l">
                <a:lnSpc>
                  <a:spcPct val="200000"/>
                </a:lnSpc>
              </a:pPr>
              <a:r>
                <a:rPr lang="en-US" b="0" dirty="0">
                  <a:solidFill>
                    <a:srgbClr val="FF0000"/>
                  </a:solidFill>
                </a:rPr>
                <a:t>LSP Industrial Ceramics, Inc.</a:t>
              </a:r>
            </a:p>
          </p:txBody>
        </p:sp>
        <p:sp>
          <p:nvSpPr>
            <p:cNvPr id="9" name="TextBox 8">
              <a:extLst>
                <a:ext uri="{FF2B5EF4-FFF2-40B4-BE49-F238E27FC236}">
                  <a16:creationId xmlns:a16="http://schemas.microsoft.com/office/drawing/2014/main" id="{EFEC4633-B776-0324-0E37-08D5A4A4C3D6}"/>
                </a:ext>
              </a:extLst>
            </p:cNvPr>
            <p:cNvSpPr txBox="1"/>
            <p:nvPr/>
          </p:nvSpPr>
          <p:spPr>
            <a:xfrm>
              <a:off x="6726391" y="1441884"/>
              <a:ext cx="6648634" cy="4166509"/>
            </a:xfrm>
            <a:prstGeom prst="rect">
              <a:avLst/>
            </a:prstGeom>
            <a:solidFill>
              <a:schemeClr val="accent1">
                <a:lumMod val="40000"/>
                <a:lumOff val="60000"/>
                <a:alpha val="20000"/>
              </a:schemeClr>
            </a:solidFill>
          </p:spPr>
          <p:txBody>
            <a:bodyPr wrap="square">
              <a:spAutoFit/>
            </a:bodyPr>
            <a:lstStyle>
              <a:defPPr>
                <a:defRPr kern="0"/>
              </a:defPPr>
              <a:lvl1pPr marL="285750" indent="-285750" algn="just">
                <a:lnSpc>
                  <a:spcPct val="220000"/>
                </a:lnSpc>
                <a:buFont typeface="Wingdings" panose="05000000000000000000" pitchFamily="2" charset="2"/>
                <a:buChar char="v"/>
                <a:defRPr sz="1400" b="0">
                  <a:solidFill>
                    <a:srgbClr val="376092"/>
                  </a:solidFill>
                  <a:latin typeface="Poppins" panose="00000500000000000000" pitchFamily="2" charset="0"/>
                  <a:cs typeface="Poppins" panose="00000500000000000000" pitchFamily="2" charset="0"/>
                </a:defRPr>
              </a:lvl1pPr>
            </a:lstStyle>
            <a:p>
              <a:pPr algn="l">
                <a:lnSpc>
                  <a:spcPct val="200000"/>
                </a:lnSpc>
              </a:pPr>
              <a:r>
                <a:rPr lang="en-IN" dirty="0" err="1">
                  <a:solidFill>
                    <a:srgbClr val="FF0000"/>
                  </a:solidFill>
                </a:rPr>
                <a:t>Maruwa</a:t>
              </a:r>
              <a:r>
                <a:rPr lang="en-IN" dirty="0">
                  <a:solidFill>
                    <a:srgbClr val="FF0000"/>
                  </a:solidFill>
                </a:rPr>
                <a:t> Co., Ltd.</a:t>
              </a:r>
            </a:p>
            <a:p>
              <a:pPr algn="l">
                <a:lnSpc>
                  <a:spcPct val="200000"/>
                </a:lnSpc>
              </a:pPr>
              <a:r>
                <a:rPr lang="en-IN" dirty="0" err="1">
                  <a:solidFill>
                    <a:srgbClr val="FF0000"/>
                  </a:solidFill>
                </a:rPr>
                <a:t>McDanel</a:t>
              </a:r>
              <a:r>
                <a:rPr lang="en-IN" dirty="0">
                  <a:solidFill>
                    <a:srgbClr val="FF0000"/>
                  </a:solidFill>
                </a:rPr>
                <a:t> Advanced Ceramic Technologies</a:t>
              </a:r>
            </a:p>
            <a:p>
              <a:pPr algn="l">
                <a:lnSpc>
                  <a:spcPct val="200000"/>
                </a:lnSpc>
              </a:pPr>
              <a:r>
                <a:rPr lang="en-IN" dirty="0">
                  <a:solidFill>
                    <a:srgbClr val="FF0000"/>
                  </a:solidFill>
                </a:rPr>
                <a:t>Morgan Advanced Materials PLC</a:t>
              </a:r>
            </a:p>
            <a:p>
              <a:pPr algn="l">
                <a:lnSpc>
                  <a:spcPct val="200000"/>
                </a:lnSpc>
              </a:pPr>
              <a:r>
                <a:rPr lang="en-IN" dirty="0">
                  <a:solidFill>
                    <a:srgbClr val="FF0000"/>
                  </a:solidFill>
                </a:rPr>
                <a:t>Morgan Technical Ceramics</a:t>
              </a:r>
            </a:p>
            <a:p>
              <a:pPr algn="l">
                <a:lnSpc>
                  <a:spcPct val="200000"/>
                </a:lnSpc>
              </a:pPr>
              <a:r>
                <a:rPr lang="en-IN" dirty="0">
                  <a:solidFill>
                    <a:srgbClr val="FF0000"/>
                  </a:solidFill>
                </a:rPr>
                <a:t>Murata Manufacturing Co., Ltd.</a:t>
              </a:r>
            </a:p>
            <a:p>
              <a:pPr algn="l">
                <a:lnSpc>
                  <a:spcPct val="200000"/>
                </a:lnSpc>
              </a:pPr>
              <a:r>
                <a:rPr lang="en-IN" dirty="0">
                  <a:solidFill>
                    <a:srgbClr val="FF0000"/>
                  </a:solidFill>
                </a:rPr>
                <a:t>NGK Spark Plug Co., Ltd.</a:t>
              </a:r>
            </a:p>
            <a:p>
              <a:pPr algn="l">
                <a:lnSpc>
                  <a:spcPct val="200000"/>
                </a:lnSpc>
              </a:pPr>
              <a:r>
                <a:rPr lang="en-IN" dirty="0" err="1">
                  <a:solidFill>
                    <a:srgbClr val="FF0000"/>
                  </a:solidFill>
                </a:rPr>
                <a:t>Rauschert</a:t>
              </a:r>
              <a:r>
                <a:rPr lang="en-IN" dirty="0">
                  <a:solidFill>
                    <a:srgbClr val="FF0000"/>
                  </a:solidFill>
                </a:rPr>
                <a:t> Steinbach GmbH</a:t>
              </a:r>
            </a:p>
            <a:p>
              <a:pPr algn="l">
                <a:lnSpc>
                  <a:spcPct val="200000"/>
                </a:lnSpc>
              </a:pPr>
              <a:r>
                <a:rPr lang="en-IN" dirty="0">
                  <a:solidFill>
                    <a:srgbClr val="FF0000"/>
                  </a:solidFill>
                </a:rPr>
                <a:t>Saint-Gobain Ceramic Materials</a:t>
              </a:r>
            </a:p>
            <a:p>
              <a:pPr algn="l">
                <a:lnSpc>
                  <a:spcPct val="200000"/>
                </a:lnSpc>
              </a:pPr>
              <a:r>
                <a:rPr lang="en-IN" dirty="0">
                  <a:solidFill>
                    <a:srgbClr val="FF0000"/>
                  </a:solidFill>
                </a:rPr>
                <a:t>Superior Technical Ceramics</a:t>
              </a:r>
            </a:p>
            <a:p>
              <a:pPr algn="l">
                <a:lnSpc>
                  <a:spcPct val="200000"/>
                </a:lnSpc>
              </a:pPr>
              <a:r>
                <a:rPr lang="en-IN" dirty="0">
                  <a:solidFill>
                    <a:srgbClr val="FF0000"/>
                  </a:solidFill>
                </a:rPr>
                <a:t>Vesuvius plc</a:t>
              </a:r>
            </a:p>
          </p:txBody>
        </p:sp>
      </p:grpSp>
      <p:grpSp>
        <p:nvGrpSpPr>
          <p:cNvPr id="6" name="Group 5">
            <a:extLst>
              <a:ext uri="{FF2B5EF4-FFF2-40B4-BE49-F238E27FC236}">
                <a16:creationId xmlns:a16="http://schemas.microsoft.com/office/drawing/2014/main" id="{62D29E3A-A650-6327-F187-B6A7C202E756}"/>
              </a:ext>
            </a:extLst>
          </p:cNvPr>
          <p:cNvGrpSpPr/>
          <p:nvPr/>
        </p:nvGrpSpPr>
        <p:grpSpPr>
          <a:xfrm>
            <a:off x="-30392" y="1"/>
            <a:ext cx="1859103" cy="1361440"/>
            <a:chOff x="-30392" y="1"/>
            <a:chExt cx="1859103" cy="1361440"/>
          </a:xfrm>
        </p:grpSpPr>
        <p:sp>
          <p:nvSpPr>
            <p:cNvPr id="10" name="object 5">
              <a:extLst>
                <a:ext uri="{FF2B5EF4-FFF2-40B4-BE49-F238E27FC236}">
                  <a16:creationId xmlns:a16="http://schemas.microsoft.com/office/drawing/2014/main" id="{588D6284-4DEC-D738-1C5B-E97F94070FA0}"/>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1" name="object 6">
              <a:extLst>
                <a:ext uri="{FF2B5EF4-FFF2-40B4-BE49-F238E27FC236}">
                  <a16:creationId xmlns:a16="http://schemas.microsoft.com/office/drawing/2014/main" id="{1AC66B6E-1E60-E0F9-9D06-D295A5E1F879}"/>
                </a:ext>
              </a:extLst>
            </p:cNvPr>
            <p:cNvPicPr/>
            <p:nvPr/>
          </p:nvPicPr>
          <p:blipFill>
            <a:blip r:embed="rId3" cstate="print"/>
            <a:stretch>
              <a:fillRect/>
            </a:stretch>
          </p:blipFill>
          <p:spPr>
            <a:xfrm>
              <a:off x="257123" y="253705"/>
              <a:ext cx="1571588" cy="698708"/>
            </a:xfrm>
            <a:prstGeom prst="rect">
              <a:avLst/>
            </a:prstGeom>
          </p:spPr>
        </p:pic>
      </p:grpSp>
      <p:sp>
        <p:nvSpPr>
          <p:cNvPr id="7" name="object 40">
            <a:extLst>
              <a:ext uri="{FF2B5EF4-FFF2-40B4-BE49-F238E27FC236}">
                <a16:creationId xmlns:a16="http://schemas.microsoft.com/office/drawing/2014/main" id="{DEC4BEC3-3776-1190-B4B4-6CED961BE3A3}"/>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COMPANY PROFILES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A5B0F804-0259-6E8F-7478-E3949B2A7EF2}"/>
              </a:ext>
            </a:extLst>
          </p:cNvPr>
          <p:cNvSpPr>
            <a:spLocks noGrp="1"/>
          </p:cNvSpPr>
          <p:nvPr>
            <p:ph type="sldNum" sz="quarter" idx="7"/>
          </p:nvPr>
        </p:nvSpPr>
        <p:spPr/>
        <p:txBody>
          <a:bodyPr/>
          <a:lstStyle/>
          <a:p>
            <a:pPr marL="38100">
              <a:lnSpc>
                <a:spcPts val="1100"/>
              </a:lnSpc>
            </a:pPr>
            <a:fld id="{81D60167-4931-47E6-BA6A-407CBD079E47}" type="slidenum">
              <a:rPr lang="en-IN" spc="-25" smtClean="0"/>
              <a:t>6</a:t>
            </a:fld>
            <a:endParaRPr lang="en-IN" spc="-25" dirty="0"/>
          </a:p>
        </p:txBody>
      </p:sp>
      <p:sp>
        <p:nvSpPr>
          <p:cNvPr id="8" name="Footer Placeholder 7">
            <a:extLst>
              <a:ext uri="{FF2B5EF4-FFF2-40B4-BE49-F238E27FC236}">
                <a16:creationId xmlns:a16="http://schemas.microsoft.com/office/drawing/2014/main" id="{45D0AFDE-61DB-2EA2-39FF-597FB2839AFC}"/>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Tree>
    <p:extLst>
      <p:ext uri="{BB962C8B-B14F-4D97-AF65-F5344CB8AC3E}">
        <p14:creationId xmlns:p14="http://schemas.microsoft.com/office/powerpoint/2010/main" val="169832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SUMMARY</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E6DBF4B3-F43E-E4E7-9D7C-88959E02C1AF}"/>
              </a:ext>
            </a:extLst>
          </p:cNvPr>
          <p:cNvSpPr>
            <a:spLocks noGrp="1"/>
          </p:cNvSpPr>
          <p:nvPr>
            <p:ph type="sldNum" sz="quarter" idx="7"/>
          </p:nvPr>
        </p:nvSpPr>
        <p:spPr/>
        <p:txBody>
          <a:bodyPr/>
          <a:lstStyle/>
          <a:p>
            <a:pPr marL="38100">
              <a:lnSpc>
                <a:spcPts val="1100"/>
              </a:lnSpc>
            </a:pPr>
            <a:fld id="{81D60167-4931-47E6-BA6A-407CBD079E47}" type="slidenum">
              <a:rPr lang="en-IN" spc="-25" smtClean="0"/>
              <a:t>7</a:t>
            </a:fld>
            <a:endParaRPr lang="en-IN" spc="-25" dirty="0"/>
          </a:p>
        </p:txBody>
      </p:sp>
      <p:sp>
        <p:nvSpPr>
          <p:cNvPr id="7" name="Footer Placeholder 6">
            <a:extLst>
              <a:ext uri="{FF2B5EF4-FFF2-40B4-BE49-F238E27FC236}">
                <a16:creationId xmlns:a16="http://schemas.microsoft.com/office/drawing/2014/main" id="{5BA9FDCC-4D4F-4BD6-7BD3-9148083BC47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4" name="object 26">
            <a:extLst>
              <a:ext uri="{FF2B5EF4-FFF2-40B4-BE49-F238E27FC236}">
                <a16:creationId xmlns:a16="http://schemas.microsoft.com/office/drawing/2014/main" id="{F83FFA0B-2D4D-5AEB-CE9E-501648597AC9}"/>
              </a:ext>
            </a:extLst>
          </p:cNvPr>
          <p:cNvSpPr txBox="1"/>
          <p:nvPr/>
        </p:nvSpPr>
        <p:spPr>
          <a:xfrm>
            <a:off x="533400" y="1371600"/>
            <a:ext cx="6781800" cy="4829143"/>
          </a:xfrm>
          <a:prstGeom prst="rect">
            <a:avLst/>
          </a:prstGeom>
        </p:spPr>
        <p:txBody>
          <a:bodyPr vert="horz" wrap="square" lIns="0" tIns="12065" rIns="0" bIns="0" rtlCol="0">
            <a:spAutoFit/>
          </a:bodyPr>
          <a:lstStyle/>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size was USD XX.X Billion in 2023 and is anticipated to reach USD XX.X Billion in 2033, growing at a rate of X.X% from 2024 to 2033.</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is segmented into material type, end-user industry, application, and region.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material type, the market is categorized into oxide </a:t>
            </a:r>
            <a:r>
              <a:rPr lang="en-US" sz="1400" dirty="0" err="1">
                <a:solidFill>
                  <a:srgbClr val="FF0000"/>
                </a:solidFill>
                <a:latin typeface="Poppins" panose="00000500000000000000" pitchFamily="2" charset="0"/>
                <a:cs typeface="Poppins" panose="00000500000000000000" pitchFamily="2" charset="0"/>
              </a:rPr>
              <a:t>abd</a:t>
            </a:r>
            <a:r>
              <a:rPr lang="en-US" sz="1400" dirty="0">
                <a:solidFill>
                  <a:srgbClr val="FF0000"/>
                </a:solidFill>
                <a:latin typeface="Poppins" panose="00000500000000000000" pitchFamily="2" charset="0"/>
                <a:cs typeface="Poppins" panose="00000500000000000000" pitchFamily="2" charset="0"/>
              </a:rPr>
              <a:t> non oxide types including Alumina, Zirconia, Titanate, Ferrite, Silicate, </a:t>
            </a:r>
            <a:r>
              <a:rPr lang="en-US" sz="1400" dirty="0" err="1">
                <a:solidFill>
                  <a:srgbClr val="FF0000"/>
                </a:solidFill>
                <a:latin typeface="Poppins" panose="00000500000000000000" pitchFamily="2" charset="0"/>
                <a:cs typeface="Poppins" panose="00000500000000000000" pitchFamily="2" charset="0"/>
              </a:rPr>
              <a:t>Nitiride</a:t>
            </a:r>
            <a:r>
              <a:rPr lang="en-US" sz="1400" dirty="0">
                <a:solidFill>
                  <a:srgbClr val="FF0000"/>
                </a:solidFill>
                <a:latin typeface="Poppins" panose="00000500000000000000" pitchFamily="2" charset="0"/>
                <a:cs typeface="Poppins" panose="00000500000000000000" pitchFamily="2" charset="0"/>
              </a:rPr>
              <a:t>, Carbide, Silicide, Sulfide, Boride</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the end-user industry, the market is segmented into electronics and electricals, automotive, chemicals, defense, aerospace, healthcare, medical, energy and environment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the application, the market is segmented into monolithic, coatings, composites, ceramic filters and others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Region-wise, it is studied across North America, Europe, Asia Pacific, and the Rest of the World.</a:t>
            </a:r>
          </a:p>
        </p:txBody>
      </p:sp>
      <p:pic>
        <p:nvPicPr>
          <p:cNvPr id="13" name="Picture 12">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4"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4B793A07-F485-B906-1833-248A7BF975BC}"/>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
        <p:nvSpPr>
          <p:cNvPr id="8" name="TextBox 7">
            <a:extLst>
              <a:ext uri="{FF2B5EF4-FFF2-40B4-BE49-F238E27FC236}">
                <a16:creationId xmlns:a16="http://schemas.microsoft.com/office/drawing/2014/main" id="{3221D11F-A348-4E57-4721-ED65258E8EA7}"/>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155462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a:t>
            </a:r>
            <a:r>
              <a:rPr lang="en-US" sz="1400" b="1" dirty="0">
                <a:solidFill>
                  <a:srgbClr val="FF0000"/>
                </a:solidFill>
                <a:latin typeface="Poppins" panose="00000500000000000000" pitchFamily="2" charset="0"/>
                <a:cs typeface="Poppins" panose="00000500000000000000" pitchFamily="2" charset="0"/>
              </a:rPr>
              <a:t>Material Type</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latin typeface="Poppins" panose="00000500000000000000" pitchFamily="2" charset="0"/>
                <a:cs typeface="Poppins" panose="00000500000000000000" pitchFamily="2" charset="0"/>
              </a:endParaRPr>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592324159"/>
              </p:ext>
            </p:extLst>
          </p:nvPr>
        </p:nvGraphicFramePr>
        <p:xfrm>
          <a:off x="381000" y="2431609"/>
          <a:ext cx="7239000" cy="3259861"/>
        </p:xfrm>
        <a:graphic>
          <a:graphicData uri="http://schemas.openxmlformats.org/drawingml/2006/table">
            <a:tbl>
              <a:tblPr firstRow="1" firstCol="1" bandRow="1">
                <a:tableStyleId>{3B4B98B0-60AC-42C2-AFA5-B58CD77FA1E5}</a:tableStyleId>
              </a:tblPr>
              <a:tblGrid>
                <a:gridCol w="1905000">
                  <a:extLst>
                    <a:ext uri="{9D8B030D-6E8A-4147-A177-3AD203B41FA5}">
                      <a16:colId xmlns:a16="http://schemas.microsoft.com/office/drawing/2014/main" val="4175545643"/>
                    </a:ext>
                  </a:extLst>
                </a:gridCol>
                <a:gridCol w="16764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296351">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MATERIAL TYPE</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Alumina</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Zirconia</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Titanate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Ferrite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Silicate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Carbide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82715015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Nitride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4930439"/>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Silicide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62715796"/>
                  </a:ext>
                </a:extLst>
              </a:tr>
              <a:tr h="296351">
                <a:tc>
                  <a:txBody>
                    <a:bodyPr/>
                    <a:lstStyle/>
                    <a:p>
                      <a:pPr algn="l" fontAlgn="b">
                        <a:buClr>
                          <a:srgbClr val="000000"/>
                        </a:buClr>
                        <a:buSzPts val="1100"/>
                        <a:buFont typeface="Calibri" panose="020F0502020204030204" pitchFamily="34" charset="0"/>
                        <a:buNone/>
                      </a:pPr>
                      <a:r>
                        <a:rPr lang="en-IN" sz="1400" b="0" i="0" u="none" strike="noStrike" dirty="0" err="1">
                          <a:solidFill>
                            <a:srgbClr val="FF0000"/>
                          </a:solidFill>
                          <a:effectLst/>
                          <a:latin typeface="Poppins" panose="00000500000000000000" pitchFamily="2" charset="0"/>
                          <a:cs typeface="Poppins" panose="00000500000000000000" pitchFamily="2" charset="0"/>
                        </a:rPr>
                        <a:t>Sulfide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24275430"/>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Boride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743561927"/>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6705600"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b="0" i="0" dirty="0">
                <a:solidFill>
                  <a:srgbClr val="FF0000"/>
                </a:solidFill>
                <a:effectLst/>
                <a:latin typeface="Poppins" panose="00000500000000000000" pitchFamily="2" charset="0"/>
                <a:cs typeface="Poppins" panose="00000500000000000000" pitchFamily="2" charset="0"/>
              </a:rPr>
              <a:t>type</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extLst>
              <p:ext uri="{D42A27DB-BD31-4B8C-83A1-F6EECF244321}">
                <p14:modId xmlns:p14="http://schemas.microsoft.com/office/powerpoint/2010/main" val="3989471056"/>
              </p:ext>
            </p:extLst>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MATERIAL TYPE</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a:xfrm>
            <a:off x="11850623" y="6577380"/>
            <a:ext cx="226059" cy="143501"/>
          </a:xfrm>
        </p:spPr>
        <p:txBody>
          <a:bodyPr/>
          <a:lstStyle/>
          <a:p>
            <a:pPr marL="38100">
              <a:lnSpc>
                <a:spcPts val="1100"/>
              </a:lnSpc>
            </a:pPr>
            <a:fld id="{81D60167-4931-47E6-BA6A-407CBD079E47}" type="slidenum">
              <a:rPr lang="en-IN" spc="-25" smtClean="0">
                <a:latin typeface="Poppins" panose="00000500000000000000" pitchFamily="2" charset="0"/>
                <a:cs typeface="Poppins" panose="00000500000000000000" pitchFamily="2" charset="0"/>
              </a:rPr>
              <a:t>8</a:t>
            </a:fld>
            <a:endParaRPr lang="en-IN" spc="-25" dirty="0">
              <a:latin typeface="Poppins" panose="00000500000000000000" pitchFamily="2" charset="0"/>
              <a:cs typeface="Poppins" panose="00000500000000000000" pitchFamily="2" charset="0"/>
            </a:endParaRPr>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a:xfrm>
            <a:off x="146710" y="6563359"/>
            <a:ext cx="2767330" cy="156068"/>
          </a:xfrm>
        </p:spPr>
        <p:txBody>
          <a:bodyPr/>
          <a:lstStyle/>
          <a:p>
            <a:pPr marL="12700">
              <a:lnSpc>
                <a:spcPts val="1240"/>
              </a:lnSpc>
            </a:pPr>
            <a:r>
              <a:rPr lang="en-US" dirty="0">
                <a:latin typeface="+mn-lt"/>
                <a:cs typeface="Poppins" panose="00000500000000000000" pitchFamily="2" charset="0"/>
              </a:rPr>
              <a:t>Copyright © 2024, Global Insight Services</a:t>
            </a:r>
            <a:endParaRPr lang="en-US" spc="-10" dirty="0">
              <a:latin typeface="+mn-lt"/>
              <a:cs typeface="Poppins" panose="00000500000000000000" pitchFamily="2" charset="0"/>
            </a:endParaRPr>
          </a:p>
        </p:txBody>
      </p:sp>
      <p:sp>
        <p:nvSpPr>
          <p:cNvPr id="13" name="TextBox 12">
            <a:extLst>
              <a:ext uri="{FF2B5EF4-FFF2-40B4-BE49-F238E27FC236}">
                <a16:creationId xmlns:a16="http://schemas.microsoft.com/office/drawing/2014/main" id="{5CDCB705-317D-7653-04F1-2DDA8E18BA4D}"/>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4232925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a:t>
            </a:r>
            <a:r>
              <a:rPr lang="en-US" sz="1400" b="1" dirty="0">
                <a:solidFill>
                  <a:srgbClr val="FF0000"/>
                </a:solidFill>
                <a:latin typeface="Poppins" panose="00000500000000000000" pitchFamily="2" charset="0"/>
                <a:cs typeface="Poppins" panose="00000500000000000000" pitchFamily="2" charset="0"/>
              </a:rPr>
              <a:t>End-User</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3275122235"/>
              </p:ext>
            </p:extLst>
          </p:nvPr>
        </p:nvGraphicFramePr>
        <p:xfrm>
          <a:off x="381000" y="2369497"/>
          <a:ext cx="7239000" cy="3164742"/>
        </p:xfrm>
        <a:graphic>
          <a:graphicData uri="http://schemas.openxmlformats.org/drawingml/2006/table">
            <a:tbl>
              <a:tblPr firstRow="1" firstCol="1" bandRow="1">
                <a:tableStyleId>{3B4B98B0-60AC-42C2-AFA5-B58CD77FA1E5}</a:tableStyleId>
              </a:tblPr>
              <a:tblGrid>
                <a:gridCol w="2362200">
                  <a:extLst>
                    <a:ext uri="{9D8B030D-6E8A-4147-A177-3AD203B41FA5}">
                      <a16:colId xmlns:a16="http://schemas.microsoft.com/office/drawing/2014/main" val="4175545643"/>
                    </a:ext>
                  </a:extLst>
                </a:gridCol>
                <a:gridCol w="12192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351638">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END-USER INDUSTRY</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Electronics and Electricals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Automotive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Aerospace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351638">
                <a:tc>
                  <a:txBody>
                    <a:bodyPr/>
                    <a:lstStyle/>
                    <a:p>
                      <a:pPr algn="l" fontAlgn="b">
                        <a:buClr>
                          <a:srgbClr val="000000"/>
                        </a:buClr>
                        <a:buSzPts val="1100"/>
                        <a:buFont typeface="Calibri" panose="020F0502020204030204" pitchFamily="34" charset="0"/>
                        <a:buNone/>
                      </a:pPr>
                      <a:r>
                        <a:rPr lang="en-IN" sz="1400" b="0" i="0" u="none" strike="noStrike" dirty="0" err="1">
                          <a:solidFill>
                            <a:srgbClr val="FF0000"/>
                          </a:solidFill>
                          <a:effectLst/>
                          <a:latin typeface="Poppins" panose="00000500000000000000" pitchFamily="2" charset="0"/>
                          <a:cs typeface="Poppins" panose="00000500000000000000" pitchFamily="2" charset="0"/>
                        </a:rPr>
                        <a:t>Defense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Energy</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Environment</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82715015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Medical</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4930439"/>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Chemical</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62715796"/>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dirty="0">
                <a:solidFill>
                  <a:srgbClr val="FF0000"/>
                </a:solidFill>
                <a:latin typeface="Poppins" panose="00000500000000000000" pitchFamily="2" charset="0"/>
                <a:cs typeface="Poppins" panose="00000500000000000000" pitchFamily="2" charset="0"/>
              </a:rPr>
              <a:t>end-user</a:t>
            </a:r>
            <a:r>
              <a:rPr lang="en-US" sz="1200" dirty="0">
                <a:solidFill>
                  <a:srgbClr val="000000"/>
                </a:solidFill>
                <a:latin typeface="Poppins" panose="00000500000000000000" pitchFamily="2" charset="0"/>
                <a:cs typeface="Poppins" panose="00000500000000000000" pitchFamily="2" charset="0"/>
              </a:rPr>
              <a:t> industry</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END-USER</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p:txBody>
          <a:bodyPr/>
          <a:lstStyle/>
          <a:p>
            <a:pPr marL="38100">
              <a:lnSpc>
                <a:spcPts val="1100"/>
              </a:lnSpc>
            </a:pPr>
            <a:fld id="{81D60167-4931-47E6-BA6A-407CBD079E47}" type="slidenum">
              <a:rPr lang="en-IN" spc="-25" smtClean="0"/>
              <a:t>9</a:t>
            </a:fld>
            <a:endParaRPr lang="en-IN" spc="-25" dirty="0"/>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TextBox 12">
            <a:extLst>
              <a:ext uri="{FF2B5EF4-FFF2-40B4-BE49-F238E27FC236}">
                <a16:creationId xmlns:a16="http://schemas.microsoft.com/office/drawing/2014/main" id="{CB3B837B-EDA8-C930-B43C-5CE082743772}"/>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497764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35712</TotalTime>
  <Words>2701</Words>
  <Application>Microsoft Office PowerPoint</Application>
  <PresentationFormat>Widescreen</PresentationFormat>
  <Paragraphs>658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 Display</vt:lpstr>
      <vt:lpstr>Arial</vt:lpstr>
      <vt:lpstr>Calibri</vt:lpstr>
      <vt:lpstr>Poppins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Plant-based Protein Market</dc:title>
  <dc:creator>Kumar Nishant</dc:creator>
  <cp:lastModifiedBy>Kumar Nishant</cp:lastModifiedBy>
  <cp:revision>2908</cp:revision>
  <dcterms:created xsi:type="dcterms:W3CDTF">2022-06-17T17:14:38Z</dcterms:created>
  <dcterms:modified xsi:type="dcterms:W3CDTF">2024-01-29T16:59:08Z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2022-02-02T00:00:00Z</vt:filetime>
  </property>
  <property fmtid="{D5CDD505-2E9C-101B-9397-08002B2CF9AE}" pid="3" name="Creator">
    <vt:lpwstr>Microsoft® PowerPoint® 2013</vt:lpwstr>
  </property>
  <property fmtid="{D5CDD505-2E9C-101B-9397-08002B2CF9AE}" pid="4" name="LastSaved">
    <vt:filetime>2022-06-17T00:00:00Z</vt:filetime>
  </property>
  <property fmtid="{D5CDD505-2E9C-101B-9397-08002B2CF9AE}" pid="5" name="Producer">
    <vt:lpwstr>Microsoft® PowerPoint® 2013</vt:lpwstr>
  </property>
</Properties>
</file>