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ommentAuthors.xml" ContentType="application/vnd.openxmlformats-officedocument.presentationml.commentAuthors+xml"/>
  <Override PartName="/ppt/media/image4.jpg" ContentType="image/jp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428" r:id="rId2"/>
    <p:sldId id="2583" r:id="rId3"/>
    <p:sldId id="2511" r:id="rId4"/>
    <p:sldId id="2506" r:id="rId5"/>
    <p:sldId id="2433" r:id="rId6"/>
    <p:sldId id="2434" r:id="rId7"/>
    <p:sldId id="2575" r:id="rId8"/>
    <p:sldId id="2446" r:id="rId9"/>
    <p:sldId id="2581" r:id="rId10"/>
    <p:sldId id="2582" r:id="rId11"/>
    <p:sldId id="2549" r:id="rId12"/>
    <p:sldId id="2456" r:id="rId13"/>
    <p:sldId id="2457" r:id="rId14"/>
    <p:sldId id="2460" r:id="rId15"/>
    <p:sldId id="2458" r:id="rId16"/>
    <p:sldId id="2459" r:id="rId17"/>
    <p:sldId id="2476" r:id="rId18"/>
    <p:sldId id="2477" r:id="rId19"/>
    <p:sldId id="2522" r:id="rId20"/>
    <p:sldId id="2480"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N. Baviskar" initials="SNB" lastIdx="1" clrIdx="0">
    <p:extLst>
      <p:ext uri="{19B8F6BF-5375-455C-9EA6-DF929625EA0E}">
        <p15:presenceInfo xmlns:p15="http://schemas.microsoft.com/office/powerpoint/2012/main" userId="78a0c80b0dbf7a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FE"/>
    <a:srgbClr val="0070C0"/>
    <a:srgbClr val="376092"/>
    <a:srgbClr val="27ACFD"/>
    <a:srgbClr val="DCE6F2"/>
    <a:srgbClr val="002060"/>
    <a:srgbClr val="00D2C2"/>
    <a:srgbClr val="FF0066"/>
    <a:srgbClr val="3871F1"/>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1701" autoAdjust="0"/>
  </p:normalViewPr>
  <p:slideViewPr>
    <p:cSldViewPr>
      <p:cViewPr varScale="1">
        <p:scale>
          <a:sx n="63" d="100"/>
          <a:sy n="63" d="100"/>
        </p:scale>
        <p:origin x="904" y="52"/>
      </p:cViewPr>
      <p:guideLst>
        <p:guide orient="horz" pos="2880"/>
        <p:guide pos="2160"/>
      </p:guideLst>
    </p:cSldViewPr>
  </p:slideViewPr>
  <p:outlineViewPr>
    <p:cViewPr>
      <p:scale>
        <a:sx n="33" d="100"/>
        <a:sy n="33" d="100"/>
      </p:scale>
      <p:origin x="0" y="-3480"/>
    </p:cViewPr>
  </p:outlineViewPr>
  <p:notesTextViewPr>
    <p:cViewPr>
      <p:scale>
        <a:sx n="33" d="100"/>
        <a:sy n="33"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Hoja1!$B$1</c:f>
              <c:strCache>
                <c:ptCount val="1"/>
                <c:pt idx="0">
                  <c:v>Ventas</c:v>
                </c:pt>
              </c:strCache>
            </c:strRef>
          </c:tx>
          <c:spPr>
            <a:solidFill>
              <a:schemeClr val="bg1">
                <a:lumMod val="75000"/>
              </a:schemeClr>
            </a:solidFill>
          </c:spPr>
          <c:dPt>
            <c:idx val="0"/>
            <c:bubble3D val="0"/>
            <c:spPr>
              <a:solidFill>
                <a:srgbClr val="27ACFD"/>
              </a:solidFill>
              <a:ln w="19050">
                <a:solidFill>
                  <a:schemeClr val="lt1"/>
                </a:solidFill>
              </a:ln>
              <a:effectLst/>
            </c:spPr>
            <c:extLst>
              <c:ext xmlns:c16="http://schemas.microsoft.com/office/drawing/2014/chart" uri="{C3380CC4-5D6E-409C-BE32-E72D297353CC}">
                <c16:uniqueId val="{00000001-0890-448B-94E3-4F3AE257505A}"/>
              </c:ext>
            </c:extLst>
          </c:dPt>
          <c:dPt>
            <c:idx val="1"/>
            <c:bubble3D val="0"/>
            <c:spPr>
              <a:solidFill>
                <a:srgbClr val="00D2C2"/>
              </a:solidFill>
              <a:ln w="19050">
                <a:solidFill>
                  <a:schemeClr val="lt1"/>
                </a:solidFill>
              </a:ln>
              <a:effectLst/>
            </c:spPr>
            <c:extLst>
              <c:ext xmlns:c16="http://schemas.microsoft.com/office/drawing/2014/chart" uri="{C3380CC4-5D6E-409C-BE32-E72D297353CC}">
                <c16:uniqueId val="{00000003-0890-448B-94E3-4F3AE257505A}"/>
              </c:ext>
            </c:extLst>
          </c:dPt>
          <c:dPt>
            <c:idx val="2"/>
            <c:bubble3D val="0"/>
            <c:spPr>
              <a:solidFill>
                <a:srgbClr val="376092"/>
              </a:solidFill>
              <a:ln w="19050">
                <a:solidFill>
                  <a:schemeClr val="lt1"/>
                </a:solidFill>
              </a:ln>
              <a:effectLst/>
            </c:spPr>
            <c:extLst>
              <c:ext xmlns:c16="http://schemas.microsoft.com/office/drawing/2014/chart" uri="{C3380CC4-5D6E-409C-BE32-E72D297353CC}">
                <c16:uniqueId val="{00000005-0890-448B-94E3-4F3AE257505A}"/>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0890-448B-94E3-4F3AE257505A}"/>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Text</c:v>
                </c:pt>
                <c:pt idx="1">
                  <c:v>Text</c:v>
                </c:pt>
                <c:pt idx="2">
                  <c:v>Text</c:v>
                </c:pt>
                <c:pt idx="3">
                  <c:v>Text</c:v>
                </c:pt>
              </c:strCache>
            </c:strRef>
          </c:cat>
          <c:val>
            <c:numRef>
              <c:f>Hoja1!$B$2:$B$5</c:f>
              <c:numCache>
                <c:formatCode>0%</c:formatCode>
                <c:ptCount val="4"/>
                <c:pt idx="0">
                  <c:v>0.25</c:v>
                </c:pt>
                <c:pt idx="1">
                  <c:v>0.25</c:v>
                </c:pt>
                <c:pt idx="2">
                  <c:v>0.25</c:v>
                </c:pt>
                <c:pt idx="3">
                  <c:v>0.25</c:v>
                </c:pt>
              </c:numCache>
            </c:numRef>
          </c:val>
          <c:extLst>
            <c:ext xmlns:c16="http://schemas.microsoft.com/office/drawing/2014/chart" uri="{C3380CC4-5D6E-409C-BE32-E72D297353CC}">
              <c16:uniqueId val="{00000008-0890-448B-94E3-4F3AE257505A}"/>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6DB9-4AD2-9BEB-4E7721691BCA}"/>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Text</c:v>
                </c:pt>
              </c:strCache>
            </c:strRef>
          </c:tx>
          <c:spPr>
            <a:solidFill>
              <a:srgbClr val="7DCDFE"/>
            </a:solidFill>
            <a:ln>
              <a:noFill/>
            </a:ln>
            <a:effectLst/>
          </c:spPr>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Text</c:v>
                </c:pt>
                <c:pt idx="1">
                  <c:v>Text</c:v>
                </c:pt>
                <c:pt idx="2">
                  <c:v>Text</c:v>
                </c:pt>
                <c:pt idx="3">
                  <c:v>Text</c:v>
                </c:pt>
                <c:pt idx="4">
                  <c:v>Text</c:v>
                </c:pt>
                <c:pt idx="5">
                  <c:v>Text</c:v>
                </c:pt>
                <c:pt idx="6">
                  <c:v>Text</c:v>
                </c:pt>
                <c:pt idx="7">
                  <c:v>Text</c:v>
                </c:pt>
              </c:strCache>
            </c:strRef>
          </c:cat>
          <c:val>
            <c:numRef>
              <c:f>Sheet1!$B$2:$B$9</c:f>
              <c:numCache>
                <c:formatCode>General</c:formatCode>
                <c:ptCount val="8"/>
                <c:pt idx="0">
                  <c:v>10</c:v>
                </c:pt>
                <c:pt idx="1">
                  <c:v>20</c:v>
                </c:pt>
                <c:pt idx="2">
                  <c:v>30</c:v>
                </c:pt>
                <c:pt idx="3">
                  <c:v>40</c:v>
                </c:pt>
                <c:pt idx="4">
                  <c:v>50</c:v>
                </c:pt>
                <c:pt idx="5">
                  <c:v>60</c:v>
                </c:pt>
                <c:pt idx="6">
                  <c:v>70</c:v>
                </c:pt>
                <c:pt idx="7">
                  <c:v>80</c:v>
                </c:pt>
              </c:numCache>
            </c:numRef>
          </c:val>
          <c:extLst>
            <c:ext xmlns:c16="http://schemas.microsoft.com/office/drawing/2014/chart" uri="{C3380CC4-5D6E-409C-BE32-E72D297353CC}">
              <c16:uniqueId val="{00000000-5C9C-4B7F-B61D-D5802A1179E8}"/>
            </c:ext>
          </c:extLst>
        </c:ser>
        <c:dLbls>
          <c:showLegendKey val="0"/>
          <c:showVal val="0"/>
          <c:showCatName val="0"/>
          <c:showSerName val="0"/>
          <c:showPercent val="0"/>
          <c:showBubbleSize val="0"/>
        </c:dLbls>
        <c:gapWidth val="130"/>
        <c:axId val="-1623129136"/>
        <c:axId val="-1623131312"/>
      </c:barChart>
      <c:catAx>
        <c:axId val="-162312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623131312"/>
        <c:crosses val="autoZero"/>
        <c:auto val="1"/>
        <c:lblAlgn val="ctr"/>
        <c:lblOffset val="100"/>
        <c:noMultiLvlLbl val="0"/>
      </c:catAx>
      <c:valAx>
        <c:axId val="-1623131312"/>
        <c:scaling>
          <c:orientation val="minMax"/>
        </c:scaling>
        <c:delete val="1"/>
        <c:axPos val="l"/>
        <c:numFmt formatCode="General" sourceLinked="1"/>
        <c:majorTickMark val="none"/>
        <c:minorTickMark val="none"/>
        <c:tickLblPos val="nextTo"/>
        <c:crossAx val="-1623129136"/>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Poppins" panose="00000500000000000000" pitchFamily="2" charset="0"/>
          <a:cs typeface="Poppins" panose="000005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705485139400455E-2"/>
          <c:y val="5.3383949408555474E-2"/>
          <c:w val="0.94529451486059957"/>
          <c:h val="0.82012341345834783"/>
        </c:manualLayout>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Sheet1!$B$2:$B$6</c:f>
              <c:numCache>
                <c:formatCode>General</c:formatCode>
                <c:ptCount val="5"/>
                <c:pt idx="0">
                  <c:v>300</c:v>
                </c:pt>
                <c:pt idx="1">
                  <c:v>700</c:v>
                </c:pt>
                <c:pt idx="2">
                  <c:v>380</c:v>
                </c:pt>
                <c:pt idx="3">
                  <c:v>203</c:v>
                </c:pt>
                <c:pt idx="4">
                  <c:v>180</c:v>
                </c:pt>
              </c:numCache>
            </c:numRef>
          </c:val>
          <c:extLst>
            <c:ext xmlns:c16="http://schemas.microsoft.com/office/drawing/2014/chart" uri="{C3380CC4-5D6E-409C-BE32-E72D297353CC}">
              <c16:uniqueId val="{00000000-1923-4593-81F0-D3663FF9130A}"/>
            </c:ext>
          </c:extLst>
        </c:ser>
        <c:ser>
          <c:idx val="1"/>
          <c:order val="1"/>
          <c:tx>
            <c:strRef>
              <c:f>Sheet1!$C$1</c:f>
              <c:strCache>
                <c:ptCount val="1"/>
                <c:pt idx="0">
                  <c:v>Series 2</c:v>
                </c:pt>
              </c:strCache>
            </c:strRef>
          </c:tx>
          <c:spPr>
            <a:solidFill>
              <a:srgbClr val="27ACFD"/>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Sheet1!$C$2:$C$6</c:f>
              <c:numCache>
                <c:formatCode>General</c:formatCode>
                <c:ptCount val="5"/>
                <c:pt idx="0">
                  <c:v>330</c:v>
                </c:pt>
                <c:pt idx="1">
                  <c:v>725</c:v>
                </c:pt>
                <c:pt idx="2">
                  <c:v>390</c:v>
                </c:pt>
                <c:pt idx="3">
                  <c:v>205</c:v>
                </c:pt>
                <c:pt idx="4">
                  <c:v>170</c:v>
                </c:pt>
              </c:numCache>
            </c:numRef>
          </c:val>
          <c:extLst>
            <c:ext xmlns:c16="http://schemas.microsoft.com/office/drawing/2014/chart" uri="{C3380CC4-5D6E-409C-BE32-E72D297353CC}">
              <c16:uniqueId val="{00000001-1923-4593-81F0-D3663FF9130A}"/>
            </c:ext>
          </c:extLst>
        </c:ser>
        <c:ser>
          <c:idx val="2"/>
          <c:order val="2"/>
          <c:tx>
            <c:strRef>
              <c:f>Sheet1!$D$1</c:f>
              <c:strCache>
                <c:ptCount val="1"/>
                <c:pt idx="0">
                  <c:v>Series 3</c:v>
                </c:pt>
              </c:strCache>
            </c:strRef>
          </c:tx>
          <c:spPr>
            <a:solidFill>
              <a:srgbClr val="0070C0"/>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Sheet1!$D$2:$D$6</c:f>
              <c:numCache>
                <c:formatCode>General</c:formatCode>
                <c:ptCount val="5"/>
                <c:pt idx="0">
                  <c:v>600</c:v>
                </c:pt>
                <c:pt idx="1">
                  <c:v>1400</c:v>
                </c:pt>
                <c:pt idx="2">
                  <c:v>750</c:v>
                </c:pt>
                <c:pt idx="3">
                  <c:v>405</c:v>
                </c:pt>
                <c:pt idx="4">
                  <c:v>300</c:v>
                </c:pt>
              </c:numCache>
            </c:numRef>
          </c:val>
          <c:extLst>
            <c:ext xmlns:c16="http://schemas.microsoft.com/office/drawing/2014/chart" uri="{C3380CC4-5D6E-409C-BE32-E72D297353CC}">
              <c16:uniqueId val="{00000002-1923-4593-81F0-D3663FF9130A}"/>
            </c:ext>
          </c:extLst>
        </c:ser>
        <c:ser>
          <c:idx val="3"/>
          <c:order val="3"/>
          <c:tx>
            <c:strRef>
              <c:f>Sheet1!$E$1</c:f>
              <c:strCache>
                <c:ptCount val="1"/>
                <c:pt idx="0">
                  <c:v>Series 4</c:v>
                </c:pt>
              </c:strCache>
            </c:strRef>
          </c:tx>
          <c:spPr>
            <a:solidFill>
              <a:srgbClr val="00D2C2"/>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Sheet1!$E$2:$E$6</c:f>
              <c:numCache>
                <c:formatCode>General</c:formatCode>
                <c:ptCount val="5"/>
                <c:pt idx="0">
                  <c:v>615</c:v>
                </c:pt>
                <c:pt idx="1">
                  <c:v>1467</c:v>
                </c:pt>
                <c:pt idx="2">
                  <c:v>745</c:v>
                </c:pt>
                <c:pt idx="3">
                  <c:v>444</c:v>
                </c:pt>
                <c:pt idx="4">
                  <c:v>280</c:v>
                </c:pt>
              </c:numCache>
            </c:numRef>
          </c:val>
          <c:extLst>
            <c:ext xmlns:c16="http://schemas.microsoft.com/office/drawing/2014/chart" uri="{C3380CC4-5D6E-409C-BE32-E72D297353CC}">
              <c16:uniqueId val="{00000003-1923-4593-81F0-D3663FF9130A}"/>
            </c:ext>
          </c:extLst>
        </c:ser>
        <c:ser>
          <c:idx val="4"/>
          <c:order val="4"/>
          <c:tx>
            <c:strRef>
              <c:f>Sheet1!$F$1</c:f>
              <c:strCache>
                <c:ptCount val="1"/>
                <c:pt idx="0">
                  <c:v>Series 5</c:v>
                </c:pt>
              </c:strCache>
            </c:strRef>
          </c:tx>
          <c:spPr>
            <a:solidFill>
              <a:schemeClr val="bg1">
                <a:lumMod val="75000"/>
              </a:schemeClr>
            </a:solidFill>
            <a:ln>
              <a:noFill/>
            </a:ln>
            <a:effectLst/>
          </c:spPr>
          <c:invertIfNegative val="0"/>
          <c:cat>
            <c:numRef>
              <c:f>Sheet1!$A$2:$A$6</c:f>
              <c:numCache>
                <c:formatCode>General</c:formatCode>
                <c:ptCount val="5"/>
                <c:pt idx="0">
                  <c:v>2016</c:v>
                </c:pt>
                <c:pt idx="1">
                  <c:v>2017</c:v>
                </c:pt>
                <c:pt idx="2">
                  <c:v>2018</c:v>
                </c:pt>
                <c:pt idx="3">
                  <c:v>2019</c:v>
                </c:pt>
                <c:pt idx="4">
                  <c:v>2020</c:v>
                </c:pt>
              </c:numCache>
            </c:numRef>
          </c:cat>
          <c:val>
            <c:numRef>
              <c:f>Sheet1!$F$2:$F$6</c:f>
              <c:numCache>
                <c:formatCode>General</c:formatCode>
                <c:ptCount val="5"/>
                <c:pt idx="0">
                  <c:v>610</c:v>
                </c:pt>
                <c:pt idx="1">
                  <c:v>1467</c:v>
                </c:pt>
                <c:pt idx="2">
                  <c:v>750</c:v>
                </c:pt>
                <c:pt idx="3">
                  <c:v>439</c:v>
                </c:pt>
                <c:pt idx="4">
                  <c:v>280</c:v>
                </c:pt>
              </c:numCache>
            </c:numRef>
          </c:val>
          <c:extLst>
            <c:ext xmlns:c16="http://schemas.microsoft.com/office/drawing/2014/chart" uri="{C3380CC4-5D6E-409C-BE32-E72D297353CC}">
              <c16:uniqueId val="{00000004-1923-4593-81F0-D3663FF9130A}"/>
            </c:ext>
          </c:extLst>
        </c:ser>
        <c:dLbls>
          <c:showLegendKey val="0"/>
          <c:showVal val="0"/>
          <c:showCatName val="0"/>
          <c:showSerName val="0"/>
          <c:showPercent val="0"/>
          <c:showBubbleSize val="0"/>
        </c:dLbls>
        <c:gapWidth val="100"/>
        <c:overlap val="-20"/>
        <c:axId val="-1623129680"/>
        <c:axId val="-1623130768"/>
      </c:barChart>
      <c:catAx>
        <c:axId val="-162312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30768"/>
        <c:crosses val="autoZero"/>
        <c:auto val="1"/>
        <c:lblAlgn val="ctr"/>
        <c:lblOffset val="100"/>
        <c:noMultiLvlLbl val="0"/>
      </c:catAx>
      <c:valAx>
        <c:axId val="-1623130768"/>
        <c:scaling>
          <c:orientation val="minMax"/>
          <c:max val="2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crossAx val="-1623129680"/>
        <c:crosses val="autoZero"/>
        <c:crossBetween val="between"/>
        <c:majorUnit val="400"/>
        <c:min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0" i="0">
          <a:solidFill>
            <a:schemeClr val="tx1"/>
          </a:solidFill>
          <a:latin typeface="Poppins" panose="00000500000000000000" pitchFamily="2" charset="0"/>
          <a:ea typeface="Open Sans Light" panose="020B0306030504020204" pitchFamily="34"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4551A4C-71FE-42A1-91C0-898095F378DE}" type="datetimeFigureOut">
              <a:rPr lang="en-US" smtClean="0"/>
              <a:t>1/29/2024</a:t>
            </a:fld>
            <a:endParaRPr lang="en-US"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42D429-73E7-4FD1-81EF-2A077003D45C}" type="slidenum">
              <a:rPr lang="en-US" smtClean="0"/>
              <a:t>‹#›</a:t>
            </a:fld>
            <a:endParaRPr lang="en-US" dirty="0"/>
          </a:p>
        </p:txBody>
      </p:sp>
    </p:spTree>
    <p:extLst>
      <p:ext uri="{BB962C8B-B14F-4D97-AF65-F5344CB8AC3E}">
        <p14:creationId xmlns:p14="http://schemas.microsoft.com/office/powerpoint/2010/main" val="2600376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a:t>
            </a:fld>
            <a:endParaRPr lang="en-US" dirty="0"/>
          </a:p>
        </p:txBody>
      </p:sp>
    </p:spTree>
    <p:extLst>
      <p:ext uri="{BB962C8B-B14F-4D97-AF65-F5344CB8AC3E}">
        <p14:creationId xmlns:p14="http://schemas.microsoft.com/office/powerpoint/2010/main" val="5717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10</a:t>
            </a:fld>
            <a:endParaRPr lang="en-US" dirty="0"/>
          </a:p>
        </p:txBody>
      </p:sp>
    </p:spTree>
    <p:extLst>
      <p:ext uri="{BB962C8B-B14F-4D97-AF65-F5344CB8AC3E}">
        <p14:creationId xmlns:p14="http://schemas.microsoft.com/office/powerpoint/2010/main" val="307356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11</a:t>
            </a:fld>
            <a:endParaRPr lang="en-US" dirty="0"/>
          </a:p>
        </p:txBody>
      </p:sp>
    </p:spTree>
    <p:extLst>
      <p:ext uri="{BB962C8B-B14F-4D97-AF65-F5344CB8AC3E}">
        <p14:creationId xmlns:p14="http://schemas.microsoft.com/office/powerpoint/2010/main" val="3143327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12</a:t>
            </a:fld>
            <a:endParaRPr lang="en-US" dirty="0"/>
          </a:p>
        </p:txBody>
      </p:sp>
    </p:spTree>
    <p:extLst>
      <p:ext uri="{BB962C8B-B14F-4D97-AF65-F5344CB8AC3E}">
        <p14:creationId xmlns:p14="http://schemas.microsoft.com/office/powerpoint/2010/main" val="27120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13</a:t>
            </a:fld>
            <a:endParaRPr lang="en-US" dirty="0"/>
          </a:p>
        </p:txBody>
      </p:sp>
    </p:spTree>
    <p:extLst>
      <p:ext uri="{BB962C8B-B14F-4D97-AF65-F5344CB8AC3E}">
        <p14:creationId xmlns:p14="http://schemas.microsoft.com/office/powerpoint/2010/main" val="136210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14</a:t>
            </a:fld>
            <a:endParaRPr lang="en-US" dirty="0"/>
          </a:p>
        </p:txBody>
      </p:sp>
    </p:spTree>
    <p:extLst>
      <p:ext uri="{BB962C8B-B14F-4D97-AF65-F5344CB8AC3E}">
        <p14:creationId xmlns:p14="http://schemas.microsoft.com/office/powerpoint/2010/main" val="374270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15</a:t>
            </a:fld>
            <a:endParaRPr lang="en-US" dirty="0"/>
          </a:p>
        </p:txBody>
      </p:sp>
    </p:spTree>
    <p:extLst>
      <p:ext uri="{BB962C8B-B14F-4D97-AF65-F5344CB8AC3E}">
        <p14:creationId xmlns:p14="http://schemas.microsoft.com/office/powerpoint/2010/main" val="568085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16</a:t>
            </a:fld>
            <a:endParaRPr lang="en-US" dirty="0"/>
          </a:p>
        </p:txBody>
      </p:sp>
    </p:spTree>
    <p:extLst>
      <p:ext uri="{BB962C8B-B14F-4D97-AF65-F5344CB8AC3E}">
        <p14:creationId xmlns:p14="http://schemas.microsoft.com/office/powerpoint/2010/main" val="3770710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17</a:t>
            </a:fld>
            <a:endParaRPr lang="en-US" dirty="0"/>
          </a:p>
        </p:txBody>
      </p:sp>
    </p:spTree>
    <p:extLst>
      <p:ext uri="{BB962C8B-B14F-4D97-AF65-F5344CB8AC3E}">
        <p14:creationId xmlns:p14="http://schemas.microsoft.com/office/powerpoint/2010/main" val="174841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18</a:t>
            </a:fld>
            <a:endParaRPr lang="en-US" dirty="0"/>
          </a:p>
        </p:txBody>
      </p:sp>
    </p:spTree>
    <p:extLst>
      <p:ext uri="{BB962C8B-B14F-4D97-AF65-F5344CB8AC3E}">
        <p14:creationId xmlns:p14="http://schemas.microsoft.com/office/powerpoint/2010/main" val="918297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19</a:t>
            </a:fld>
            <a:endParaRPr lang="en-US" dirty="0"/>
          </a:p>
        </p:txBody>
      </p:sp>
    </p:spTree>
    <p:extLst>
      <p:ext uri="{BB962C8B-B14F-4D97-AF65-F5344CB8AC3E}">
        <p14:creationId xmlns:p14="http://schemas.microsoft.com/office/powerpoint/2010/main" val="159179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a:t>
            </a:fld>
            <a:endParaRPr lang="en-US" dirty="0"/>
          </a:p>
        </p:txBody>
      </p:sp>
    </p:spTree>
    <p:extLst>
      <p:ext uri="{BB962C8B-B14F-4D97-AF65-F5344CB8AC3E}">
        <p14:creationId xmlns:p14="http://schemas.microsoft.com/office/powerpoint/2010/main" val="1972390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20</a:t>
            </a:fld>
            <a:endParaRPr lang="en-US" dirty="0"/>
          </a:p>
        </p:txBody>
      </p:sp>
    </p:spTree>
    <p:extLst>
      <p:ext uri="{BB962C8B-B14F-4D97-AF65-F5344CB8AC3E}">
        <p14:creationId xmlns:p14="http://schemas.microsoft.com/office/powerpoint/2010/main" val="1708182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0E42D429-73E7-4FD1-81EF-2A077003D45C}"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3</a:t>
            </a:fld>
            <a:endParaRPr kumimoji="0" lang="en-US" sz="12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822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4</a:t>
            </a:fld>
            <a:endParaRPr lang="en-US" dirty="0"/>
          </a:p>
        </p:txBody>
      </p:sp>
    </p:spTree>
    <p:extLst>
      <p:ext uri="{BB962C8B-B14F-4D97-AF65-F5344CB8AC3E}">
        <p14:creationId xmlns:p14="http://schemas.microsoft.com/office/powerpoint/2010/main" val="56410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5</a:t>
            </a:fld>
            <a:endParaRPr lang="en-US" dirty="0"/>
          </a:p>
        </p:txBody>
      </p:sp>
    </p:spTree>
    <p:extLst>
      <p:ext uri="{BB962C8B-B14F-4D97-AF65-F5344CB8AC3E}">
        <p14:creationId xmlns:p14="http://schemas.microsoft.com/office/powerpoint/2010/main" val="988569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6</a:t>
            </a:fld>
            <a:endParaRPr lang="en-US" dirty="0"/>
          </a:p>
        </p:txBody>
      </p:sp>
    </p:spTree>
    <p:extLst>
      <p:ext uri="{BB962C8B-B14F-4D97-AF65-F5344CB8AC3E}">
        <p14:creationId xmlns:p14="http://schemas.microsoft.com/office/powerpoint/2010/main" val="403778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7</a:t>
            </a:fld>
            <a:endParaRPr lang="en-US" dirty="0"/>
          </a:p>
        </p:txBody>
      </p:sp>
    </p:spTree>
    <p:extLst>
      <p:ext uri="{BB962C8B-B14F-4D97-AF65-F5344CB8AC3E}">
        <p14:creationId xmlns:p14="http://schemas.microsoft.com/office/powerpoint/2010/main" val="306852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8</a:t>
            </a:fld>
            <a:endParaRPr lang="en-US" dirty="0"/>
          </a:p>
        </p:txBody>
      </p:sp>
    </p:spTree>
    <p:extLst>
      <p:ext uri="{BB962C8B-B14F-4D97-AF65-F5344CB8AC3E}">
        <p14:creationId xmlns:p14="http://schemas.microsoft.com/office/powerpoint/2010/main" val="3710048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42D429-73E7-4FD1-81EF-2A077003D45C}" type="slidenum">
              <a:rPr lang="en-US" smtClean="0"/>
              <a:t>9</a:t>
            </a:fld>
            <a:endParaRPr lang="en-US" dirty="0"/>
          </a:p>
        </p:txBody>
      </p:sp>
    </p:spTree>
    <p:extLst>
      <p:ext uri="{BB962C8B-B14F-4D97-AF65-F5344CB8AC3E}">
        <p14:creationId xmlns:p14="http://schemas.microsoft.com/office/powerpoint/2010/main" val="19217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1276" y="3021914"/>
            <a:ext cx="11369446" cy="574675"/>
          </a:xfrm>
          <a:prstGeom prst="rect">
            <a:avLst/>
          </a:prstGeom>
        </p:spPr>
        <p:txBody>
          <a:bodyPr wrap="square" lIns="0" tIns="0" rIns="0" bIns="0">
            <a:spAutoFit/>
          </a:bodyPr>
          <a:lstStyle>
            <a:lvl1pPr>
              <a:defRPr sz="36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6" name="Holder 6"/>
          <p:cNvSpPr>
            <a:spLocks noGrp="1"/>
          </p:cNvSpPr>
          <p:nvPr>
            <p:ph type="sldNum" sz="quarter" idx="7"/>
          </p:nvPr>
        </p:nvSpPr>
        <p:spPr>
          <a:xfrm>
            <a:off x="11582401" y="6577380"/>
            <a:ext cx="494282" cy="142047"/>
          </a:xfrm>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7" name="Picture 6" descr="Logo&#10;&#10;Description automatically generated">
            <a:extLst>
              <a:ext uri="{FF2B5EF4-FFF2-40B4-BE49-F238E27FC236}">
                <a16:creationId xmlns:a16="http://schemas.microsoft.com/office/drawing/2014/main" id="{5BF06BB6-F143-0BE0-A905-8779423684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7" name="Holder 7"/>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8" name="Picture 7" descr="Logo&#10;&#10;Description automatically generated">
            <a:extLst>
              <a:ext uri="{FF2B5EF4-FFF2-40B4-BE49-F238E27FC236}">
                <a16:creationId xmlns:a16="http://schemas.microsoft.com/office/drawing/2014/main" id="{F6B67201-6D24-902E-C45C-8D809629F3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0628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5" name="Holder 5"/>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6" name="Picture 5" descr="Logo&#10;&#10;Description automatically generated">
            <a:extLst>
              <a:ext uri="{FF2B5EF4-FFF2-40B4-BE49-F238E27FC236}">
                <a16:creationId xmlns:a16="http://schemas.microsoft.com/office/drawing/2014/main" id="{919AB3C0-FCD3-567A-7B1D-08DE394E34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505050"/>
                </a:solidFill>
                <a:latin typeface="Calibri"/>
                <a:cs typeface="Calibri"/>
              </a:defRPr>
            </a:lvl1pPr>
          </a:lstStyle>
          <a:p>
            <a:pPr marL="12700">
              <a:lnSpc>
                <a:spcPts val="1240"/>
              </a:lnSpc>
            </a:pPr>
            <a:r>
              <a:rPr lang="en-US"/>
              <a:t>Copyright © 2024, Global Insight Services</a:t>
            </a:r>
            <a:endParaRPr spc="-10" dirty="0"/>
          </a:p>
        </p:txBody>
      </p:sp>
      <p:sp>
        <p:nvSpPr>
          <p:cNvPr id="4" name="Holder 4"/>
          <p:cNvSpPr>
            <a:spLocks noGrp="1"/>
          </p:cNvSpPr>
          <p:nvPr>
            <p:ph type="sldNum" sz="quarter" idx="7"/>
          </p:nvPr>
        </p:nvSpPr>
        <p:spPr/>
        <p:txBody>
          <a:bodyPr lIns="0" tIns="0" rIns="0" bIns="0"/>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pic>
        <p:nvPicPr>
          <p:cNvPr id="5" name="Picture 4" descr="Logo&#10;&#10;Description automatically generated">
            <a:extLst>
              <a:ext uri="{FF2B5EF4-FFF2-40B4-BE49-F238E27FC236}">
                <a16:creationId xmlns:a16="http://schemas.microsoft.com/office/drawing/2014/main" id="{52113564-7FF2-56FB-8AF1-8FF92199124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24082" y="19202"/>
            <a:ext cx="1752600" cy="80052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referRelativeResize="0">
            <a:picLocks noChangeAspect="1"/>
          </p:cNvPicPr>
          <p:nvPr userDrawn="1"/>
        </p:nvPicPr>
        <p:blipFill>
          <a:blip r:embed="rId7">
            <a:grayscl/>
            <a:alphaModFix amt="10000"/>
            <a:extLst>
              <a:ext uri="{BEBA8EAE-BF5A-486C-A8C5-ECC9F3942E4B}">
                <a14:imgProps xmlns:a14="http://schemas.microsoft.com/office/drawing/2010/main">
                  <a14:imgLayer r:embed="rId8">
                    <a14:imgEffect>
                      <a14:saturation sat="10000"/>
                    </a14:imgEffect>
                  </a14:imgLayer>
                </a14:imgProps>
              </a:ext>
              <a:ext uri="{28A0092B-C50C-407E-A947-70E740481C1C}">
                <a14:useLocalDpi xmlns:a14="http://schemas.microsoft.com/office/drawing/2010/main" val="0"/>
              </a:ext>
            </a:extLst>
          </a:blip>
          <a:srcRect/>
          <a:stretch/>
        </p:blipFill>
        <p:spPr>
          <a:xfrm>
            <a:off x="2983643" y="0"/>
            <a:ext cx="6207949" cy="6857998"/>
          </a:xfrm>
          <a:prstGeom prst="rect">
            <a:avLst/>
          </a:prstGeom>
        </p:spPr>
      </p:pic>
      <p:sp>
        <p:nvSpPr>
          <p:cNvPr id="17" name="bg object 17"/>
          <p:cNvSpPr/>
          <p:nvPr/>
        </p:nvSpPr>
        <p:spPr>
          <a:xfrm>
            <a:off x="0" y="6400800"/>
            <a:ext cx="12192000" cy="18415"/>
          </a:xfrm>
          <a:custGeom>
            <a:avLst/>
            <a:gdLst/>
            <a:ahLst/>
            <a:cxnLst/>
            <a:rect l="l" t="t" r="r" b="b"/>
            <a:pathLst>
              <a:path w="12192000" h="18414">
                <a:moveTo>
                  <a:pt x="12192000" y="0"/>
                </a:moveTo>
                <a:lnTo>
                  <a:pt x="0" y="0"/>
                </a:lnTo>
                <a:lnTo>
                  <a:pt x="0" y="18287"/>
                </a:lnTo>
                <a:lnTo>
                  <a:pt x="12192000" y="18287"/>
                </a:lnTo>
                <a:lnTo>
                  <a:pt x="12192000" y="0"/>
                </a:lnTo>
                <a:close/>
              </a:path>
            </a:pathLst>
          </a:custGeom>
          <a:solidFill>
            <a:srgbClr val="BEBEBE"/>
          </a:solidFill>
        </p:spPr>
        <p:txBody>
          <a:bodyPr wrap="square" lIns="0" tIns="0" rIns="0" bIns="0" rtlCol="0"/>
          <a:lstStyle/>
          <a:p>
            <a:endParaRPr dirty="0"/>
          </a:p>
        </p:txBody>
      </p:sp>
      <p:sp>
        <p:nvSpPr>
          <p:cNvPr id="2" name="Holder 2"/>
          <p:cNvSpPr>
            <a:spLocks noGrp="1"/>
          </p:cNvSpPr>
          <p:nvPr>
            <p:ph type="title"/>
          </p:nvPr>
        </p:nvSpPr>
        <p:spPr>
          <a:xfrm>
            <a:off x="245160" y="699261"/>
            <a:ext cx="9053195" cy="391159"/>
          </a:xfrm>
          <a:prstGeom prst="rect">
            <a:avLst/>
          </a:prstGeom>
        </p:spPr>
        <p:txBody>
          <a:bodyPr wrap="square" lIns="0" tIns="0" rIns="0" bIns="0">
            <a:spAutoFit/>
          </a:bodyPr>
          <a:lstStyle>
            <a:lvl1pPr>
              <a:defRPr sz="2400" b="1" i="0">
                <a:solidFill>
                  <a:srgbClr val="006288"/>
                </a:solidFill>
                <a:latin typeface="Calibri"/>
                <a:cs typeface="Calibri"/>
              </a:defRPr>
            </a:lvl1pPr>
          </a:lstStyle>
          <a:p>
            <a:endParaRPr/>
          </a:p>
        </p:txBody>
      </p:sp>
      <p:sp>
        <p:nvSpPr>
          <p:cNvPr id="3" name="Holder 3"/>
          <p:cNvSpPr>
            <a:spLocks noGrp="1"/>
          </p:cNvSpPr>
          <p:nvPr>
            <p:ph type="body" idx="1"/>
          </p:nvPr>
        </p:nvSpPr>
        <p:spPr>
          <a:xfrm>
            <a:off x="6230873" y="1852929"/>
            <a:ext cx="5719445" cy="4278630"/>
          </a:xfrm>
          <a:prstGeom prst="rect">
            <a:avLst/>
          </a:prstGeom>
        </p:spPr>
        <p:txBody>
          <a:bodyPr wrap="square" lIns="0" tIns="0" rIns="0" bIns="0">
            <a:spAutoFit/>
          </a:bodyPr>
          <a:lstStyle>
            <a:lvl1pPr>
              <a:defRPr sz="1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46710" y="6563359"/>
            <a:ext cx="2767330" cy="156068"/>
          </a:xfrm>
          <a:prstGeom prst="rect">
            <a:avLst/>
          </a:prstGeom>
        </p:spPr>
        <p:txBody>
          <a:bodyPr wrap="square" lIns="0" tIns="0" rIns="0" bIns="0">
            <a:spAutoFit/>
          </a:bodyPr>
          <a:lstStyle>
            <a:lvl1pPr>
              <a:defRPr sz="1200" b="0" i="0">
                <a:solidFill>
                  <a:srgbClr val="505050"/>
                </a:solidFill>
                <a:latin typeface="Calibri"/>
                <a:cs typeface="Calibri"/>
              </a:defRPr>
            </a:lvl1pPr>
          </a:lstStyle>
          <a:p>
            <a:pPr marL="12700">
              <a:lnSpc>
                <a:spcPts val="1240"/>
              </a:lnSpc>
            </a:pPr>
            <a:r>
              <a:rPr lang="en-US" dirty="0"/>
              <a:t>Copyright © 2024, Global Insight Services</a:t>
            </a:r>
            <a:endParaRPr spc="-10" dirty="0"/>
          </a:p>
        </p:txBody>
      </p:sp>
      <p:sp>
        <p:nvSpPr>
          <p:cNvPr id="6" name="Holder 6"/>
          <p:cNvSpPr>
            <a:spLocks noGrp="1"/>
          </p:cNvSpPr>
          <p:nvPr>
            <p:ph type="sldNum" sz="quarter" idx="7"/>
          </p:nvPr>
        </p:nvSpPr>
        <p:spPr>
          <a:xfrm>
            <a:off x="11850623" y="6577380"/>
            <a:ext cx="226059" cy="160020"/>
          </a:xfrm>
          <a:prstGeom prst="rect">
            <a:avLst/>
          </a:prstGeom>
        </p:spPr>
        <p:txBody>
          <a:bodyPr wrap="square" lIns="0" tIns="0" rIns="0" bIns="0">
            <a:spAutoFit/>
          </a:bodyPr>
          <a:lstStyle>
            <a:lvl1pPr>
              <a:defRPr sz="1050" b="0" i="0">
                <a:solidFill>
                  <a:schemeClr val="tx1"/>
                </a:solidFill>
                <a:latin typeface="Calibri"/>
                <a:cs typeface="Calibri"/>
              </a:defRPr>
            </a:lvl1pPr>
          </a:lstStyle>
          <a:p>
            <a:pPr marL="38100">
              <a:lnSpc>
                <a:spcPts val="11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hyperlink" Target="https://www.globalinsightservices.com/reports/Advanced-Ceramics-market/" TargetMode="External"/><Relationship Id="rId6" Type="http://schemas.openxmlformats.org/officeDocument/2006/relationships/hyperlink" Target="https://www.globalinsightservices.com/reports/medical-imaging-market/" TargetMode="External"/><Relationship Id="rId7" Type="http://schemas.openxmlformats.org/officeDocument/2006/relationships/hyperlink" Target="https://www.globalinsightservices.com/reports/sepsis-diagnostics-mark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hart" Target="../charts/chart6.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1</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
        <p:nvSpPr>
          <p:cNvPr id="4" name="TextBox 3">
            <a:extLst>
              <a:ext uri="{FF2B5EF4-FFF2-40B4-BE49-F238E27FC236}">
                <a16:creationId xmlns:a16="http://schemas.microsoft.com/office/drawing/2014/main" id="{0517182F-5C4C-6BD7-38F0-0EA94F01CB84}"/>
              </a:ext>
            </a:extLst>
          </p:cNvPr>
          <p:cNvSpPr txBox="1"/>
          <p:nvPr/>
        </p:nvSpPr>
        <p:spPr>
          <a:xfrm>
            <a:off x="2209800" y="549632"/>
            <a:ext cx="8839200" cy="5262979"/>
          </a:xfrm>
          <a:prstGeom prst="rect">
            <a:avLst/>
          </a:prstGeom>
          <a:noFill/>
        </p:spPr>
        <p:txBody>
          <a:bodyPr wrap="square" rtlCol="0">
            <a:spAutoFit/>
          </a:bodyPr>
          <a:lstStyle/>
          <a:p>
            <a:pPr algn="ctr"/>
            <a:r>
              <a:rPr lang="en-IN" sz="1600" b="1" dirty="0">
                <a:latin typeface="Aptos Display" panose="020B0004020202020204" pitchFamily="34" charset="0"/>
              </a:rPr>
              <a:t>CHATGPT QUERY</a:t>
            </a:r>
          </a:p>
          <a:p>
            <a:pPr algn="ctr"/>
            <a:endParaRPr lang="en-IN" sz="1600" dirty="0">
              <a:latin typeface="Aptos Display" panose="020B0004020202020204" pitchFamily="34" charset="0"/>
            </a:endParaRPr>
          </a:p>
          <a:p>
            <a:pPr algn="l"/>
            <a:r>
              <a:rPr lang="en-US" sz="1600" b="0" i="0" dirty="0">
                <a:solidFill>
                  <a:srgbClr val="0F0F0F"/>
                </a:solidFill>
                <a:effectLst/>
                <a:latin typeface="Aptos Display" panose="020B0004020202020204" pitchFamily="34" charset="0"/>
              </a:rPr>
              <a:t>Market definition of Medical Imaging Market in 500 words, segments by product, by application, by end-user industry, by services, by customer, by usage, by modality, by technology, by distribution channel, and any other segment that I have missed, top 20 key players, market summary and dynamics, top 5 Industry trends, top 5 market drivers, top 5 opportunities, top 5 restraints, top 5 threats, analysis of latest trends in words.</a:t>
            </a:r>
          </a:p>
          <a:p>
            <a:pPr algn="l"/>
            <a:endParaRPr lang="en-US" sz="1600" dirty="0">
              <a:solidFill>
                <a:srgbClr val="0F0F0F"/>
              </a:solidFill>
              <a:latin typeface="Aptos Display" panose="020B0004020202020204" pitchFamily="34" charset="0"/>
            </a:endParaRPr>
          </a:p>
          <a:p>
            <a:pPr algn="l"/>
            <a:r>
              <a:rPr lang="en-US" sz="1600" b="1" dirty="0">
                <a:solidFill>
                  <a:srgbClr val="FF0000"/>
                </a:solidFill>
                <a:latin typeface="Aptos Display" panose="020B0004020202020204" pitchFamily="34" charset="0"/>
              </a:rPr>
              <a:t>NEED TO REPLACE ALL THE DATA INTO THE FOLLOWING SLIDES</a:t>
            </a:r>
          </a:p>
          <a:p>
            <a:pPr algn="l"/>
            <a:endParaRPr lang="en-US" sz="1600" b="1" dirty="0">
              <a:solidFill>
                <a:srgbClr val="FF0000"/>
              </a:solidFill>
              <a:latin typeface="Aptos Display" panose="020B0004020202020204" pitchFamily="34" charset="0"/>
            </a:endParaRPr>
          </a:p>
          <a:p>
            <a:pPr algn="l"/>
            <a:r>
              <a:rPr lang="en-US" sz="1600" dirty="0">
                <a:solidFill>
                  <a:schemeClr val="tx1"/>
                </a:solidFill>
                <a:latin typeface="Aptos Display" panose="020B0004020202020204" pitchFamily="34" charset="0"/>
              </a:rPr>
              <a:t>Also we can export the data from our website for Advanced Ceramics Market </a:t>
            </a:r>
          </a:p>
          <a:p>
            <a:pPr algn="l"/>
            <a:endParaRPr lang="en-US"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5"/>
              </a:rPr>
              <a:t>https://www.globalinsightservices.com/reports/Advanced-Ceramics-market/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6"/>
              </a:rPr>
              <a:t>https://www.globalinsightservices.com/reports/medical-imaging-market/</a:t>
            </a:r>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hlinkClick r:id="rId7"/>
              </a:rPr>
              <a:t>https://www.globalinsightservices.com/reports/sepsis-diagnostics-market/</a:t>
            </a:r>
            <a:endParaRPr lang="en-IN" sz="1600" dirty="0">
              <a:solidFill>
                <a:schemeClr val="tx1"/>
              </a:solidFill>
              <a:latin typeface="Aptos Display" panose="020B0004020202020204" pitchFamily="34" charset="0"/>
            </a:endParaRPr>
          </a:p>
          <a:p>
            <a:pPr algn="l"/>
            <a:endParaRPr lang="en-IN" sz="1600" dirty="0">
              <a:solidFill>
                <a:schemeClr val="tx1"/>
              </a:solidFill>
              <a:latin typeface="Aptos Display" panose="020B0004020202020204" pitchFamily="34" charset="0"/>
            </a:endParaRPr>
          </a:p>
          <a:p>
            <a:pPr algn="l"/>
            <a:r>
              <a:rPr lang="en-IN" sz="1600" dirty="0">
                <a:solidFill>
                  <a:schemeClr val="tx1"/>
                </a:solidFill>
                <a:latin typeface="Aptos Display" panose="020B0004020202020204" pitchFamily="34" charset="0"/>
              </a:rPr>
              <a:t>I will need the following please – </a:t>
            </a:r>
          </a:p>
          <a:p>
            <a:pPr marL="342900" indent="-342900" algn="l">
              <a:buAutoNum type="arabicParenR"/>
            </a:pPr>
            <a:r>
              <a:rPr lang="en-IN" sz="1600" dirty="0">
                <a:solidFill>
                  <a:schemeClr val="tx1"/>
                </a:solidFill>
                <a:latin typeface="Aptos Display" panose="020B0004020202020204" pitchFamily="34" charset="0"/>
              </a:rPr>
              <a:t>Code should work for all the keywords alike for the PPT</a:t>
            </a:r>
          </a:p>
          <a:p>
            <a:pPr marL="342900" indent="-342900" algn="l">
              <a:buAutoNum type="arabicParenR"/>
            </a:pPr>
            <a:r>
              <a:rPr lang="en-IN" sz="1600" dirty="0">
                <a:solidFill>
                  <a:schemeClr val="tx1"/>
                </a:solidFill>
                <a:latin typeface="Aptos Display" panose="020B0004020202020204" pitchFamily="34" charset="0"/>
              </a:rPr>
              <a:t>Easy to execute and easy to debug code</a:t>
            </a:r>
          </a:p>
          <a:p>
            <a:pPr marL="342900" indent="-342900" algn="l">
              <a:buAutoNum type="arabicParenR"/>
            </a:pPr>
            <a:r>
              <a:rPr lang="en-IN" sz="1600" dirty="0">
                <a:solidFill>
                  <a:schemeClr val="tx1"/>
                </a:solidFill>
                <a:latin typeface="Aptos Display" panose="020B0004020202020204" pitchFamily="34" charset="0"/>
              </a:rPr>
              <a:t>Robust so that we can add more events to the code for larger tasks</a:t>
            </a:r>
          </a:p>
          <a:p>
            <a:pPr marL="342900" indent="-342900" algn="l">
              <a:buAutoNum type="arabicParenR"/>
            </a:pPr>
            <a:r>
              <a:rPr lang="en-IN" sz="1600" dirty="0">
                <a:solidFill>
                  <a:schemeClr val="tx1"/>
                </a:solidFill>
                <a:latin typeface="Aptos Display" panose="020B0004020202020204" pitchFamily="34" charset="0"/>
              </a:rPr>
              <a:t>Also need to collate the data for a keyword in word document</a:t>
            </a:r>
          </a:p>
        </p:txBody>
      </p:sp>
    </p:spTree>
    <p:extLst>
      <p:ext uri="{BB962C8B-B14F-4D97-AF65-F5344CB8AC3E}">
        <p14:creationId xmlns:p14="http://schemas.microsoft.com/office/powerpoint/2010/main" val="424134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a:t>
            </a:r>
            <a:r>
              <a:rPr lang="en-US" sz="1400" b="1" dirty="0">
                <a:solidFill>
                  <a:schemeClr val="tx1"/>
                </a:solidFill>
                <a:latin typeface="Poppins" panose="00000500000000000000" pitchFamily="2" charset="0"/>
                <a:cs typeface="Poppins" panose="00000500000000000000" pitchFamily="2" charset="0"/>
              </a:rPr>
              <a:t> Market Size by </a:t>
            </a:r>
            <a:r>
              <a:rPr lang="en-US" sz="1400" b="1" dirty="0">
                <a:solidFill>
                  <a:srgbClr val="FF0000"/>
                </a:solidFill>
                <a:latin typeface="Poppins" panose="00000500000000000000" pitchFamily="2" charset="0"/>
                <a:cs typeface="Poppins" panose="00000500000000000000" pitchFamily="2" charset="0"/>
              </a:rPr>
              <a:t>Application</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2431621953"/>
              </p:ext>
            </p:extLst>
          </p:nvPr>
        </p:nvGraphicFramePr>
        <p:xfrm>
          <a:off x="381000" y="2369495"/>
          <a:ext cx="7239000" cy="3033786"/>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50563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APPLICATION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Monolithic</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Coatings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Composites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Ceramic Filters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50563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Others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Ap</a:t>
            </a:r>
            <a:r>
              <a:rPr lang="en-US" sz="1200" dirty="0">
                <a:solidFill>
                  <a:srgbClr val="FF0000"/>
                </a:solidFill>
                <a:latin typeface="Poppins" panose="00000500000000000000" pitchFamily="2" charset="0"/>
                <a:cs typeface="Poppins" panose="00000500000000000000" pitchFamily="2" charset="0"/>
              </a:rPr>
              <a:t>plication </a:t>
            </a:r>
            <a:r>
              <a:rPr lang="en-US" sz="1200" dirty="0">
                <a:solidFill>
                  <a:srgbClr val="000000"/>
                </a:solidFill>
                <a:latin typeface="Poppins" panose="00000500000000000000" pitchFamily="2" charset="0"/>
                <a:cs typeface="Poppins" panose="00000500000000000000" pitchFamily="2" charset="0"/>
              </a:rPr>
              <a:t>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APPLICATION</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10</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E20C36F1-9794-D864-1376-6706C2AFA14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345303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225748"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Region,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861DC2B8-E6BF-08A3-F6BC-55680DF136A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REGION</a:t>
            </a:r>
          </a:p>
        </p:txBody>
      </p:sp>
      <p:sp>
        <p:nvSpPr>
          <p:cNvPr id="4" name="Slide Number Placeholder 3">
            <a:extLst>
              <a:ext uri="{FF2B5EF4-FFF2-40B4-BE49-F238E27FC236}">
                <a16:creationId xmlns:a16="http://schemas.microsoft.com/office/drawing/2014/main" id="{BE46E847-A192-1570-1E67-BE0E5EA3930F}"/>
              </a:ext>
            </a:extLst>
          </p:cNvPr>
          <p:cNvSpPr>
            <a:spLocks noGrp="1"/>
          </p:cNvSpPr>
          <p:nvPr>
            <p:ph type="sldNum" sz="quarter" idx="7"/>
          </p:nvPr>
        </p:nvSpPr>
        <p:spPr/>
        <p:txBody>
          <a:bodyPr/>
          <a:lstStyle/>
          <a:p>
            <a:pPr marL="38100">
              <a:lnSpc>
                <a:spcPts val="1100"/>
              </a:lnSpc>
            </a:pPr>
            <a:fld id="{81D60167-4931-47E6-BA6A-407CBD079E47}" type="slidenum">
              <a:rPr lang="en-IN" spc="-25" smtClean="0"/>
              <a:t>11</a:t>
            </a:fld>
            <a:endParaRPr lang="en-IN" spc="-25" dirty="0"/>
          </a:p>
        </p:txBody>
      </p:sp>
      <p:sp>
        <p:nvSpPr>
          <p:cNvPr id="13" name="Footer Placeholder 12">
            <a:extLst>
              <a:ext uri="{FF2B5EF4-FFF2-40B4-BE49-F238E27FC236}">
                <a16:creationId xmlns:a16="http://schemas.microsoft.com/office/drawing/2014/main" id="{A9B0DD28-2A38-8117-83B5-C68D4D20E97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graphicFrame>
        <p:nvGraphicFramePr>
          <p:cNvPr id="14" name="Table 13">
            <a:extLst>
              <a:ext uri="{FF2B5EF4-FFF2-40B4-BE49-F238E27FC236}">
                <a16:creationId xmlns:a16="http://schemas.microsoft.com/office/drawing/2014/main" id="{FE09F0A8-FE3B-9AA8-4440-3643C2F55BE8}"/>
              </a:ext>
            </a:extLst>
          </p:cNvPr>
          <p:cNvGraphicFramePr>
            <a:graphicFrameLocks noGrp="1"/>
          </p:cNvGraphicFramePr>
          <p:nvPr>
            <p:extLst>
              <p:ext uri="{D42A27DB-BD31-4B8C-83A1-F6EECF244321}">
                <p14:modId xmlns:p14="http://schemas.microsoft.com/office/powerpoint/2010/main" val="643721064"/>
              </p:ext>
            </p:extLst>
          </p:nvPr>
        </p:nvGraphicFramePr>
        <p:xfrm>
          <a:off x="381001" y="2393226"/>
          <a:ext cx="6934199" cy="3010055"/>
        </p:xfrm>
        <a:graphic>
          <a:graphicData uri="http://schemas.openxmlformats.org/drawingml/2006/table">
            <a:tbl>
              <a:tblPr firstRow="1" firstCol="1" bandRow="1">
                <a:tableStyleId>{3B4B98B0-60AC-42C2-AFA5-B58CD77FA1E5}</a:tableStyleId>
              </a:tblPr>
              <a:tblGrid>
                <a:gridCol w="2209799">
                  <a:extLst>
                    <a:ext uri="{9D8B030D-6E8A-4147-A177-3AD203B41FA5}">
                      <a16:colId xmlns:a16="http://schemas.microsoft.com/office/drawing/2014/main" val="4175545643"/>
                    </a:ext>
                  </a:extLst>
                </a:gridCol>
                <a:gridCol w="1447800">
                  <a:extLst>
                    <a:ext uri="{9D8B030D-6E8A-4147-A177-3AD203B41FA5}">
                      <a16:colId xmlns:a16="http://schemas.microsoft.com/office/drawing/2014/main" val="2037258919"/>
                    </a:ext>
                  </a:extLst>
                </a:gridCol>
                <a:gridCol w="838200">
                  <a:extLst>
                    <a:ext uri="{9D8B030D-6E8A-4147-A177-3AD203B41FA5}">
                      <a16:colId xmlns:a16="http://schemas.microsoft.com/office/drawing/2014/main" val="4294751509"/>
                    </a:ext>
                  </a:extLst>
                </a:gridCol>
                <a:gridCol w="2438400">
                  <a:extLst>
                    <a:ext uri="{9D8B030D-6E8A-4147-A177-3AD203B41FA5}">
                      <a16:colId xmlns:a16="http://schemas.microsoft.com/office/drawing/2014/main" val="1001940252"/>
                    </a:ext>
                  </a:extLst>
                </a:gridCol>
              </a:tblGrid>
              <a:tr h="602011">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REGION</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2023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ea typeface="+mn-ea"/>
                          <a:cs typeface="Poppins" panose="00000500000000000000" pitchFamily="2" charset="0"/>
                        </a:rPr>
                        <a:t>CAGR % (2024-2033)</a:t>
                      </a:r>
                      <a:endParaRPr lang="en-US" sz="1400" b="1" dirty="0">
                        <a:solidFill>
                          <a:schemeClr val="tx1"/>
                        </a:solidFill>
                        <a:effectLst/>
                        <a:latin typeface="Poppins" panose="00000500000000000000" pitchFamily="2" charset="0"/>
                        <a:ea typeface="+mn-ea"/>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602011">
                <a:tc>
                  <a:txBody>
                    <a:bodyPr/>
                    <a:lstStyle/>
                    <a:p>
                      <a:pPr marL="0" marR="0" algn="l" fontAlgn="b">
                        <a:lnSpc>
                          <a:spcPct val="100000"/>
                        </a:lnSpc>
                        <a:spcBef>
                          <a:spcPts val="600"/>
                        </a:spcBef>
                        <a:spcAft>
                          <a:spcPts val="1200"/>
                        </a:spcAft>
                      </a:pPr>
                      <a:r>
                        <a:rPr lang="en-IN" sz="1400" b="0" dirty="0">
                          <a:solidFill>
                            <a:schemeClr val="tx1"/>
                          </a:solidFill>
                          <a:effectLst/>
                          <a:latin typeface="Poppins" panose="00000500000000000000" pitchFamily="2" charset="0"/>
                          <a:ea typeface="+mn-ea"/>
                          <a:cs typeface="Poppins" panose="00000500000000000000" pitchFamily="2" charset="0"/>
                        </a:rPr>
                        <a:t>North America</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670302686"/>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E</a:t>
                      </a:r>
                      <a:r>
                        <a:rPr lang="en-IN" sz="1400" b="0" dirty="0" err="1">
                          <a:solidFill>
                            <a:schemeClr val="tx1"/>
                          </a:solidFill>
                          <a:effectLst/>
                          <a:latin typeface="Poppins" panose="00000500000000000000" pitchFamily="2" charset="0"/>
                          <a:ea typeface="+mn-ea"/>
                          <a:cs typeface="Poppins" panose="00000500000000000000" pitchFamily="2" charset="0"/>
                        </a:rPr>
                        <a:t>urope</a:t>
                      </a:r>
                      <a:endParaRPr lang="en-IN" sz="1400" b="0" dirty="0">
                        <a:solidFill>
                          <a:schemeClr val="tx1"/>
                        </a:solidFill>
                        <a:effectLst/>
                        <a:latin typeface="Poppins" panose="00000500000000000000" pitchFamily="2" charset="0"/>
                        <a:ea typeface="+mn-ea"/>
                        <a:cs typeface="Poppins" panose="00000500000000000000" pitchFamily="2" charset="0"/>
                      </a:endParaRP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878678652"/>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A</a:t>
                      </a:r>
                      <a:r>
                        <a:rPr lang="en-IN" sz="1400" b="0" dirty="0" err="1">
                          <a:solidFill>
                            <a:schemeClr val="tx1"/>
                          </a:solidFill>
                          <a:effectLst/>
                          <a:latin typeface="Poppins" panose="00000500000000000000" pitchFamily="2" charset="0"/>
                          <a:ea typeface="+mn-ea"/>
                          <a:cs typeface="Poppins" panose="00000500000000000000" pitchFamily="2" charset="0"/>
                        </a:rPr>
                        <a:t>sia</a:t>
                      </a:r>
                      <a:r>
                        <a:rPr lang="en-IN" sz="1400" b="0" dirty="0">
                          <a:solidFill>
                            <a:schemeClr val="tx1"/>
                          </a:solidFill>
                          <a:effectLst/>
                          <a:latin typeface="Poppins" panose="00000500000000000000" pitchFamily="2" charset="0"/>
                          <a:ea typeface="+mn-ea"/>
                          <a:cs typeface="Poppins" panose="00000500000000000000" pitchFamily="2" charset="0"/>
                        </a:rPr>
                        <a:t>-Pacific</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2371567949"/>
                  </a:ext>
                </a:extLst>
              </a:tr>
              <a:tr h="602011">
                <a:tc>
                  <a:txBody>
                    <a:bodyPr/>
                    <a:lstStyle/>
                    <a:p>
                      <a:pPr marL="0" marR="0" algn="l"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R</a:t>
                      </a:r>
                      <a:r>
                        <a:rPr lang="en-IN" sz="1400" b="0" dirty="0" err="1">
                          <a:solidFill>
                            <a:schemeClr val="tx1"/>
                          </a:solidFill>
                          <a:effectLst/>
                          <a:latin typeface="Poppins" panose="00000500000000000000" pitchFamily="2" charset="0"/>
                          <a:ea typeface="+mn-ea"/>
                          <a:cs typeface="Poppins" panose="00000500000000000000" pitchFamily="2" charset="0"/>
                        </a:rPr>
                        <a:t>est</a:t>
                      </a:r>
                      <a:r>
                        <a:rPr lang="en-IN" sz="1400" b="0" dirty="0">
                          <a:solidFill>
                            <a:schemeClr val="tx1"/>
                          </a:solidFill>
                          <a:effectLst/>
                          <a:latin typeface="Poppins" panose="00000500000000000000" pitchFamily="2" charset="0"/>
                          <a:ea typeface="+mn-ea"/>
                          <a:cs typeface="Poppins" panose="00000500000000000000" pitchFamily="2" charset="0"/>
                        </a:rPr>
                        <a:t> of the World</a:t>
                      </a:r>
                    </a:p>
                  </a:txBody>
                  <a:tcPr marL="9525" marR="9525" marT="9525"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tc>
                  <a:txBody>
                    <a:bodyPr/>
                    <a:lstStyle/>
                    <a:p>
                      <a:pPr marL="0" marR="0" algn="ctr" fontAlgn="b">
                        <a:lnSpc>
                          <a:spcPct val="100000"/>
                        </a:lnSpc>
                        <a:spcBef>
                          <a:spcPts val="600"/>
                        </a:spcBef>
                        <a:spcAft>
                          <a:spcPts val="1200"/>
                        </a:spcAft>
                      </a:pPr>
                      <a:r>
                        <a:rPr lang="en-US" sz="1400" b="0" dirty="0">
                          <a:solidFill>
                            <a:schemeClr val="tx1"/>
                          </a:solidFill>
                          <a:effectLst/>
                          <a:latin typeface="Poppins" panose="00000500000000000000" pitchFamily="2" charset="0"/>
                          <a:ea typeface="+mn-ea"/>
                          <a:cs typeface="Poppins" panose="00000500000000000000" pitchFamily="2" charset="0"/>
                        </a:rPr>
                        <a:t>XX.X</a:t>
                      </a:r>
                    </a:p>
                  </a:txBody>
                  <a:tcPr marL="64214" marR="64214" marT="0" marB="0" anchor="ctr"/>
                </a:tc>
                <a:extLst>
                  <a:ext uri="{0D108BD9-81ED-4DB2-BD59-A6C34878D82A}">
                    <a16:rowId xmlns:a16="http://schemas.microsoft.com/office/drawing/2014/main" val="1199104749"/>
                  </a:ext>
                </a:extLst>
              </a:tr>
            </a:tbl>
          </a:graphicData>
        </a:graphic>
      </p:graphicFrame>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8"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2758190941"/>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043CB338-FDDB-0D76-A629-E4C2909CA1D1}"/>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000000"/>
                </a:solidFill>
                <a:latin typeface="Poppins" panose="00000500000000000000" pitchFamily="2" charset="0"/>
                <a:cs typeface="Poppins" panose="00000500000000000000" pitchFamily="2" charset="0"/>
              </a:rPr>
              <a:t>Region</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D4AAC58D-FBB4-1EF2-E33E-06C8585773D9}"/>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C0191BB5-7F79-2255-2CA6-EE9CFC7E8F63}"/>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51125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A83460E4-B6F5-047E-6593-AD5FF34C712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TRENDS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B7CFB9DD-80F3-8AC7-EF63-98F6BE7058EF}"/>
              </a:ext>
            </a:extLst>
          </p:cNvPr>
          <p:cNvSpPr>
            <a:spLocks noGrp="1"/>
          </p:cNvSpPr>
          <p:nvPr>
            <p:ph type="sldNum" sz="quarter" idx="7"/>
          </p:nvPr>
        </p:nvSpPr>
        <p:spPr/>
        <p:txBody>
          <a:bodyPr/>
          <a:lstStyle/>
          <a:p>
            <a:pPr marL="38100">
              <a:lnSpc>
                <a:spcPts val="1100"/>
              </a:lnSpc>
            </a:pPr>
            <a:fld id="{81D60167-4931-47E6-BA6A-407CBD079E47}" type="slidenum">
              <a:rPr lang="en-IN" spc="-25" smtClean="0"/>
              <a:t>12</a:t>
            </a:fld>
            <a:endParaRPr lang="en-IN" spc="-25" dirty="0"/>
          </a:p>
        </p:txBody>
      </p:sp>
      <p:sp>
        <p:nvSpPr>
          <p:cNvPr id="7" name="Footer Placeholder 6">
            <a:extLst>
              <a:ext uri="{FF2B5EF4-FFF2-40B4-BE49-F238E27FC236}">
                <a16:creationId xmlns:a16="http://schemas.microsoft.com/office/drawing/2014/main" id="{AE701EEB-1B9D-9387-CDCB-9A13EA3BBB23}"/>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8" name="object 26">
            <a:extLst>
              <a:ext uri="{FF2B5EF4-FFF2-40B4-BE49-F238E27FC236}">
                <a16:creationId xmlns:a16="http://schemas.microsoft.com/office/drawing/2014/main" id="{BF75CEEE-FBDE-199B-7C84-D89C97C0176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There are several key trends in the Advanced Ceramics Market.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Miniaturization in Electronics: Increasing demand for smaller and more efficient electronic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Growing Healthcare Applications: Advanced ceramics used in medical implants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Aerospace Innovations: Rising applications in aircraft components for lightweight and high-performance solutions.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Development: Ceramics playing a role in energy-efficient and sustainable technologies.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Focus on Environmental Sustainability: Development of eco-friendly ceramics and recycling initiatives.</a:t>
            </a:r>
          </a:p>
        </p:txBody>
      </p:sp>
      <p:sp>
        <p:nvSpPr>
          <p:cNvPr id="12" name="TextBox 11">
            <a:extLst>
              <a:ext uri="{FF2B5EF4-FFF2-40B4-BE49-F238E27FC236}">
                <a16:creationId xmlns:a16="http://schemas.microsoft.com/office/drawing/2014/main" id="{A51356F9-2554-2A3C-F005-BE56F2A805EB}"/>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85631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883EA97F-D16F-6AC9-1547-CEB9D476814C}"/>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DRIVERS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09FA7444-0A95-5DDF-B89B-92213968F1E6}"/>
              </a:ext>
            </a:extLst>
          </p:cNvPr>
          <p:cNvSpPr>
            <a:spLocks noGrp="1"/>
          </p:cNvSpPr>
          <p:nvPr>
            <p:ph type="sldNum" sz="quarter" idx="7"/>
          </p:nvPr>
        </p:nvSpPr>
        <p:spPr/>
        <p:txBody>
          <a:bodyPr/>
          <a:lstStyle/>
          <a:p>
            <a:pPr marL="38100">
              <a:lnSpc>
                <a:spcPts val="1100"/>
              </a:lnSpc>
            </a:pPr>
            <a:fld id="{81D60167-4931-47E6-BA6A-407CBD079E47}" type="slidenum">
              <a:rPr lang="en-IN" spc="-25" smtClean="0"/>
              <a:t>13</a:t>
            </a:fld>
            <a:endParaRPr lang="en-IN" spc="-25" dirty="0"/>
          </a:p>
        </p:txBody>
      </p:sp>
      <p:sp>
        <p:nvSpPr>
          <p:cNvPr id="7" name="Footer Placeholder 6">
            <a:extLst>
              <a:ext uri="{FF2B5EF4-FFF2-40B4-BE49-F238E27FC236}">
                <a16:creationId xmlns:a16="http://schemas.microsoft.com/office/drawing/2014/main" id="{8B2A63AF-2A3D-9553-11DB-F787020F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583457BD-228B-6919-36D5-77C920B9A3EE}"/>
              </a:ext>
            </a:extLst>
          </p:cNvPr>
          <p:cNvSpPr txBox="1"/>
          <p:nvPr/>
        </p:nvSpPr>
        <p:spPr>
          <a:xfrm>
            <a:off x="800100" y="1361441"/>
            <a:ext cx="10591800" cy="3401829"/>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drivers of the Advanced Ceramics market are:</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High-Temperature Resistance: Increasing demand in industries requiring materials with exceptional heat resistance.</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Electronic Device Proliferation: Growing use in electronics due to the trend of smaller and more powerful devices.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Advancements: Rising demand for ceramics in medical implants, prosthetics, and diagnostic tools.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Automotive Lightweighting: Ceramics used for lightweight and durable components, enhancing fuel efficiency.</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Energy Efficiency Initiatives: Adoption in renewable energy technologies and energy-efficient applications.</a:t>
            </a:r>
          </a:p>
        </p:txBody>
      </p:sp>
      <p:sp>
        <p:nvSpPr>
          <p:cNvPr id="11" name="TextBox 10">
            <a:extLst>
              <a:ext uri="{FF2B5EF4-FFF2-40B4-BE49-F238E27FC236}">
                <a16:creationId xmlns:a16="http://schemas.microsoft.com/office/drawing/2014/main" id="{623DECF1-CFC9-FD70-15C8-B80FA197C3D6}"/>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77165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object 40">
            <a:extLst>
              <a:ext uri="{FF2B5EF4-FFF2-40B4-BE49-F238E27FC236}">
                <a16:creationId xmlns:a16="http://schemas.microsoft.com/office/drawing/2014/main" id="{C82FA372-7141-7ECD-3551-33F80E2CC118}"/>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OPPORTUNITIES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C6418DF6-DC5D-D76C-5428-3CAD0218C17B}"/>
              </a:ext>
            </a:extLst>
          </p:cNvPr>
          <p:cNvSpPr>
            <a:spLocks noGrp="1"/>
          </p:cNvSpPr>
          <p:nvPr>
            <p:ph type="sldNum" sz="quarter" idx="7"/>
          </p:nvPr>
        </p:nvSpPr>
        <p:spPr/>
        <p:txBody>
          <a:bodyPr/>
          <a:lstStyle/>
          <a:p>
            <a:pPr marL="38100">
              <a:lnSpc>
                <a:spcPts val="1100"/>
              </a:lnSpc>
            </a:pPr>
            <a:fld id="{81D60167-4931-47E6-BA6A-407CBD079E47}" type="slidenum">
              <a:rPr lang="en-IN" spc="-25" smtClean="0"/>
              <a:t>14</a:t>
            </a:fld>
            <a:endParaRPr lang="en-IN" spc="-25" dirty="0"/>
          </a:p>
        </p:txBody>
      </p:sp>
      <p:sp>
        <p:nvSpPr>
          <p:cNvPr id="7" name="Footer Placeholder 6">
            <a:extLst>
              <a:ext uri="{FF2B5EF4-FFF2-40B4-BE49-F238E27FC236}">
                <a16:creationId xmlns:a16="http://schemas.microsoft.com/office/drawing/2014/main" id="{4E8806E7-4404-5D1F-8276-543C3F41AF3F}"/>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A1617791-2E5D-590C-71C9-A1DBCCD55903}"/>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market opportunities for Advanced Ceramics are vast and promising. </a:t>
            </a:r>
          </a:p>
          <a:p>
            <a:pPr marL="12700" marR="46355"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Expanding Electronics Industry: Opportunities in the production of semiconductor components.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Medical Implants Market: Growing demand for ceramics in orthopedic and dental implants.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Increasing Aerospace Investments: Opportunities in aircraft and spacecraft manufacturing.</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Renewable Energy Solutions: Demand for ceramics in solar cells and fuel cells.</a:t>
            </a:r>
          </a:p>
          <a:p>
            <a:pPr marL="298450" marR="46355"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Emerging Markets Growth: Untapped opportunities in developing regions for advanced ceramic applications.</a:t>
            </a:r>
          </a:p>
        </p:txBody>
      </p:sp>
      <p:sp>
        <p:nvSpPr>
          <p:cNvPr id="11" name="TextBox 10">
            <a:extLst>
              <a:ext uri="{FF2B5EF4-FFF2-40B4-BE49-F238E27FC236}">
                <a16:creationId xmlns:a16="http://schemas.microsoft.com/office/drawing/2014/main" id="{CBA306CD-7068-F325-A197-926FC9DE4AB8}"/>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606634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RESTRAINTS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81E7A581-BAF2-0B96-42F2-0C96054EC659}"/>
              </a:ext>
            </a:extLst>
          </p:cNvPr>
          <p:cNvSpPr>
            <a:spLocks noGrp="1"/>
          </p:cNvSpPr>
          <p:nvPr>
            <p:ph type="sldNum" sz="quarter" idx="7"/>
          </p:nvPr>
        </p:nvSpPr>
        <p:spPr/>
        <p:txBody>
          <a:bodyPr/>
          <a:lstStyle/>
          <a:p>
            <a:pPr marL="38100">
              <a:lnSpc>
                <a:spcPts val="1100"/>
              </a:lnSpc>
            </a:pPr>
            <a:fld id="{81D60167-4931-47E6-BA6A-407CBD079E47}" type="slidenum">
              <a:rPr lang="en-IN" spc="-25" smtClean="0"/>
              <a:t>15</a:t>
            </a:fld>
            <a:endParaRPr lang="en-IN" spc="-25" dirty="0"/>
          </a:p>
        </p:txBody>
      </p:sp>
      <p:sp>
        <p:nvSpPr>
          <p:cNvPr id="7" name="Footer Placeholder 6">
            <a:extLst>
              <a:ext uri="{FF2B5EF4-FFF2-40B4-BE49-F238E27FC236}">
                <a16:creationId xmlns:a16="http://schemas.microsoft.com/office/drawing/2014/main" id="{760AF167-071A-A1B8-D335-AA31D08E3100}"/>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8C6D022A-1344-7FAF-0B8A-3B6CC6A4704E}"/>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key restraints and challenges in the Advanced Ceramics market include: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High Production Costs: Advanced ceramics manufacturing involves complex processes, impacting overall costs.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Brittleness and Fragility: Some ceramics are inherently brittle, limiting certain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Limited Machinability: Challenges in machining complex shapes for certain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Market Competition: Intense competition from alternative materials in specific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Supply Chain Disruptions: Vulnerability to disruptions in raw material supply chains.</a:t>
            </a:r>
          </a:p>
        </p:txBody>
      </p:sp>
      <p:sp>
        <p:nvSpPr>
          <p:cNvPr id="11" name="TextBox 10">
            <a:extLst>
              <a:ext uri="{FF2B5EF4-FFF2-40B4-BE49-F238E27FC236}">
                <a16:creationId xmlns:a16="http://schemas.microsoft.com/office/drawing/2014/main" id="{6B199684-5A08-E7A3-6567-0700172D3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9241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THREATS</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FBE770CA-3C86-9AC8-2504-AC6524D56CBA}"/>
              </a:ext>
            </a:extLst>
          </p:cNvPr>
          <p:cNvSpPr>
            <a:spLocks noGrp="1"/>
          </p:cNvSpPr>
          <p:nvPr>
            <p:ph type="sldNum" sz="quarter" idx="7"/>
          </p:nvPr>
        </p:nvSpPr>
        <p:spPr/>
        <p:txBody>
          <a:bodyPr/>
          <a:lstStyle/>
          <a:p>
            <a:pPr marL="38100">
              <a:lnSpc>
                <a:spcPts val="1100"/>
              </a:lnSpc>
            </a:pPr>
            <a:fld id="{81D60167-4931-47E6-BA6A-407CBD079E47}" type="slidenum">
              <a:rPr lang="en-IN" spc="-25" smtClean="0"/>
              <a:t>16</a:t>
            </a:fld>
            <a:endParaRPr lang="en-IN" spc="-25" dirty="0"/>
          </a:p>
        </p:txBody>
      </p:sp>
      <p:sp>
        <p:nvSpPr>
          <p:cNvPr id="7" name="Footer Placeholder 6">
            <a:extLst>
              <a:ext uri="{FF2B5EF4-FFF2-40B4-BE49-F238E27FC236}">
                <a16:creationId xmlns:a16="http://schemas.microsoft.com/office/drawing/2014/main" id="{99A8DFBB-BB06-6A6A-5581-759A63B77B64}"/>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2" name="object 26">
            <a:extLst>
              <a:ext uri="{FF2B5EF4-FFF2-40B4-BE49-F238E27FC236}">
                <a16:creationId xmlns:a16="http://schemas.microsoft.com/office/drawing/2014/main" id="{DDF50EEE-59CF-6EAD-B3F1-ECF7D1E18534}"/>
              </a:ext>
            </a:extLst>
          </p:cNvPr>
          <p:cNvSpPr txBox="1"/>
          <p:nvPr/>
        </p:nvSpPr>
        <p:spPr>
          <a:xfrm>
            <a:off x="800100" y="1361441"/>
            <a:ext cx="10591800" cy="2970942"/>
          </a:xfrm>
          <a:prstGeom prst="rect">
            <a:avLst/>
          </a:prstGeom>
        </p:spPr>
        <p:txBody>
          <a:bodyPr vert="horz" wrap="square" lIns="0" tIns="12065" rIns="0" bIns="0" rtlCol="0">
            <a:spAutoFit/>
          </a:bodyPr>
          <a:lstStyle/>
          <a:p>
            <a:pPr marL="12700" marR="46355" lvl="1" algn="just">
              <a:lnSpc>
                <a:spcPct val="200000"/>
              </a:lnSpc>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faces several threats like:</a:t>
            </a:r>
          </a:p>
          <a:p>
            <a:pPr marL="12700" marR="46355" lvl="1" algn="just">
              <a:lnSpc>
                <a:spcPct val="200000"/>
              </a:lnSpc>
              <a:tabLst>
                <a:tab pos="630238" algn="l"/>
              </a:tabLst>
            </a:pPr>
            <a:endParaRPr lang="en-US" sz="1400" dirty="0">
              <a:solidFill>
                <a:srgbClr val="FF0000"/>
              </a:solidFill>
              <a:latin typeface="Poppins" panose="00000500000000000000" pitchFamily="2" charset="0"/>
              <a:cs typeface="Poppins" panose="00000500000000000000" pitchFamily="2" charset="0"/>
            </a:endParaRP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Material Customization: Meeting specific requirements for diverse applications.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Innovation Pace: Rapid technological advancements necessitate continuous innovation.</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Standardization: Establishing industry-wide standards for advanced ceramic materials.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Educating End Users: Raising awareness about the advantages and applications of advanced ceramics.</a:t>
            </a:r>
          </a:p>
          <a:p>
            <a:pPr marL="298450" marR="46355" lvl="1" indent="-285750" algn="just">
              <a:lnSpc>
                <a:spcPct val="20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Regulatory Compliance: Ensuring compliance with evolving environmental and safety regulations.</a:t>
            </a:r>
          </a:p>
        </p:txBody>
      </p:sp>
      <p:sp>
        <p:nvSpPr>
          <p:cNvPr id="11" name="TextBox 10">
            <a:extLst>
              <a:ext uri="{FF2B5EF4-FFF2-40B4-BE49-F238E27FC236}">
                <a16:creationId xmlns:a16="http://schemas.microsoft.com/office/drawing/2014/main" id="{080BB9ED-FB4D-628E-7FF7-81DC35E8BE0A}"/>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364887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B219B46-1294-74CF-B256-E9B479E00C36}"/>
              </a:ext>
            </a:extLst>
          </p:cNvPr>
          <p:cNvGraphicFramePr/>
          <p:nvPr>
            <p:extLst>
              <p:ext uri="{D42A27DB-BD31-4B8C-83A1-F6EECF244321}">
                <p14:modId xmlns:p14="http://schemas.microsoft.com/office/powerpoint/2010/main" val="4003794943"/>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3"/>
          </a:graphicData>
        </a:graphic>
      </p:graphicFrame>
      <p:sp>
        <p:nvSpPr>
          <p:cNvPr id="2" name="object 26">
            <a:extLst>
              <a:ext uri="{FF2B5EF4-FFF2-40B4-BE49-F238E27FC236}">
                <a16:creationId xmlns:a16="http://schemas.microsoft.com/office/drawing/2014/main" id="{EA7CE119-0138-B74C-0751-C327035C89F1}"/>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FF0000"/>
                </a:solidFill>
                <a:latin typeface="Poppins" panose="00000500000000000000" pitchFamily="2" charset="0"/>
                <a:cs typeface="Poppins" panose="00000500000000000000" pitchFamily="2" charset="0"/>
              </a:rPr>
              <a:t>MATERIAL TYPE</a:t>
            </a:r>
            <a:r>
              <a:rPr lang="en-IN" sz="2400" b="1" spc="-10" dirty="0">
                <a:solidFill>
                  <a:srgbClr val="0070C0"/>
                </a:solidFill>
                <a:latin typeface="Poppins" panose="00000500000000000000" pitchFamily="2" charset="0"/>
                <a:cs typeface="Poppins" panose="00000500000000000000" pitchFamily="2" charset="0"/>
              </a:rPr>
              <a:t> 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4"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887C9F8-3F52-6968-BA4D-FF2F3E288FF5}"/>
              </a:ext>
            </a:extLst>
          </p:cNvPr>
          <p:cNvSpPr>
            <a:spLocks noGrp="1"/>
          </p:cNvSpPr>
          <p:nvPr>
            <p:ph type="sldNum" sz="quarter" idx="7"/>
          </p:nvPr>
        </p:nvSpPr>
        <p:spPr/>
        <p:txBody>
          <a:bodyPr/>
          <a:lstStyle/>
          <a:p>
            <a:pPr marL="38100">
              <a:lnSpc>
                <a:spcPts val="1100"/>
              </a:lnSpc>
            </a:pPr>
            <a:fld id="{81D60167-4931-47E6-BA6A-407CBD079E47}" type="slidenum">
              <a:rPr lang="en-IN" spc="-25" smtClean="0"/>
              <a:t>17</a:t>
            </a:fld>
            <a:endParaRPr lang="en-IN" spc="-25" dirty="0"/>
          </a:p>
        </p:txBody>
      </p:sp>
      <p:sp>
        <p:nvSpPr>
          <p:cNvPr id="7" name="Footer Placeholder 6">
            <a:extLst>
              <a:ext uri="{FF2B5EF4-FFF2-40B4-BE49-F238E27FC236}">
                <a16:creationId xmlns:a16="http://schemas.microsoft.com/office/drawing/2014/main" id="{34BBBF4F-E869-62E4-A3A6-42CF12D023B8}"/>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71E1C103-B30F-3A9B-74DB-DA349FD43C61}"/>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sp>
        <p:nvSpPr>
          <p:cNvPr id="11" name="TextBox 10">
            <a:extLst>
              <a:ext uri="{FF2B5EF4-FFF2-40B4-BE49-F238E27FC236}">
                <a16:creationId xmlns:a16="http://schemas.microsoft.com/office/drawing/2014/main" id="{8E0C402C-73FA-F37B-D61D-AB9E70116639}"/>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12" name="TextBox 11">
            <a:extLst>
              <a:ext uri="{FF2B5EF4-FFF2-40B4-BE49-F238E27FC236}">
                <a16:creationId xmlns:a16="http://schemas.microsoft.com/office/drawing/2014/main" id="{84BF8438-52EF-1E7E-FC74-AC5CA073B2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172434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458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i="0" u="none" strike="noStrike" baseline="0" dirty="0">
                <a:solidFill>
                  <a:srgbClr val="0070C0"/>
                </a:solidFill>
                <a:latin typeface="Poppins" panose="00000500000000000000" pitchFamily="2" charset="0"/>
                <a:cs typeface="Poppins" panose="00000500000000000000" pitchFamily="2" charset="0"/>
              </a:rPr>
              <a:t>MARKET SIZE AND FORECAST – </a:t>
            </a:r>
            <a:r>
              <a:rPr lang="en-IN" sz="2400" b="1" i="0" u="none" strike="noStrike" baseline="0" dirty="0">
                <a:solidFill>
                  <a:srgbClr val="0070C0"/>
                </a:solidFill>
                <a:latin typeface="Poppins" panose="00000500000000000000" pitchFamily="2" charset="0"/>
                <a:cs typeface="Poppins" panose="00000500000000000000" pitchFamily="2" charset="0"/>
              </a:rPr>
              <a:t>BY </a:t>
            </a:r>
            <a:r>
              <a:rPr lang="en-IN" sz="2400" b="1" i="0" u="none" strike="noStrike" baseline="0" dirty="0">
                <a:solidFill>
                  <a:srgbClr val="FF0000"/>
                </a:solidFill>
                <a:latin typeface="Poppins" panose="00000500000000000000" pitchFamily="2" charset="0"/>
                <a:cs typeface="Poppins" panose="00000500000000000000" pitchFamily="2" charset="0"/>
              </a:rPr>
              <a:t>MATERIAL TYPE</a:t>
            </a:r>
            <a:endParaRPr lang="en-IN" sz="2400" b="1" spc="-1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5" name="Table 4">
            <a:extLst>
              <a:ext uri="{FF2B5EF4-FFF2-40B4-BE49-F238E27FC236}">
                <a16:creationId xmlns:a16="http://schemas.microsoft.com/office/drawing/2014/main" id="{A398022D-5939-7410-9400-CA5C1EF26D9A}"/>
              </a:ext>
            </a:extLst>
          </p:cNvPr>
          <p:cNvGraphicFramePr>
            <a:graphicFrameLocks noGrp="1"/>
          </p:cNvGraphicFramePr>
          <p:nvPr>
            <p:extLst>
              <p:ext uri="{D42A27DB-BD31-4B8C-83A1-F6EECF244321}">
                <p14:modId xmlns:p14="http://schemas.microsoft.com/office/powerpoint/2010/main" val="3754967401"/>
              </p:ext>
            </p:extLst>
          </p:nvPr>
        </p:nvGraphicFramePr>
        <p:xfrm>
          <a:off x="440501" y="1615145"/>
          <a:ext cx="11410118" cy="3904190"/>
        </p:xfrm>
        <a:graphic>
          <a:graphicData uri="http://schemas.openxmlformats.org/drawingml/2006/table">
            <a:tbl>
              <a:tblPr firstRow="1" bandRow="1">
                <a:tableStyleId>{3B4B98B0-60AC-42C2-AFA5-B58CD77FA1E5}</a:tableStyleId>
              </a:tblPr>
              <a:tblGrid>
                <a:gridCol w="2494722">
                  <a:extLst>
                    <a:ext uri="{9D8B030D-6E8A-4147-A177-3AD203B41FA5}">
                      <a16:colId xmlns:a16="http://schemas.microsoft.com/office/drawing/2014/main" val="2175578853"/>
                    </a:ext>
                  </a:extLst>
                </a:gridCol>
                <a:gridCol w="668343">
                  <a:extLst>
                    <a:ext uri="{9D8B030D-6E8A-4147-A177-3AD203B41FA5}">
                      <a16:colId xmlns:a16="http://schemas.microsoft.com/office/drawing/2014/main" val="2158549725"/>
                    </a:ext>
                  </a:extLst>
                </a:gridCol>
                <a:gridCol w="668343">
                  <a:extLst>
                    <a:ext uri="{9D8B030D-6E8A-4147-A177-3AD203B41FA5}">
                      <a16:colId xmlns:a16="http://schemas.microsoft.com/office/drawing/2014/main" val="974662186"/>
                    </a:ext>
                  </a:extLst>
                </a:gridCol>
                <a:gridCol w="668343">
                  <a:extLst>
                    <a:ext uri="{9D8B030D-6E8A-4147-A177-3AD203B41FA5}">
                      <a16:colId xmlns:a16="http://schemas.microsoft.com/office/drawing/2014/main" val="2586361484"/>
                    </a:ext>
                  </a:extLst>
                </a:gridCol>
                <a:gridCol w="668343">
                  <a:extLst>
                    <a:ext uri="{9D8B030D-6E8A-4147-A177-3AD203B41FA5}">
                      <a16:colId xmlns:a16="http://schemas.microsoft.com/office/drawing/2014/main" val="2224434426"/>
                    </a:ext>
                  </a:extLst>
                </a:gridCol>
                <a:gridCol w="668343">
                  <a:extLst>
                    <a:ext uri="{9D8B030D-6E8A-4147-A177-3AD203B41FA5}">
                      <a16:colId xmlns:a16="http://schemas.microsoft.com/office/drawing/2014/main" val="3871503124"/>
                    </a:ext>
                  </a:extLst>
                </a:gridCol>
                <a:gridCol w="668343">
                  <a:extLst>
                    <a:ext uri="{9D8B030D-6E8A-4147-A177-3AD203B41FA5}">
                      <a16:colId xmlns:a16="http://schemas.microsoft.com/office/drawing/2014/main" val="3797523419"/>
                    </a:ext>
                  </a:extLst>
                </a:gridCol>
                <a:gridCol w="668343">
                  <a:extLst>
                    <a:ext uri="{9D8B030D-6E8A-4147-A177-3AD203B41FA5}">
                      <a16:colId xmlns:a16="http://schemas.microsoft.com/office/drawing/2014/main" val="3380585066"/>
                    </a:ext>
                  </a:extLst>
                </a:gridCol>
                <a:gridCol w="668343">
                  <a:extLst>
                    <a:ext uri="{9D8B030D-6E8A-4147-A177-3AD203B41FA5}">
                      <a16:colId xmlns:a16="http://schemas.microsoft.com/office/drawing/2014/main" val="570687658"/>
                    </a:ext>
                  </a:extLst>
                </a:gridCol>
                <a:gridCol w="668343">
                  <a:extLst>
                    <a:ext uri="{9D8B030D-6E8A-4147-A177-3AD203B41FA5}">
                      <a16:colId xmlns:a16="http://schemas.microsoft.com/office/drawing/2014/main" val="4241005321"/>
                    </a:ext>
                  </a:extLst>
                </a:gridCol>
                <a:gridCol w="668343">
                  <a:extLst>
                    <a:ext uri="{9D8B030D-6E8A-4147-A177-3AD203B41FA5}">
                      <a16:colId xmlns:a16="http://schemas.microsoft.com/office/drawing/2014/main" val="597227635"/>
                    </a:ext>
                  </a:extLst>
                </a:gridCol>
                <a:gridCol w="668343">
                  <a:extLst>
                    <a:ext uri="{9D8B030D-6E8A-4147-A177-3AD203B41FA5}">
                      <a16:colId xmlns:a16="http://schemas.microsoft.com/office/drawing/2014/main" val="2628837387"/>
                    </a:ext>
                  </a:extLst>
                </a:gridCol>
                <a:gridCol w="1563623">
                  <a:extLst>
                    <a:ext uri="{9D8B030D-6E8A-4147-A177-3AD203B41FA5}">
                      <a16:colId xmlns:a16="http://schemas.microsoft.com/office/drawing/2014/main" val="1392926086"/>
                    </a:ext>
                  </a:extLst>
                </a:gridCol>
              </a:tblGrid>
              <a:tr h="634950">
                <a:tc>
                  <a:txBody>
                    <a:bodyPr/>
                    <a:lstStyle/>
                    <a:p>
                      <a:pPr algn="l">
                        <a:lnSpc>
                          <a:spcPct val="100000"/>
                        </a:lnSpc>
                        <a:spcAft>
                          <a:spcPts val="0"/>
                        </a:spcAft>
                      </a:pPr>
                      <a:r>
                        <a:rPr lang="en-IN" sz="1400" dirty="0">
                          <a:solidFill>
                            <a:srgbClr val="FF0000"/>
                          </a:solidFill>
                          <a:effectLst/>
                          <a:latin typeface="Poppins" panose="00000500000000000000"/>
                          <a:ea typeface="Calibri" panose="020F0502020204030204" pitchFamily="34" charset="0"/>
                          <a:cs typeface="Poppins" panose="00000500000000000000" pitchFamily="2" charset="0"/>
                        </a:rPr>
                        <a:t>By Material Type</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Alumina</a:t>
                      </a:r>
                    </a:p>
                  </a:txBody>
                  <a:tcPr marL="6350" marR="6350" marT="635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Zirconia</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5298354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Titanate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000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Ferrite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239753259"/>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Silicate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3676513"/>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Carbide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223961805"/>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Nitride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167835125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Silicide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711899354"/>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a:t>
                      </a: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2845709487"/>
                  </a:ext>
                </a:extLst>
              </a:tr>
              <a:tr h="326924">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 Boride</a:t>
                      </a:r>
                    </a:p>
                  </a:txBody>
                  <a:tcPr marL="6350" marR="6350" marT="635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a:ea typeface="Calibri" panose="020F0502020204030204" pitchFamily="34" charset="0"/>
                          <a:cs typeface="Poppins" panose="00000500000000000000" pitchFamily="2" charset="0"/>
                        </a:rPr>
                        <a:t>XX </a:t>
                      </a:r>
                    </a:p>
                  </a:txBody>
                  <a:tcPr marL="68580" marR="68580" marT="0" marB="0" anchor="ctr"/>
                </a:tc>
                <a:extLst>
                  <a:ext uri="{0D108BD9-81ED-4DB2-BD59-A6C34878D82A}">
                    <a16:rowId xmlns:a16="http://schemas.microsoft.com/office/drawing/2014/main" val="358207660"/>
                  </a:ext>
                </a:extLst>
              </a:tr>
            </a:tbl>
          </a:graphicData>
        </a:graphic>
      </p:graphicFrame>
      <p:sp>
        <p:nvSpPr>
          <p:cNvPr id="7" name="TextBox 6">
            <a:extLst>
              <a:ext uri="{FF2B5EF4-FFF2-40B4-BE49-F238E27FC236}">
                <a16:creationId xmlns:a16="http://schemas.microsoft.com/office/drawing/2014/main" id="{9B4D7E16-F028-D6DA-FE50-FCB8A2C43291}"/>
              </a:ext>
            </a:extLst>
          </p:cNvPr>
          <p:cNvSpPr txBox="1"/>
          <p:nvPr/>
        </p:nvSpPr>
        <p:spPr>
          <a:xfrm>
            <a:off x="350202" y="5683705"/>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a:t>
            </a:r>
            <a:r>
              <a:rPr lang="en-US" sz="1200" dirty="0">
                <a:solidFill>
                  <a:srgbClr val="FF0000"/>
                </a:solidFill>
                <a:effectLst/>
                <a:latin typeface="Poppins" panose="00000500000000000000" pitchFamily="2" charset="0"/>
                <a:ea typeface="Calibri" panose="020F0502020204030204" pitchFamily="34" charset="0"/>
                <a:cs typeface="Poppins" panose="00000500000000000000" pitchFamily="2" charset="0"/>
              </a:rPr>
              <a:t>material type</a:t>
            </a:r>
            <a:r>
              <a:rPr lang="en-US" sz="1200" dirty="0">
                <a:effectLst/>
                <a:latin typeface="Poppins" panose="00000500000000000000" pitchFamily="2" charset="0"/>
                <a:ea typeface="Calibri" panose="020F0502020204030204" pitchFamily="34" charset="0"/>
                <a:cs typeface="Poppins" panose="00000500000000000000" pitchFamily="2" charset="0"/>
              </a:rPr>
              <a:t>, XX segment size was USD XX.X Million in 2023 and is anticipated to reach USD XX.X Million in 2033, growing at a rate of XX.X% from 2024 to 2033.</a:t>
            </a:r>
          </a:p>
        </p:txBody>
      </p:sp>
      <p:sp>
        <p:nvSpPr>
          <p:cNvPr id="11" name="Slide Number Placeholder 10">
            <a:extLst>
              <a:ext uri="{FF2B5EF4-FFF2-40B4-BE49-F238E27FC236}">
                <a16:creationId xmlns:a16="http://schemas.microsoft.com/office/drawing/2014/main" id="{ECA33103-BF3C-4BEF-3811-775B3098AA71}"/>
              </a:ext>
            </a:extLst>
          </p:cNvPr>
          <p:cNvSpPr>
            <a:spLocks noGrp="1"/>
          </p:cNvSpPr>
          <p:nvPr>
            <p:ph type="sldNum" sz="quarter" idx="7"/>
          </p:nvPr>
        </p:nvSpPr>
        <p:spPr/>
        <p:txBody>
          <a:bodyPr/>
          <a:lstStyle/>
          <a:p>
            <a:pPr marL="38100">
              <a:lnSpc>
                <a:spcPts val="1100"/>
              </a:lnSpc>
            </a:pPr>
            <a:fld id="{81D60167-4931-47E6-BA6A-407CBD079E47}" type="slidenum">
              <a:rPr lang="en-IN" spc="-25" smtClean="0"/>
              <a:t>18</a:t>
            </a:fld>
            <a:endParaRPr lang="en-IN" spc="-25" dirty="0"/>
          </a:p>
        </p:txBody>
      </p:sp>
      <p:sp>
        <p:nvSpPr>
          <p:cNvPr id="12" name="Footer Placeholder 11">
            <a:extLst>
              <a:ext uri="{FF2B5EF4-FFF2-40B4-BE49-F238E27FC236}">
                <a16:creationId xmlns:a16="http://schemas.microsoft.com/office/drawing/2014/main" id="{2D46625D-1834-E43C-B988-C6F6EAF25D59}"/>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40275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2057400" y="381000"/>
            <a:ext cx="88392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IN" sz="2400" b="1" spc="-10" dirty="0">
                <a:solidFill>
                  <a:srgbClr val="0070C0"/>
                </a:solidFill>
                <a:latin typeface="Poppins" panose="00000500000000000000" pitchFamily="2" charset="0"/>
                <a:cs typeface="Poppins" panose="00000500000000000000" pitchFamily="2" charset="0"/>
              </a:rPr>
              <a:t>OVERVIEW</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4" name="Slide Number Placeholder 3">
            <a:extLst>
              <a:ext uri="{FF2B5EF4-FFF2-40B4-BE49-F238E27FC236}">
                <a16:creationId xmlns:a16="http://schemas.microsoft.com/office/drawing/2014/main" id="{7EC06711-3825-9303-6523-311BA77D4CCF}"/>
              </a:ext>
            </a:extLst>
          </p:cNvPr>
          <p:cNvSpPr>
            <a:spLocks noGrp="1"/>
          </p:cNvSpPr>
          <p:nvPr>
            <p:ph type="sldNum" sz="quarter" idx="7"/>
          </p:nvPr>
        </p:nvSpPr>
        <p:spPr/>
        <p:txBody>
          <a:bodyPr/>
          <a:lstStyle/>
          <a:p>
            <a:pPr marL="38100">
              <a:lnSpc>
                <a:spcPts val="1100"/>
              </a:lnSpc>
            </a:pPr>
            <a:fld id="{81D60167-4931-47E6-BA6A-407CBD079E47}" type="slidenum">
              <a:rPr lang="en-IN" spc="-25" smtClean="0"/>
              <a:t>19</a:t>
            </a:fld>
            <a:endParaRPr lang="en-IN" spc="-25" dirty="0"/>
          </a:p>
        </p:txBody>
      </p:sp>
      <p:sp>
        <p:nvSpPr>
          <p:cNvPr id="5" name="Footer Placeholder 4">
            <a:extLst>
              <a:ext uri="{FF2B5EF4-FFF2-40B4-BE49-F238E27FC236}">
                <a16:creationId xmlns:a16="http://schemas.microsoft.com/office/drawing/2014/main" id="{20AD1325-230C-119B-43BE-B8FA3BCE8EFE}"/>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33BC24F1-9587-3C37-6A6F-899B79A0D2FD}"/>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
        <p:nvSpPr>
          <p:cNvPr id="8" name="object 26">
            <a:extLst>
              <a:ext uri="{FF2B5EF4-FFF2-40B4-BE49-F238E27FC236}">
                <a16:creationId xmlns:a16="http://schemas.microsoft.com/office/drawing/2014/main" id="{DD2324EC-0D65-74CB-F427-6CABCC423836}"/>
              </a:ext>
            </a:extLst>
          </p:cNvPr>
          <p:cNvSpPr txBox="1"/>
          <p:nvPr/>
        </p:nvSpPr>
        <p:spPr>
          <a:xfrm>
            <a:off x="889000" y="4163419"/>
            <a:ext cx="6119976" cy="258404"/>
          </a:xfrm>
          <a:prstGeom prst="rect">
            <a:avLst/>
          </a:prstGeom>
        </p:spPr>
        <p:txBody>
          <a:bodyPr vert="horz" wrap="square" lIns="0" tIns="12065" rIns="0" bIns="0" rtlCol="0">
            <a:spAutoFit/>
          </a:bodyPr>
          <a:lstStyle/>
          <a:p>
            <a:pPr marL="12700" marR="46355">
              <a:tabLst>
                <a:tab pos="630238" algn="l"/>
              </a:tabLst>
            </a:pPr>
            <a:r>
              <a:rPr lang="en-US" sz="1600" b="1" dirty="0">
                <a:solidFill>
                  <a:schemeClr val="tx1"/>
                </a:solidFill>
                <a:latin typeface="Poppins" panose="00000500000000000000" pitchFamily="2" charset="0"/>
                <a:cs typeface="Poppins" panose="00000500000000000000" pitchFamily="2" charset="0"/>
              </a:rPr>
              <a:t>Key Market Trends and Opportunity Analysis</a:t>
            </a:r>
          </a:p>
        </p:txBody>
      </p:sp>
      <p:sp>
        <p:nvSpPr>
          <p:cNvPr id="12" name="object 26">
            <a:extLst>
              <a:ext uri="{FF2B5EF4-FFF2-40B4-BE49-F238E27FC236}">
                <a16:creationId xmlns:a16="http://schemas.microsoft.com/office/drawing/2014/main" id="{A41CDCD4-6CF4-D5C1-6A76-DDAFB257D7DA}"/>
              </a:ext>
            </a:extLst>
          </p:cNvPr>
          <p:cNvSpPr txBox="1"/>
          <p:nvPr/>
        </p:nvSpPr>
        <p:spPr>
          <a:xfrm>
            <a:off x="889000" y="4593077"/>
            <a:ext cx="10591800" cy="1274323"/>
          </a:xfrm>
          <a:prstGeom prst="rect">
            <a:avLst/>
          </a:prstGeom>
        </p:spPr>
        <p:txBody>
          <a:bodyPr vert="horz" wrap="square" lIns="0" tIns="12065" rIns="0" bIns="0" rtlCol="0">
            <a:spAutoFit/>
          </a:bodyPr>
          <a:lstStyle/>
          <a:p>
            <a:pPr marL="12700" marR="46355">
              <a:lnSpc>
                <a:spcPct val="150000"/>
              </a:lnSpc>
              <a:tabLst>
                <a:tab pos="630238" algn="l"/>
              </a:tabLst>
            </a:pPr>
            <a:r>
              <a:rPr lang="en-US" sz="1400" dirty="0">
                <a:solidFill>
                  <a:schemeClr val="tx1"/>
                </a:solidFill>
                <a:latin typeface="Poppins" panose="00000500000000000000" pitchFamily="2" charset="0"/>
                <a:cs typeface="Poppins" panose="00000500000000000000" pitchFamily="2" charset="0"/>
              </a:rPr>
              <a:t>Key market trends refer to the prevailing patterns, shifts, or changes in a specific industry or market that have a significant impact on its dynamics. These trends are essential for businesses and stakeholders to understand as they influence consumer behavior, competition, and overall market conditions. Identifying and analyzing key market trends allows organizations to adapt strategies, capitalize on opportunities, and navigate challenges effectively.</a:t>
            </a:r>
          </a:p>
        </p:txBody>
      </p:sp>
      <p:graphicFrame>
        <p:nvGraphicFramePr>
          <p:cNvPr id="13" name="Chart 12">
            <a:extLst>
              <a:ext uri="{FF2B5EF4-FFF2-40B4-BE49-F238E27FC236}">
                <a16:creationId xmlns:a16="http://schemas.microsoft.com/office/drawing/2014/main" id="{BA8265A5-192B-9F11-150E-3449FDB04C27}"/>
              </a:ext>
            </a:extLst>
          </p:cNvPr>
          <p:cNvGraphicFramePr/>
          <p:nvPr>
            <p:extLst>
              <p:ext uri="{D42A27DB-BD31-4B8C-83A1-F6EECF244321}">
                <p14:modId xmlns:p14="http://schemas.microsoft.com/office/powerpoint/2010/main" val="1649017110"/>
              </p:ext>
            </p:extLst>
          </p:nvPr>
        </p:nvGraphicFramePr>
        <p:xfrm>
          <a:off x="1371600" y="901302"/>
          <a:ext cx="8906484" cy="301986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DD43B90D-8F45-24B9-0E30-2AB6F3A3928F}"/>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227369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object 33">
            <a:extLst>
              <a:ext uri="{FF2B5EF4-FFF2-40B4-BE49-F238E27FC236}">
                <a16:creationId xmlns:a16="http://schemas.microsoft.com/office/drawing/2014/main" id="{FC28300B-ECA6-AA15-DE79-77A35CD31F46}"/>
              </a:ext>
            </a:extLst>
          </p:cNvPr>
          <p:cNvPicPr/>
          <p:nvPr/>
        </p:nvPicPr>
        <p:blipFill>
          <a:blip r:embed="rId3" cstate="print"/>
          <a:stretch>
            <a:fillRect/>
          </a:stretch>
        </p:blipFill>
        <p:spPr>
          <a:xfrm>
            <a:off x="250423" y="255759"/>
            <a:ext cx="2187977" cy="1105681"/>
          </a:xfrm>
          <a:prstGeom prst="rect">
            <a:avLst/>
          </a:prstGeom>
        </p:spPr>
      </p:pic>
      <p:sp>
        <p:nvSpPr>
          <p:cNvPr id="3" name="TextBox 2">
            <a:extLst>
              <a:ext uri="{FF2B5EF4-FFF2-40B4-BE49-F238E27FC236}">
                <a16:creationId xmlns:a16="http://schemas.microsoft.com/office/drawing/2014/main" id="{BB055C2D-2D71-3271-1E2D-3F01D84BDAC5}"/>
              </a:ext>
            </a:extLst>
          </p:cNvPr>
          <p:cNvSpPr txBox="1"/>
          <p:nvPr/>
        </p:nvSpPr>
        <p:spPr>
          <a:xfrm>
            <a:off x="304800" y="2286000"/>
            <a:ext cx="5175097" cy="954107"/>
          </a:xfrm>
          <a:prstGeom prst="rect">
            <a:avLst/>
          </a:prstGeom>
          <a:noFill/>
        </p:spPr>
        <p:txBody>
          <a:bodyPr wrap="square" rtlCol="0">
            <a:spAutoFit/>
          </a:bodyPr>
          <a:lstStyle/>
          <a:p>
            <a:r>
              <a:rPr lang="fr-FR" sz="2800" b="1" dirty="0">
                <a:solidFill>
                  <a:srgbClr val="FF0000"/>
                </a:solidFill>
                <a:latin typeface="Poppins" panose="00000500000000000000" pitchFamily="2" charset="0"/>
                <a:cs typeface="Poppins" panose="00000500000000000000" pitchFamily="2" charset="0"/>
              </a:rPr>
              <a:t>ADVANCED CERAMIC </a:t>
            </a:r>
            <a:r>
              <a:rPr lang="en-US" sz="2800" b="1" dirty="0">
                <a:solidFill>
                  <a:srgbClr val="FF0000"/>
                </a:solidFill>
                <a:latin typeface="Poppins" panose="00000500000000000000" pitchFamily="2" charset="0"/>
                <a:cs typeface="Poppins" panose="00000500000000000000" pitchFamily="2" charset="0"/>
              </a:rPr>
              <a:t>MARKET REPORT</a:t>
            </a:r>
          </a:p>
        </p:txBody>
      </p:sp>
      <p:grpSp>
        <p:nvGrpSpPr>
          <p:cNvPr id="8" name="Group 7">
            <a:extLst>
              <a:ext uri="{FF2B5EF4-FFF2-40B4-BE49-F238E27FC236}">
                <a16:creationId xmlns:a16="http://schemas.microsoft.com/office/drawing/2014/main" id="{D28B70F0-8CA5-CF24-3F34-C4BE30535879}"/>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C0DEF13A-EDF4-4A27-F8E7-7E40515E0909}"/>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D66B88F2-ACE8-BFEA-E2CE-EC586CEA77BE}"/>
                </a:ext>
              </a:extLst>
            </p:cNvPr>
            <p:cNvPicPr/>
            <p:nvPr/>
          </p:nvPicPr>
          <p:blipFill>
            <a:blip r:embed="rId4" cstate="print"/>
            <a:stretch>
              <a:fillRect/>
            </a:stretch>
          </p:blipFill>
          <p:spPr>
            <a:xfrm>
              <a:off x="257123" y="253705"/>
              <a:ext cx="1571588" cy="698708"/>
            </a:xfrm>
            <a:prstGeom prst="rect">
              <a:avLst/>
            </a:prstGeom>
          </p:spPr>
        </p:pic>
      </p:grpSp>
      <p:pic>
        <p:nvPicPr>
          <p:cNvPr id="15" name="Picture 2">
            <a:extLst>
              <a:ext uri="{FF2B5EF4-FFF2-40B4-BE49-F238E27FC236}">
                <a16:creationId xmlns:a16="http://schemas.microsoft.com/office/drawing/2014/main" id="{083B745B-661B-2F17-8E1A-B78C3731B7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000" y="0"/>
            <a:ext cx="6408000" cy="6408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8F9C1BA3-FBDA-B8C3-BC48-60EDC1A7EAD8}"/>
              </a:ext>
            </a:extLst>
          </p:cNvPr>
          <p:cNvSpPr>
            <a:spLocks noGrp="1"/>
          </p:cNvSpPr>
          <p:nvPr>
            <p:ph type="sldNum" sz="quarter" idx="7"/>
          </p:nvPr>
        </p:nvSpPr>
        <p:spPr/>
        <p:txBody>
          <a:bodyPr/>
          <a:lstStyle/>
          <a:p>
            <a:pPr marL="38100">
              <a:lnSpc>
                <a:spcPts val="1100"/>
              </a:lnSpc>
            </a:pPr>
            <a:fld id="{81D60167-4931-47E6-BA6A-407CBD079E47}" type="slidenum">
              <a:rPr lang="en-IN" spc="-25" smtClean="0"/>
              <a:t>2</a:t>
            </a:fld>
            <a:endParaRPr lang="en-IN" spc="-25" dirty="0"/>
          </a:p>
        </p:txBody>
      </p:sp>
      <p:sp>
        <p:nvSpPr>
          <p:cNvPr id="6" name="Footer Placeholder 5">
            <a:extLst>
              <a:ext uri="{FF2B5EF4-FFF2-40B4-BE49-F238E27FC236}">
                <a16:creationId xmlns:a16="http://schemas.microsoft.com/office/drawing/2014/main" id="{9076A1AD-F1B7-79F9-0599-FB4166EBE3F2}"/>
              </a:ext>
            </a:extLst>
          </p:cNvPr>
          <p:cNvSpPr>
            <a:spLocks noGrp="1"/>
          </p:cNvSpPr>
          <p:nvPr>
            <p:ph type="ftr" sz="quarter" idx="5"/>
          </p:nvPr>
        </p:nvSpPr>
        <p:spPr/>
        <p:txBody>
          <a:bodyPr/>
          <a:lstStyle/>
          <a:p>
            <a:pPr marL="12700">
              <a:lnSpc>
                <a:spcPts val="1240"/>
              </a:lnSpc>
            </a:pPr>
            <a:r>
              <a:rPr lang="en-US"/>
              <a:t>Copyright © 2024, Global Insight Services</a:t>
            </a:r>
            <a:endParaRPr lang="en-US" spc="-10" dirty="0"/>
          </a:p>
        </p:txBody>
      </p:sp>
    </p:spTree>
    <p:extLst>
      <p:ext uri="{BB962C8B-B14F-4D97-AF65-F5344CB8AC3E}">
        <p14:creationId xmlns:p14="http://schemas.microsoft.com/office/powerpoint/2010/main" val="177257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2" name="Chart 1">
            <a:extLst>
              <a:ext uri="{FF2B5EF4-FFF2-40B4-BE49-F238E27FC236}">
                <a16:creationId xmlns:a16="http://schemas.microsoft.com/office/drawing/2014/main" id="{33BA366F-49D3-3F58-13C7-7F3AB5D9E87C}"/>
              </a:ext>
            </a:extLst>
          </p:cNvPr>
          <p:cNvGraphicFramePr/>
          <p:nvPr>
            <p:extLst>
              <p:ext uri="{D42A27DB-BD31-4B8C-83A1-F6EECF244321}">
                <p14:modId xmlns:p14="http://schemas.microsoft.com/office/powerpoint/2010/main" val="2766949103"/>
              </p:ext>
            </p:extLst>
          </p:nvPr>
        </p:nvGraphicFramePr>
        <p:xfrm>
          <a:off x="685800" y="1127372"/>
          <a:ext cx="10613457" cy="2081742"/>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a:extLst>
              <a:ext uri="{FF2B5EF4-FFF2-40B4-BE49-F238E27FC236}">
                <a16:creationId xmlns:a16="http://schemas.microsoft.com/office/drawing/2014/main" id="{249918D2-AF23-88D7-9256-9F6EC440B70E}"/>
              </a:ext>
            </a:extLst>
          </p:cNvPr>
          <p:cNvSpPr>
            <a:spLocks noGrp="1"/>
          </p:cNvSpPr>
          <p:nvPr>
            <p:ph type="sldNum" sz="quarter" idx="7"/>
          </p:nvPr>
        </p:nvSpPr>
        <p:spPr/>
        <p:txBody>
          <a:bodyPr/>
          <a:lstStyle/>
          <a:p>
            <a:pPr marL="38100">
              <a:lnSpc>
                <a:spcPts val="1100"/>
              </a:lnSpc>
            </a:pPr>
            <a:fld id="{81D60167-4931-47E6-BA6A-407CBD079E47}" type="slidenum">
              <a:rPr lang="en-IN" spc="-25" smtClean="0"/>
              <a:t>20</a:t>
            </a:fld>
            <a:endParaRPr lang="en-IN" spc="-25" dirty="0"/>
          </a:p>
        </p:txBody>
      </p:sp>
      <p:sp>
        <p:nvSpPr>
          <p:cNvPr id="11" name="Footer Placeholder 10">
            <a:extLst>
              <a:ext uri="{FF2B5EF4-FFF2-40B4-BE49-F238E27FC236}">
                <a16:creationId xmlns:a16="http://schemas.microsoft.com/office/drawing/2014/main" id="{CAC4F48E-C33C-073A-A0B6-63543EBB100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object 40">
            <a:extLst>
              <a:ext uri="{FF2B5EF4-FFF2-40B4-BE49-F238E27FC236}">
                <a16:creationId xmlns:a16="http://schemas.microsoft.com/office/drawing/2014/main" id="{FCF2019D-DFDB-F7B2-E159-F2069020C030}"/>
              </a:ext>
            </a:extLst>
          </p:cNvPr>
          <p:cNvSpPr txBox="1"/>
          <p:nvPr/>
        </p:nvSpPr>
        <p:spPr>
          <a:xfrm>
            <a:off x="2057400" y="381000"/>
            <a:ext cx="8534400"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US" sz="2400" b="1" spc="-10" dirty="0">
                <a:solidFill>
                  <a:srgbClr val="FF0000"/>
                </a:solidFill>
                <a:latin typeface="Poppins" panose="00000500000000000000" pitchFamily="2" charset="0"/>
                <a:cs typeface="Poppins" panose="00000500000000000000" pitchFamily="2" charset="0"/>
              </a:rPr>
              <a:t>ALUMINA</a:t>
            </a:r>
            <a:r>
              <a:rPr lang="en-US" sz="2400" b="1" spc="-10" dirty="0">
                <a:solidFill>
                  <a:srgbClr val="0070C0"/>
                </a:solidFill>
                <a:latin typeface="Poppins" panose="00000500000000000000" pitchFamily="2" charset="0"/>
                <a:cs typeface="Poppins" panose="00000500000000000000" pitchFamily="2" charset="0"/>
              </a:rPr>
              <a:t> </a:t>
            </a:r>
            <a:r>
              <a:rPr lang="en-US" sz="2400" b="1" i="0" u="none" strike="noStrike" baseline="0" dirty="0">
                <a:solidFill>
                  <a:srgbClr val="0070C0"/>
                </a:solidFill>
                <a:latin typeface="Poppins" panose="00000500000000000000" pitchFamily="2" charset="0"/>
                <a:cs typeface="Poppins" panose="00000500000000000000" pitchFamily="2" charset="0"/>
              </a:rPr>
              <a:t>BY REGION</a:t>
            </a:r>
            <a:endParaRPr lang="en-IN" sz="2400" b="1" spc="-10" dirty="0">
              <a:solidFill>
                <a:srgbClr val="0070C0"/>
              </a:solidFill>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C658DFEF-2227-E77F-DF01-BEEE040F9B55}"/>
              </a:ext>
            </a:extLst>
          </p:cNvPr>
          <p:cNvGraphicFramePr>
            <a:graphicFrameLocks noGrp="1"/>
          </p:cNvGraphicFramePr>
          <p:nvPr>
            <p:extLst>
              <p:ext uri="{D42A27DB-BD31-4B8C-83A1-F6EECF244321}">
                <p14:modId xmlns:p14="http://schemas.microsoft.com/office/powerpoint/2010/main" val="815356507"/>
              </p:ext>
            </p:extLst>
          </p:nvPr>
        </p:nvGraphicFramePr>
        <p:xfrm>
          <a:off x="533400" y="3368438"/>
          <a:ext cx="11278856" cy="1875790"/>
        </p:xfrm>
        <a:graphic>
          <a:graphicData uri="http://schemas.openxmlformats.org/drawingml/2006/table">
            <a:tbl>
              <a:tblPr firstRow="1" bandRow="1">
                <a:tableStyleId>{3B4B98B0-60AC-42C2-AFA5-B58CD77FA1E5}</a:tableStyleId>
              </a:tblPr>
              <a:tblGrid>
                <a:gridCol w="2405445">
                  <a:extLst>
                    <a:ext uri="{9D8B030D-6E8A-4147-A177-3AD203B41FA5}">
                      <a16:colId xmlns:a16="http://schemas.microsoft.com/office/drawing/2014/main" val="2175578853"/>
                    </a:ext>
                  </a:extLst>
                </a:gridCol>
                <a:gridCol w="674711">
                  <a:extLst>
                    <a:ext uri="{9D8B030D-6E8A-4147-A177-3AD203B41FA5}">
                      <a16:colId xmlns:a16="http://schemas.microsoft.com/office/drawing/2014/main" val="2158549725"/>
                    </a:ext>
                  </a:extLst>
                </a:gridCol>
                <a:gridCol w="674711">
                  <a:extLst>
                    <a:ext uri="{9D8B030D-6E8A-4147-A177-3AD203B41FA5}">
                      <a16:colId xmlns:a16="http://schemas.microsoft.com/office/drawing/2014/main" val="974662186"/>
                    </a:ext>
                  </a:extLst>
                </a:gridCol>
                <a:gridCol w="674711">
                  <a:extLst>
                    <a:ext uri="{9D8B030D-6E8A-4147-A177-3AD203B41FA5}">
                      <a16:colId xmlns:a16="http://schemas.microsoft.com/office/drawing/2014/main" val="2586361484"/>
                    </a:ext>
                  </a:extLst>
                </a:gridCol>
                <a:gridCol w="674711">
                  <a:extLst>
                    <a:ext uri="{9D8B030D-6E8A-4147-A177-3AD203B41FA5}">
                      <a16:colId xmlns:a16="http://schemas.microsoft.com/office/drawing/2014/main" val="2224434426"/>
                    </a:ext>
                  </a:extLst>
                </a:gridCol>
                <a:gridCol w="674711">
                  <a:extLst>
                    <a:ext uri="{9D8B030D-6E8A-4147-A177-3AD203B41FA5}">
                      <a16:colId xmlns:a16="http://schemas.microsoft.com/office/drawing/2014/main" val="3871503124"/>
                    </a:ext>
                  </a:extLst>
                </a:gridCol>
                <a:gridCol w="674711">
                  <a:extLst>
                    <a:ext uri="{9D8B030D-6E8A-4147-A177-3AD203B41FA5}">
                      <a16:colId xmlns:a16="http://schemas.microsoft.com/office/drawing/2014/main" val="3797523419"/>
                    </a:ext>
                  </a:extLst>
                </a:gridCol>
                <a:gridCol w="674711">
                  <a:extLst>
                    <a:ext uri="{9D8B030D-6E8A-4147-A177-3AD203B41FA5}">
                      <a16:colId xmlns:a16="http://schemas.microsoft.com/office/drawing/2014/main" val="3380585066"/>
                    </a:ext>
                  </a:extLst>
                </a:gridCol>
                <a:gridCol w="674711">
                  <a:extLst>
                    <a:ext uri="{9D8B030D-6E8A-4147-A177-3AD203B41FA5}">
                      <a16:colId xmlns:a16="http://schemas.microsoft.com/office/drawing/2014/main" val="570687658"/>
                    </a:ext>
                  </a:extLst>
                </a:gridCol>
                <a:gridCol w="674711">
                  <a:extLst>
                    <a:ext uri="{9D8B030D-6E8A-4147-A177-3AD203B41FA5}">
                      <a16:colId xmlns:a16="http://schemas.microsoft.com/office/drawing/2014/main" val="4241005321"/>
                    </a:ext>
                  </a:extLst>
                </a:gridCol>
                <a:gridCol w="674711">
                  <a:extLst>
                    <a:ext uri="{9D8B030D-6E8A-4147-A177-3AD203B41FA5}">
                      <a16:colId xmlns:a16="http://schemas.microsoft.com/office/drawing/2014/main" val="597227635"/>
                    </a:ext>
                  </a:extLst>
                </a:gridCol>
                <a:gridCol w="674711">
                  <a:extLst>
                    <a:ext uri="{9D8B030D-6E8A-4147-A177-3AD203B41FA5}">
                      <a16:colId xmlns:a16="http://schemas.microsoft.com/office/drawing/2014/main" val="2628837387"/>
                    </a:ext>
                  </a:extLst>
                </a:gridCol>
                <a:gridCol w="1451590">
                  <a:extLst>
                    <a:ext uri="{9D8B030D-6E8A-4147-A177-3AD203B41FA5}">
                      <a16:colId xmlns:a16="http://schemas.microsoft.com/office/drawing/2014/main" val="1392926086"/>
                    </a:ext>
                  </a:extLst>
                </a:gridCol>
              </a:tblGrid>
              <a:tr h="293807">
                <a:tc>
                  <a:txBody>
                    <a:bodyPr/>
                    <a:lstStyle/>
                    <a:p>
                      <a:pPr algn="l">
                        <a:lnSpc>
                          <a:spcPct val="100000"/>
                        </a:lnSpc>
                        <a:spcAft>
                          <a:spcPts val="0"/>
                        </a:spcAft>
                      </a:pPr>
                      <a:r>
                        <a:rPr lang="en-IN" sz="1400" dirty="0">
                          <a:solidFill>
                            <a:schemeClr val="tx1"/>
                          </a:solidFill>
                          <a:effectLst/>
                          <a:latin typeface="Poppins" panose="00000500000000000000" pitchFamily="2" charset="0"/>
                          <a:ea typeface="Calibri" panose="020F0502020204030204" pitchFamily="34" charset="0"/>
                          <a:cs typeface="Poppins" panose="00000500000000000000" pitchFamily="2" charset="0"/>
                        </a:rPr>
                        <a:t>By Region</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2025</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2026</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2027</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2028</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2029</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2030</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2031</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2032</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2033</a:t>
                      </a:r>
                    </a:p>
                  </a:txBody>
                  <a:tcPr marL="68580" marR="68580" marT="0" marB="0" anchor="ctr"/>
                </a:tc>
                <a:tc>
                  <a:txBody>
                    <a:bodyPr/>
                    <a:lstStyle/>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CAGR% </a:t>
                      </a:r>
                    </a:p>
                    <a:p>
                      <a:pPr algn="ctr">
                        <a:lnSpc>
                          <a:spcPct val="100000"/>
                        </a:lnSpc>
                        <a:spcAft>
                          <a:spcPts val="0"/>
                        </a:spcAft>
                      </a:pPr>
                      <a:r>
                        <a:rPr lang="en-IN" sz="1400" b="1" dirty="0">
                          <a:solidFill>
                            <a:schemeClr val="tx1"/>
                          </a:solidFill>
                          <a:effectLst/>
                          <a:latin typeface="Poppins" panose="00000500000000000000" pitchFamily="2" charset="0"/>
                          <a:ea typeface="+mn-ea"/>
                          <a:cs typeface="Poppins" panose="00000500000000000000" pitchFamily="2" charset="0"/>
                        </a:rPr>
                        <a:t>(2024-2033)</a:t>
                      </a:r>
                    </a:p>
                  </a:txBody>
                  <a:tcPr marL="68580" marR="68580" marT="0" marB="0" anchor="ctr"/>
                </a:tc>
                <a:extLst>
                  <a:ext uri="{0D108BD9-81ED-4DB2-BD59-A6C34878D82A}">
                    <a16:rowId xmlns:a16="http://schemas.microsoft.com/office/drawing/2014/main" val="1925049911"/>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North America</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 </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991328048"/>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Europe</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 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52983547"/>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Asia-Pacific</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algn="ctr">
                        <a:lnSpc>
                          <a:spcPct val="100000"/>
                        </a:lnSpc>
                        <a:spcAft>
                          <a:spcPts val="0"/>
                        </a:spcAft>
                      </a:pPr>
                      <a:r>
                        <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algn="ctr">
                        <a:lnSpc>
                          <a:spcPct val="100000"/>
                        </a:lnSpc>
                        <a:spcAft>
                          <a:spcPts val="0"/>
                        </a:spcAft>
                      </a:pPr>
                      <a:r>
                        <a:rPr lang="en-IN" sz="1400" b="0">
                          <a:solidFill>
                            <a:schemeClr val="tx1"/>
                          </a:solidFill>
                          <a:effectLst/>
                          <a:latin typeface="Poppins" panose="00000500000000000000" pitchFamily="2" charset="0"/>
                          <a:ea typeface="Calibri" panose="020F0502020204030204" pitchFamily="34" charset="0"/>
                          <a:cs typeface="Poppins" panose="00000500000000000000" pitchFamily="2" charset="0"/>
                        </a:rPr>
                        <a:t>XX</a:t>
                      </a:r>
                      <a:endParaRPr lang="en-IN"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extLst>
                  <a:ext uri="{0D108BD9-81ED-4DB2-BD59-A6C34878D82A}">
                    <a16:rowId xmlns:a16="http://schemas.microsoft.com/office/drawing/2014/main" val="283676513"/>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Rest of the World</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1125610646"/>
                  </a:ext>
                </a:extLst>
              </a:tr>
              <a:tr h="201992">
                <a:tc>
                  <a:txBody>
                    <a:bodyPr/>
                    <a:lstStyle/>
                    <a:p>
                      <a:pPr marL="0" marR="0" algn="l">
                        <a:lnSpc>
                          <a:spcPct val="150000"/>
                        </a:lnSpc>
                        <a:spcBef>
                          <a:spcPts val="0"/>
                        </a:spcBef>
                        <a:spcAft>
                          <a:spcPts val="0"/>
                        </a:spcAft>
                      </a:pPr>
                      <a:r>
                        <a:rPr lang="en-IN" sz="1400" b="0" dirty="0">
                          <a:solidFill>
                            <a:schemeClr val="tx1"/>
                          </a:solidFill>
                          <a:effectLst/>
                          <a:latin typeface="Poppins" panose="00000500000000000000" pitchFamily="2" charset="0"/>
                          <a:cs typeface="Poppins" panose="00000500000000000000" pitchFamily="2" charset="0"/>
                        </a:rPr>
                        <a:t>Total</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6829" marR="66829"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endPar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endParaRP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Poppins" panose="00000500000000000000" pitchFamily="2" charset="0"/>
                          <a:ea typeface="Calibri" panose="020F0502020204030204" pitchFamily="34" charset="0"/>
                          <a:cs typeface="Poppins" panose="00000500000000000000" pitchFamily="2" charset="0"/>
                        </a:rPr>
                        <a:t>XX</a:t>
                      </a:r>
                    </a:p>
                  </a:txBody>
                  <a:tcPr marL="68580" marR="68580" marT="0" marB="0" anchor="ctr"/>
                </a:tc>
                <a:extLst>
                  <a:ext uri="{0D108BD9-81ED-4DB2-BD59-A6C34878D82A}">
                    <a16:rowId xmlns:a16="http://schemas.microsoft.com/office/drawing/2014/main" val="3543118303"/>
                  </a:ext>
                </a:extLst>
              </a:tr>
            </a:tbl>
          </a:graphicData>
        </a:graphic>
      </p:graphicFrame>
      <p:sp>
        <p:nvSpPr>
          <p:cNvPr id="14" name="TextBox 13">
            <a:extLst>
              <a:ext uri="{FF2B5EF4-FFF2-40B4-BE49-F238E27FC236}">
                <a16:creationId xmlns:a16="http://schemas.microsoft.com/office/drawing/2014/main" id="{9B4D7E16-F028-D6DA-FE50-FCB8A2C43291}"/>
              </a:ext>
            </a:extLst>
          </p:cNvPr>
          <p:cNvSpPr txBox="1"/>
          <p:nvPr/>
        </p:nvSpPr>
        <p:spPr>
          <a:xfrm>
            <a:off x="405232" y="5388183"/>
            <a:ext cx="11491595" cy="620170"/>
          </a:xfrm>
          <a:prstGeom prst="rect">
            <a:avLst/>
          </a:prstGeom>
          <a:noFill/>
        </p:spPr>
        <p:txBody>
          <a:bodyPr wrap="square">
            <a:spAutoFit/>
          </a:bodyPr>
          <a:lstStyle/>
          <a:p>
            <a:pPr marL="0" marR="0" algn="just">
              <a:lnSpc>
                <a:spcPct val="150000"/>
              </a:lnSpc>
              <a:spcBef>
                <a:spcPts val="600"/>
              </a:spcBef>
              <a:spcAft>
                <a:spcPts val="1200"/>
              </a:spcAft>
            </a:pPr>
            <a:r>
              <a:rPr lang="en-US" sz="1200" dirty="0">
                <a:effectLst/>
                <a:latin typeface="Poppins" panose="00000500000000000000" pitchFamily="2" charset="0"/>
                <a:ea typeface="Calibri" panose="020F0502020204030204" pitchFamily="34" charset="0"/>
                <a:cs typeface="Poppins" panose="00000500000000000000" pitchFamily="2" charset="0"/>
              </a:rPr>
              <a:t>Based on region, the XX region size was USD XX.X Million in 2023 and is anticipated to reach USD XX.X Million in 2033, growing at a rate of XX.X% from 2024 to 2033.</a:t>
            </a:r>
          </a:p>
        </p:txBody>
      </p:sp>
      <p:sp>
        <p:nvSpPr>
          <p:cNvPr id="15" name="TextBox 14">
            <a:extLst>
              <a:ext uri="{FF2B5EF4-FFF2-40B4-BE49-F238E27FC236}">
                <a16:creationId xmlns:a16="http://schemas.microsoft.com/office/drawing/2014/main" id="{1A3B803D-8D75-185A-B250-BBBD056FD988}"/>
              </a:ext>
            </a:extLst>
          </p:cNvPr>
          <p:cNvSpPr txBox="1"/>
          <p:nvPr/>
        </p:nvSpPr>
        <p:spPr>
          <a:xfrm>
            <a:off x="400878" y="6080711"/>
            <a:ext cx="7239000" cy="246221"/>
          </a:xfrm>
          <a:prstGeom prst="rect">
            <a:avLst/>
          </a:prstGeom>
          <a:noFill/>
        </p:spPr>
        <p:txBody>
          <a:bodyPr wrap="square">
            <a:spAutoFit/>
          </a:bodyPr>
          <a:lstStyle/>
          <a:p>
            <a:pPr marL="0" marR="0" algn="just">
              <a:spcBef>
                <a:spcPts val="150"/>
              </a:spcBef>
              <a:spcAft>
                <a:spcPts val="0"/>
              </a:spcAft>
            </a:pPr>
            <a:r>
              <a:rPr lang="en-US" sz="100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00" dirty="0">
              <a:effectLst/>
              <a:latin typeface="Poppins" panose="00000500000000000000" pitchFamily="2" charset="0"/>
              <a:ea typeface="Carlito"/>
              <a:cs typeface="Poppins" panose="00000500000000000000" pitchFamily="2" charset="0"/>
            </a:endParaRPr>
          </a:p>
        </p:txBody>
      </p:sp>
      <p:sp>
        <p:nvSpPr>
          <p:cNvPr id="4" name="TextBox 3">
            <a:extLst>
              <a:ext uri="{FF2B5EF4-FFF2-40B4-BE49-F238E27FC236}">
                <a16:creationId xmlns:a16="http://schemas.microsoft.com/office/drawing/2014/main" id="{942D8F79-C3AC-0C82-C67B-D803EB155A80}"/>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61422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0">
            <a:extLst>
              <a:ext uri="{FF2B5EF4-FFF2-40B4-BE49-F238E27FC236}">
                <a16:creationId xmlns:a16="http://schemas.microsoft.com/office/drawing/2014/main" id="{29DAFB46-5C9A-912F-5CF0-13DD3D9DBBB6}"/>
              </a:ext>
            </a:extLst>
          </p:cNvPr>
          <p:cNvSpPr txBox="1"/>
          <p:nvPr/>
        </p:nvSpPr>
        <p:spPr>
          <a:xfrm>
            <a:off x="1859103" y="3801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TABLE OF CONTENTS</a:t>
            </a:r>
            <a:endParaRPr lang="en-IN" sz="2400" dirty="0">
              <a:solidFill>
                <a:srgbClr val="0070C0"/>
              </a:solidFill>
              <a:latin typeface="Poppins" panose="00000500000000000000" pitchFamily="2" charset="0"/>
              <a:cs typeface="Poppins" panose="00000500000000000000" pitchFamily="2" charset="0"/>
            </a:endParaRPr>
          </a:p>
        </p:txBody>
      </p:sp>
      <p:sp>
        <p:nvSpPr>
          <p:cNvPr id="25" name="Slide Number Placeholder 24">
            <a:extLst>
              <a:ext uri="{FF2B5EF4-FFF2-40B4-BE49-F238E27FC236}">
                <a16:creationId xmlns:a16="http://schemas.microsoft.com/office/drawing/2014/main" id="{8EBB8A49-9200-2C08-6F19-5DA8BA352DDF}"/>
              </a:ext>
            </a:extLst>
          </p:cNvPr>
          <p:cNvSpPr>
            <a:spLocks noGrp="1"/>
          </p:cNvSpPr>
          <p:nvPr>
            <p:ph type="sldNum" sz="quarter" idx="7"/>
          </p:nvPr>
        </p:nvSpPr>
        <p:spPr>
          <a:xfrm>
            <a:off x="11881015" y="6545580"/>
            <a:ext cx="226059" cy="160020"/>
          </a:xfrm>
        </p:spPr>
        <p:txBody>
          <a:bodyPr/>
          <a:lstStyle/>
          <a:p>
            <a:pPr marL="38100">
              <a:lnSpc>
                <a:spcPts val="1100"/>
              </a:lnSpc>
            </a:pPr>
            <a:fld id="{81D60167-4931-47E6-BA6A-407CBD079E47}" type="slidenum">
              <a:rPr lang="en-IN" spc="-25" smtClean="0"/>
              <a:t>3</a:t>
            </a:fld>
            <a:endParaRPr lang="en-IN" spc="-25" dirty="0"/>
          </a:p>
        </p:txBody>
      </p:sp>
      <p:graphicFrame>
        <p:nvGraphicFramePr>
          <p:cNvPr id="4" name="Table 3">
            <a:extLst>
              <a:ext uri="{FF2B5EF4-FFF2-40B4-BE49-F238E27FC236}">
                <a16:creationId xmlns:a16="http://schemas.microsoft.com/office/drawing/2014/main" id="{AB0A07A4-E531-0F2B-ED9D-AC46F1E7AF1A}"/>
              </a:ext>
            </a:extLst>
          </p:cNvPr>
          <p:cNvGraphicFramePr>
            <a:graphicFrameLocks noGrp="1"/>
          </p:cNvGraphicFramePr>
          <p:nvPr>
            <p:extLst>
              <p:ext uri="{D42A27DB-BD31-4B8C-83A1-F6EECF244321}">
                <p14:modId xmlns:p14="http://schemas.microsoft.com/office/powerpoint/2010/main" val="4107448075"/>
              </p:ext>
            </p:extLst>
          </p:nvPr>
        </p:nvGraphicFramePr>
        <p:xfrm>
          <a:off x="1600200" y="1143000"/>
          <a:ext cx="3200400" cy="5092263"/>
        </p:xfrm>
        <a:graphic>
          <a:graphicData uri="http://schemas.openxmlformats.org/drawingml/2006/table">
            <a:tbl>
              <a:tblPr>
                <a:tableStyleId>{5C22544A-7EE6-4342-B048-85BDC9FD1C3A}</a:tableStyleId>
              </a:tblPr>
              <a:tblGrid>
                <a:gridCol w="2824775">
                  <a:extLst>
                    <a:ext uri="{9D8B030D-6E8A-4147-A177-3AD203B41FA5}">
                      <a16:colId xmlns:a16="http://schemas.microsoft.com/office/drawing/2014/main" val="2895845178"/>
                    </a:ext>
                  </a:extLst>
                </a:gridCol>
                <a:gridCol w="375625">
                  <a:extLst>
                    <a:ext uri="{9D8B030D-6E8A-4147-A177-3AD203B41FA5}">
                      <a16:colId xmlns:a16="http://schemas.microsoft.com/office/drawing/2014/main" val="363022495"/>
                    </a:ext>
                  </a:extLst>
                </a:gridCol>
              </a:tblGrid>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1. MARKET OVERVIEW</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5833416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DEFINITION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74072385"/>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SEGMENTATION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1870703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REGIONAL COVERAGE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5164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COMPANY PROFILES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65252589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DATA SNAPSHOT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30174382"/>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2. EXECUTIVE SUMMARY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45735182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SUMMARY</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780364819"/>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OPINION LEADERS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32789634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TYPE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7523362"/>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APPLICATION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629862293"/>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KEY HIGHLIGHTS BY REGION</a:t>
                      </a: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4177760838"/>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3. MARKET INSIGHTS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0676969"/>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TYPE</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49307478"/>
                  </a:ext>
                </a:extLst>
              </a:tr>
              <a:tr h="360899">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APPLICATION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189187106"/>
                  </a:ext>
                </a:extLst>
              </a:tr>
              <a:tr h="215062">
                <a:tc>
                  <a:txBody>
                    <a:bodyPr/>
                    <a:lstStyle/>
                    <a:p>
                      <a:pPr algn="l" fontAlgn="b">
                        <a:lnSpc>
                          <a:spcPct val="100000"/>
                        </a:lnSpc>
                      </a:pPr>
                      <a:r>
                        <a:rPr lang="en-US" sz="1100" u="none" strike="noStrike" dirty="0">
                          <a:effectLst/>
                          <a:latin typeface="Poppins" panose="00000500000000000000" pitchFamily="2" charset="0"/>
                          <a:cs typeface="Poppins" panose="00000500000000000000" pitchFamily="2" charset="0"/>
                        </a:rPr>
                        <a:t>MARKET ATTRACTIVENESS BY </a:t>
                      </a:r>
                      <a:r>
                        <a:rPr lang="en-IN" sz="1100" u="none" strike="noStrike" dirty="0">
                          <a:effectLst/>
                          <a:latin typeface="Poppins" panose="00000500000000000000" pitchFamily="2" charset="0"/>
                          <a:cs typeface="Poppins" panose="00000500000000000000" pitchFamily="2" charset="0"/>
                        </a:rPr>
                        <a:t>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449354844"/>
                  </a:ext>
                </a:extLst>
              </a:tr>
              <a:tr h="215062">
                <a:tc>
                  <a:txBody>
                    <a:bodyPr/>
                    <a:lstStyle/>
                    <a:p>
                      <a:pPr algn="l" fontAlgn="b">
                        <a:lnSpc>
                          <a:spcPct val="100000"/>
                        </a:lnSpc>
                      </a:pPr>
                      <a:r>
                        <a:rPr lang="en-IN" sz="1100" b="1" u="none" strike="noStrike" dirty="0">
                          <a:effectLst/>
                          <a:latin typeface="Poppins" panose="00000500000000000000" pitchFamily="2" charset="0"/>
                          <a:cs typeface="Poppins" panose="00000500000000000000" pitchFamily="2" charset="0"/>
                        </a:rPr>
                        <a:t>4. MARKET DYNAMICS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07994200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TRENDS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503727740"/>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DRIVERS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93608302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OPPORTUNITIES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2993682496"/>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RESTRAINTS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12858487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MARKET THREATS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1670351751"/>
                  </a:ext>
                </a:extLst>
              </a:tr>
              <a:tr h="215062">
                <a:tc>
                  <a:txBody>
                    <a:bodyPr/>
                    <a:lstStyle/>
                    <a:p>
                      <a:pPr algn="l" fontAlgn="b">
                        <a:lnSpc>
                          <a:spcPct val="100000"/>
                        </a:lnSpc>
                      </a:pPr>
                      <a:r>
                        <a:rPr lang="en-IN" sz="1100" u="none" strike="noStrike" dirty="0">
                          <a:effectLst/>
                          <a:latin typeface="Poppins" panose="00000500000000000000" pitchFamily="2" charset="0"/>
                          <a:cs typeface="Poppins" panose="00000500000000000000" pitchFamily="2" charset="0"/>
                        </a:rPr>
                        <a:t>IMPACT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63920" marR="5464" marT="5464" marB="0" anchor="ctr">
                    <a:solidFill>
                      <a:schemeClr val="bg1"/>
                    </a:solidFill>
                  </a:tcPr>
                </a:tc>
                <a:tc>
                  <a:txBody>
                    <a:bodyPr/>
                    <a:lstStyle/>
                    <a:p>
                      <a:pPr algn="ctr" fontAlgn="b">
                        <a:lnSpc>
                          <a:spcPct val="100000"/>
                        </a:lnSpc>
                      </a:pP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464" marR="5464" marT="5464" marB="0" anchor="ctr">
                    <a:solidFill>
                      <a:schemeClr val="bg1"/>
                    </a:solidFill>
                  </a:tcPr>
                </a:tc>
                <a:extLst>
                  <a:ext uri="{0D108BD9-81ED-4DB2-BD59-A6C34878D82A}">
                    <a16:rowId xmlns:a16="http://schemas.microsoft.com/office/drawing/2014/main" val="3791502019"/>
                  </a:ext>
                </a:extLst>
              </a:tr>
            </a:tbl>
          </a:graphicData>
        </a:graphic>
      </p:graphicFrame>
      <p:graphicFrame>
        <p:nvGraphicFramePr>
          <p:cNvPr id="7" name="Table 6">
            <a:extLst>
              <a:ext uri="{FF2B5EF4-FFF2-40B4-BE49-F238E27FC236}">
                <a16:creationId xmlns:a16="http://schemas.microsoft.com/office/drawing/2014/main" id="{C43ECD66-9968-F2DE-EDAF-9C32BB3DD5EF}"/>
              </a:ext>
            </a:extLst>
          </p:cNvPr>
          <p:cNvGraphicFramePr>
            <a:graphicFrameLocks noGrp="1"/>
          </p:cNvGraphicFramePr>
          <p:nvPr>
            <p:extLst>
              <p:ext uri="{D42A27DB-BD31-4B8C-83A1-F6EECF244321}">
                <p14:modId xmlns:p14="http://schemas.microsoft.com/office/powerpoint/2010/main" val="3383347613"/>
              </p:ext>
            </p:extLst>
          </p:nvPr>
        </p:nvGraphicFramePr>
        <p:xfrm>
          <a:off x="4876800" y="1172100"/>
          <a:ext cx="3145352" cy="5092250"/>
        </p:xfrm>
        <a:graphic>
          <a:graphicData uri="http://schemas.openxmlformats.org/drawingml/2006/table">
            <a:tbl>
              <a:tblPr>
                <a:tableStyleId>{5C22544A-7EE6-4342-B048-85BDC9FD1C3A}</a:tableStyleId>
              </a:tblPr>
              <a:tblGrid>
                <a:gridCol w="2769119">
                  <a:extLst>
                    <a:ext uri="{9D8B030D-6E8A-4147-A177-3AD203B41FA5}">
                      <a16:colId xmlns:a16="http://schemas.microsoft.com/office/drawing/2014/main" val="1807740802"/>
                    </a:ext>
                  </a:extLst>
                </a:gridCol>
                <a:gridCol w="376233">
                  <a:extLst>
                    <a:ext uri="{9D8B030D-6E8A-4147-A177-3AD203B41FA5}">
                      <a16:colId xmlns:a16="http://schemas.microsoft.com/office/drawing/2014/main" val="3894761122"/>
                    </a:ext>
                  </a:extLst>
                </a:gridCol>
              </a:tblGrid>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5. MARKET ANALYSIS</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79372340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PORTERS 5 FORCES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269696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ANSOFF MATRIX</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74455698"/>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4PS MODEL</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7817120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PESTLE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786417247"/>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VALUE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10340791"/>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6. COVID-19</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26567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IMPACT OF COVID-19 ON MARKET</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610852407"/>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7. RUSSIA UKRAINE WAR</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34910442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IMPACT OF RUSSIA-UKRAINE WAR</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512032"/>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8. MARKET STRATEGY</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98441414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PARENT MARKET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193772223"/>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REGULATORY LANDSCAPE</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95808166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PRICING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87116995"/>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DEMAND SUPPLY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529559734"/>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CONSUMER BUYING INTEREST</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464925910"/>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SUPPLY CHAIN ANALYSIS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91787141"/>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COMPETITION PRODUCT ANALYSIS</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110857666"/>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CASE STUDIES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2179578612"/>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RECENT DEVELOPMENTS</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826786630"/>
                  </a:ext>
                </a:extLst>
              </a:tr>
              <a:tr h="203690">
                <a:tc>
                  <a:txBody>
                    <a:bodyPr/>
                    <a:lstStyle/>
                    <a:p>
                      <a:pPr algn="l" fontAlgn="b"/>
                      <a:r>
                        <a:rPr lang="en-IN" sz="1100" b="1" u="none" strike="noStrike" dirty="0">
                          <a:effectLst/>
                          <a:latin typeface="Poppins" panose="00000500000000000000" pitchFamily="2" charset="0"/>
                          <a:cs typeface="Poppins" panose="00000500000000000000" pitchFamily="2" charset="0"/>
                        </a:rPr>
                        <a:t>9. </a:t>
                      </a:r>
                      <a:r>
                        <a:rPr lang="en-IN" sz="1100" b="1" u="none" strike="noStrike" dirty="0">
                          <a:solidFill>
                            <a:srgbClr val="FF0000"/>
                          </a:solidFill>
                          <a:effectLst/>
                          <a:latin typeface="Poppins" panose="00000500000000000000" pitchFamily="2" charset="0"/>
                          <a:cs typeface="Poppins" panose="00000500000000000000" pitchFamily="2" charset="0"/>
                        </a:rPr>
                        <a:t>MATERIAL TYPE </a:t>
                      </a:r>
                      <a:r>
                        <a:rPr lang="en-IN" sz="1100" b="1" u="none" strike="noStrike" dirty="0">
                          <a:effectLst/>
                          <a:latin typeface="Poppins" panose="00000500000000000000" pitchFamily="2" charset="0"/>
                          <a:cs typeface="Poppins" panose="00000500000000000000" pitchFamily="2" charset="0"/>
                        </a:rPr>
                        <a:t>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392848221"/>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327851000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TYPE</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4116717919"/>
                  </a:ext>
                </a:extLst>
              </a:tr>
              <a:tr h="203690">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TYPE</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451890197"/>
                  </a:ext>
                </a:extLst>
              </a:tr>
              <a:tr h="203690">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TYPE</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solidFill>
                      <a:schemeClr val="bg1"/>
                    </a:solidFill>
                  </a:tcPr>
                </a:tc>
                <a:tc>
                  <a:txBody>
                    <a:bodyPr/>
                    <a:lstStyle/>
                    <a:p>
                      <a:pPr algn="ctr" fontAlgn="b"/>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solidFill>
                      <a:schemeClr val="bg1"/>
                    </a:solidFill>
                  </a:tcPr>
                </a:tc>
                <a:extLst>
                  <a:ext uri="{0D108BD9-81ED-4DB2-BD59-A6C34878D82A}">
                    <a16:rowId xmlns:a16="http://schemas.microsoft.com/office/drawing/2014/main" val="1576633329"/>
                  </a:ext>
                </a:extLst>
              </a:tr>
            </a:tbl>
          </a:graphicData>
        </a:graphic>
      </p:graphicFrame>
      <p:sp>
        <p:nvSpPr>
          <p:cNvPr id="3" name="Footer Placeholder 13">
            <a:extLst>
              <a:ext uri="{FF2B5EF4-FFF2-40B4-BE49-F238E27FC236}">
                <a16:creationId xmlns:a16="http://schemas.microsoft.com/office/drawing/2014/main" id="{87990558-9560-88D8-4110-7E9F2EC2995D}"/>
              </a:ext>
            </a:extLst>
          </p:cNvPr>
          <p:cNvSpPr>
            <a:spLocks noGrp="1"/>
          </p:cNvSpPr>
          <p:nvPr>
            <p:ph type="ftr" sz="quarter" idx="5"/>
          </p:nvPr>
        </p:nvSpPr>
        <p:spPr>
          <a:xfrm>
            <a:off x="146710" y="6563359"/>
            <a:ext cx="2767330" cy="156068"/>
          </a:xfrm>
        </p:spPr>
        <p:txBody>
          <a:bodyPr/>
          <a:lstStyle/>
          <a:p>
            <a:pPr marL="12700">
              <a:lnSpc>
                <a:spcPts val="1240"/>
              </a:lnSpc>
            </a:pPr>
            <a:r>
              <a:rPr lang="en-US" dirty="0"/>
              <a:t>Copyright © 2024, Global Insight Services</a:t>
            </a:r>
            <a:endParaRPr lang="en-US" spc="-10" dirty="0"/>
          </a:p>
        </p:txBody>
      </p:sp>
      <p:graphicFrame>
        <p:nvGraphicFramePr>
          <p:cNvPr id="9" name="Table 8">
            <a:extLst>
              <a:ext uri="{FF2B5EF4-FFF2-40B4-BE49-F238E27FC236}">
                <a16:creationId xmlns:a16="http://schemas.microsoft.com/office/drawing/2014/main" id="{EDBEA1C1-F488-B2F0-2FF1-ED2248922681}"/>
              </a:ext>
            </a:extLst>
          </p:cNvPr>
          <p:cNvGraphicFramePr>
            <a:graphicFrameLocks noGrp="1"/>
          </p:cNvGraphicFramePr>
          <p:nvPr>
            <p:extLst>
              <p:ext uri="{D42A27DB-BD31-4B8C-83A1-F6EECF244321}">
                <p14:modId xmlns:p14="http://schemas.microsoft.com/office/powerpoint/2010/main" val="2425737171"/>
              </p:ext>
            </p:extLst>
          </p:nvPr>
        </p:nvGraphicFramePr>
        <p:xfrm>
          <a:off x="8157291" y="1172100"/>
          <a:ext cx="3958509" cy="5092274"/>
        </p:xfrm>
        <a:graphic>
          <a:graphicData uri="http://schemas.openxmlformats.org/drawingml/2006/table">
            <a:tbl>
              <a:tblPr/>
              <a:tblGrid>
                <a:gridCol w="3958509">
                  <a:extLst>
                    <a:ext uri="{9D8B030D-6E8A-4147-A177-3AD203B41FA5}">
                      <a16:colId xmlns:a16="http://schemas.microsoft.com/office/drawing/2014/main" val="105605638"/>
                    </a:ext>
                  </a:extLst>
                </a:gridCol>
              </a:tblGrid>
              <a:tr h="185698">
                <a:tc>
                  <a:txBody>
                    <a:bodyPr/>
                    <a:lstStyle/>
                    <a:p>
                      <a:pPr algn="l" fontAlgn="b"/>
                      <a:r>
                        <a:rPr lang="en-IN" sz="1100" b="1" u="none" strike="noStrike" dirty="0">
                          <a:effectLst/>
                          <a:latin typeface="Poppins" panose="00000500000000000000" pitchFamily="2" charset="0"/>
                          <a:cs typeface="Poppins" panose="00000500000000000000" pitchFamily="2" charset="0"/>
                        </a:rPr>
                        <a:t>10. </a:t>
                      </a:r>
                      <a:r>
                        <a:rPr lang="en-IN" sz="1100" b="1" u="none" strike="noStrike" dirty="0">
                          <a:solidFill>
                            <a:srgbClr val="FF0000"/>
                          </a:solidFill>
                          <a:effectLst/>
                          <a:latin typeface="Poppins" panose="00000500000000000000" pitchFamily="2" charset="0"/>
                          <a:cs typeface="Poppins" panose="00000500000000000000" pitchFamily="2" charset="0"/>
                        </a:rPr>
                        <a:t>END-USER</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72304780"/>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58317347"/>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END-USER</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163023552"/>
                  </a:ext>
                </a:extLst>
              </a:tr>
              <a:tr h="185698">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END-USER</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887138133"/>
                  </a:ext>
                </a:extLst>
              </a:tr>
              <a:tr h="185698">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END-USER</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931281131"/>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11. </a:t>
                      </a:r>
                      <a:r>
                        <a:rPr lang="en-IN" sz="1100" b="1" u="none" strike="noStrike" dirty="0">
                          <a:solidFill>
                            <a:srgbClr val="FF0000"/>
                          </a:solidFill>
                          <a:effectLst/>
                          <a:latin typeface="Poppins" panose="00000500000000000000" pitchFamily="2" charset="0"/>
                          <a:cs typeface="Poppins" panose="00000500000000000000" pitchFamily="2" charset="0"/>
                        </a:rPr>
                        <a:t>APPLICATION</a:t>
                      </a:r>
                      <a:r>
                        <a:rPr lang="en-IN" sz="1100" b="1" u="none" strike="noStrike" dirty="0">
                          <a:effectLst/>
                          <a:latin typeface="Poppins" panose="00000500000000000000" pitchFamily="2" charset="0"/>
                          <a:cs typeface="Poppins" panose="00000500000000000000" pitchFamily="2" charset="0"/>
                        </a:rPr>
                        <a:t>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280151371"/>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4052709495"/>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endParaRPr lang="en-US"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2379603893"/>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a:t>
                      </a:r>
                      <a:r>
                        <a:rPr lang="en-IN" sz="1100" u="none" strike="noStrike" dirty="0">
                          <a:solidFill>
                            <a:srgbClr val="FF0000"/>
                          </a:solidFill>
                          <a:effectLst/>
                          <a:latin typeface="Poppins" panose="00000500000000000000" pitchFamily="2" charset="0"/>
                          <a:cs typeface="Poppins" panose="00000500000000000000" pitchFamily="2" charset="0"/>
                        </a:rPr>
                        <a:t>APPLICATION</a:t>
                      </a:r>
                      <a:endParaRPr lang="en-IN" sz="1100" b="0" i="0" u="none" strike="noStrike" dirty="0">
                        <a:solidFill>
                          <a:srgbClr val="FF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77596111"/>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a:t>
                      </a:r>
                      <a:r>
                        <a:rPr lang="en-US" sz="1100" u="none" strike="noStrike" dirty="0">
                          <a:solidFill>
                            <a:srgbClr val="FF0000"/>
                          </a:solidFill>
                          <a:effectLst/>
                          <a:latin typeface="Poppins" panose="00000500000000000000" pitchFamily="2" charset="0"/>
                          <a:cs typeface="Poppins" panose="00000500000000000000" pitchFamily="2" charset="0"/>
                        </a:rPr>
                        <a:t>APPLICATION</a:t>
                      </a:r>
                      <a:r>
                        <a:rPr lang="en-US" sz="1100" u="none" strike="noStrike" dirty="0">
                          <a:effectLst/>
                          <a:latin typeface="Poppins" panose="00000500000000000000" pitchFamily="2" charset="0"/>
                          <a:cs typeface="Poppins" panose="00000500000000000000" pitchFamily="2" charset="0"/>
                        </a:rPr>
                        <a: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066207250"/>
                  </a:ext>
                </a:extLst>
              </a:tr>
              <a:tr h="174971">
                <a:tc>
                  <a:txBody>
                    <a:bodyPr/>
                    <a:lstStyle/>
                    <a:p>
                      <a:pPr algn="l" fontAlgn="b"/>
                      <a:r>
                        <a:rPr lang="en-IN" sz="1100" b="1" u="none" strike="noStrike" dirty="0">
                          <a:effectLst/>
                          <a:latin typeface="Poppins" panose="00000500000000000000" pitchFamily="2" charset="0"/>
                          <a:cs typeface="Poppins" panose="00000500000000000000" pitchFamily="2" charset="0"/>
                        </a:rPr>
                        <a:t>12. REGIONAL SEGMENT</a:t>
                      </a:r>
                      <a:endParaRPr lang="en-IN" sz="1100" b="1" i="0" u="none" strike="noStrike" dirty="0">
                        <a:solidFill>
                          <a:srgbClr val="000000"/>
                        </a:solidFill>
                        <a:effectLst/>
                        <a:latin typeface="Poppins" panose="00000500000000000000" pitchFamily="2" charset="0"/>
                        <a:cs typeface="Poppins" panose="00000500000000000000" pitchFamily="2" charset="0"/>
                      </a:endParaRPr>
                    </a:p>
                  </a:txBody>
                  <a:tcPr marL="5901" marR="5901" marT="5901" marB="0" anchor="ctr">
                    <a:lnL>
                      <a:noFill/>
                    </a:lnL>
                    <a:lnR>
                      <a:noFill/>
                    </a:lnR>
                    <a:lnT>
                      <a:noFill/>
                    </a:lnT>
                    <a:lnB>
                      <a:noFill/>
                    </a:lnB>
                    <a:noFill/>
                  </a:tcPr>
                </a:tc>
                <a:extLst>
                  <a:ext uri="{0D108BD9-81ED-4DB2-BD59-A6C34878D82A}">
                    <a16:rowId xmlns:a16="http://schemas.microsoft.com/office/drawing/2014/main" val="4067286025"/>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OVERVIEW</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268912976"/>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MARKET SIZE AND FORECAST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79590808"/>
                  </a:ext>
                </a:extLst>
              </a:tr>
              <a:tr h="174971">
                <a:tc>
                  <a:txBody>
                    <a:bodyPr/>
                    <a:lstStyle/>
                    <a:p>
                      <a:pPr algn="l" fontAlgn="b"/>
                      <a:r>
                        <a:rPr lang="en-IN" sz="1100" u="none" strike="noStrike" dirty="0">
                          <a:effectLst/>
                          <a:latin typeface="Poppins" panose="00000500000000000000" pitchFamily="2" charset="0"/>
                          <a:cs typeface="Poppins" panose="00000500000000000000" pitchFamily="2" charset="0"/>
                        </a:rPr>
                        <a:t>SUBSEGMENT ANALYSIS BY REGION</a:t>
                      </a:r>
                      <a:endParaRPr lang="en-IN"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3010603988"/>
                  </a:ext>
                </a:extLst>
              </a:tr>
              <a:tr h="174971">
                <a:tc>
                  <a:txBody>
                    <a:bodyPr/>
                    <a:lstStyle/>
                    <a:p>
                      <a:pPr algn="l" fontAlgn="b"/>
                      <a:r>
                        <a:rPr lang="en-US" sz="1100" u="none" strike="noStrike" dirty="0">
                          <a:effectLst/>
                          <a:latin typeface="Poppins" panose="00000500000000000000" pitchFamily="2" charset="0"/>
                          <a:cs typeface="Poppins" panose="00000500000000000000" pitchFamily="2" charset="0"/>
                        </a:rPr>
                        <a:t>SUB-SEGMENT BY REGION</a:t>
                      </a:r>
                      <a:endParaRPr lang="en-US" sz="1100" b="0" i="0" u="none" strike="noStrike" dirty="0">
                        <a:solidFill>
                          <a:srgbClr val="000000"/>
                        </a:solidFill>
                        <a:effectLst/>
                        <a:latin typeface="Poppins" panose="00000500000000000000" pitchFamily="2" charset="0"/>
                        <a:cs typeface="Poppins" panose="00000500000000000000" pitchFamily="2" charset="0"/>
                      </a:endParaRPr>
                    </a:p>
                  </a:txBody>
                  <a:tcPr marL="177034" marR="5901" marT="5901" marB="0" anchor="ctr">
                    <a:lnL>
                      <a:noFill/>
                    </a:lnL>
                    <a:lnR>
                      <a:noFill/>
                    </a:lnR>
                    <a:lnT>
                      <a:noFill/>
                    </a:lnT>
                    <a:lnB>
                      <a:noFill/>
                    </a:lnB>
                    <a:noFill/>
                  </a:tcPr>
                </a:tc>
                <a:extLst>
                  <a:ext uri="{0D108BD9-81ED-4DB2-BD59-A6C34878D82A}">
                    <a16:rowId xmlns:a16="http://schemas.microsoft.com/office/drawing/2014/main" val="1342517266"/>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13. COMPETITIVE LANDSCAPE</a:t>
                      </a:r>
                    </a:p>
                  </a:txBody>
                  <a:tcPr marL="5269" marR="5269" marT="5269" marB="0" anchor="b">
                    <a:lnL>
                      <a:noFill/>
                    </a:lnL>
                    <a:lnR>
                      <a:noFill/>
                    </a:lnR>
                    <a:lnT>
                      <a:noFill/>
                    </a:lnT>
                    <a:lnB>
                      <a:noFill/>
                    </a:lnB>
                    <a:noFill/>
                  </a:tcPr>
                </a:tc>
                <a:extLst>
                  <a:ext uri="{0D108BD9-81ED-4DB2-BD59-A6C34878D82A}">
                    <a16:rowId xmlns:a16="http://schemas.microsoft.com/office/drawing/2014/main" val="2711902365"/>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2873902682"/>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MARKET SHARE ANALYSIS</a:t>
                      </a:r>
                    </a:p>
                  </a:txBody>
                  <a:tcPr marL="79033" marR="5269" marT="5269" marB="0" anchor="b">
                    <a:lnL>
                      <a:noFill/>
                    </a:lnL>
                    <a:lnR>
                      <a:noFill/>
                    </a:lnR>
                    <a:lnT>
                      <a:noFill/>
                    </a:lnT>
                    <a:lnB>
                      <a:noFill/>
                    </a:lnB>
                    <a:noFill/>
                  </a:tcPr>
                </a:tc>
                <a:extLst>
                  <a:ext uri="{0D108BD9-81ED-4DB2-BD59-A6C34878D82A}">
                    <a16:rowId xmlns:a16="http://schemas.microsoft.com/office/drawing/2014/main" val="1459635301"/>
                  </a:ext>
                </a:extLst>
              </a:tr>
              <a:tr h="185698">
                <a:tc>
                  <a:txBody>
                    <a:bodyPr/>
                    <a:lstStyle/>
                    <a:p>
                      <a:pPr algn="l" fontAlgn="b"/>
                      <a:r>
                        <a:rPr lang="en-US" sz="1100" b="0" i="0" u="none" strike="noStrike" dirty="0">
                          <a:solidFill>
                            <a:srgbClr val="000000"/>
                          </a:solidFill>
                          <a:effectLst/>
                          <a:latin typeface="Poppins" panose="00000500000000000000" pitchFamily="2" charset="0"/>
                          <a:cs typeface="Poppins" panose="00000500000000000000" pitchFamily="2" charset="0"/>
                        </a:rPr>
                        <a:t>MARKET REVENUE BY KEY COMPANIES</a:t>
                      </a:r>
                    </a:p>
                  </a:txBody>
                  <a:tcPr marL="79033" marR="5269" marT="5269" marB="0" anchor="b">
                    <a:lnL>
                      <a:noFill/>
                    </a:lnL>
                    <a:lnR>
                      <a:noFill/>
                    </a:lnR>
                    <a:lnT>
                      <a:noFill/>
                    </a:lnT>
                    <a:lnB>
                      <a:noFill/>
                    </a:lnB>
                    <a:noFill/>
                  </a:tcPr>
                </a:tc>
                <a:extLst>
                  <a:ext uri="{0D108BD9-81ED-4DB2-BD59-A6C34878D82A}">
                    <a16:rowId xmlns:a16="http://schemas.microsoft.com/office/drawing/2014/main" val="537654041"/>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VENDORS BENCHMARKING</a:t>
                      </a:r>
                    </a:p>
                  </a:txBody>
                  <a:tcPr marL="79033" marR="5269" marT="5269" marB="0" anchor="b">
                    <a:lnL>
                      <a:noFill/>
                    </a:lnL>
                    <a:lnR>
                      <a:noFill/>
                    </a:lnR>
                    <a:lnT>
                      <a:noFill/>
                    </a:lnT>
                    <a:lnB>
                      <a:noFill/>
                    </a:lnB>
                    <a:noFill/>
                  </a:tcPr>
                </a:tc>
                <a:extLst>
                  <a:ext uri="{0D108BD9-81ED-4DB2-BD59-A6C34878D82A}">
                    <a16:rowId xmlns:a16="http://schemas.microsoft.com/office/drawing/2014/main" val="148946659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M&amp;A</a:t>
                      </a:r>
                    </a:p>
                  </a:txBody>
                  <a:tcPr marL="79033" marR="5269" marT="5269" marB="0" anchor="b">
                    <a:lnL>
                      <a:noFill/>
                    </a:lnL>
                    <a:lnR>
                      <a:noFill/>
                    </a:lnR>
                    <a:lnT>
                      <a:noFill/>
                    </a:lnT>
                    <a:lnB>
                      <a:noFill/>
                    </a:lnB>
                    <a:noFill/>
                  </a:tcPr>
                </a:tc>
                <a:extLst>
                  <a:ext uri="{0D108BD9-81ED-4DB2-BD59-A6C34878D82A}">
                    <a16:rowId xmlns:a16="http://schemas.microsoft.com/office/drawing/2014/main" val="3699465529"/>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STRATEGY BENCHMARKING - PRODUCT DEVELOPMENT</a:t>
                      </a:r>
                    </a:p>
                  </a:txBody>
                  <a:tcPr marL="79033" marR="5269" marT="5269" marB="0" anchor="b">
                    <a:lnL>
                      <a:noFill/>
                    </a:lnL>
                    <a:lnR>
                      <a:noFill/>
                    </a:lnR>
                    <a:lnT>
                      <a:noFill/>
                    </a:lnT>
                    <a:lnB>
                      <a:noFill/>
                    </a:lnB>
                    <a:noFill/>
                  </a:tcPr>
                </a:tc>
                <a:extLst>
                  <a:ext uri="{0D108BD9-81ED-4DB2-BD59-A6C34878D82A}">
                    <a16:rowId xmlns:a16="http://schemas.microsoft.com/office/drawing/2014/main" val="1660868655"/>
                  </a:ext>
                </a:extLst>
              </a:tr>
              <a:tr h="185698">
                <a:tc>
                  <a:txBody>
                    <a:bodyPr/>
                    <a:lstStyle/>
                    <a:p>
                      <a:pPr algn="l" fontAlgn="b"/>
                      <a:r>
                        <a:rPr lang="en-IN" sz="1100" b="1" i="0" u="none" strike="noStrike" dirty="0">
                          <a:solidFill>
                            <a:srgbClr val="000000"/>
                          </a:solidFill>
                          <a:effectLst/>
                          <a:latin typeface="Poppins" panose="00000500000000000000" pitchFamily="2" charset="0"/>
                          <a:cs typeface="Poppins" panose="00000500000000000000" pitchFamily="2" charset="0"/>
                        </a:rPr>
                        <a:t>14. COMPANY PROFILES</a:t>
                      </a:r>
                    </a:p>
                  </a:txBody>
                  <a:tcPr marL="5269" marR="5269" marT="5269" marB="0" anchor="b">
                    <a:lnL>
                      <a:noFill/>
                    </a:lnL>
                    <a:lnR>
                      <a:noFill/>
                    </a:lnR>
                    <a:lnT>
                      <a:noFill/>
                    </a:lnT>
                    <a:lnB>
                      <a:noFill/>
                    </a:lnB>
                    <a:noFill/>
                  </a:tcPr>
                </a:tc>
                <a:extLst>
                  <a:ext uri="{0D108BD9-81ED-4DB2-BD59-A6C34878D82A}">
                    <a16:rowId xmlns:a16="http://schemas.microsoft.com/office/drawing/2014/main" val="3478974461"/>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OVERVIEW</a:t>
                      </a:r>
                    </a:p>
                  </a:txBody>
                  <a:tcPr marL="79033" marR="5269" marT="5269" marB="0" anchor="b">
                    <a:lnL>
                      <a:noFill/>
                    </a:lnL>
                    <a:lnR>
                      <a:noFill/>
                    </a:lnR>
                    <a:lnT>
                      <a:noFill/>
                    </a:lnT>
                    <a:lnB>
                      <a:noFill/>
                    </a:lnB>
                    <a:noFill/>
                  </a:tcPr>
                </a:tc>
                <a:extLst>
                  <a:ext uri="{0D108BD9-81ED-4DB2-BD59-A6C34878D82A}">
                    <a16:rowId xmlns:a16="http://schemas.microsoft.com/office/drawing/2014/main" val="3483653243"/>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BUSINESS PERFORMANCE</a:t>
                      </a:r>
                    </a:p>
                  </a:txBody>
                  <a:tcPr marL="79033" marR="5269" marT="5269" marB="0" anchor="b">
                    <a:lnL>
                      <a:noFill/>
                    </a:lnL>
                    <a:lnR>
                      <a:noFill/>
                    </a:lnR>
                    <a:lnT>
                      <a:noFill/>
                    </a:lnT>
                    <a:lnB>
                      <a:noFill/>
                    </a:lnB>
                    <a:noFill/>
                  </a:tcPr>
                </a:tc>
                <a:extLst>
                  <a:ext uri="{0D108BD9-81ED-4DB2-BD59-A6C34878D82A}">
                    <a16:rowId xmlns:a16="http://schemas.microsoft.com/office/drawing/2014/main" val="4221631590"/>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PRODUCT OFFERING</a:t>
                      </a:r>
                    </a:p>
                  </a:txBody>
                  <a:tcPr marL="79033" marR="5269" marT="5269" marB="0" anchor="b">
                    <a:lnL>
                      <a:noFill/>
                    </a:lnL>
                    <a:lnR>
                      <a:noFill/>
                    </a:lnR>
                    <a:lnT>
                      <a:noFill/>
                    </a:lnT>
                    <a:lnB>
                      <a:noFill/>
                    </a:lnB>
                    <a:noFill/>
                  </a:tcPr>
                </a:tc>
                <a:extLst>
                  <a:ext uri="{0D108BD9-81ED-4DB2-BD59-A6C34878D82A}">
                    <a16:rowId xmlns:a16="http://schemas.microsoft.com/office/drawing/2014/main" val="1602666509"/>
                  </a:ext>
                </a:extLst>
              </a:tr>
              <a:tr h="185698">
                <a:tc>
                  <a:txBody>
                    <a:bodyPr/>
                    <a:lstStyle/>
                    <a:p>
                      <a:pPr algn="l" fontAlgn="b"/>
                      <a:r>
                        <a:rPr lang="en-IN" sz="1100" b="0" i="0" u="none" strike="noStrike">
                          <a:solidFill>
                            <a:srgbClr val="000000"/>
                          </a:solidFill>
                          <a:effectLst/>
                          <a:latin typeface="Poppins" panose="00000500000000000000" pitchFamily="2" charset="0"/>
                          <a:cs typeface="Poppins" panose="00000500000000000000" pitchFamily="2" charset="0"/>
                        </a:rPr>
                        <a:t>KEY DEVELOPMENT STRATEGIES</a:t>
                      </a:r>
                    </a:p>
                  </a:txBody>
                  <a:tcPr marL="79033" marR="5269" marT="5269" marB="0" anchor="b">
                    <a:lnL>
                      <a:noFill/>
                    </a:lnL>
                    <a:lnR>
                      <a:noFill/>
                    </a:lnR>
                    <a:lnT>
                      <a:noFill/>
                    </a:lnT>
                    <a:lnB>
                      <a:noFill/>
                    </a:lnB>
                    <a:noFill/>
                  </a:tcPr>
                </a:tc>
                <a:extLst>
                  <a:ext uri="{0D108BD9-81ED-4DB2-BD59-A6C34878D82A}">
                    <a16:rowId xmlns:a16="http://schemas.microsoft.com/office/drawing/2014/main" val="1517145247"/>
                  </a:ext>
                </a:extLst>
              </a:tr>
              <a:tr h="185698">
                <a:tc>
                  <a:txBody>
                    <a:bodyPr/>
                    <a:lstStyle/>
                    <a:p>
                      <a:pPr algn="l" fontAlgn="b"/>
                      <a:r>
                        <a:rPr lang="en-IN" sz="1100" b="0" i="0" u="none" strike="noStrike" dirty="0">
                          <a:solidFill>
                            <a:srgbClr val="000000"/>
                          </a:solidFill>
                          <a:effectLst/>
                          <a:latin typeface="Poppins" panose="00000500000000000000" pitchFamily="2" charset="0"/>
                          <a:cs typeface="Poppins" panose="00000500000000000000" pitchFamily="2" charset="0"/>
                        </a:rPr>
                        <a:t>SWOT ANALYSIS</a:t>
                      </a:r>
                    </a:p>
                  </a:txBody>
                  <a:tcPr marL="79033" marR="5269" marT="5269" marB="0" anchor="b">
                    <a:lnL>
                      <a:noFill/>
                    </a:lnL>
                    <a:lnR>
                      <a:noFill/>
                    </a:lnR>
                    <a:lnT>
                      <a:noFill/>
                    </a:lnT>
                    <a:lnB>
                      <a:noFill/>
                    </a:lnB>
                    <a:noFill/>
                  </a:tcPr>
                </a:tc>
                <a:extLst>
                  <a:ext uri="{0D108BD9-81ED-4DB2-BD59-A6C34878D82A}">
                    <a16:rowId xmlns:a16="http://schemas.microsoft.com/office/drawing/2014/main" val="3329307023"/>
                  </a:ext>
                </a:extLst>
              </a:tr>
            </a:tbl>
          </a:graphicData>
        </a:graphic>
      </p:graphicFrame>
      <p:grpSp>
        <p:nvGrpSpPr>
          <p:cNvPr id="10" name="Group 9">
            <a:extLst>
              <a:ext uri="{FF2B5EF4-FFF2-40B4-BE49-F238E27FC236}">
                <a16:creationId xmlns:a16="http://schemas.microsoft.com/office/drawing/2014/main" id="{F5209E40-7E56-D1D9-4EAD-7BE566726440}"/>
              </a:ext>
            </a:extLst>
          </p:cNvPr>
          <p:cNvGrpSpPr/>
          <p:nvPr/>
        </p:nvGrpSpPr>
        <p:grpSpPr>
          <a:xfrm>
            <a:off x="-30392" y="1"/>
            <a:ext cx="1859103" cy="1361440"/>
            <a:chOff x="-30392" y="1"/>
            <a:chExt cx="1859103" cy="1361440"/>
          </a:xfrm>
        </p:grpSpPr>
        <p:sp>
          <p:nvSpPr>
            <p:cNvPr id="11" name="object 5">
              <a:extLst>
                <a:ext uri="{FF2B5EF4-FFF2-40B4-BE49-F238E27FC236}">
                  <a16:creationId xmlns:a16="http://schemas.microsoft.com/office/drawing/2014/main" id="{23A6F86A-AF6F-06B4-4FD9-208C3F0E34B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2" name="object 6">
              <a:extLst>
                <a:ext uri="{FF2B5EF4-FFF2-40B4-BE49-F238E27FC236}">
                  <a16:creationId xmlns:a16="http://schemas.microsoft.com/office/drawing/2014/main" id="{58B9BF92-0FEE-2213-65B3-5E7CF6FA70AF}"/>
                </a:ext>
              </a:extLst>
            </p:cNvPr>
            <p:cNvPicPr/>
            <p:nvPr/>
          </p:nvPicPr>
          <p:blipFill>
            <a:blip r:embed="rId3" cstate="print"/>
            <a:stretch>
              <a:fillRect/>
            </a:stretch>
          </p:blipFill>
          <p:spPr>
            <a:xfrm>
              <a:off x="257123" y="253705"/>
              <a:ext cx="1571588" cy="698708"/>
            </a:xfrm>
            <a:prstGeom prst="rect">
              <a:avLst/>
            </a:prstGeom>
          </p:spPr>
        </p:pic>
      </p:grpSp>
    </p:spTree>
    <p:extLst>
      <p:ext uri="{BB962C8B-B14F-4D97-AF65-F5344CB8AC3E}">
        <p14:creationId xmlns:p14="http://schemas.microsoft.com/office/powerpoint/2010/main" val="281821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8" name="object 40">
            <a:extLst>
              <a:ext uri="{FF2B5EF4-FFF2-40B4-BE49-F238E27FC236}">
                <a16:creationId xmlns:a16="http://schemas.microsoft.com/office/drawing/2014/main" id="{94FE6533-769F-BA03-E4D0-49EB404236C5}"/>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DEFINITION</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DEF830B6-CC83-ADC9-4102-75C0B44D7876}"/>
              </a:ext>
            </a:extLst>
          </p:cNvPr>
          <p:cNvSpPr>
            <a:spLocks noGrp="1"/>
          </p:cNvSpPr>
          <p:nvPr>
            <p:ph type="sldNum" sz="quarter" idx="7"/>
          </p:nvPr>
        </p:nvSpPr>
        <p:spPr/>
        <p:txBody>
          <a:bodyPr/>
          <a:lstStyle/>
          <a:p>
            <a:pPr marL="38100">
              <a:lnSpc>
                <a:spcPts val="1100"/>
              </a:lnSpc>
            </a:pPr>
            <a:fld id="{81D60167-4931-47E6-BA6A-407CBD079E47}" type="slidenum">
              <a:rPr lang="en-IN" spc="-25" smtClean="0"/>
              <a:t>4</a:t>
            </a:fld>
            <a:endParaRPr lang="en-IN" spc="-25" dirty="0"/>
          </a:p>
        </p:txBody>
      </p:sp>
      <p:sp>
        <p:nvSpPr>
          <p:cNvPr id="5" name="Footer Placeholder 4">
            <a:extLst>
              <a:ext uri="{FF2B5EF4-FFF2-40B4-BE49-F238E27FC236}">
                <a16:creationId xmlns:a16="http://schemas.microsoft.com/office/drawing/2014/main" id="{0E8114DD-9AA6-F444-56AA-933A45E42B37}"/>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3" name="object 26">
            <a:extLst>
              <a:ext uri="{FF2B5EF4-FFF2-40B4-BE49-F238E27FC236}">
                <a16:creationId xmlns:a16="http://schemas.microsoft.com/office/drawing/2014/main" id="{762C5753-2671-5AB2-E3C2-7765205490F5}"/>
              </a:ext>
            </a:extLst>
          </p:cNvPr>
          <p:cNvSpPr txBox="1"/>
          <p:nvPr/>
        </p:nvSpPr>
        <p:spPr>
          <a:xfrm>
            <a:off x="609600" y="1343314"/>
            <a:ext cx="11241023" cy="4321055"/>
          </a:xfrm>
          <a:prstGeom prst="rect">
            <a:avLst/>
          </a:prstGeom>
        </p:spPr>
        <p:txBody>
          <a:bodyPr vert="horz" wrap="square" lIns="0" tIns="12065" rIns="0" bIns="0" rtlCol="0">
            <a:spAutoFit/>
          </a:bodyPr>
          <a:lstStyle/>
          <a:p>
            <a:r>
              <a:rPr>
                <a:solidFill>
                  <a:srgbClr val="FF0000"/>
                </a:solidFill>
              </a:rPr>
              <a:t>The Medical Imaging Market encompasses a broad spectrum of technologies and methods used to visualize the human body in order to diagnose, monitor, or treat medical conditions. These technologies include, but are not limited to, X-ray, Ultrasound, Magnetic Resonance Imaging (MRI), Computed Tomography (CT), and Positron Emission Tomography (PET). This market is primarily driven by rising healthcare expenditure, technological advancements, and increasing incidence of chronic diseases. Key players range from large multinational corporations to smaller, specialized firms. The market is segmented by type of equipment, application, end user, and region. Growth is expected due to an aging global population and increased demand for early disease detection and preventive medicine.</a:t>
            </a:r>
          </a:p>
          <a:p/>
          <a:p>
            <a:r>
              <a:rPr>
                <a:solidFill>
                  <a:srgbClr val="FF0000"/>
                </a:solidFill>
              </a:rPr>
              <a:t>Common applications for the Medical Imaging Market include:</a:t>
            </a:r>
          </a:p>
          <a:p/>
          <a:p>
            <a:r>
              <a:rPr>
                <a:solidFill>
                  <a:srgbClr val="FF0000"/>
                </a:solidFill>
              </a:rPr>
              <a:t>- Diagnostic Imaging: Using various imaging modalities to diagnose diseases or injuries. This can range from identifying bone fractures with X-rays to detecting tumors with MRI or CT scans.</a:t>
            </a:r>
          </a:p>
          <a:p>
            <a:r>
              <a:rPr>
                <a:solidFill>
                  <a:srgbClr val="FF0000"/>
                </a:solidFill>
              </a:rPr>
              <a:t>- Monitoring Progress: Regular imaging allows physicians to monitor the progress of disease treatment, such as shrinking of tumor size during cancer treatment.</a:t>
            </a:r>
          </a:p>
          <a:p>
            <a:r>
              <a:rPr>
                <a:solidFill>
                  <a:srgbClr val="FF0000"/>
                </a:solidFill>
              </a:rPr>
              <a:t>- Guiding Procedures: Imaging technology is often used to guide surgeons during procedures, such as biopsies or minimally invasive surgery, ensuring precision and safety.</a:t>
            </a:r>
          </a:p>
        </p:txBody>
      </p:sp>
      <p:sp>
        <p:nvSpPr>
          <p:cNvPr id="11" name="TextBox 10">
            <a:extLst>
              <a:ext uri="{FF2B5EF4-FFF2-40B4-BE49-F238E27FC236}">
                <a16:creationId xmlns:a16="http://schemas.microsoft.com/office/drawing/2014/main" id="{784D94E4-BAF8-95B6-2AAC-0CE53C0770EC}"/>
              </a:ext>
            </a:extLst>
          </p:cNvPr>
          <p:cNvSpPr txBox="1"/>
          <p:nvPr/>
        </p:nvSpPr>
        <p:spPr>
          <a:xfrm>
            <a:off x="3505200" y="2905501"/>
            <a:ext cx="6248400" cy="1015663"/>
          </a:xfrm>
          <a:prstGeom prst="rect">
            <a:avLst/>
          </a:prstGeom>
          <a:noFill/>
        </p:spPr>
        <p:txBody>
          <a:bodyPr wrap="square" rtlCol="0">
            <a:spAutoFit/>
          </a:bodyPr>
          <a:lstStyle/>
          <a:p/>
        </p:txBody>
      </p:sp>
    </p:spTree>
    <p:extLst>
      <p:ext uri="{BB962C8B-B14F-4D97-AF65-F5344CB8AC3E}">
        <p14:creationId xmlns:p14="http://schemas.microsoft.com/office/powerpoint/2010/main" val="78649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2C4301-1FB2-00A7-262D-CD6926F340BC}"/>
              </a:ext>
            </a:extLst>
          </p:cNvPr>
          <p:cNvSpPr txBox="1"/>
          <p:nvPr/>
        </p:nvSpPr>
        <p:spPr>
          <a:xfrm>
            <a:off x="317239" y="1699004"/>
            <a:ext cx="25908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MATERIAL TYPE</a:t>
            </a:r>
            <a:endParaRPr lang="en-US" sz="1400" dirty="0">
              <a:solidFill>
                <a:srgbClr val="FF0000"/>
              </a:solidFill>
              <a:latin typeface="Poppins" panose="00000500000000000000" pitchFamily="2" charset="0"/>
              <a:cs typeface="Poppins" panose="00000500000000000000" pitchFamily="2" charset="0"/>
            </a:endParaRP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Alumina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Zirconia</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Titanate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Ferrite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Silicate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Carbide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Nitride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Silicide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Sulfide</a:t>
            </a:r>
          </a:p>
          <a:p>
            <a:pPr marL="447675"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Boride</a:t>
            </a:r>
          </a:p>
          <a:p>
            <a:pPr marL="273050" algn="l">
              <a:lnSpc>
                <a:spcPct val="150000"/>
              </a:lnSpc>
            </a:pPr>
            <a:endParaRPr lang="en-US" sz="1400" dirty="0">
              <a:solidFill>
                <a:srgbClr val="FF0000"/>
              </a:solidFill>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87A56690-ADF3-4D26-368A-F15F0AC214B3}"/>
              </a:ext>
            </a:extLst>
          </p:cNvPr>
          <p:cNvGrpSpPr/>
          <p:nvPr/>
        </p:nvGrpSpPr>
        <p:grpSpPr>
          <a:xfrm>
            <a:off x="-30392" y="1"/>
            <a:ext cx="1859103" cy="1361440"/>
            <a:chOff x="-30392" y="1"/>
            <a:chExt cx="1859103" cy="1361440"/>
          </a:xfrm>
        </p:grpSpPr>
        <p:sp>
          <p:nvSpPr>
            <p:cNvPr id="12" name="object 5">
              <a:extLst>
                <a:ext uri="{FF2B5EF4-FFF2-40B4-BE49-F238E27FC236}">
                  <a16:creationId xmlns:a16="http://schemas.microsoft.com/office/drawing/2014/main" id="{8A9B88EE-68F1-8616-3D55-DA32D20FCF8E}"/>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3" name="object 6">
              <a:extLst>
                <a:ext uri="{FF2B5EF4-FFF2-40B4-BE49-F238E27FC236}">
                  <a16:creationId xmlns:a16="http://schemas.microsoft.com/office/drawing/2014/main" id="{30A3C079-C532-F105-E16C-603E86F0BDC5}"/>
                </a:ext>
              </a:extLst>
            </p:cNvPr>
            <p:cNvPicPr/>
            <p:nvPr/>
          </p:nvPicPr>
          <p:blipFill>
            <a:blip r:embed="rId3" cstate="print"/>
            <a:stretch>
              <a:fillRect/>
            </a:stretch>
          </p:blipFill>
          <p:spPr>
            <a:xfrm>
              <a:off x="257123" y="253705"/>
              <a:ext cx="1571588" cy="698708"/>
            </a:xfrm>
            <a:prstGeom prst="rect">
              <a:avLst/>
            </a:prstGeom>
          </p:spPr>
        </p:pic>
      </p:grpSp>
      <p:sp>
        <p:nvSpPr>
          <p:cNvPr id="9" name="object 40">
            <a:extLst>
              <a:ext uri="{FF2B5EF4-FFF2-40B4-BE49-F238E27FC236}">
                <a16:creationId xmlns:a16="http://schemas.microsoft.com/office/drawing/2014/main" id="{BAB331AD-77A6-0337-8F5E-37B5CF3FCF82}"/>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MARKET SEGMENTATION</a:t>
            </a:r>
            <a:endParaRPr lang="en-IN" sz="2400" dirty="0">
              <a:solidFill>
                <a:srgbClr val="0070C0"/>
              </a:solidFill>
              <a:latin typeface="Poppins" panose="00000500000000000000" pitchFamily="2" charset="0"/>
              <a:cs typeface="Poppins" panose="00000500000000000000" pitchFamily="2" charset="0"/>
            </a:endParaRPr>
          </a:p>
        </p:txBody>
      </p:sp>
      <p:sp>
        <p:nvSpPr>
          <p:cNvPr id="3" name="Slide Number Placeholder 2">
            <a:extLst>
              <a:ext uri="{FF2B5EF4-FFF2-40B4-BE49-F238E27FC236}">
                <a16:creationId xmlns:a16="http://schemas.microsoft.com/office/drawing/2014/main" id="{CC19504B-633A-D15D-A032-F1F1A71B61FE}"/>
              </a:ext>
            </a:extLst>
          </p:cNvPr>
          <p:cNvSpPr>
            <a:spLocks noGrp="1"/>
          </p:cNvSpPr>
          <p:nvPr>
            <p:ph type="sldNum" sz="quarter" idx="7"/>
          </p:nvPr>
        </p:nvSpPr>
        <p:spPr/>
        <p:txBody>
          <a:bodyPr/>
          <a:lstStyle/>
          <a:p>
            <a:pPr marL="38100">
              <a:lnSpc>
                <a:spcPts val="1100"/>
              </a:lnSpc>
            </a:pPr>
            <a:fld id="{81D60167-4931-47E6-BA6A-407CBD079E47}" type="slidenum">
              <a:rPr lang="en-IN" spc="-25" smtClean="0"/>
              <a:t>5</a:t>
            </a:fld>
            <a:endParaRPr lang="en-IN" spc="-25" dirty="0"/>
          </a:p>
        </p:txBody>
      </p:sp>
      <p:sp>
        <p:nvSpPr>
          <p:cNvPr id="4" name="Footer Placeholder 3">
            <a:extLst>
              <a:ext uri="{FF2B5EF4-FFF2-40B4-BE49-F238E27FC236}">
                <a16:creationId xmlns:a16="http://schemas.microsoft.com/office/drawing/2014/main" id="{96C6FE60-F231-E56F-830C-4D449E72EA96}"/>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1" name="TextBox 10">
            <a:extLst>
              <a:ext uri="{FF2B5EF4-FFF2-40B4-BE49-F238E27FC236}">
                <a16:creationId xmlns:a16="http://schemas.microsoft.com/office/drawing/2014/main" id="{A42C4301-1FB2-00A7-262D-CD6926F340BC}"/>
              </a:ext>
            </a:extLst>
          </p:cNvPr>
          <p:cNvSpPr txBox="1"/>
          <p:nvPr/>
        </p:nvSpPr>
        <p:spPr>
          <a:xfrm>
            <a:off x="9336023" y="1703283"/>
            <a:ext cx="2514600" cy="1980000"/>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REGION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North America</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Europe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Asia-Pacific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Rest of the World</a:t>
            </a:r>
          </a:p>
          <a:p>
            <a:pPr marL="355600" algn="just"/>
            <a:endParaRPr lang="en-US" sz="1400" dirty="0">
              <a:solidFill>
                <a:srgbClr val="FF000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30E90697-AE77-D557-4685-ABCDE7C6E682}"/>
              </a:ext>
            </a:extLst>
          </p:cNvPr>
          <p:cNvSpPr txBox="1"/>
          <p:nvPr/>
        </p:nvSpPr>
        <p:spPr>
          <a:xfrm>
            <a:off x="3213234" y="1699004"/>
            <a:ext cx="2895600" cy="3939796"/>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END-USE INDUSTRY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Electronics and Electrical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Automotive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Aerospace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Defense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Healthcare</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Energy</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Environment</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Medical</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Chemical</a:t>
            </a:r>
          </a:p>
          <a:p>
            <a:pPr marL="534988" indent="-174625" algn="l">
              <a:lnSpc>
                <a:spcPct val="150000"/>
              </a:lnSpc>
              <a:buFont typeface="+mj-lt"/>
              <a:buAutoNum type="arabicPeriod"/>
            </a:pPr>
            <a:endParaRPr lang="en-US" sz="1400" dirty="0">
              <a:solidFill>
                <a:srgbClr val="FF0000"/>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917AC4BA-A330-F153-F57D-2A3EC5CB45F6}"/>
              </a:ext>
            </a:extLst>
          </p:cNvPr>
          <p:cNvSpPr txBox="1"/>
          <p:nvPr/>
        </p:nvSpPr>
        <p:spPr>
          <a:xfrm>
            <a:off x="6430873" y="1699004"/>
            <a:ext cx="2554223" cy="2000804"/>
          </a:xfrm>
          <a:prstGeom prst="rect">
            <a:avLst/>
          </a:prstGeom>
          <a:solidFill>
            <a:schemeClr val="accent1">
              <a:lumMod val="40000"/>
              <a:lumOff val="60000"/>
              <a:alpha val="20000"/>
            </a:schemeClr>
          </a:solidFill>
        </p:spPr>
        <p:txBody>
          <a:bodyPr wrap="square">
            <a:spAutoFit/>
          </a:bodyPr>
          <a:lstStyle/>
          <a:p>
            <a:pPr marL="285750" indent="-285750" algn="l">
              <a:lnSpc>
                <a:spcPct val="150000"/>
              </a:lnSpc>
              <a:buFont typeface="Wingdings" panose="05000000000000000000" pitchFamily="2" charset="2"/>
              <a:buChar char="v"/>
            </a:pPr>
            <a:r>
              <a:rPr lang="en-IN" sz="1400" b="1" dirty="0">
                <a:solidFill>
                  <a:srgbClr val="FF0000"/>
                </a:solidFill>
                <a:latin typeface="Poppins" panose="00000500000000000000" pitchFamily="2" charset="0"/>
                <a:cs typeface="Poppins" panose="00000500000000000000" pitchFamily="2" charset="0"/>
              </a:rPr>
              <a:t>APPLICATION</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Monolithic</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Coatings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Matrix Composites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Ceramic Filters</a:t>
            </a:r>
          </a:p>
          <a:p>
            <a:pPr marL="534988" indent="-174625" algn="l">
              <a:lnSpc>
                <a:spcPct val="150000"/>
              </a:lnSpc>
              <a:buFont typeface="+mj-lt"/>
              <a:buAutoNum type="arabicPeriod"/>
            </a:pPr>
            <a:r>
              <a:rPr lang="en-US" sz="1400" dirty="0">
                <a:solidFill>
                  <a:srgbClr val="FF0000"/>
                </a:solidFill>
                <a:latin typeface="Poppins" panose="00000500000000000000" pitchFamily="2" charset="0"/>
                <a:cs typeface="Poppins" panose="00000500000000000000" pitchFamily="2" charset="0"/>
              </a:rPr>
              <a:t>Others</a:t>
            </a:r>
          </a:p>
        </p:txBody>
      </p:sp>
    </p:spTree>
    <p:extLst>
      <p:ext uri="{BB962C8B-B14F-4D97-AF65-F5344CB8AC3E}">
        <p14:creationId xmlns:p14="http://schemas.microsoft.com/office/powerpoint/2010/main" val="393291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4FEEA1-0354-5878-0A65-28BD2C05623A}"/>
              </a:ext>
            </a:extLst>
          </p:cNvPr>
          <p:cNvGrpSpPr/>
          <p:nvPr/>
        </p:nvGrpSpPr>
        <p:grpSpPr>
          <a:xfrm>
            <a:off x="1219200" y="1371600"/>
            <a:ext cx="10082283" cy="4343753"/>
            <a:chOff x="-661518" y="1441884"/>
            <a:chExt cx="14036543" cy="4166509"/>
          </a:xfrm>
        </p:grpSpPr>
        <p:sp>
          <p:nvSpPr>
            <p:cNvPr id="2" name="TextBox 1">
              <a:extLst>
                <a:ext uri="{FF2B5EF4-FFF2-40B4-BE49-F238E27FC236}">
                  <a16:creationId xmlns:a16="http://schemas.microsoft.com/office/drawing/2014/main" id="{C1B2E161-E444-4085-5DA3-BB580C981723}"/>
                </a:ext>
              </a:extLst>
            </p:cNvPr>
            <p:cNvSpPr txBox="1"/>
            <p:nvPr/>
          </p:nvSpPr>
          <p:spPr>
            <a:xfrm>
              <a:off x="-661518" y="1441884"/>
              <a:ext cx="6351932"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1">
                  <a:solidFill>
                    <a:srgbClr val="376092"/>
                  </a:solidFill>
                  <a:latin typeface="Poppins" panose="00000500000000000000" pitchFamily="2" charset="0"/>
                  <a:cs typeface="Poppins" panose="00000500000000000000" pitchFamily="2" charset="0"/>
                </a:defRPr>
              </a:lvl1pPr>
            </a:lstStyle>
            <a:p>
              <a:pPr algn="l">
                <a:lnSpc>
                  <a:spcPct val="200000"/>
                </a:lnSpc>
              </a:pPr>
              <a:r>
                <a:rPr lang="en-US" b="0" dirty="0">
                  <a:solidFill>
                    <a:srgbClr val="FF0000"/>
                  </a:solidFill>
                </a:rPr>
                <a:t>3M Company</a:t>
              </a:r>
            </a:p>
            <a:p>
              <a:pPr algn="l">
                <a:lnSpc>
                  <a:spcPct val="200000"/>
                </a:lnSpc>
              </a:pPr>
              <a:r>
                <a:rPr lang="en-US" b="0" dirty="0" err="1">
                  <a:solidFill>
                    <a:srgbClr val="FF0000"/>
                  </a:solidFill>
                </a:rPr>
                <a:t>Blasch</a:t>
              </a:r>
              <a:r>
                <a:rPr lang="en-US" b="0" dirty="0">
                  <a:solidFill>
                    <a:srgbClr val="FF0000"/>
                  </a:solidFill>
                </a:rPr>
                <a:t> Precision Ceramics</a:t>
              </a:r>
            </a:p>
            <a:p>
              <a:pPr algn="l">
                <a:lnSpc>
                  <a:spcPct val="200000"/>
                </a:lnSpc>
              </a:pPr>
              <a:r>
                <a:rPr lang="en-US" b="0" dirty="0" err="1">
                  <a:solidFill>
                    <a:srgbClr val="FF0000"/>
                  </a:solidFill>
                </a:rPr>
                <a:t>CeramTec</a:t>
              </a:r>
              <a:r>
                <a:rPr lang="en-US" b="0" dirty="0">
                  <a:solidFill>
                    <a:srgbClr val="FF0000"/>
                  </a:solidFill>
                </a:rPr>
                <a:t> GmbH</a:t>
              </a:r>
            </a:p>
            <a:p>
              <a:pPr algn="l">
                <a:lnSpc>
                  <a:spcPct val="200000"/>
                </a:lnSpc>
              </a:pPr>
              <a:r>
                <a:rPr lang="en-US" b="0" dirty="0" err="1">
                  <a:solidFill>
                    <a:srgbClr val="FF0000"/>
                  </a:solidFill>
                </a:rPr>
                <a:t>CoorsTek</a:t>
              </a:r>
              <a:r>
                <a:rPr lang="en-US" b="0" dirty="0">
                  <a:solidFill>
                    <a:srgbClr val="FF0000"/>
                  </a:solidFill>
                </a:rPr>
                <a:t> Inc.</a:t>
              </a:r>
            </a:p>
            <a:p>
              <a:pPr algn="l">
                <a:lnSpc>
                  <a:spcPct val="200000"/>
                </a:lnSpc>
              </a:pPr>
              <a:r>
                <a:rPr lang="en-US" b="0" dirty="0">
                  <a:solidFill>
                    <a:srgbClr val="FF0000"/>
                  </a:solidFill>
                </a:rPr>
                <a:t>Corning Incorporated</a:t>
              </a:r>
            </a:p>
            <a:p>
              <a:pPr algn="l">
                <a:lnSpc>
                  <a:spcPct val="200000"/>
                </a:lnSpc>
              </a:pPr>
              <a:r>
                <a:rPr lang="en-US" b="0" dirty="0">
                  <a:solidFill>
                    <a:srgbClr val="FF0000"/>
                  </a:solidFill>
                </a:rPr>
                <a:t>Dyson Technical Ceramics</a:t>
              </a:r>
            </a:p>
            <a:p>
              <a:pPr algn="l">
                <a:lnSpc>
                  <a:spcPct val="200000"/>
                </a:lnSpc>
              </a:pPr>
              <a:r>
                <a:rPr lang="en-US" b="0" dirty="0">
                  <a:solidFill>
                    <a:srgbClr val="FF0000"/>
                  </a:solidFill>
                </a:rPr>
                <a:t>Ibiden Co., Ltd.</a:t>
              </a:r>
            </a:p>
            <a:p>
              <a:pPr algn="l">
                <a:lnSpc>
                  <a:spcPct val="200000"/>
                </a:lnSpc>
              </a:pPr>
              <a:r>
                <a:rPr lang="en-US" b="0" dirty="0">
                  <a:solidFill>
                    <a:srgbClr val="FF0000"/>
                  </a:solidFill>
                </a:rPr>
                <a:t>IPS Ceramics Ltd.</a:t>
              </a:r>
            </a:p>
            <a:p>
              <a:pPr algn="l">
                <a:lnSpc>
                  <a:spcPct val="200000"/>
                </a:lnSpc>
              </a:pPr>
              <a:r>
                <a:rPr lang="en-US" b="0" dirty="0">
                  <a:solidFill>
                    <a:srgbClr val="FF0000"/>
                  </a:solidFill>
                </a:rPr>
                <a:t>Kyocera Corporation</a:t>
              </a:r>
            </a:p>
            <a:p>
              <a:pPr algn="l">
                <a:lnSpc>
                  <a:spcPct val="200000"/>
                </a:lnSpc>
              </a:pPr>
              <a:r>
                <a:rPr lang="en-US" b="0" dirty="0">
                  <a:solidFill>
                    <a:srgbClr val="FF0000"/>
                  </a:solidFill>
                </a:rPr>
                <a:t>LSP Industrial Ceramics, Inc.</a:t>
              </a:r>
            </a:p>
          </p:txBody>
        </p:sp>
        <p:sp>
          <p:nvSpPr>
            <p:cNvPr id="9" name="TextBox 8">
              <a:extLst>
                <a:ext uri="{FF2B5EF4-FFF2-40B4-BE49-F238E27FC236}">
                  <a16:creationId xmlns:a16="http://schemas.microsoft.com/office/drawing/2014/main" id="{EFEC4633-B776-0324-0E37-08D5A4A4C3D6}"/>
                </a:ext>
              </a:extLst>
            </p:cNvPr>
            <p:cNvSpPr txBox="1"/>
            <p:nvPr/>
          </p:nvSpPr>
          <p:spPr>
            <a:xfrm>
              <a:off x="6726391" y="1441884"/>
              <a:ext cx="6648634" cy="4166509"/>
            </a:xfrm>
            <a:prstGeom prst="rect">
              <a:avLst/>
            </a:prstGeom>
            <a:solidFill>
              <a:schemeClr val="accent1">
                <a:lumMod val="40000"/>
                <a:lumOff val="60000"/>
                <a:alpha val="20000"/>
              </a:schemeClr>
            </a:solidFill>
          </p:spPr>
          <p:txBody>
            <a:bodyPr wrap="square">
              <a:spAutoFit/>
            </a:bodyPr>
            <a:lstStyle>
              <a:defPPr>
                <a:defRPr kern="0"/>
              </a:defPPr>
              <a:lvl1pPr marL="285750" indent="-285750" algn="just">
                <a:lnSpc>
                  <a:spcPct val="220000"/>
                </a:lnSpc>
                <a:buFont typeface="Wingdings" panose="05000000000000000000" pitchFamily="2" charset="2"/>
                <a:buChar char="v"/>
                <a:defRPr sz="1400" b="0">
                  <a:solidFill>
                    <a:srgbClr val="376092"/>
                  </a:solidFill>
                  <a:latin typeface="Poppins" panose="00000500000000000000" pitchFamily="2" charset="0"/>
                  <a:cs typeface="Poppins" panose="00000500000000000000" pitchFamily="2" charset="0"/>
                </a:defRPr>
              </a:lvl1pPr>
            </a:lstStyle>
            <a:p>
              <a:pPr algn="l">
                <a:lnSpc>
                  <a:spcPct val="200000"/>
                </a:lnSpc>
              </a:pPr>
              <a:r>
                <a:rPr lang="en-IN" dirty="0" err="1">
                  <a:solidFill>
                    <a:srgbClr val="FF0000"/>
                  </a:solidFill>
                </a:rPr>
                <a:t>Maruwa</a:t>
              </a:r>
              <a:r>
                <a:rPr lang="en-IN" dirty="0">
                  <a:solidFill>
                    <a:srgbClr val="FF0000"/>
                  </a:solidFill>
                </a:rPr>
                <a:t> Co., Ltd.</a:t>
              </a:r>
            </a:p>
            <a:p>
              <a:pPr algn="l">
                <a:lnSpc>
                  <a:spcPct val="200000"/>
                </a:lnSpc>
              </a:pPr>
              <a:r>
                <a:rPr lang="en-IN" dirty="0" err="1">
                  <a:solidFill>
                    <a:srgbClr val="FF0000"/>
                  </a:solidFill>
                </a:rPr>
                <a:t>McDanel</a:t>
              </a:r>
              <a:r>
                <a:rPr lang="en-IN" dirty="0">
                  <a:solidFill>
                    <a:srgbClr val="FF0000"/>
                  </a:solidFill>
                </a:rPr>
                <a:t> Advanced Ceramic Technologies</a:t>
              </a:r>
            </a:p>
            <a:p>
              <a:pPr algn="l">
                <a:lnSpc>
                  <a:spcPct val="200000"/>
                </a:lnSpc>
              </a:pPr>
              <a:r>
                <a:rPr lang="en-IN" dirty="0">
                  <a:solidFill>
                    <a:srgbClr val="FF0000"/>
                  </a:solidFill>
                </a:rPr>
                <a:t>Morgan Advanced Materials PLC</a:t>
              </a:r>
            </a:p>
            <a:p>
              <a:pPr algn="l">
                <a:lnSpc>
                  <a:spcPct val="200000"/>
                </a:lnSpc>
              </a:pPr>
              <a:r>
                <a:rPr lang="en-IN" dirty="0">
                  <a:solidFill>
                    <a:srgbClr val="FF0000"/>
                  </a:solidFill>
                </a:rPr>
                <a:t>Morgan Technical Ceramics</a:t>
              </a:r>
            </a:p>
            <a:p>
              <a:pPr algn="l">
                <a:lnSpc>
                  <a:spcPct val="200000"/>
                </a:lnSpc>
              </a:pPr>
              <a:r>
                <a:rPr lang="en-IN" dirty="0">
                  <a:solidFill>
                    <a:srgbClr val="FF0000"/>
                  </a:solidFill>
                </a:rPr>
                <a:t>Murata Manufacturing Co., Ltd.</a:t>
              </a:r>
            </a:p>
            <a:p>
              <a:pPr algn="l">
                <a:lnSpc>
                  <a:spcPct val="200000"/>
                </a:lnSpc>
              </a:pPr>
              <a:r>
                <a:rPr lang="en-IN" dirty="0">
                  <a:solidFill>
                    <a:srgbClr val="FF0000"/>
                  </a:solidFill>
                </a:rPr>
                <a:t>NGK Spark Plug Co., Ltd.</a:t>
              </a:r>
            </a:p>
            <a:p>
              <a:pPr algn="l">
                <a:lnSpc>
                  <a:spcPct val="200000"/>
                </a:lnSpc>
              </a:pPr>
              <a:r>
                <a:rPr lang="en-IN" dirty="0" err="1">
                  <a:solidFill>
                    <a:srgbClr val="FF0000"/>
                  </a:solidFill>
                </a:rPr>
                <a:t>Rauschert</a:t>
              </a:r>
              <a:r>
                <a:rPr lang="en-IN" dirty="0">
                  <a:solidFill>
                    <a:srgbClr val="FF0000"/>
                  </a:solidFill>
                </a:rPr>
                <a:t> Steinbach GmbH</a:t>
              </a:r>
            </a:p>
            <a:p>
              <a:pPr algn="l">
                <a:lnSpc>
                  <a:spcPct val="200000"/>
                </a:lnSpc>
              </a:pPr>
              <a:r>
                <a:rPr lang="en-IN" dirty="0">
                  <a:solidFill>
                    <a:srgbClr val="FF0000"/>
                  </a:solidFill>
                </a:rPr>
                <a:t>Saint-Gobain Ceramic Materials</a:t>
              </a:r>
            </a:p>
            <a:p>
              <a:pPr algn="l">
                <a:lnSpc>
                  <a:spcPct val="200000"/>
                </a:lnSpc>
              </a:pPr>
              <a:r>
                <a:rPr lang="en-IN" dirty="0">
                  <a:solidFill>
                    <a:srgbClr val="FF0000"/>
                  </a:solidFill>
                </a:rPr>
                <a:t>Superior Technical Ceramics</a:t>
              </a:r>
            </a:p>
            <a:p>
              <a:pPr algn="l">
                <a:lnSpc>
                  <a:spcPct val="200000"/>
                </a:lnSpc>
              </a:pPr>
              <a:r>
                <a:rPr lang="en-IN" dirty="0">
                  <a:solidFill>
                    <a:srgbClr val="FF0000"/>
                  </a:solidFill>
                </a:rPr>
                <a:t>Vesuvius plc</a:t>
              </a:r>
            </a:p>
          </p:txBody>
        </p:sp>
      </p:grpSp>
      <p:grpSp>
        <p:nvGrpSpPr>
          <p:cNvPr id="6" name="Group 5">
            <a:extLst>
              <a:ext uri="{FF2B5EF4-FFF2-40B4-BE49-F238E27FC236}">
                <a16:creationId xmlns:a16="http://schemas.microsoft.com/office/drawing/2014/main" id="{62D29E3A-A650-6327-F187-B6A7C202E756}"/>
              </a:ext>
            </a:extLst>
          </p:cNvPr>
          <p:cNvGrpSpPr/>
          <p:nvPr/>
        </p:nvGrpSpPr>
        <p:grpSpPr>
          <a:xfrm>
            <a:off x="-30392" y="1"/>
            <a:ext cx="1859103" cy="1361440"/>
            <a:chOff x="-30392" y="1"/>
            <a:chExt cx="1859103" cy="1361440"/>
          </a:xfrm>
        </p:grpSpPr>
        <p:sp>
          <p:nvSpPr>
            <p:cNvPr id="10" name="object 5">
              <a:extLst>
                <a:ext uri="{FF2B5EF4-FFF2-40B4-BE49-F238E27FC236}">
                  <a16:creationId xmlns:a16="http://schemas.microsoft.com/office/drawing/2014/main" id="{588D6284-4DEC-D738-1C5B-E97F94070FA0}"/>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1" name="object 6">
              <a:extLst>
                <a:ext uri="{FF2B5EF4-FFF2-40B4-BE49-F238E27FC236}">
                  <a16:creationId xmlns:a16="http://schemas.microsoft.com/office/drawing/2014/main" id="{1AC66B6E-1E60-E0F9-9D06-D295A5E1F879}"/>
                </a:ext>
              </a:extLst>
            </p:cNvPr>
            <p:cNvPicPr/>
            <p:nvPr/>
          </p:nvPicPr>
          <p:blipFill>
            <a:blip r:embed="rId3" cstate="print"/>
            <a:stretch>
              <a:fillRect/>
            </a:stretch>
          </p:blipFill>
          <p:spPr>
            <a:xfrm>
              <a:off x="257123" y="253705"/>
              <a:ext cx="1571588" cy="698708"/>
            </a:xfrm>
            <a:prstGeom prst="rect">
              <a:avLst/>
            </a:prstGeom>
          </p:spPr>
        </p:pic>
      </p:grpSp>
      <p:sp>
        <p:nvSpPr>
          <p:cNvPr id="7" name="object 40">
            <a:extLst>
              <a:ext uri="{FF2B5EF4-FFF2-40B4-BE49-F238E27FC236}">
                <a16:creationId xmlns:a16="http://schemas.microsoft.com/office/drawing/2014/main" id="{DEC4BEC3-3776-1190-B4B4-6CED961BE3A3}"/>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COMPANY PROFILES</a:t>
            </a:r>
            <a:endParaRPr lang="en-IN" sz="2400" dirty="0">
              <a:solidFill>
                <a:srgbClr val="0070C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A5B0F804-0259-6E8F-7478-E3949B2A7EF2}"/>
              </a:ext>
            </a:extLst>
          </p:cNvPr>
          <p:cNvSpPr>
            <a:spLocks noGrp="1"/>
          </p:cNvSpPr>
          <p:nvPr>
            <p:ph type="sldNum" sz="quarter" idx="7"/>
          </p:nvPr>
        </p:nvSpPr>
        <p:spPr/>
        <p:txBody>
          <a:bodyPr/>
          <a:lstStyle/>
          <a:p>
            <a:pPr marL="38100">
              <a:lnSpc>
                <a:spcPts val="1100"/>
              </a:lnSpc>
            </a:pPr>
            <a:fld id="{81D60167-4931-47E6-BA6A-407CBD079E47}" type="slidenum">
              <a:rPr lang="en-IN" spc="-25" smtClean="0"/>
              <a:t>6</a:t>
            </a:fld>
            <a:endParaRPr lang="en-IN" spc="-25" dirty="0"/>
          </a:p>
        </p:txBody>
      </p:sp>
      <p:sp>
        <p:nvSpPr>
          <p:cNvPr id="8" name="Footer Placeholder 7">
            <a:extLst>
              <a:ext uri="{FF2B5EF4-FFF2-40B4-BE49-F238E27FC236}">
                <a16:creationId xmlns:a16="http://schemas.microsoft.com/office/drawing/2014/main" id="{45D0AFDE-61DB-2EA2-39FF-597FB2839AFC}"/>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Tree>
    <p:extLst>
      <p:ext uri="{BB962C8B-B14F-4D97-AF65-F5344CB8AC3E}">
        <p14:creationId xmlns:p14="http://schemas.microsoft.com/office/powerpoint/2010/main" val="16983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0">
            <a:extLst>
              <a:ext uri="{FF2B5EF4-FFF2-40B4-BE49-F238E27FC236}">
                <a16:creationId xmlns:a16="http://schemas.microsoft.com/office/drawing/2014/main" id="{93D52623-EA6C-05A0-1664-CE1DFD34EDD3}"/>
              </a:ext>
            </a:extLst>
          </p:cNvPr>
          <p:cNvSpPr txBox="1"/>
          <p:nvPr/>
        </p:nvSpPr>
        <p:spPr>
          <a:xfrm>
            <a:off x="3733800" y="381000"/>
            <a:ext cx="4419600" cy="381000"/>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SUMMARY</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sp>
        <p:nvSpPr>
          <p:cNvPr id="5" name="Slide Number Placeholder 4">
            <a:extLst>
              <a:ext uri="{FF2B5EF4-FFF2-40B4-BE49-F238E27FC236}">
                <a16:creationId xmlns:a16="http://schemas.microsoft.com/office/drawing/2014/main" id="{E6DBF4B3-F43E-E4E7-9D7C-88959E02C1AF}"/>
              </a:ext>
            </a:extLst>
          </p:cNvPr>
          <p:cNvSpPr>
            <a:spLocks noGrp="1"/>
          </p:cNvSpPr>
          <p:nvPr>
            <p:ph type="sldNum" sz="quarter" idx="7"/>
          </p:nvPr>
        </p:nvSpPr>
        <p:spPr/>
        <p:txBody>
          <a:bodyPr/>
          <a:lstStyle/>
          <a:p>
            <a:pPr marL="38100">
              <a:lnSpc>
                <a:spcPts val="1100"/>
              </a:lnSpc>
            </a:pPr>
            <a:fld id="{81D60167-4931-47E6-BA6A-407CBD079E47}" type="slidenum">
              <a:rPr lang="en-IN" spc="-25" smtClean="0"/>
              <a:t>7</a:t>
            </a:fld>
            <a:endParaRPr lang="en-IN" spc="-25" dirty="0"/>
          </a:p>
        </p:txBody>
      </p:sp>
      <p:sp>
        <p:nvSpPr>
          <p:cNvPr id="7" name="Footer Placeholder 6">
            <a:extLst>
              <a:ext uri="{FF2B5EF4-FFF2-40B4-BE49-F238E27FC236}">
                <a16:creationId xmlns:a16="http://schemas.microsoft.com/office/drawing/2014/main" id="{5BA9FDCC-4D4F-4BD6-7BD3-9148083BC475}"/>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4" name="object 26">
            <a:extLst>
              <a:ext uri="{FF2B5EF4-FFF2-40B4-BE49-F238E27FC236}">
                <a16:creationId xmlns:a16="http://schemas.microsoft.com/office/drawing/2014/main" id="{F83FFA0B-2D4D-5AEB-CE9E-501648597AC9}"/>
              </a:ext>
            </a:extLst>
          </p:cNvPr>
          <p:cNvSpPr txBox="1"/>
          <p:nvPr/>
        </p:nvSpPr>
        <p:spPr>
          <a:xfrm>
            <a:off x="533400" y="1371600"/>
            <a:ext cx="6781800" cy="4829143"/>
          </a:xfrm>
          <a:prstGeom prst="rect">
            <a:avLst/>
          </a:prstGeom>
        </p:spPr>
        <p:txBody>
          <a:bodyPr vert="horz" wrap="square" lIns="0" tIns="12065" rIns="0" bIns="0" rtlCol="0">
            <a:spAutoFit/>
          </a:bodyPr>
          <a:lstStyle/>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size was USD XX.X Billion in 2023 and is anticipated to reach USD XX.X Billion in 2033, growing at a rate of X.X% from 2024 to 2033.</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The Advanced Ceramics Market is segmented into material type, end-user industry, application, and region.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material type, the market is categorized into oxide </a:t>
            </a:r>
            <a:r>
              <a:rPr lang="en-US" sz="1400" dirty="0" err="1">
                <a:solidFill>
                  <a:srgbClr val="FF0000"/>
                </a:solidFill>
                <a:latin typeface="Poppins" panose="00000500000000000000" pitchFamily="2" charset="0"/>
                <a:cs typeface="Poppins" panose="00000500000000000000" pitchFamily="2" charset="0"/>
              </a:rPr>
              <a:t>abd</a:t>
            </a:r>
            <a:r>
              <a:rPr lang="en-US" sz="1400" dirty="0">
                <a:solidFill>
                  <a:srgbClr val="FF0000"/>
                </a:solidFill>
                <a:latin typeface="Poppins" panose="00000500000000000000" pitchFamily="2" charset="0"/>
                <a:cs typeface="Poppins" panose="00000500000000000000" pitchFamily="2" charset="0"/>
              </a:rPr>
              <a:t> non oxide types including Alumina, Zirconia, Titanate, Ferrite, Silicate, </a:t>
            </a:r>
            <a:r>
              <a:rPr lang="en-US" sz="1400" dirty="0" err="1">
                <a:solidFill>
                  <a:srgbClr val="FF0000"/>
                </a:solidFill>
                <a:latin typeface="Poppins" panose="00000500000000000000" pitchFamily="2" charset="0"/>
                <a:cs typeface="Poppins" panose="00000500000000000000" pitchFamily="2" charset="0"/>
              </a:rPr>
              <a:t>Nitiride</a:t>
            </a:r>
            <a:r>
              <a:rPr lang="en-US" sz="1400" dirty="0">
                <a:solidFill>
                  <a:srgbClr val="FF0000"/>
                </a:solidFill>
                <a:latin typeface="Poppins" panose="00000500000000000000" pitchFamily="2" charset="0"/>
                <a:cs typeface="Poppins" panose="00000500000000000000" pitchFamily="2" charset="0"/>
              </a:rPr>
              <a:t>, Carbide, Silicide, Sulfide, Boride</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end-user industry, the market is segmented into electronics and electricals, automotive, chemicals, defense, aerospace, healthcare, medical, energy and environment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Based on the application, the market is segmented into monolithic, coatings, composites, ceramic filters and others </a:t>
            </a:r>
          </a:p>
          <a:p>
            <a:pPr marL="298450" marR="46355" indent="-285750" algn="just">
              <a:lnSpc>
                <a:spcPct val="150000"/>
              </a:lnSpc>
              <a:buFont typeface="Arial" panose="020B0604020202020204" pitchFamily="34" charset="0"/>
              <a:buChar char="•"/>
              <a:tabLst>
                <a:tab pos="630238" algn="l"/>
              </a:tabLst>
            </a:pPr>
            <a:r>
              <a:rPr lang="en-US" sz="1400" dirty="0">
                <a:solidFill>
                  <a:srgbClr val="FF0000"/>
                </a:solidFill>
                <a:latin typeface="Poppins" panose="00000500000000000000" pitchFamily="2" charset="0"/>
                <a:cs typeface="Poppins" panose="00000500000000000000" pitchFamily="2" charset="0"/>
              </a:rPr>
              <a:t>Region-wise, it is studied across North America, Europe, Asia Pacific, and the Rest of the World.</a:t>
            </a:r>
          </a:p>
        </p:txBody>
      </p:sp>
      <p:pic>
        <p:nvPicPr>
          <p:cNvPr id="13" name="Picture 12">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4"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a:extLst>
              <a:ext uri="{FF2B5EF4-FFF2-40B4-BE49-F238E27FC236}">
                <a16:creationId xmlns:a16="http://schemas.microsoft.com/office/drawing/2014/main" id="{4B793A07-F485-B906-1833-248A7BF975BC}"/>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
        <p:nvSpPr>
          <p:cNvPr id="8" name="TextBox 7">
            <a:extLst>
              <a:ext uri="{FF2B5EF4-FFF2-40B4-BE49-F238E27FC236}">
                <a16:creationId xmlns:a16="http://schemas.microsoft.com/office/drawing/2014/main" id="{3221D11F-A348-4E57-4721-ED65258E8EA7}"/>
              </a:ext>
            </a:extLst>
          </p:cNvPr>
          <p:cNvSpPr txBox="1"/>
          <p:nvPr/>
        </p:nvSpPr>
        <p:spPr>
          <a:xfrm>
            <a:off x="3505200" y="2905501"/>
            <a:ext cx="6248400" cy="1015663"/>
          </a:xfrm>
          <a:prstGeom prst="rect">
            <a:avLst/>
          </a:prstGeom>
          <a:noFill/>
        </p:spPr>
        <p:txBody>
          <a:bodyPr wrap="square" rtlCol="0">
            <a:spAutoFit/>
          </a:bodyPr>
          <a:lstStyle/>
          <a:p>
            <a:r>
              <a:rPr lang="en-IN" sz="6000" b="1" dirty="0">
                <a:solidFill>
                  <a:schemeClr val="bg1">
                    <a:lumMod val="85000"/>
                  </a:schemeClr>
                </a:solidFill>
              </a:rPr>
              <a:t>SAMPLE TEXT</a:t>
            </a:r>
          </a:p>
        </p:txBody>
      </p:sp>
    </p:spTree>
    <p:extLst>
      <p:ext uri="{BB962C8B-B14F-4D97-AF65-F5344CB8AC3E}">
        <p14:creationId xmlns:p14="http://schemas.microsoft.com/office/powerpoint/2010/main" val="155462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Material Type</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latin typeface="Poppins" panose="00000500000000000000" pitchFamily="2" charset="0"/>
                <a:cs typeface="Poppins" panose="00000500000000000000" pitchFamily="2" charset="0"/>
              </a:endParaRPr>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592324159"/>
              </p:ext>
            </p:extLst>
          </p:nvPr>
        </p:nvGraphicFramePr>
        <p:xfrm>
          <a:off x="381000" y="2431609"/>
          <a:ext cx="7239000" cy="3259861"/>
        </p:xfrm>
        <a:graphic>
          <a:graphicData uri="http://schemas.openxmlformats.org/drawingml/2006/table">
            <a:tbl>
              <a:tblPr firstRow="1" firstCol="1" bandRow="1">
                <a:tableStyleId>{3B4B98B0-60AC-42C2-AFA5-B58CD77FA1E5}</a:tableStyleId>
              </a:tblPr>
              <a:tblGrid>
                <a:gridCol w="1905000">
                  <a:extLst>
                    <a:ext uri="{9D8B030D-6E8A-4147-A177-3AD203B41FA5}">
                      <a16:colId xmlns:a16="http://schemas.microsoft.com/office/drawing/2014/main" val="4175545643"/>
                    </a:ext>
                  </a:extLst>
                </a:gridCol>
                <a:gridCol w="16764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296351">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MATERIAL TYPE</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Alumina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Zirconia</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Titanate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Ferrite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Silicate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Carbide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Nitride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Silicide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r h="296351">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Sulfide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24275430"/>
                  </a:ext>
                </a:extLst>
              </a:tr>
              <a:tr h="296351">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Boride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743561927"/>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6705600"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b="0" i="0" dirty="0">
                <a:solidFill>
                  <a:srgbClr val="FF0000"/>
                </a:solidFill>
                <a:effectLst/>
                <a:latin typeface="Poppins" panose="00000500000000000000" pitchFamily="2" charset="0"/>
                <a:cs typeface="Poppins" panose="00000500000000000000" pitchFamily="2" charset="0"/>
              </a:rPr>
              <a:t>type</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extLst>
              <p:ext uri="{D42A27DB-BD31-4B8C-83A1-F6EECF244321}">
                <p14:modId xmlns:p14="http://schemas.microsoft.com/office/powerpoint/2010/main" val="3989471056"/>
              </p:ext>
            </p:extLst>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MATERIAL TYPE</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a:xfrm>
            <a:off x="11850623" y="6577380"/>
            <a:ext cx="226059" cy="143501"/>
          </a:xfrm>
        </p:spPr>
        <p:txBody>
          <a:bodyPr/>
          <a:lstStyle/>
          <a:p>
            <a:pPr marL="38100">
              <a:lnSpc>
                <a:spcPts val="1100"/>
              </a:lnSpc>
            </a:pPr>
            <a:fld id="{81D60167-4931-47E6-BA6A-407CBD079E47}" type="slidenum">
              <a:rPr lang="en-IN" spc="-25" smtClean="0">
                <a:latin typeface="Poppins" panose="00000500000000000000" pitchFamily="2" charset="0"/>
                <a:cs typeface="Poppins" panose="00000500000000000000" pitchFamily="2" charset="0"/>
              </a:rPr>
              <a:t>8</a:t>
            </a:fld>
            <a:endParaRPr lang="en-IN" spc="-25" dirty="0">
              <a:latin typeface="Poppins" panose="00000500000000000000" pitchFamily="2" charset="0"/>
              <a:cs typeface="Poppins" panose="00000500000000000000" pitchFamily="2" charset="0"/>
            </a:endParaRPr>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a:xfrm>
            <a:off x="146710" y="6563359"/>
            <a:ext cx="2767330" cy="156068"/>
          </a:xfrm>
        </p:spPr>
        <p:txBody>
          <a:bodyPr/>
          <a:lstStyle/>
          <a:p>
            <a:pPr marL="12700">
              <a:lnSpc>
                <a:spcPts val="1240"/>
              </a:lnSpc>
            </a:pPr>
            <a:r>
              <a:rPr lang="en-US" dirty="0">
                <a:latin typeface="+mn-lt"/>
                <a:cs typeface="Poppins" panose="00000500000000000000" pitchFamily="2" charset="0"/>
              </a:rPr>
              <a:t>Copyright © 2024, Global Insight Services</a:t>
            </a:r>
            <a:endParaRPr lang="en-US" spc="-10" dirty="0">
              <a:latin typeface="+mn-lt"/>
              <a:cs typeface="Poppins" panose="00000500000000000000" pitchFamily="2" charset="0"/>
            </a:endParaRPr>
          </a:p>
        </p:txBody>
      </p:sp>
      <p:sp>
        <p:nvSpPr>
          <p:cNvPr id="13" name="TextBox 12">
            <a:extLst>
              <a:ext uri="{FF2B5EF4-FFF2-40B4-BE49-F238E27FC236}">
                <a16:creationId xmlns:a16="http://schemas.microsoft.com/office/drawing/2014/main" id="{5CDCB705-317D-7653-04F1-2DDA8E18BA4D}"/>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232925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6">
            <a:extLst>
              <a:ext uri="{FF2B5EF4-FFF2-40B4-BE49-F238E27FC236}">
                <a16:creationId xmlns:a16="http://schemas.microsoft.com/office/drawing/2014/main" id="{EA7CE119-0138-B74C-0751-C327035C89F1}"/>
              </a:ext>
            </a:extLst>
          </p:cNvPr>
          <p:cNvSpPr txBox="1"/>
          <p:nvPr/>
        </p:nvSpPr>
        <p:spPr>
          <a:xfrm>
            <a:off x="381000" y="1825921"/>
            <a:ext cx="7391400" cy="227626"/>
          </a:xfrm>
          <a:prstGeom prst="rect">
            <a:avLst/>
          </a:prstGeom>
        </p:spPr>
        <p:txBody>
          <a:bodyPr vert="horz" wrap="square" lIns="0" tIns="12065" rIns="0" bIns="0" rtlCol="0">
            <a:spAutoFit/>
          </a:bodyPr>
          <a:lstStyle/>
          <a:p>
            <a:pPr marL="12700" marR="46355">
              <a:tabLst>
                <a:tab pos="630238" algn="l"/>
              </a:tabLst>
            </a:pPr>
            <a:r>
              <a:rPr lang="en-US" sz="1400" b="1" dirty="0">
                <a:solidFill>
                  <a:srgbClr val="FF0000"/>
                </a:solidFill>
                <a:latin typeface="Poppins" panose="00000500000000000000" pitchFamily="2" charset="0"/>
                <a:cs typeface="Poppins" panose="00000500000000000000" pitchFamily="2" charset="0"/>
              </a:rPr>
              <a:t>Advanced Ceramics </a:t>
            </a:r>
            <a:r>
              <a:rPr lang="en-US" sz="1400" b="1" dirty="0">
                <a:solidFill>
                  <a:schemeClr val="tx1"/>
                </a:solidFill>
                <a:latin typeface="Poppins" panose="00000500000000000000" pitchFamily="2" charset="0"/>
                <a:cs typeface="Poppins" panose="00000500000000000000" pitchFamily="2" charset="0"/>
              </a:rPr>
              <a:t>Market Size by </a:t>
            </a:r>
            <a:r>
              <a:rPr lang="en-US" sz="1400" b="1" dirty="0">
                <a:solidFill>
                  <a:srgbClr val="FF0000"/>
                </a:solidFill>
                <a:latin typeface="Poppins" panose="00000500000000000000" pitchFamily="2" charset="0"/>
                <a:cs typeface="Poppins" panose="00000500000000000000" pitchFamily="2" charset="0"/>
              </a:rPr>
              <a:t>End-User</a:t>
            </a:r>
            <a:r>
              <a:rPr lang="en-US" sz="1400" b="1" dirty="0">
                <a:solidFill>
                  <a:schemeClr val="tx1"/>
                </a:solidFill>
                <a:latin typeface="Poppins" panose="00000500000000000000" pitchFamily="2" charset="0"/>
                <a:cs typeface="Poppins" panose="00000500000000000000" pitchFamily="2" charset="0"/>
              </a:rPr>
              <a:t>, 2023 &amp; 2033, (USD Million)</a:t>
            </a:r>
          </a:p>
        </p:txBody>
      </p:sp>
      <p:grpSp>
        <p:nvGrpSpPr>
          <p:cNvPr id="6" name="Group 5">
            <a:extLst>
              <a:ext uri="{FF2B5EF4-FFF2-40B4-BE49-F238E27FC236}">
                <a16:creationId xmlns:a16="http://schemas.microsoft.com/office/drawing/2014/main" id="{ACC0FB0E-C488-DEE9-460F-377BB047BE8E}"/>
              </a:ext>
            </a:extLst>
          </p:cNvPr>
          <p:cNvGrpSpPr/>
          <p:nvPr/>
        </p:nvGrpSpPr>
        <p:grpSpPr>
          <a:xfrm>
            <a:off x="-30392" y="1"/>
            <a:ext cx="1859103" cy="1361440"/>
            <a:chOff x="-30392" y="1"/>
            <a:chExt cx="1859103" cy="1361440"/>
          </a:xfrm>
        </p:grpSpPr>
        <p:sp>
          <p:nvSpPr>
            <p:cNvPr id="9" name="object 5">
              <a:extLst>
                <a:ext uri="{FF2B5EF4-FFF2-40B4-BE49-F238E27FC236}">
                  <a16:creationId xmlns:a16="http://schemas.microsoft.com/office/drawing/2014/main" id="{425CE392-6947-B3DF-1264-87E0AD9D66E5}"/>
                </a:ext>
              </a:extLst>
            </p:cNvPr>
            <p:cNvSpPr/>
            <p:nvPr/>
          </p:nvSpPr>
          <p:spPr>
            <a:xfrm>
              <a:off x="-30392" y="1"/>
              <a:ext cx="1689562" cy="1361440"/>
            </a:xfrm>
            <a:custGeom>
              <a:avLst/>
              <a:gdLst/>
              <a:ahLst/>
              <a:cxnLst/>
              <a:rect l="l" t="t" r="r" b="b"/>
              <a:pathLst>
                <a:path w="4905375" h="4056379">
                  <a:moveTo>
                    <a:pt x="4587875" y="0"/>
                  </a:moveTo>
                  <a:lnTo>
                    <a:pt x="0" y="0"/>
                  </a:lnTo>
                  <a:lnTo>
                    <a:pt x="0" y="2890774"/>
                  </a:lnTo>
                  <a:lnTo>
                    <a:pt x="1164755" y="4056380"/>
                  </a:lnTo>
                  <a:lnTo>
                    <a:pt x="4905375" y="317373"/>
                  </a:lnTo>
                  <a:lnTo>
                    <a:pt x="4587875" y="0"/>
                  </a:lnTo>
                  <a:close/>
                </a:path>
              </a:pathLst>
            </a:custGeom>
            <a:solidFill>
              <a:srgbClr val="3871F1"/>
            </a:solidFill>
          </p:spPr>
          <p:txBody>
            <a:bodyPr wrap="square" lIns="0" tIns="0" rIns="0" bIns="0" rtlCol="0"/>
            <a:lstStyle/>
            <a:p>
              <a:endParaRPr dirty="0"/>
            </a:p>
          </p:txBody>
        </p:sp>
        <p:pic>
          <p:nvPicPr>
            <p:cNvPr id="10" name="object 6">
              <a:extLst>
                <a:ext uri="{FF2B5EF4-FFF2-40B4-BE49-F238E27FC236}">
                  <a16:creationId xmlns:a16="http://schemas.microsoft.com/office/drawing/2014/main" id="{4FA6E9F1-1BDD-053A-DDA0-F65FEFFD32A6}"/>
                </a:ext>
              </a:extLst>
            </p:cNvPr>
            <p:cNvPicPr/>
            <p:nvPr/>
          </p:nvPicPr>
          <p:blipFill>
            <a:blip r:embed="rId3" cstate="print"/>
            <a:stretch>
              <a:fillRect/>
            </a:stretch>
          </p:blipFill>
          <p:spPr>
            <a:xfrm>
              <a:off x="257123" y="253705"/>
              <a:ext cx="1571588" cy="698708"/>
            </a:xfrm>
            <a:prstGeom prst="rect">
              <a:avLst/>
            </a:prstGeom>
          </p:spPr>
        </p:pic>
      </p:grpSp>
      <p:graphicFrame>
        <p:nvGraphicFramePr>
          <p:cNvPr id="7" name="Table 6">
            <a:extLst>
              <a:ext uri="{FF2B5EF4-FFF2-40B4-BE49-F238E27FC236}">
                <a16:creationId xmlns:a16="http://schemas.microsoft.com/office/drawing/2014/main" id="{4D8E8904-F8A7-AC6B-B0FD-70578F3A3C10}"/>
              </a:ext>
            </a:extLst>
          </p:cNvPr>
          <p:cNvGraphicFramePr>
            <a:graphicFrameLocks noGrp="1"/>
          </p:cNvGraphicFramePr>
          <p:nvPr>
            <p:extLst>
              <p:ext uri="{D42A27DB-BD31-4B8C-83A1-F6EECF244321}">
                <p14:modId xmlns:p14="http://schemas.microsoft.com/office/powerpoint/2010/main" val="3275122235"/>
              </p:ext>
            </p:extLst>
          </p:nvPr>
        </p:nvGraphicFramePr>
        <p:xfrm>
          <a:off x="381000" y="2369497"/>
          <a:ext cx="7239000" cy="3164742"/>
        </p:xfrm>
        <a:graphic>
          <a:graphicData uri="http://schemas.openxmlformats.org/drawingml/2006/table">
            <a:tbl>
              <a:tblPr firstRow="1" firstCol="1" bandRow="1">
                <a:tableStyleId>{3B4B98B0-60AC-42C2-AFA5-B58CD77FA1E5}</a:tableStyleId>
              </a:tblPr>
              <a:tblGrid>
                <a:gridCol w="2362200">
                  <a:extLst>
                    <a:ext uri="{9D8B030D-6E8A-4147-A177-3AD203B41FA5}">
                      <a16:colId xmlns:a16="http://schemas.microsoft.com/office/drawing/2014/main" val="4175545643"/>
                    </a:ext>
                  </a:extLst>
                </a:gridCol>
                <a:gridCol w="1219200">
                  <a:extLst>
                    <a:ext uri="{9D8B030D-6E8A-4147-A177-3AD203B41FA5}">
                      <a16:colId xmlns:a16="http://schemas.microsoft.com/office/drawing/2014/main" val="2037258919"/>
                    </a:ext>
                  </a:extLst>
                </a:gridCol>
                <a:gridCol w="1524000">
                  <a:extLst>
                    <a:ext uri="{9D8B030D-6E8A-4147-A177-3AD203B41FA5}">
                      <a16:colId xmlns:a16="http://schemas.microsoft.com/office/drawing/2014/main" val="4294751509"/>
                    </a:ext>
                  </a:extLst>
                </a:gridCol>
                <a:gridCol w="2133600">
                  <a:extLst>
                    <a:ext uri="{9D8B030D-6E8A-4147-A177-3AD203B41FA5}">
                      <a16:colId xmlns:a16="http://schemas.microsoft.com/office/drawing/2014/main" val="1001940252"/>
                    </a:ext>
                  </a:extLst>
                </a:gridCol>
              </a:tblGrid>
              <a:tr h="351638">
                <a:tc>
                  <a:txBody>
                    <a:bodyPr/>
                    <a:lstStyle/>
                    <a:p>
                      <a:pPr marL="0" marR="0" algn="ctr">
                        <a:lnSpc>
                          <a:spcPct val="100000"/>
                        </a:lnSpc>
                        <a:spcBef>
                          <a:spcPts val="600"/>
                        </a:spcBef>
                        <a:spcAft>
                          <a:spcPts val="1200"/>
                        </a:spcAft>
                      </a:pPr>
                      <a:r>
                        <a:rPr lang="en-IN" sz="1400" b="1" dirty="0">
                          <a:solidFill>
                            <a:srgbClr val="FF0000"/>
                          </a:solidFill>
                          <a:effectLst/>
                          <a:latin typeface="Poppins" panose="00000500000000000000" pitchFamily="2" charset="0"/>
                          <a:cs typeface="Poppins" panose="00000500000000000000" pitchFamily="2" charset="0"/>
                        </a:rPr>
                        <a:t>END-USER INDUSTRY</a:t>
                      </a: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2023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IN" sz="1400" b="1" dirty="0">
                          <a:solidFill>
                            <a:schemeClr val="tx1"/>
                          </a:solidFill>
                          <a:effectLst/>
                          <a:latin typeface="Poppins" panose="00000500000000000000" pitchFamily="2" charset="0"/>
                          <a:cs typeface="Poppins" panose="00000500000000000000" pitchFamily="2" charset="0"/>
                        </a:rPr>
                        <a:t>CAGR % (2024-2033)</a:t>
                      </a:r>
                      <a:endParaRPr lang="en-US" sz="1400" b="1"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422465017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Electronics and Electricals</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670302686"/>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Automotive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Aerospace</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0003"/>
                  </a:ext>
                </a:extLst>
              </a:tr>
              <a:tr h="351638">
                <a:tc>
                  <a:txBody>
                    <a:bodyPr/>
                    <a:lstStyle/>
                    <a:p>
                      <a:pPr algn="l" fontAlgn="b">
                        <a:buClr>
                          <a:srgbClr val="000000"/>
                        </a:buClr>
                        <a:buSzPts val="1100"/>
                        <a:buFont typeface="Calibri" panose="020F0502020204030204" pitchFamily="34" charset="0"/>
                        <a:buNone/>
                      </a:pPr>
                      <a:r>
                        <a:rPr lang="en-IN" sz="1400" b="0" i="0" u="none" strike="noStrike" dirty="0" err="1">
                          <a:solidFill>
                            <a:srgbClr val="FF0000"/>
                          </a:solidFill>
                          <a:effectLst/>
                          <a:latin typeface="Poppins" panose="00000500000000000000" pitchFamily="2" charset="0"/>
                          <a:cs typeface="Poppins" panose="00000500000000000000" pitchFamily="2" charset="0"/>
                        </a:rPr>
                        <a:t>Defense</a:t>
                      </a:r>
                      <a:endParaRPr lang="en-IN" sz="1400" b="0" i="0" u="none" strike="noStrike" dirty="0">
                        <a:solidFill>
                          <a:srgbClr val="FF0000"/>
                        </a:solidFill>
                        <a:effectLst/>
                        <a:latin typeface="Poppins" panose="00000500000000000000" pitchFamily="2" charset="0"/>
                        <a:cs typeface="Poppins" panose="00000500000000000000" pitchFamily="2" charset="0"/>
                      </a:endParaRP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2521393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Energy</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341332882"/>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Environment</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1827150155"/>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Medical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94930439"/>
                  </a:ext>
                </a:extLst>
              </a:tr>
              <a:tr h="351638">
                <a:tc>
                  <a:txBody>
                    <a:bodyPr/>
                    <a:lstStyle/>
                    <a:p>
                      <a:pPr algn="l" fontAlgn="b">
                        <a:buClr>
                          <a:srgbClr val="000000"/>
                        </a:buClr>
                        <a:buSzPts val="1100"/>
                        <a:buFont typeface="Calibri" panose="020F0502020204030204" pitchFamily="34" charset="0"/>
                        <a:buNone/>
                      </a:pPr>
                      <a:r>
                        <a:rPr lang="en-IN" sz="1400" b="0" i="0" u="none" strike="noStrike" dirty="0">
                          <a:solidFill>
                            <a:srgbClr val="FF0000"/>
                          </a:solidFill>
                          <a:effectLst/>
                          <a:latin typeface="Poppins" panose="00000500000000000000" pitchFamily="2" charset="0"/>
                          <a:cs typeface="Poppins" panose="00000500000000000000" pitchFamily="2" charset="0"/>
                        </a:rPr>
                        <a:t>Chemical</a:t>
                      </a:r>
                    </a:p>
                  </a:txBody>
                  <a:tcPr marL="6350" marR="6350" marT="635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tc>
                  <a:txBody>
                    <a:bodyPr/>
                    <a:lstStyle/>
                    <a:p>
                      <a:pPr marL="0" marR="0" algn="ctr">
                        <a:lnSpc>
                          <a:spcPct val="100000"/>
                        </a:lnSpc>
                        <a:spcBef>
                          <a:spcPts val="600"/>
                        </a:spcBef>
                        <a:spcAft>
                          <a:spcPts val="1200"/>
                        </a:spcAft>
                      </a:pPr>
                      <a:r>
                        <a:rPr lang="en-US" sz="1400" b="0" dirty="0">
                          <a:solidFill>
                            <a:schemeClr val="tx1"/>
                          </a:solidFill>
                          <a:effectLst/>
                          <a:latin typeface="Poppins" panose="00000500000000000000" pitchFamily="2" charset="0"/>
                          <a:cs typeface="Poppins" panose="00000500000000000000" pitchFamily="2" charset="0"/>
                        </a:rPr>
                        <a:t>XX.X</a:t>
                      </a:r>
                      <a:endParaRPr lang="en-US" sz="1400" b="0"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txBody>
                  <a:tcPr marL="64214" marR="64214" marT="0" marB="0" anchor="ctr"/>
                </a:tc>
                <a:extLst>
                  <a:ext uri="{0D108BD9-81ED-4DB2-BD59-A6C34878D82A}">
                    <a16:rowId xmlns:a16="http://schemas.microsoft.com/office/drawing/2014/main" val="3362715796"/>
                  </a:ext>
                </a:extLst>
              </a:tr>
            </a:tbl>
          </a:graphicData>
        </a:graphic>
      </p:graphicFrame>
      <p:sp>
        <p:nvSpPr>
          <p:cNvPr id="8" name="TextBox 7">
            <a:extLst>
              <a:ext uri="{FF2B5EF4-FFF2-40B4-BE49-F238E27FC236}">
                <a16:creationId xmlns:a16="http://schemas.microsoft.com/office/drawing/2014/main" id="{9DEA3FC6-A09D-CDBD-BF18-A351927F103A}"/>
              </a:ext>
            </a:extLst>
          </p:cNvPr>
          <p:cNvSpPr txBox="1"/>
          <p:nvPr/>
        </p:nvSpPr>
        <p:spPr>
          <a:xfrm>
            <a:off x="86942" y="5764176"/>
            <a:ext cx="7533058" cy="343171"/>
          </a:xfrm>
          <a:prstGeom prst="rect">
            <a:avLst/>
          </a:prstGeom>
          <a:noFill/>
        </p:spPr>
        <p:txBody>
          <a:bodyPr wrap="square">
            <a:spAutoFit/>
          </a:bodyPr>
          <a:lstStyle/>
          <a:p>
            <a:pPr algn="just">
              <a:lnSpc>
                <a:spcPct val="150000"/>
              </a:lnSpc>
            </a:pPr>
            <a:r>
              <a:rPr lang="en-US" sz="1200" b="0" i="0" dirty="0">
                <a:solidFill>
                  <a:srgbClr val="000000"/>
                </a:solidFill>
                <a:effectLst/>
                <a:latin typeface="Poppins" panose="00000500000000000000" pitchFamily="2" charset="0"/>
                <a:cs typeface="Poppins" panose="00000500000000000000" pitchFamily="2" charset="0"/>
              </a:rPr>
              <a:t>By </a:t>
            </a:r>
            <a:r>
              <a:rPr lang="en-US" sz="1200" dirty="0">
                <a:solidFill>
                  <a:srgbClr val="FF0000"/>
                </a:solidFill>
                <a:latin typeface="Poppins" panose="00000500000000000000" pitchFamily="2" charset="0"/>
                <a:cs typeface="Poppins" panose="00000500000000000000" pitchFamily="2" charset="0"/>
              </a:rPr>
              <a:t>end-user</a:t>
            </a:r>
            <a:r>
              <a:rPr lang="en-US" sz="1200" dirty="0">
                <a:solidFill>
                  <a:srgbClr val="000000"/>
                </a:solidFill>
                <a:latin typeface="Poppins" panose="00000500000000000000" pitchFamily="2" charset="0"/>
                <a:cs typeface="Poppins" panose="00000500000000000000" pitchFamily="2" charset="0"/>
              </a:rPr>
              <a:t> industry</a:t>
            </a:r>
            <a:r>
              <a:rPr lang="en-US" sz="1200" b="0" i="0" dirty="0">
                <a:solidFill>
                  <a:srgbClr val="000000"/>
                </a:solidFill>
                <a:effectLst/>
                <a:latin typeface="Poppins" panose="00000500000000000000" pitchFamily="2" charset="0"/>
                <a:cs typeface="Poppins" panose="00000500000000000000" pitchFamily="2" charset="0"/>
              </a:rPr>
              <a:t>, the XX segment contributed significant revenue to the market in 2023.</a:t>
            </a:r>
            <a:endParaRPr lang="en-IN" sz="1200" dirty="0">
              <a:latin typeface="Poppins" panose="00000500000000000000" pitchFamily="2" charset="0"/>
              <a:cs typeface="Poppins" panose="00000500000000000000" pitchFamily="2" charset="0"/>
            </a:endParaRPr>
          </a:p>
        </p:txBody>
      </p:sp>
      <p:sp>
        <p:nvSpPr>
          <p:cNvPr id="11" name="TextBox 10">
            <a:extLst>
              <a:ext uri="{FF2B5EF4-FFF2-40B4-BE49-F238E27FC236}">
                <a16:creationId xmlns:a16="http://schemas.microsoft.com/office/drawing/2014/main" id="{C147197C-819A-ECC5-378E-25420F223107}"/>
              </a:ext>
            </a:extLst>
          </p:cNvPr>
          <p:cNvSpPr txBox="1"/>
          <p:nvPr/>
        </p:nvSpPr>
        <p:spPr>
          <a:xfrm>
            <a:off x="86942" y="6079507"/>
            <a:ext cx="723900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Source: Primary Research, Secondary Research, and GIS Analysis</a:t>
            </a:r>
            <a:endParaRPr lang="en-US" sz="1050" dirty="0">
              <a:effectLst/>
              <a:latin typeface="Poppins" panose="00000500000000000000" pitchFamily="2" charset="0"/>
              <a:ea typeface="Carlito"/>
              <a:cs typeface="Poppins" panose="00000500000000000000" pitchFamily="2" charset="0"/>
            </a:endParaRPr>
          </a:p>
        </p:txBody>
      </p:sp>
      <p:pic>
        <p:nvPicPr>
          <p:cNvPr id="16" name="Picture 15">
            <a:extLst>
              <a:ext uri="{FF2B5EF4-FFF2-40B4-BE49-F238E27FC236}">
                <a16:creationId xmlns:a16="http://schemas.microsoft.com/office/drawing/2014/main" id="{FE491094-70BC-2FAE-DED3-4758C5603C37}"/>
              </a:ext>
            </a:extLst>
          </p:cNvPr>
          <p:cNvPicPr>
            <a:picLocks noChangeAspect="1"/>
          </p:cNvPicPr>
          <p:nvPr/>
        </p:nvPicPr>
        <p:blipFill>
          <a:blip r:embed="rId4"/>
          <a:stretch>
            <a:fillRect/>
          </a:stretch>
        </p:blipFill>
        <p:spPr>
          <a:xfrm>
            <a:off x="7924800" y="1361441"/>
            <a:ext cx="4180258" cy="2524759"/>
          </a:xfrm>
          <a:prstGeom prst="rect">
            <a:avLst/>
          </a:prstGeom>
          <a:ln>
            <a:noFill/>
          </a:ln>
        </p:spPr>
      </p:pic>
      <p:graphicFrame>
        <p:nvGraphicFramePr>
          <p:cNvPr id="17" name="Gráfico 4">
            <a:extLst>
              <a:ext uri="{FF2B5EF4-FFF2-40B4-BE49-F238E27FC236}">
                <a16:creationId xmlns:a16="http://schemas.microsoft.com/office/drawing/2014/main" id="{E28B1A25-FCE0-8FEC-973E-04404DB1F440}"/>
              </a:ext>
            </a:extLst>
          </p:cNvPr>
          <p:cNvGraphicFramePr/>
          <p:nvPr/>
        </p:nvGraphicFramePr>
        <p:xfrm>
          <a:off x="7924800" y="3962400"/>
          <a:ext cx="4180258" cy="2362200"/>
        </p:xfrm>
        <a:graphic>
          <a:graphicData uri="http://schemas.openxmlformats.org/drawingml/2006/chart">
            <c:chart xmlns:c="http://schemas.openxmlformats.org/drawingml/2006/chart" xmlns:r="http://schemas.openxmlformats.org/officeDocument/2006/relationships" r:id="rId5"/>
          </a:graphicData>
        </a:graphic>
      </p:graphicFrame>
      <p:sp>
        <p:nvSpPr>
          <p:cNvPr id="5" name="object 40">
            <a:extLst>
              <a:ext uri="{FF2B5EF4-FFF2-40B4-BE49-F238E27FC236}">
                <a16:creationId xmlns:a16="http://schemas.microsoft.com/office/drawing/2014/main" id="{01306253-E06B-0718-5634-1A911E0FFD6E}"/>
              </a:ext>
            </a:extLst>
          </p:cNvPr>
          <p:cNvSpPr txBox="1"/>
          <p:nvPr/>
        </p:nvSpPr>
        <p:spPr>
          <a:xfrm>
            <a:off x="1828711" y="411979"/>
            <a:ext cx="8458289" cy="382156"/>
          </a:xfrm>
          <a:prstGeom prst="rect">
            <a:avLst/>
          </a:prstGeom>
          <a:solidFill>
            <a:schemeClr val="bg1"/>
          </a:solidFill>
        </p:spPr>
        <p:txBody>
          <a:bodyPr vert="horz" wrap="square" lIns="0" tIns="12700" rIns="0" bIns="0" rtlCol="0">
            <a:spAutoFit/>
          </a:bodyPr>
          <a:lstStyle/>
          <a:p>
            <a:pPr marL="12700" algn="ctr">
              <a:lnSpc>
                <a:spcPct val="100000"/>
              </a:lnSpc>
              <a:spcBef>
                <a:spcPts val="100"/>
              </a:spcBef>
            </a:pPr>
            <a:r>
              <a:rPr lang="en-IN" sz="2400" b="1" spc="-10" dirty="0">
                <a:solidFill>
                  <a:srgbClr val="0070C0"/>
                </a:solidFill>
                <a:latin typeface="Poppins" panose="00000500000000000000" pitchFamily="2" charset="0"/>
                <a:cs typeface="Poppins" panose="00000500000000000000" pitchFamily="2" charset="0"/>
              </a:rPr>
              <a:t>KEY HIGHLIGHTS BY </a:t>
            </a:r>
            <a:r>
              <a:rPr lang="en-IN" sz="2400" b="1" spc="-10" dirty="0">
                <a:solidFill>
                  <a:srgbClr val="FF0000"/>
                </a:solidFill>
                <a:latin typeface="Poppins" panose="00000500000000000000" pitchFamily="2" charset="0"/>
                <a:cs typeface="Poppins" panose="00000500000000000000" pitchFamily="2" charset="0"/>
              </a:rPr>
              <a:t>END-USER</a:t>
            </a:r>
            <a:endParaRPr lang="en-IN" sz="2400" dirty="0">
              <a:solidFill>
                <a:srgbClr val="FF0000"/>
              </a:solidFill>
              <a:latin typeface="Poppins" panose="00000500000000000000" pitchFamily="2" charset="0"/>
              <a:cs typeface="Poppins" panose="00000500000000000000" pitchFamily="2" charset="0"/>
            </a:endParaRPr>
          </a:p>
        </p:txBody>
      </p:sp>
      <p:sp>
        <p:nvSpPr>
          <p:cNvPr id="4" name="Slide Number Placeholder 3">
            <a:extLst>
              <a:ext uri="{FF2B5EF4-FFF2-40B4-BE49-F238E27FC236}">
                <a16:creationId xmlns:a16="http://schemas.microsoft.com/office/drawing/2014/main" id="{1879451B-F67A-1705-00E5-5051D69E2889}"/>
              </a:ext>
            </a:extLst>
          </p:cNvPr>
          <p:cNvSpPr>
            <a:spLocks noGrp="1"/>
          </p:cNvSpPr>
          <p:nvPr>
            <p:ph type="sldNum" sz="quarter" idx="7"/>
          </p:nvPr>
        </p:nvSpPr>
        <p:spPr/>
        <p:txBody>
          <a:bodyPr/>
          <a:lstStyle/>
          <a:p>
            <a:pPr marL="38100">
              <a:lnSpc>
                <a:spcPts val="1100"/>
              </a:lnSpc>
            </a:pPr>
            <a:fld id="{81D60167-4931-47E6-BA6A-407CBD079E47}" type="slidenum">
              <a:rPr lang="en-IN" spc="-25" smtClean="0"/>
              <a:t>9</a:t>
            </a:fld>
            <a:endParaRPr lang="en-IN" spc="-25" dirty="0"/>
          </a:p>
        </p:txBody>
      </p:sp>
      <p:sp>
        <p:nvSpPr>
          <p:cNvPr id="12" name="Footer Placeholder 11">
            <a:extLst>
              <a:ext uri="{FF2B5EF4-FFF2-40B4-BE49-F238E27FC236}">
                <a16:creationId xmlns:a16="http://schemas.microsoft.com/office/drawing/2014/main" id="{EB173E46-136B-66D3-DFAA-71D797E709F1}"/>
              </a:ext>
            </a:extLst>
          </p:cNvPr>
          <p:cNvSpPr>
            <a:spLocks noGrp="1"/>
          </p:cNvSpPr>
          <p:nvPr>
            <p:ph type="ftr" sz="quarter" idx="5"/>
          </p:nvPr>
        </p:nvSpPr>
        <p:spPr/>
        <p:txBody>
          <a:bodyPr/>
          <a:lstStyle/>
          <a:p>
            <a:pPr marL="12700">
              <a:lnSpc>
                <a:spcPts val="1240"/>
              </a:lnSpc>
            </a:pPr>
            <a:r>
              <a:rPr lang="en-US" dirty="0"/>
              <a:t>Copyright © 2024, Global Insight Services</a:t>
            </a:r>
            <a:endParaRPr lang="en-US" spc="-10" dirty="0"/>
          </a:p>
        </p:txBody>
      </p:sp>
      <p:sp>
        <p:nvSpPr>
          <p:cNvPr id="13" name="TextBox 12">
            <a:extLst>
              <a:ext uri="{FF2B5EF4-FFF2-40B4-BE49-F238E27FC236}">
                <a16:creationId xmlns:a16="http://schemas.microsoft.com/office/drawing/2014/main" id="{CB3B837B-EDA8-C930-B43C-5CE082743772}"/>
              </a:ext>
            </a:extLst>
          </p:cNvPr>
          <p:cNvSpPr txBox="1"/>
          <p:nvPr/>
        </p:nvSpPr>
        <p:spPr>
          <a:xfrm>
            <a:off x="6248400" y="6527884"/>
            <a:ext cx="5476240" cy="253916"/>
          </a:xfrm>
          <a:prstGeom prst="rect">
            <a:avLst/>
          </a:prstGeom>
          <a:noFill/>
        </p:spPr>
        <p:txBody>
          <a:bodyPr wrap="square">
            <a:spAutoFit/>
          </a:bodyPr>
          <a:lstStyle/>
          <a:p>
            <a:pPr marL="0" marR="0" algn="just">
              <a:spcBef>
                <a:spcPts val="150"/>
              </a:spcBef>
              <a:spcAft>
                <a:spcPts val="0"/>
              </a:spcAft>
            </a:pPr>
            <a:r>
              <a:rPr lang="en-US" sz="1050" i="1" dirty="0">
                <a:effectLst/>
                <a:latin typeface="Poppins" panose="00000500000000000000" pitchFamily="2" charset="0"/>
                <a:ea typeface="Carlito"/>
                <a:cs typeface="Poppins" panose="00000500000000000000" pitchFamily="2" charset="0"/>
              </a:rPr>
              <a:t>Image for representation purposes, graph might change in the original report</a:t>
            </a:r>
            <a:endParaRPr lang="en-US" sz="1050" dirty="0">
              <a:effectLst/>
              <a:latin typeface="Poppins" panose="00000500000000000000" pitchFamily="2" charset="0"/>
              <a:ea typeface="Carlito"/>
              <a:cs typeface="Poppins" panose="00000500000000000000" pitchFamily="2" charset="0"/>
            </a:endParaRPr>
          </a:p>
        </p:txBody>
      </p:sp>
    </p:spTree>
    <p:extLst>
      <p:ext uri="{BB962C8B-B14F-4D97-AF65-F5344CB8AC3E}">
        <p14:creationId xmlns:p14="http://schemas.microsoft.com/office/powerpoint/2010/main" val="49776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35712</TotalTime>
  <Words>2701</Words>
  <Application>Microsoft Office PowerPoint</Application>
  <PresentationFormat>Widescreen</PresentationFormat>
  <Paragraphs>658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 Display</vt:lpstr>
      <vt:lpstr>Arial</vt:lpstr>
      <vt:lpstr>Calibri</vt:lpstr>
      <vt:lpstr>Poppins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Plant-based Protein Market</dc:title>
  <dc:creator>Kumar Nishant</dc:creator>
  <cp:lastModifiedBy>Kumar Nishant</cp:lastModifiedBy>
  <cp:revision>2908</cp:revision>
  <dcterms:created xsi:type="dcterms:W3CDTF">2022-06-17T17:14:38Z</dcterms:created>
  <dcterms:modified xsi:type="dcterms:W3CDTF">2024-01-29T16:59:08Z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2022-02-02T00:00:00Z</vt:filetime>
  </property>
  <property fmtid="{D5CDD505-2E9C-101B-9397-08002B2CF9AE}" pid="3" name="Creator">
    <vt:lpwstr>Microsoft® PowerPoint® 2013</vt:lpwstr>
  </property>
  <property fmtid="{D5CDD505-2E9C-101B-9397-08002B2CF9AE}" pid="4" name="LastSaved">
    <vt:filetime>2022-06-17T00:00:00Z</vt:filetime>
  </property>
  <property fmtid="{D5CDD505-2E9C-101B-9397-08002B2CF9AE}" pid="5" name="Producer">
    <vt:lpwstr>Microsoft® PowerPoint® 2013</vt:lpwstr>
  </property>
</Properties>
</file>