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65" r:id="rId3"/>
    <p:sldId id="258" r:id="rId4"/>
    <p:sldId id="259" r:id="rId5"/>
    <p:sldId id="268" r:id="rId6"/>
    <p:sldId id="260" r:id="rId7"/>
    <p:sldId id="261"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A88528-CA29-4B29-89D8-18AE8AB9F267}" v="180" dt="2020-04-19T08:09:00.227"/>
    <p1510:client id="{56BB4087-C4F1-4298-B069-EB9B211F7D49}" v="10" dt="2020-04-19T08:11:13.412"/>
    <p1510:client id="{67FE0A81-708C-44F2-830F-69C3F4FDA6FC}" v="884" dt="2020-04-19T03:41:12.957"/>
    <p1510:client id="{7F2B48E0-6414-4032-BCFD-274C38D87157}" v="1" dt="2020-04-20T23:37:24.572"/>
    <p1510:client id="{891A97DE-A337-42B1-888C-A52DC807C221}" v="3" dt="2020-04-21T16:59:47.411"/>
    <p1510:client id="{D81A1AFC-DA69-4CF2-82EB-9AEFD6063423}" v="1466" dt="2020-04-19T01:12:53.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5" d="100"/>
          <a:sy n="85" d="100"/>
        </p:scale>
        <p:origin x="57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9869D0EC-CB02-4851-BCBA-5253FC367AAE}" type="datetimeFigureOut">
              <a:rPr lang="en-US" smtClean="0"/>
              <a:t>4/21/2020</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EB780D29-BC5E-412B-B2E2-4CF5B9DDB8D7}" type="slidenum">
              <a:rPr lang="en-US" smtClean="0"/>
              <a:t>‹#›</a:t>
            </a:fld>
            <a:endParaRPr lang="en-US"/>
          </a:p>
        </p:txBody>
      </p:sp>
    </p:spTree>
    <p:extLst>
      <p:ext uri="{BB962C8B-B14F-4D97-AF65-F5344CB8AC3E}">
        <p14:creationId xmlns:p14="http://schemas.microsoft.com/office/powerpoint/2010/main" val="382592809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_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48AC74-26D4-4BD9-B896-1AF6E96914B0}"/>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D0D865D8-C8DE-4CED-9A14-3CFAAE0F1D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70267860-F170-4C7E-AB9A-9720EC5A4B43}"/>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41DB2C76-B2E2-4611-8EA2-E4A38E036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3886BCDC-BA2A-46A0-B495-7EAEBCB9496B}"/>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3600E065-CF48-4C28-9B9A-1068D485A76C}"/>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8" name="عنصر نائب للتذييل 7">
            <a:extLst>
              <a:ext uri="{FF2B5EF4-FFF2-40B4-BE49-F238E27FC236}">
                <a16:creationId xmlns:a16="http://schemas.microsoft.com/office/drawing/2014/main" id="{2896D905-C662-41C6-9FF1-91BD61ABD5D9}"/>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81015EF7-6070-4AEB-B78B-FB732FDBB663}"/>
              </a:ext>
            </a:extLst>
          </p:cNvPr>
          <p:cNvSpPr>
            <a:spLocks noGrp="1"/>
          </p:cNvSpPr>
          <p:nvPr>
            <p:ph type="sldNum" sz="quarter" idx="12"/>
          </p:nvPr>
        </p:nvSpPr>
        <p:spPr/>
        <p:txBody>
          <a:bodyPr/>
          <a:lstStyle/>
          <a:p>
            <a:fld id="{84DE5210-22F3-451F-BAD9-268323BDC45B}" type="slidenum">
              <a:rPr lang="en-US" smtClean="0"/>
              <a:t>‹#›</a:t>
            </a:fld>
            <a:endParaRPr lang="en-US"/>
          </a:p>
        </p:txBody>
      </p:sp>
      <p:sp>
        <p:nvSpPr>
          <p:cNvPr id="11" name="مستطيل 10">
            <a:extLst>
              <a:ext uri="{FF2B5EF4-FFF2-40B4-BE49-F238E27FC236}">
                <a16:creationId xmlns:a16="http://schemas.microsoft.com/office/drawing/2014/main" id="{B800342B-39A1-4020-A418-B7E084157D75}"/>
              </a:ext>
            </a:extLst>
          </p:cNvPr>
          <p:cNvSpPr/>
          <p:nvPr userDrawn="1"/>
        </p:nvSpPr>
        <p:spPr>
          <a:xfrm>
            <a:off x="0" y="0"/>
            <a:ext cx="12192000" cy="6858000"/>
          </a:xfrm>
          <a:prstGeom prst="rect">
            <a:avLst/>
          </a:prstGeom>
          <a:solidFill>
            <a:srgbClr val="CA2020"/>
          </a:solidFill>
          <a:ln>
            <a:solidFill>
              <a:srgbClr val="CA2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 ">
            <a:extLst>
              <a:ext uri="{FF2B5EF4-FFF2-40B4-BE49-F238E27FC236}">
                <a16:creationId xmlns:a16="http://schemas.microsoft.com/office/drawing/2014/main" id="{AEA2DB48-32D6-4C6F-A62B-38E0276F3A8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548" t="3275" r="4599" b="3200"/>
          <a:stretch/>
        </p:blipFill>
        <p:spPr bwMode="auto">
          <a:xfrm>
            <a:off x="-1636207" y="0"/>
            <a:ext cx="5446207" cy="7928149"/>
          </a:xfrm>
          <a:prstGeom prst="rect">
            <a:avLst/>
          </a:prstGeom>
          <a:noFill/>
          <a:extLst>
            <a:ext uri="{909E8E84-426E-40DD-AFC4-6F175D3DCCD1}">
              <a14:hiddenFill xmlns:a14="http://schemas.microsoft.com/office/drawing/2010/main">
                <a:solidFill>
                  <a:srgbClr val="FFFFFF"/>
                </a:solidFill>
              </a14:hiddenFill>
            </a:ext>
          </a:extLst>
        </p:spPr>
      </p:pic>
      <p:sp>
        <p:nvSpPr>
          <p:cNvPr id="12" name="مستطيل 11">
            <a:extLst>
              <a:ext uri="{FF2B5EF4-FFF2-40B4-BE49-F238E27FC236}">
                <a16:creationId xmlns:a16="http://schemas.microsoft.com/office/drawing/2014/main" id="{5919FDAF-F6D5-47C5-8CE9-30328DCEC191}"/>
              </a:ext>
            </a:extLst>
          </p:cNvPr>
          <p:cNvSpPr/>
          <p:nvPr userDrawn="1"/>
        </p:nvSpPr>
        <p:spPr>
          <a:xfrm>
            <a:off x="0" y="0"/>
            <a:ext cx="12192000" cy="6858000"/>
          </a:xfrm>
          <a:prstGeom prst="rect">
            <a:avLst/>
          </a:prstGeom>
          <a:solidFill>
            <a:srgbClr val="0A0809">
              <a:alpha val="36863"/>
            </a:srgbClr>
          </a:solidFill>
          <a:ln>
            <a:solidFill>
              <a:srgbClr val="0A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221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C5DE2F8-28A1-44A8-9933-4CB7CD419FAF}"/>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3" name="عنصر نائب للتذييل 2">
            <a:extLst>
              <a:ext uri="{FF2B5EF4-FFF2-40B4-BE49-F238E27FC236}">
                <a16:creationId xmlns:a16="http://schemas.microsoft.com/office/drawing/2014/main" id="{7FF6AE55-EE51-427A-9BC7-2C8E67CB1C2F}"/>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956B38DB-EF19-438B-BAEF-FC57B934FE3B}"/>
              </a:ext>
            </a:extLst>
          </p:cNvPr>
          <p:cNvSpPr>
            <a:spLocks noGrp="1"/>
          </p:cNvSpPr>
          <p:nvPr>
            <p:ph type="sldNum" sz="quarter" idx="12"/>
          </p:nvPr>
        </p:nvSpPr>
        <p:spPr/>
        <p:txBody>
          <a:bodyPr/>
          <a:lstStyle/>
          <a:p>
            <a:fld id="{84DE5210-22F3-451F-BAD9-268323BDC45B}" type="slidenum">
              <a:rPr lang="en-US" smtClean="0"/>
              <a:t>‹#›</a:t>
            </a:fld>
            <a:endParaRPr lang="en-US"/>
          </a:p>
        </p:txBody>
      </p:sp>
      <p:pic>
        <p:nvPicPr>
          <p:cNvPr id="10242" name="Picture 2" descr="A sister is 27 and has a high sex drive. She is not married so has resorted to masturbation. How can she stop?">
            <a:extLst>
              <a:ext uri="{FF2B5EF4-FFF2-40B4-BE49-F238E27FC236}">
                <a16:creationId xmlns:a16="http://schemas.microsoft.com/office/drawing/2014/main" id="{F97DFD46-DDCA-4634-AB43-32F82F612A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0" cy="7749153"/>
          </a:xfrm>
          <a:prstGeom prst="rect">
            <a:avLst/>
          </a:prstGeom>
          <a:noFill/>
          <a:extLst>
            <a:ext uri="{909E8E84-426E-40DD-AFC4-6F175D3DCCD1}">
              <a14:hiddenFill xmlns:a14="http://schemas.microsoft.com/office/drawing/2010/main">
                <a:solidFill>
                  <a:srgbClr val="FFFFFF"/>
                </a:solidFill>
              </a14:hiddenFill>
            </a:ext>
          </a:extLst>
        </p:spPr>
      </p:pic>
      <p:sp>
        <p:nvSpPr>
          <p:cNvPr id="6" name="مستطيل 5">
            <a:extLst>
              <a:ext uri="{FF2B5EF4-FFF2-40B4-BE49-F238E27FC236}">
                <a16:creationId xmlns:a16="http://schemas.microsoft.com/office/drawing/2014/main" id="{E81986A0-65DF-4262-B471-B963590F0626}"/>
              </a:ext>
            </a:extLst>
          </p:cNvPr>
          <p:cNvSpPr/>
          <p:nvPr userDrawn="1"/>
        </p:nvSpPr>
        <p:spPr>
          <a:xfrm>
            <a:off x="0" y="0"/>
            <a:ext cx="12192000" cy="6858000"/>
          </a:xfrm>
          <a:prstGeom prst="rect">
            <a:avLst/>
          </a:prstGeom>
          <a:solidFill>
            <a:srgbClr val="0A0809">
              <a:alpha val="76863"/>
            </a:srgbClr>
          </a:solidFill>
          <a:ln>
            <a:solidFill>
              <a:srgbClr val="0A0809">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395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047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929EBC-BC58-4A32-B839-A18B635BA974}"/>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F016CC6D-01D4-4E39-851B-FB6593283AC2}"/>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6ECF5880-4FCA-425E-90F3-43A08898AD83}"/>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5" name="عنصر نائب للتذييل 4">
            <a:extLst>
              <a:ext uri="{FF2B5EF4-FFF2-40B4-BE49-F238E27FC236}">
                <a16:creationId xmlns:a16="http://schemas.microsoft.com/office/drawing/2014/main" id="{BAF4B586-3F62-4009-8D1F-0B3B2AD406A4}"/>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4976A8FE-4B6A-41EE-992F-C051B94AE500}"/>
              </a:ext>
            </a:extLst>
          </p:cNvPr>
          <p:cNvSpPr>
            <a:spLocks noGrp="1"/>
          </p:cNvSpPr>
          <p:nvPr>
            <p:ph type="sldNum" sz="quarter" idx="12"/>
          </p:nvPr>
        </p:nvSpPr>
        <p:spPr/>
        <p:txBody>
          <a:bodyPr/>
          <a:lstStyle/>
          <a:p>
            <a:fld id="{84DE5210-22F3-451F-BAD9-268323BDC45B}" type="slidenum">
              <a:rPr lang="en-US" smtClean="0"/>
              <a:t>‹#›</a:t>
            </a:fld>
            <a:endParaRPr lang="en-US"/>
          </a:p>
        </p:txBody>
      </p:sp>
      <p:pic>
        <p:nvPicPr>
          <p:cNvPr id="4098" name="Picture 2" descr="The support centers union for victims of sexual assault in Israel: Two Seconds to Spot">
            <a:extLst>
              <a:ext uri="{FF2B5EF4-FFF2-40B4-BE49-F238E27FC236}">
                <a16:creationId xmlns:a16="http://schemas.microsoft.com/office/drawing/2014/main" id="{5294A871-46C4-4906-979C-561CA6E6FF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02609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مستطيل 8">
            <a:extLst>
              <a:ext uri="{FF2B5EF4-FFF2-40B4-BE49-F238E27FC236}">
                <a16:creationId xmlns:a16="http://schemas.microsoft.com/office/drawing/2014/main" id="{BCB0EEC6-94F6-4906-A5ED-F2D9C9D2C8D1}"/>
              </a:ext>
            </a:extLst>
          </p:cNvPr>
          <p:cNvSpPr/>
          <p:nvPr userDrawn="1"/>
        </p:nvSpPr>
        <p:spPr>
          <a:xfrm>
            <a:off x="3888712" y="0"/>
            <a:ext cx="8303288" cy="6858000"/>
          </a:xfrm>
          <a:prstGeom prst="rect">
            <a:avLst/>
          </a:prstGeom>
          <a:solidFill>
            <a:srgbClr val="0A0809"/>
          </a:solidFill>
          <a:ln>
            <a:solidFill>
              <a:srgbClr val="0A080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مستطيل: زوايا قطرية مستديرة 9">
            <a:extLst>
              <a:ext uri="{FF2B5EF4-FFF2-40B4-BE49-F238E27FC236}">
                <a16:creationId xmlns:a16="http://schemas.microsoft.com/office/drawing/2014/main" id="{105FBA49-9C44-477D-8639-83AA4D996A37}"/>
              </a:ext>
            </a:extLst>
          </p:cNvPr>
          <p:cNvSpPr/>
          <p:nvPr userDrawn="1"/>
        </p:nvSpPr>
        <p:spPr>
          <a:xfrm>
            <a:off x="62383" y="5718507"/>
            <a:ext cx="2301073" cy="1114651"/>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مستطيل 11">
            <a:extLst>
              <a:ext uri="{FF2B5EF4-FFF2-40B4-BE49-F238E27FC236}">
                <a16:creationId xmlns:a16="http://schemas.microsoft.com/office/drawing/2014/main" id="{4E4A31B0-4352-44B8-8A46-FF070DA60C5F}"/>
              </a:ext>
            </a:extLst>
          </p:cNvPr>
          <p:cNvSpPr/>
          <p:nvPr userDrawn="1"/>
        </p:nvSpPr>
        <p:spPr>
          <a:xfrm>
            <a:off x="0" y="0"/>
            <a:ext cx="12192000" cy="6858000"/>
          </a:xfrm>
          <a:prstGeom prst="rect">
            <a:avLst/>
          </a:prstGeom>
          <a:solidFill>
            <a:srgbClr val="0A0809">
              <a:alpha val="36863"/>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629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63DD870-4E3A-4145-B17F-0A839A88303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CA1A47F7-4F7E-409B-AF3E-9276B2AEE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61BB1A13-0988-49EF-9710-5DE9F41E4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19818942-CD7A-4954-AF1D-DCC949328B3B}"/>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6" name="عنصر نائب للتذييل 5">
            <a:extLst>
              <a:ext uri="{FF2B5EF4-FFF2-40B4-BE49-F238E27FC236}">
                <a16:creationId xmlns:a16="http://schemas.microsoft.com/office/drawing/2014/main" id="{F024D697-E24A-4CF3-B7AD-0F96370D9E4E}"/>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7223342C-AB7E-49CF-9F3C-20EC02F5FC2F}"/>
              </a:ext>
            </a:extLst>
          </p:cNvPr>
          <p:cNvSpPr>
            <a:spLocks noGrp="1"/>
          </p:cNvSpPr>
          <p:nvPr>
            <p:ph type="sldNum" sz="quarter" idx="12"/>
          </p:nvPr>
        </p:nvSpPr>
        <p:spPr/>
        <p:txBody>
          <a:bodyPr/>
          <a:lstStyle/>
          <a:p>
            <a:fld id="{84DE5210-22F3-451F-BAD9-268323BDC45B}" type="slidenum">
              <a:rPr lang="en-US" smtClean="0"/>
              <a:t>‹#›</a:t>
            </a:fld>
            <a:endParaRPr lang="en-US"/>
          </a:p>
        </p:txBody>
      </p:sp>
      <p:pic>
        <p:nvPicPr>
          <p:cNvPr id="12290" name="Picture 2" descr="Women In Animation Group Combats Workplace Sexual Harassment ...">
            <a:extLst>
              <a:ext uri="{FF2B5EF4-FFF2-40B4-BE49-F238E27FC236}">
                <a16:creationId xmlns:a16="http://schemas.microsoft.com/office/drawing/2014/main" id="{072DBEC6-F4F2-4A2A-AB7B-B684420FC5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10" name="مستطيل 9">
            <a:extLst>
              <a:ext uri="{FF2B5EF4-FFF2-40B4-BE49-F238E27FC236}">
                <a16:creationId xmlns:a16="http://schemas.microsoft.com/office/drawing/2014/main" id="{9A298FD8-B39C-43BC-8D4A-00D0D59233F3}"/>
              </a:ext>
            </a:extLst>
          </p:cNvPr>
          <p:cNvSpPr/>
          <p:nvPr userDrawn="1"/>
        </p:nvSpPr>
        <p:spPr>
          <a:xfrm>
            <a:off x="0" y="0"/>
            <a:ext cx="12192000" cy="6858000"/>
          </a:xfrm>
          <a:prstGeom prst="rect">
            <a:avLst/>
          </a:prstGeom>
          <a:solidFill>
            <a:srgbClr val="0A0809">
              <a:alpha val="76863"/>
            </a:srgbClr>
          </a:solidFill>
          <a:ln>
            <a:solidFill>
              <a:srgbClr val="0A0809">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941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3BFBAE-43BE-4C79-86B9-8CFEAB90081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5B0CBBC1-85F9-4880-B89F-ECAE88C9E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F01889E6-6028-40F4-8685-DB371E2B0161}"/>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5" name="عنصر نائب للتذييل 4">
            <a:extLst>
              <a:ext uri="{FF2B5EF4-FFF2-40B4-BE49-F238E27FC236}">
                <a16:creationId xmlns:a16="http://schemas.microsoft.com/office/drawing/2014/main" id="{591A9244-4379-45D1-AF01-636E42A32C1B}"/>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03967E7A-6A2B-4A0A-BBA3-267938DE694D}"/>
              </a:ext>
            </a:extLst>
          </p:cNvPr>
          <p:cNvSpPr>
            <a:spLocks noGrp="1"/>
          </p:cNvSpPr>
          <p:nvPr>
            <p:ph type="sldNum" sz="quarter" idx="12"/>
          </p:nvPr>
        </p:nvSpPr>
        <p:spPr/>
        <p:txBody>
          <a:bodyPr/>
          <a:lstStyle/>
          <a:p>
            <a:fld id="{84DE5210-22F3-451F-BAD9-268323BDC45B}" type="slidenum">
              <a:rPr lang="en-US" smtClean="0"/>
              <a:t>‹#›</a:t>
            </a:fld>
            <a:endParaRPr lang="en-US"/>
          </a:p>
        </p:txBody>
      </p:sp>
      <p:sp>
        <p:nvSpPr>
          <p:cNvPr id="7" name="مستطيل 6">
            <a:extLst>
              <a:ext uri="{FF2B5EF4-FFF2-40B4-BE49-F238E27FC236}">
                <a16:creationId xmlns:a16="http://schemas.microsoft.com/office/drawing/2014/main" id="{EEDEA8FA-0F94-47BF-904D-1889A1432B95}"/>
              </a:ext>
            </a:extLst>
          </p:cNvPr>
          <p:cNvSpPr/>
          <p:nvPr userDrawn="1"/>
        </p:nvSpPr>
        <p:spPr>
          <a:xfrm>
            <a:off x="0" y="0"/>
            <a:ext cx="12192000" cy="6858000"/>
          </a:xfrm>
          <a:prstGeom prst="rect">
            <a:avLst/>
          </a:prstGeom>
          <a:solidFill>
            <a:srgbClr val="B10E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xual harassment in the work place. OSBE（@onesoftboiledegg）">
            <a:extLst>
              <a:ext uri="{FF2B5EF4-FFF2-40B4-BE49-F238E27FC236}">
                <a16:creationId xmlns:a16="http://schemas.microsoft.com/office/drawing/2014/main" id="{87E711B5-6AF3-40E1-BB78-457D89F63F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7744"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مستطيل 8">
            <a:extLst>
              <a:ext uri="{FF2B5EF4-FFF2-40B4-BE49-F238E27FC236}">
                <a16:creationId xmlns:a16="http://schemas.microsoft.com/office/drawing/2014/main" id="{1ED4537B-580D-4338-98B7-9C3D08C5CEAB}"/>
              </a:ext>
            </a:extLst>
          </p:cNvPr>
          <p:cNvSpPr/>
          <p:nvPr userDrawn="1"/>
        </p:nvSpPr>
        <p:spPr>
          <a:xfrm>
            <a:off x="0" y="0"/>
            <a:ext cx="12192000" cy="6858000"/>
          </a:xfrm>
          <a:prstGeom prst="rect">
            <a:avLst/>
          </a:prstGeom>
          <a:solidFill>
            <a:srgbClr val="0A0809">
              <a:alpha val="36863"/>
            </a:srgbClr>
          </a:solidFill>
          <a:ln>
            <a:solidFill>
              <a:srgbClr val="0A0809">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767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E15E03-93EA-4C79-B97F-8BDE9984AACD}"/>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35A90FDF-7ACD-4CA1-BE5C-8E28474FD130}"/>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45D2525E-DB4A-490C-B054-152DDFEFBDC5}"/>
              </a:ext>
            </a:extLst>
          </p:cNvPr>
          <p:cNvSpPr>
            <a:spLocks noGrp="1"/>
          </p:cNvSpPr>
          <p:nvPr>
            <p:ph sz="half" idx="2"/>
          </p:nvPr>
        </p:nvSpPr>
        <p:spPr>
          <a:xfrm>
            <a:off x="6172200" y="1825625"/>
            <a:ext cx="5181600" cy="4351338"/>
          </a:xfrm>
        </p:spPr>
        <p:txBody>
          <a:bodyPr/>
          <a:lstStyle/>
          <a:p>
            <a:pPr lvl="0"/>
            <a:r>
              <a:rPr lang="ar-SA" dirty="0"/>
              <a:t>انقر لتحرير أنماط نص الشكل الرئيسي</a:t>
            </a:r>
          </a:p>
          <a:p>
            <a:pPr lvl="1"/>
            <a:r>
              <a:rPr lang="ar-SA" dirty="0"/>
              <a:t>المستوى الثاني</a:t>
            </a:r>
          </a:p>
          <a:p>
            <a:pPr lvl="2"/>
            <a:r>
              <a:rPr lang="ar-SA" dirty="0"/>
              <a:t>المستوى الثالث</a:t>
            </a:r>
          </a:p>
          <a:p>
            <a:pPr lvl="3"/>
            <a:r>
              <a:rPr lang="ar-SA" dirty="0"/>
              <a:t>المستوى الرابع</a:t>
            </a:r>
          </a:p>
          <a:p>
            <a:pPr lvl="4"/>
            <a:r>
              <a:rPr lang="ar-SA" dirty="0"/>
              <a:t>المستوى الخامس</a:t>
            </a:r>
            <a:endParaRPr lang="en-US" dirty="0"/>
          </a:p>
        </p:txBody>
      </p:sp>
      <p:sp>
        <p:nvSpPr>
          <p:cNvPr id="5" name="عنصر نائب للتاريخ 4">
            <a:extLst>
              <a:ext uri="{FF2B5EF4-FFF2-40B4-BE49-F238E27FC236}">
                <a16:creationId xmlns:a16="http://schemas.microsoft.com/office/drawing/2014/main" id="{54E8212C-02CC-4B8E-A282-FFA1ECF7F192}"/>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6" name="عنصر نائب للتذييل 5">
            <a:extLst>
              <a:ext uri="{FF2B5EF4-FFF2-40B4-BE49-F238E27FC236}">
                <a16:creationId xmlns:a16="http://schemas.microsoft.com/office/drawing/2014/main" id="{A0BA8A9F-5C33-430C-9B4B-6A195CF96A79}"/>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59EC3CFE-7E29-4D6B-9B56-356EFFD9401B}"/>
              </a:ext>
            </a:extLst>
          </p:cNvPr>
          <p:cNvSpPr>
            <a:spLocks noGrp="1"/>
          </p:cNvSpPr>
          <p:nvPr>
            <p:ph type="sldNum" sz="quarter" idx="12"/>
          </p:nvPr>
        </p:nvSpPr>
        <p:spPr/>
        <p:txBody>
          <a:bodyPr/>
          <a:lstStyle/>
          <a:p>
            <a:fld id="{84DE5210-22F3-451F-BAD9-268323BDC45B}" type="slidenum">
              <a:rPr lang="en-US" smtClean="0"/>
              <a:t>‹#›</a:t>
            </a:fld>
            <a:endParaRPr lang="en-US"/>
          </a:p>
        </p:txBody>
      </p:sp>
      <p:sp>
        <p:nvSpPr>
          <p:cNvPr id="9" name="مستطيل 8">
            <a:extLst>
              <a:ext uri="{FF2B5EF4-FFF2-40B4-BE49-F238E27FC236}">
                <a16:creationId xmlns:a16="http://schemas.microsoft.com/office/drawing/2014/main" id="{104F02F5-46CB-409B-8F91-C9F0D2BD0428}"/>
              </a:ext>
            </a:extLst>
          </p:cNvPr>
          <p:cNvSpPr/>
          <p:nvPr userDrawn="1"/>
        </p:nvSpPr>
        <p:spPr>
          <a:xfrm>
            <a:off x="0" y="0"/>
            <a:ext cx="12192000" cy="6858000"/>
          </a:xfrm>
          <a:prstGeom prst="rect">
            <a:avLst/>
          </a:prstGeom>
          <a:solidFill>
            <a:srgbClr val="E9E3C3"/>
          </a:solidFill>
          <a:ln>
            <a:solidFill>
              <a:srgbClr val="E9E3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Breaking the silence on sexual harassment.   ©️️Benedetto Cristofani, all right reserved #illustration #editorial #editorialillustration #conceptual #conceptualillustration #graphic #graphicdesign #sexualharassment #women #violence #cover">
            <a:extLst>
              <a:ext uri="{FF2B5EF4-FFF2-40B4-BE49-F238E27FC236}">
                <a16:creationId xmlns:a16="http://schemas.microsoft.com/office/drawing/2014/main" id="{4AF8F79C-A85A-461D-A0C6-773146C238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7164" y="0"/>
            <a:ext cx="53363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مستطيل 9">
            <a:extLst>
              <a:ext uri="{FF2B5EF4-FFF2-40B4-BE49-F238E27FC236}">
                <a16:creationId xmlns:a16="http://schemas.microsoft.com/office/drawing/2014/main" id="{577DECEC-CE24-4B63-A35E-3E4827B27C64}"/>
              </a:ext>
            </a:extLst>
          </p:cNvPr>
          <p:cNvSpPr/>
          <p:nvPr userDrawn="1"/>
        </p:nvSpPr>
        <p:spPr>
          <a:xfrm>
            <a:off x="0" y="0"/>
            <a:ext cx="12192000" cy="6858000"/>
          </a:xfrm>
          <a:prstGeom prst="rect">
            <a:avLst/>
          </a:prstGeom>
          <a:solidFill>
            <a:srgbClr val="0A0809">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6998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_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E15E03-93EA-4C79-B97F-8BDE9984AACD}"/>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35A90FDF-7ACD-4CA1-BE5C-8E28474FD130}"/>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45D2525E-DB4A-490C-B054-152DDFEFBDC5}"/>
              </a:ext>
            </a:extLst>
          </p:cNvPr>
          <p:cNvSpPr>
            <a:spLocks noGrp="1"/>
          </p:cNvSpPr>
          <p:nvPr>
            <p:ph sz="half" idx="2"/>
          </p:nvPr>
        </p:nvSpPr>
        <p:spPr>
          <a:xfrm>
            <a:off x="6172200" y="1825625"/>
            <a:ext cx="5181600" cy="4351338"/>
          </a:xfrm>
        </p:spPr>
        <p:txBody>
          <a:bodyPr/>
          <a:lstStyle/>
          <a:p>
            <a:pPr lvl="0"/>
            <a:r>
              <a:rPr lang="ar-SA" dirty="0"/>
              <a:t>انقر لتحرير أنماط نص الشكل الرئيسي</a:t>
            </a:r>
          </a:p>
          <a:p>
            <a:pPr lvl="1"/>
            <a:r>
              <a:rPr lang="ar-SA" dirty="0"/>
              <a:t>المستوى الثاني</a:t>
            </a:r>
          </a:p>
          <a:p>
            <a:pPr lvl="2"/>
            <a:r>
              <a:rPr lang="ar-SA" dirty="0"/>
              <a:t>المستوى الثالث</a:t>
            </a:r>
          </a:p>
          <a:p>
            <a:pPr lvl="3"/>
            <a:r>
              <a:rPr lang="ar-SA" dirty="0"/>
              <a:t>المستوى الرابع</a:t>
            </a:r>
          </a:p>
          <a:p>
            <a:pPr lvl="4"/>
            <a:r>
              <a:rPr lang="ar-SA" dirty="0"/>
              <a:t>المستوى الخامس</a:t>
            </a:r>
            <a:endParaRPr lang="en-US" dirty="0"/>
          </a:p>
        </p:txBody>
      </p:sp>
      <p:sp>
        <p:nvSpPr>
          <p:cNvPr id="5" name="عنصر نائب للتاريخ 4">
            <a:extLst>
              <a:ext uri="{FF2B5EF4-FFF2-40B4-BE49-F238E27FC236}">
                <a16:creationId xmlns:a16="http://schemas.microsoft.com/office/drawing/2014/main" id="{54E8212C-02CC-4B8E-A282-FFA1ECF7F192}"/>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6" name="عنصر نائب للتذييل 5">
            <a:extLst>
              <a:ext uri="{FF2B5EF4-FFF2-40B4-BE49-F238E27FC236}">
                <a16:creationId xmlns:a16="http://schemas.microsoft.com/office/drawing/2014/main" id="{A0BA8A9F-5C33-430C-9B4B-6A195CF96A79}"/>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59EC3CFE-7E29-4D6B-9B56-356EFFD9401B}"/>
              </a:ext>
            </a:extLst>
          </p:cNvPr>
          <p:cNvSpPr>
            <a:spLocks noGrp="1"/>
          </p:cNvSpPr>
          <p:nvPr>
            <p:ph type="sldNum" sz="quarter" idx="12"/>
          </p:nvPr>
        </p:nvSpPr>
        <p:spPr/>
        <p:txBody>
          <a:bodyPr/>
          <a:lstStyle/>
          <a:p>
            <a:fld id="{84DE5210-22F3-451F-BAD9-268323BDC45B}" type="slidenum">
              <a:rPr lang="en-US" smtClean="0"/>
              <a:t>‹#›</a:t>
            </a:fld>
            <a:endParaRPr lang="en-US"/>
          </a:p>
        </p:txBody>
      </p:sp>
      <p:sp>
        <p:nvSpPr>
          <p:cNvPr id="9" name="مستطيل 8">
            <a:extLst>
              <a:ext uri="{FF2B5EF4-FFF2-40B4-BE49-F238E27FC236}">
                <a16:creationId xmlns:a16="http://schemas.microsoft.com/office/drawing/2014/main" id="{104F02F5-46CB-409B-8F91-C9F0D2BD0428}"/>
              </a:ext>
            </a:extLst>
          </p:cNvPr>
          <p:cNvSpPr/>
          <p:nvPr userDrawn="1"/>
        </p:nvSpPr>
        <p:spPr>
          <a:xfrm>
            <a:off x="0" y="0"/>
            <a:ext cx="12192000" cy="6858000"/>
          </a:xfrm>
          <a:prstGeom prst="rect">
            <a:avLst/>
          </a:prstGeom>
          <a:solidFill>
            <a:srgbClr val="E9E3C3"/>
          </a:solidFill>
          <a:ln>
            <a:solidFill>
              <a:srgbClr val="E9E3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مستطيل 9">
            <a:extLst>
              <a:ext uri="{FF2B5EF4-FFF2-40B4-BE49-F238E27FC236}">
                <a16:creationId xmlns:a16="http://schemas.microsoft.com/office/drawing/2014/main" id="{577DECEC-CE24-4B63-A35E-3E4827B27C64}"/>
              </a:ext>
            </a:extLst>
          </p:cNvPr>
          <p:cNvSpPr/>
          <p:nvPr userDrawn="1"/>
        </p:nvSpPr>
        <p:spPr>
          <a:xfrm>
            <a:off x="-21626" y="0"/>
            <a:ext cx="12387651" cy="6870357"/>
          </a:xfrm>
          <a:prstGeom prst="rect">
            <a:avLst/>
          </a:prstGeom>
          <a:solidFill>
            <a:srgbClr val="0A0809">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exual Harassment / The New York Times - Francesco Ciccolella">
            <a:extLst>
              <a:ext uri="{FF2B5EF4-FFF2-40B4-BE49-F238E27FC236}">
                <a16:creationId xmlns:a16="http://schemas.microsoft.com/office/drawing/2014/main" id="{707ECAE0-05C2-4615-820E-5092321F3CD8}"/>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257" b="98203" l="9752" r="100000">
                        <a14:foregroundMark x1="75887" y1="21309" x2="75887" y2="21309"/>
                        <a14:foregroundMark x1="72163" y1="24519" x2="72163" y2="24519"/>
                        <a14:foregroundMark x1="62411" y1="18228" x2="62411" y2="18228"/>
                        <a14:foregroundMark x1="54078" y1="14506" x2="54078" y2="14506"/>
                        <a14:foregroundMark x1="81383" y1="30809" x2="81383" y2="30809"/>
                        <a14:foregroundMark x1="66667" y1="29140" x2="66667" y2="29140"/>
                        <a14:foregroundMark x1="64539" y1="94480" x2="64539" y2="94480"/>
                        <a14:foregroundMark x1="49645" y1="94223" x2="49645" y2="94223"/>
                        <a14:foregroundMark x1="35106" y1="96919" x2="35106" y2="96919"/>
                        <a14:foregroundMark x1="41667" y1="95379" x2="41667" y2="95379"/>
                        <a14:foregroundMark x1="79078" y1="97304" x2="79078" y2="97304"/>
                        <a14:foregroundMark x1="96631" y1="94608" x2="96631" y2="94608"/>
                        <a14:foregroundMark x1="68617" y1="73813" x2="68617" y2="73813"/>
                        <a14:foregroundMark x1="75887" y1="68935" x2="75887" y2="68935"/>
                        <a14:foregroundMark x1="63652" y1="59435" x2="63652" y2="59435"/>
                        <a14:foregroundMark x1="87234" y1="64698" x2="87234" y2="64698"/>
                        <a14:foregroundMark x1="59043" y1="38896" x2="59043" y2="38896"/>
                        <a14:foregroundMark x1="76241" y1="43646" x2="76241" y2="43646"/>
                        <a14:foregroundMark x1="45035" y1="20539" x2="45035" y2="20539"/>
                        <a14:foregroundMark x1="45035" y1="20539" x2="45035" y2="20539"/>
                        <a14:foregroundMark x1="49291" y1="17073" x2="49291" y2="17073"/>
                        <a14:foregroundMark x1="43085" y1="16688" x2="43085" y2="16688"/>
                        <a14:foregroundMark x1="47518" y1="11682" x2="47518" y2="11682"/>
                        <a14:foregroundMark x1="62766" y1="12837" x2="62766" y2="12837"/>
                        <a14:foregroundMark x1="67730" y1="43902" x2="67730" y2="43902"/>
                      </a14:backgroundRemoval>
                    </a14:imgEffect>
                  </a14:imgLayer>
                </a14:imgProps>
              </a:ext>
              <a:ext uri="{28A0092B-C50C-407E-A947-70E740481C1C}">
                <a14:useLocalDpi xmlns:a14="http://schemas.microsoft.com/office/drawing/2010/main" val="0"/>
              </a:ext>
            </a:extLst>
          </a:blip>
          <a:srcRect/>
          <a:stretch>
            <a:fillRect/>
          </a:stretch>
        </p:blipFill>
        <p:spPr bwMode="auto">
          <a:xfrm>
            <a:off x="-1481985" y="-939114"/>
            <a:ext cx="6164626" cy="8674444"/>
          </a:xfrm>
          <a:prstGeom prst="rect">
            <a:avLst/>
          </a:prstGeom>
          <a:noFill/>
          <a:extLst>
            <a:ext uri="{909E8E84-426E-40DD-AFC4-6F175D3DCCD1}">
              <a14:hiddenFill xmlns:a14="http://schemas.microsoft.com/office/drawing/2010/main">
                <a:solidFill>
                  <a:srgbClr val="FFFFFF"/>
                </a:solidFill>
              </a14:hiddenFill>
            </a:ext>
          </a:extLst>
        </p:spPr>
      </p:pic>
      <p:sp>
        <p:nvSpPr>
          <p:cNvPr id="24" name="مستطيل 23">
            <a:extLst>
              <a:ext uri="{FF2B5EF4-FFF2-40B4-BE49-F238E27FC236}">
                <a16:creationId xmlns:a16="http://schemas.microsoft.com/office/drawing/2014/main" id="{8A201B19-06D7-4E72-B59D-290FA0BC5D9F}"/>
              </a:ext>
            </a:extLst>
          </p:cNvPr>
          <p:cNvSpPr/>
          <p:nvPr userDrawn="1"/>
        </p:nvSpPr>
        <p:spPr>
          <a:xfrm>
            <a:off x="-21626" y="-12357"/>
            <a:ext cx="12387651" cy="6858000"/>
          </a:xfrm>
          <a:prstGeom prst="rect">
            <a:avLst/>
          </a:prstGeom>
          <a:solidFill>
            <a:srgbClr val="0A0809">
              <a:alpha val="36863"/>
            </a:srgbClr>
          </a:solidFill>
          <a:ln>
            <a:solidFill>
              <a:srgbClr val="0A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228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_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E15E03-93EA-4C79-B97F-8BDE9984AACD}"/>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35A90FDF-7ACD-4CA1-BE5C-8E28474FD130}"/>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45D2525E-DB4A-490C-B054-152DDFEFBDC5}"/>
              </a:ext>
            </a:extLst>
          </p:cNvPr>
          <p:cNvSpPr>
            <a:spLocks noGrp="1"/>
          </p:cNvSpPr>
          <p:nvPr>
            <p:ph sz="half" idx="2"/>
          </p:nvPr>
        </p:nvSpPr>
        <p:spPr>
          <a:xfrm>
            <a:off x="6172200" y="1825625"/>
            <a:ext cx="5181600" cy="4351338"/>
          </a:xfrm>
        </p:spPr>
        <p:txBody>
          <a:bodyPr/>
          <a:lstStyle/>
          <a:p>
            <a:pPr lvl="0"/>
            <a:r>
              <a:rPr lang="ar-SA" dirty="0"/>
              <a:t>انقر لتحرير أنماط نص الشكل الرئيسي</a:t>
            </a:r>
          </a:p>
          <a:p>
            <a:pPr lvl="1"/>
            <a:r>
              <a:rPr lang="ar-SA" dirty="0"/>
              <a:t>المستوى الثاني</a:t>
            </a:r>
          </a:p>
          <a:p>
            <a:pPr lvl="2"/>
            <a:r>
              <a:rPr lang="ar-SA" dirty="0"/>
              <a:t>المستوى الثالث</a:t>
            </a:r>
          </a:p>
          <a:p>
            <a:pPr lvl="3"/>
            <a:r>
              <a:rPr lang="ar-SA" dirty="0"/>
              <a:t>المستوى الرابع</a:t>
            </a:r>
          </a:p>
          <a:p>
            <a:pPr lvl="4"/>
            <a:r>
              <a:rPr lang="ar-SA" dirty="0"/>
              <a:t>المستوى الخامس</a:t>
            </a:r>
            <a:endParaRPr lang="en-US" dirty="0"/>
          </a:p>
        </p:txBody>
      </p:sp>
      <p:sp>
        <p:nvSpPr>
          <p:cNvPr id="5" name="عنصر نائب للتاريخ 4">
            <a:extLst>
              <a:ext uri="{FF2B5EF4-FFF2-40B4-BE49-F238E27FC236}">
                <a16:creationId xmlns:a16="http://schemas.microsoft.com/office/drawing/2014/main" id="{54E8212C-02CC-4B8E-A282-FFA1ECF7F192}"/>
              </a:ext>
            </a:extLst>
          </p:cNvPr>
          <p:cNvSpPr>
            <a:spLocks noGrp="1"/>
          </p:cNvSpPr>
          <p:nvPr>
            <p:ph type="dt" sz="half" idx="10"/>
          </p:nvPr>
        </p:nvSpPr>
        <p:spPr/>
        <p:txBody>
          <a:bodyPr/>
          <a:lstStyle/>
          <a:p>
            <a:fld id="{41AA2097-F959-4D39-A463-3DA523017682}" type="datetimeFigureOut">
              <a:rPr lang="en-US" smtClean="0"/>
              <a:t>4/21/2020</a:t>
            </a:fld>
            <a:endParaRPr lang="en-US"/>
          </a:p>
        </p:txBody>
      </p:sp>
      <p:sp>
        <p:nvSpPr>
          <p:cNvPr id="6" name="عنصر نائب للتذييل 5">
            <a:extLst>
              <a:ext uri="{FF2B5EF4-FFF2-40B4-BE49-F238E27FC236}">
                <a16:creationId xmlns:a16="http://schemas.microsoft.com/office/drawing/2014/main" id="{A0BA8A9F-5C33-430C-9B4B-6A195CF96A79}"/>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59EC3CFE-7E29-4D6B-9B56-356EFFD9401B}"/>
              </a:ext>
            </a:extLst>
          </p:cNvPr>
          <p:cNvSpPr>
            <a:spLocks noGrp="1"/>
          </p:cNvSpPr>
          <p:nvPr>
            <p:ph type="sldNum" sz="quarter" idx="12"/>
          </p:nvPr>
        </p:nvSpPr>
        <p:spPr/>
        <p:txBody>
          <a:bodyPr/>
          <a:lstStyle/>
          <a:p>
            <a:fld id="{84DE5210-22F3-451F-BAD9-268323BDC45B}" type="slidenum">
              <a:rPr lang="en-US" smtClean="0"/>
              <a:t>‹#›</a:t>
            </a:fld>
            <a:endParaRPr lang="en-US"/>
          </a:p>
        </p:txBody>
      </p:sp>
      <p:sp>
        <p:nvSpPr>
          <p:cNvPr id="9" name="مستطيل 8">
            <a:extLst>
              <a:ext uri="{FF2B5EF4-FFF2-40B4-BE49-F238E27FC236}">
                <a16:creationId xmlns:a16="http://schemas.microsoft.com/office/drawing/2014/main" id="{104F02F5-46CB-409B-8F91-C9F0D2BD0428}"/>
              </a:ext>
            </a:extLst>
          </p:cNvPr>
          <p:cNvSpPr/>
          <p:nvPr userDrawn="1"/>
        </p:nvSpPr>
        <p:spPr>
          <a:xfrm>
            <a:off x="0" y="0"/>
            <a:ext cx="12192000" cy="6858000"/>
          </a:xfrm>
          <a:prstGeom prst="rect">
            <a:avLst/>
          </a:prstGeom>
          <a:solidFill>
            <a:srgbClr val="E9E3C3"/>
          </a:solidFill>
          <a:ln>
            <a:solidFill>
              <a:srgbClr val="E9E3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مستطيل 9">
            <a:extLst>
              <a:ext uri="{FF2B5EF4-FFF2-40B4-BE49-F238E27FC236}">
                <a16:creationId xmlns:a16="http://schemas.microsoft.com/office/drawing/2014/main" id="{577DECEC-CE24-4B63-A35E-3E4827B27C64}"/>
              </a:ext>
            </a:extLst>
          </p:cNvPr>
          <p:cNvSpPr/>
          <p:nvPr userDrawn="1"/>
        </p:nvSpPr>
        <p:spPr>
          <a:xfrm>
            <a:off x="-21626" y="0"/>
            <a:ext cx="12387651" cy="6870357"/>
          </a:xfrm>
          <a:prstGeom prst="rect">
            <a:avLst/>
          </a:prstGeom>
          <a:solidFill>
            <a:srgbClr val="0A0809">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exual Harassment / The New York Times - Francesco Ciccolella">
            <a:extLst>
              <a:ext uri="{FF2B5EF4-FFF2-40B4-BE49-F238E27FC236}">
                <a16:creationId xmlns:a16="http://schemas.microsoft.com/office/drawing/2014/main" id="{707ECAE0-05C2-4615-820E-5092321F3CD8}"/>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257" b="98203" l="9752" r="100000">
                        <a14:foregroundMark x1="75887" y1="21309" x2="75887" y2="21309"/>
                        <a14:foregroundMark x1="72163" y1="24519" x2="72163" y2="24519"/>
                        <a14:foregroundMark x1="62411" y1="18228" x2="62411" y2="18228"/>
                        <a14:foregroundMark x1="54078" y1="14506" x2="54078" y2="14506"/>
                        <a14:foregroundMark x1="81383" y1="30809" x2="81383" y2="30809"/>
                        <a14:foregroundMark x1="66667" y1="29140" x2="66667" y2="29140"/>
                        <a14:foregroundMark x1="64539" y1="94480" x2="64539" y2="94480"/>
                        <a14:foregroundMark x1="49645" y1="94223" x2="49645" y2="94223"/>
                        <a14:foregroundMark x1="35106" y1="96919" x2="35106" y2="96919"/>
                        <a14:foregroundMark x1="41667" y1="95379" x2="41667" y2="95379"/>
                        <a14:foregroundMark x1="79078" y1="97304" x2="79078" y2="97304"/>
                        <a14:foregroundMark x1="96631" y1="94608" x2="96631" y2="94608"/>
                        <a14:foregroundMark x1="68617" y1="73813" x2="68617" y2="73813"/>
                        <a14:foregroundMark x1="75887" y1="68935" x2="75887" y2="68935"/>
                        <a14:foregroundMark x1="63652" y1="59435" x2="63652" y2="59435"/>
                        <a14:foregroundMark x1="87234" y1="64698" x2="87234" y2="64698"/>
                        <a14:foregroundMark x1="59043" y1="38896" x2="59043" y2="38896"/>
                        <a14:foregroundMark x1="76241" y1="43646" x2="76241" y2="43646"/>
                        <a14:foregroundMark x1="45035" y1="20539" x2="45035" y2="20539"/>
                        <a14:foregroundMark x1="45035" y1="20539" x2="45035" y2="20539"/>
                        <a14:foregroundMark x1="49291" y1="17073" x2="49291" y2="17073"/>
                        <a14:foregroundMark x1="43085" y1="16688" x2="43085" y2="16688"/>
                        <a14:foregroundMark x1="47518" y1="11682" x2="47518" y2="11682"/>
                        <a14:foregroundMark x1="62766" y1="12837" x2="62766" y2="12837"/>
                        <a14:foregroundMark x1="67730" y1="43902" x2="67730" y2="43902"/>
                      </a14:backgroundRemoval>
                    </a14:imgEffect>
                  </a14:imgLayer>
                </a14:imgProps>
              </a:ext>
              <a:ext uri="{28A0092B-C50C-407E-A947-70E740481C1C}">
                <a14:useLocalDpi xmlns:a14="http://schemas.microsoft.com/office/drawing/2010/main" val="0"/>
              </a:ext>
            </a:extLst>
          </a:blip>
          <a:srcRect/>
          <a:stretch>
            <a:fillRect/>
          </a:stretch>
        </p:blipFill>
        <p:spPr bwMode="auto">
          <a:xfrm>
            <a:off x="-1481985" y="-939114"/>
            <a:ext cx="6164626" cy="8674444"/>
          </a:xfrm>
          <a:prstGeom prst="rect">
            <a:avLst/>
          </a:prstGeom>
          <a:noFill/>
          <a:extLst>
            <a:ext uri="{909E8E84-426E-40DD-AFC4-6F175D3DCCD1}">
              <a14:hiddenFill xmlns:a14="http://schemas.microsoft.com/office/drawing/2010/main">
                <a:solidFill>
                  <a:srgbClr val="FFFFFF"/>
                </a:solidFill>
              </a14:hiddenFill>
            </a:ext>
          </a:extLst>
        </p:spPr>
      </p:pic>
      <p:sp>
        <p:nvSpPr>
          <p:cNvPr id="24" name="مستطيل 23">
            <a:extLst>
              <a:ext uri="{FF2B5EF4-FFF2-40B4-BE49-F238E27FC236}">
                <a16:creationId xmlns:a16="http://schemas.microsoft.com/office/drawing/2014/main" id="{8A201B19-06D7-4E72-B59D-290FA0BC5D9F}"/>
              </a:ext>
            </a:extLst>
          </p:cNvPr>
          <p:cNvSpPr/>
          <p:nvPr userDrawn="1"/>
        </p:nvSpPr>
        <p:spPr>
          <a:xfrm>
            <a:off x="-21626" y="-12357"/>
            <a:ext cx="12387651" cy="6858000"/>
          </a:xfrm>
          <a:prstGeom prst="rect">
            <a:avLst/>
          </a:prstGeom>
          <a:solidFill>
            <a:srgbClr val="0A0809">
              <a:alpha val="36863"/>
            </a:srgbClr>
          </a:solidFill>
          <a:ln>
            <a:solidFill>
              <a:srgbClr val="0A0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2288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7" r:id="rId4"/>
    <p:sldLayoutId id="2147483679" r:id="rId5"/>
    <p:sldLayoutId id="2147483678" r:id="rId6"/>
    <p:sldLayoutId id="2147483680" r:id="rId7"/>
    <p:sldLayoutId id="2147483685" r:id="rId8"/>
    <p:sldLayoutId id="2147483684" r:id="rId9"/>
    <p:sldLayoutId id="2147483681" r:id="rId10"/>
    <p:sldLayoutId id="214748368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a:extLst>
              <a:ext uri="{FF2B5EF4-FFF2-40B4-BE49-F238E27FC236}">
                <a16:creationId xmlns:a16="http://schemas.microsoft.com/office/drawing/2014/main" id="{739793A7-5503-462F-94C7-677FC4A9BE1F}"/>
              </a:ext>
            </a:extLst>
          </p:cNvPr>
          <p:cNvSpPr/>
          <p:nvPr/>
        </p:nvSpPr>
        <p:spPr>
          <a:xfrm>
            <a:off x="450388" y="307731"/>
            <a:ext cx="11291224" cy="3631763"/>
          </a:xfrm>
          <a:prstGeom prst="rect">
            <a:avLst/>
          </a:prstGeom>
          <a:noFill/>
        </p:spPr>
        <p:txBody>
          <a:bodyPr wrap="square" lIns="91440" tIns="45720" rIns="91440" bIns="45720">
            <a:spAutoFit/>
          </a:bodyPr>
          <a:lstStyle/>
          <a:p>
            <a:pPr algn="ctr"/>
            <a:r>
              <a:rPr lang="en-US" sz="1150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sexual </a:t>
            </a:r>
          </a:p>
          <a:p>
            <a:pPr algn="ctr"/>
            <a:r>
              <a:rPr lang="en-US" sz="1150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harassment</a:t>
            </a:r>
            <a:endParaRPr lang="ar-SA" sz="11500" b="0" cap="none" spc="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endParaRPr>
          </a:p>
        </p:txBody>
      </p:sp>
      <p:sp>
        <p:nvSpPr>
          <p:cNvPr id="6" name="مربع نص 5">
            <a:extLst>
              <a:ext uri="{FF2B5EF4-FFF2-40B4-BE49-F238E27FC236}">
                <a16:creationId xmlns:a16="http://schemas.microsoft.com/office/drawing/2014/main" id="{4856F9FC-2875-4372-972D-B9EF1B6D2535}"/>
              </a:ext>
            </a:extLst>
          </p:cNvPr>
          <p:cNvSpPr txBox="1"/>
          <p:nvPr/>
        </p:nvSpPr>
        <p:spPr>
          <a:xfrm>
            <a:off x="2382957" y="3712013"/>
            <a:ext cx="7150192" cy="461665"/>
          </a:xfrm>
          <a:prstGeom prst="rect">
            <a:avLst/>
          </a:prstGeom>
          <a:noFill/>
        </p:spPr>
        <p:txBody>
          <a:bodyPr wrap="square" rtlCol="0" anchor="t">
            <a:spAutoFit/>
          </a:bodyPr>
          <a:lstStyle/>
          <a:p>
            <a:pPr algn="ctr"/>
            <a:r>
              <a:rPr lang="en-GB" sz="2400" dirty="0">
                <a:solidFill>
                  <a:schemeClr val="bg1"/>
                </a:solidFill>
              </a:rPr>
              <a:t>USING</a:t>
            </a:r>
            <a:r>
              <a:rPr lang="en-GB" sz="2400">
                <a:solidFill>
                  <a:schemeClr val="bg1"/>
                </a:solidFill>
              </a:rPr>
              <a:t> </a:t>
            </a:r>
            <a:r>
              <a:rPr lang="en-GB" sz="2400" dirty="0">
                <a:solidFill>
                  <a:schemeClr val="bg1"/>
                </a:solidFill>
              </a:rPr>
              <a:t>MACHINE</a:t>
            </a:r>
            <a:r>
              <a:rPr lang="en-GB" sz="2400">
                <a:solidFill>
                  <a:schemeClr val="bg1"/>
                </a:solidFill>
              </a:rPr>
              <a:t> LEARINING</a:t>
            </a:r>
            <a:endParaRPr lang="en-US" sz="2400" dirty="0">
              <a:solidFill>
                <a:schemeClr val="bg1"/>
              </a:solidFill>
            </a:endParaRPr>
          </a:p>
        </p:txBody>
      </p:sp>
      <p:sp>
        <p:nvSpPr>
          <p:cNvPr id="7" name="مستطيل 6">
            <a:extLst>
              <a:ext uri="{FF2B5EF4-FFF2-40B4-BE49-F238E27FC236}">
                <a16:creationId xmlns:a16="http://schemas.microsoft.com/office/drawing/2014/main" id="{E1168D2F-C42D-464F-A200-5BF2C356E88F}"/>
              </a:ext>
            </a:extLst>
          </p:cNvPr>
          <p:cNvSpPr/>
          <p:nvPr/>
        </p:nvSpPr>
        <p:spPr>
          <a:xfrm>
            <a:off x="4222353" y="4576244"/>
            <a:ext cx="6096000" cy="646331"/>
          </a:xfrm>
          <a:prstGeom prst="rect">
            <a:avLst/>
          </a:prstGeom>
        </p:spPr>
        <p:txBody>
          <a:bodyPr>
            <a:spAutoFit/>
          </a:bodyPr>
          <a:lstStyle/>
          <a:p>
            <a:r>
              <a:rPr lang="en-US" b="1" dirty="0">
                <a:solidFill>
                  <a:schemeClr val="bg1"/>
                </a:solidFill>
              </a:rPr>
              <a:t>  </a:t>
            </a:r>
            <a:r>
              <a:rPr lang="en-US" b="1" dirty="0" err="1">
                <a:solidFill>
                  <a:schemeClr val="bg1"/>
                </a:solidFill>
              </a:rPr>
              <a:t>Shorouk</a:t>
            </a:r>
            <a:r>
              <a:rPr lang="en-US" b="1" dirty="0">
                <a:solidFill>
                  <a:schemeClr val="bg1"/>
                </a:solidFill>
              </a:rPr>
              <a:t> Khalid </a:t>
            </a:r>
            <a:r>
              <a:rPr lang="en-US" b="1" dirty="0" err="1">
                <a:solidFill>
                  <a:schemeClr val="bg1"/>
                </a:solidFill>
              </a:rPr>
              <a:t>Batrah</a:t>
            </a:r>
            <a:r>
              <a:rPr lang="en-US" b="1" dirty="0">
                <a:solidFill>
                  <a:schemeClr val="bg1"/>
                </a:solidFill>
              </a:rPr>
              <a:t> 1708298</a:t>
            </a:r>
          </a:p>
          <a:p>
            <a:r>
              <a:rPr lang="en-US" b="1" dirty="0">
                <a:solidFill>
                  <a:schemeClr val="bg1"/>
                </a:solidFill>
              </a:rPr>
              <a:t> Esraa Sultan ALZ </a:t>
            </a:r>
            <a:r>
              <a:rPr lang="en-US" b="1" dirty="0" err="1">
                <a:solidFill>
                  <a:schemeClr val="bg1"/>
                </a:solidFill>
              </a:rPr>
              <a:t>ahrani</a:t>
            </a:r>
            <a:r>
              <a:rPr lang="en-US" b="1" dirty="0">
                <a:solidFill>
                  <a:schemeClr val="bg1"/>
                </a:solidFill>
              </a:rPr>
              <a:t> 1706275</a:t>
            </a:r>
          </a:p>
        </p:txBody>
      </p:sp>
    </p:spTree>
    <p:extLst>
      <p:ext uri="{BB962C8B-B14F-4D97-AF65-F5344CB8AC3E}">
        <p14:creationId xmlns:p14="http://schemas.microsoft.com/office/powerpoint/2010/main" val="24166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25C6ED6-3EED-4ECC-A79B-0C1F04D086DB}"/>
              </a:ext>
            </a:extLst>
          </p:cNvPr>
          <p:cNvSpPr>
            <a:spLocks noGrp="1"/>
          </p:cNvSpPr>
          <p:nvPr>
            <p:ph type="title"/>
          </p:nvPr>
        </p:nvSpPr>
        <p:spPr>
          <a:xfrm>
            <a:off x="1953492" y="1675180"/>
            <a:ext cx="10215489" cy="1094399"/>
          </a:xfrm>
        </p:spPr>
        <p:txBody>
          <a:bodyPr>
            <a:normAutofit/>
          </a:bodyPr>
          <a:lstStyle/>
          <a:p>
            <a:pPr algn="r"/>
            <a:r>
              <a:rPr lang="en-US" sz="5400" dirty="0">
                <a:solidFill>
                  <a:schemeClr val="bg1"/>
                </a:solidFill>
                <a:ea typeface="+mj-lt"/>
                <a:cs typeface="+mj-lt"/>
              </a:rPr>
              <a:t>The Importance Of The Problem:</a:t>
            </a:r>
            <a:endParaRPr lang="en-US" sz="5400" dirty="0">
              <a:solidFill>
                <a:schemeClr val="bg1"/>
              </a:solidFill>
            </a:endParaRPr>
          </a:p>
        </p:txBody>
      </p:sp>
      <p:sp>
        <p:nvSpPr>
          <p:cNvPr id="4" name="مستطيل: زوايا قطرية مستديرة 3">
            <a:extLst>
              <a:ext uri="{FF2B5EF4-FFF2-40B4-BE49-F238E27FC236}">
                <a16:creationId xmlns:a16="http://schemas.microsoft.com/office/drawing/2014/main" id="{75736BB2-7A93-4A9F-93A1-CD39B7E9FA65}"/>
              </a:ext>
            </a:extLst>
          </p:cNvPr>
          <p:cNvSpPr/>
          <p:nvPr/>
        </p:nvSpPr>
        <p:spPr>
          <a:xfrm>
            <a:off x="3235570" y="2699238"/>
            <a:ext cx="8229600" cy="2483582"/>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ea typeface="+mn-lt"/>
                <a:cs typeface="+mn-lt"/>
              </a:rPr>
              <a:t>Proceeding from the importance of the mental health of the individual and considering that psychological security is an important human need to build the human personality. with the spread of social media controlling the psychological security of individuals has become difficult, and the most important matters that increase and affect negatively the psychological and social life of individuals issues of sexual harassment</a:t>
            </a:r>
            <a:endParaRPr lang="en-US" sz="2000" b="1" dirty="0"/>
          </a:p>
          <a:p>
            <a:endParaRPr lang="en-US" sz="2000" dirty="0">
              <a:solidFill>
                <a:schemeClr val="tx1"/>
              </a:solidFill>
              <a:ea typeface="+mn-lt"/>
              <a:cs typeface="+mn-lt"/>
            </a:endParaRPr>
          </a:p>
          <a:p>
            <a:pPr algn="ctr"/>
            <a:endParaRPr lang="en-US" sz="2000" dirty="0">
              <a:solidFill>
                <a:schemeClr val="tx1"/>
              </a:solidFill>
              <a:cs typeface="Calibri"/>
            </a:endParaRPr>
          </a:p>
        </p:txBody>
      </p:sp>
    </p:spTree>
    <p:extLst>
      <p:ext uri="{BB962C8B-B14F-4D97-AF65-F5344CB8AC3E}">
        <p14:creationId xmlns:p14="http://schemas.microsoft.com/office/powerpoint/2010/main" val="306965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240F-B479-4182-B1DD-C0B88F02E920}"/>
              </a:ext>
            </a:extLst>
          </p:cNvPr>
          <p:cNvSpPr>
            <a:spLocks noGrp="1"/>
          </p:cNvSpPr>
          <p:nvPr>
            <p:ph type="title"/>
          </p:nvPr>
        </p:nvSpPr>
        <p:spPr>
          <a:xfrm>
            <a:off x="1676400" y="0"/>
            <a:ext cx="10515600" cy="1325563"/>
          </a:xfrm>
        </p:spPr>
        <p:txBody>
          <a:bodyPr>
            <a:normAutofit/>
          </a:bodyPr>
          <a:lstStyle/>
          <a:p>
            <a:r>
              <a:rPr lang="en-US" sz="5400" dirty="0">
                <a:ea typeface="+mj-lt"/>
                <a:cs typeface="+mj-lt"/>
              </a:rPr>
              <a:t>Short Summary Of The Related Work:</a:t>
            </a:r>
            <a:endParaRPr lang="en-US" sz="5400" dirty="0"/>
          </a:p>
        </p:txBody>
      </p:sp>
      <p:sp>
        <p:nvSpPr>
          <p:cNvPr id="6" name="مستطيل: زوايا قطرية مستديرة 5">
            <a:extLst>
              <a:ext uri="{FF2B5EF4-FFF2-40B4-BE49-F238E27FC236}">
                <a16:creationId xmlns:a16="http://schemas.microsoft.com/office/drawing/2014/main" id="{DBD90C52-F59A-45A3-8B2A-21739BF17ABB}"/>
              </a:ext>
            </a:extLst>
          </p:cNvPr>
          <p:cNvSpPr/>
          <p:nvPr/>
        </p:nvSpPr>
        <p:spPr>
          <a:xfrm>
            <a:off x="3315712" y="1253699"/>
            <a:ext cx="8432716" cy="5402672"/>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a typeface="+mn-lt"/>
                <a:cs typeface="+mn-lt"/>
              </a:rPr>
              <a:t>1-over 10,000 stories on sexual harassments, SVM report best performance on large data with an averaged accuracy of ~93%.</a:t>
            </a:r>
            <a:endParaRPr lang="en-US" sz="2000" b="1" dirty="0">
              <a:solidFill>
                <a:schemeClr val="tx1"/>
              </a:solidFill>
              <a:cs typeface="Calibri"/>
            </a:endParaRPr>
          </a:p>
          <a:p>
            <a:pPr algn="ctr"/>
            <a:r>
              <a:rPr lang="en-US" sz="2000" b="1" dirty="0">
                <a:solidFill>
                  <a:schemeClr val="tx1"/>
                </a:solidFill>
                <a:ea typeface="+mn-lt"/>
                <a:cs typeface="+mn-lt"/>
              </a:rPr>
              <a:t>2-classifies reviewer comments in research article using SVM for short text with 86%, for accuracy .  </a:t>
            </a:r>
          </a:p>
          <a:p>
            <a:pPr algn="ctr"/>
            <a:r>
              <a:rPr lang="en-US" sz="2000" b="1" dirty="0">
                <a:solidFill>
                  <a:schemeClr val="tx1"/>
                </a:solidFill>
                <a:cs typeface="Calibri"/>
              </a:rPr>
              <a:t>3-</a:t>
            </a:r>
            <a:r>
              <a:rPr lang="en-US" sz="2000" b="1" dirty="0">
                <a:solidFill>
                  <a:schemeClr val="tx1"/>
                </a:solidFill>
                <a:ea typeface="+mn-lt"/>
                <a:cs typeface="+mn-lt"/>
              </a:rPr>
              <a:t>The third paper implemented Naive Bayes SVM baseline model ,detect toxic comments with high accuracy Dev F1  68.33% Dev EM  87.57%</a:t>
            </a:r>
          </a:p>
          <a:p>
            <a:pPr algn="ctr"/>
            <a:r>
              <a:rPr lang="en-US" sz="2000" b="1">
                <a:solidFill>
                  <a:schemeClr val="tx1"/>
                </a:solidFill>
                <a:ea typeface="+mn-lt"/>
                <a:cs typeface="+mn-lt"/>
              </a:rPr>
              <a:t>4-arabic document classification using svm and nive base ,Precision </a:t>
            </a:r>
            <a:r>
              <a:rPr lang="en-US" sz="2000" b="1" dirty="0">
                <a:solidFill>
                  <a:schemeClr val="tx1"/>
                </a:solidFill>
                <a:ea typeface="+mn-lt"/>
                <a:cs typeface="+mn-lt"/>
              </a:rPr>
              <a:t>Recall F1 respectively SVM was slightly butter.</a:t>
            </a:r>
            <a:endParaRPr lang="en-US" dirty="0">
              <a:solidFill>
                <a:schemeClr val="tx1"/>
              </a:solidFill>
              <a:ea typeface="+mn-lt"/>
              <a:cs typeface="+mn-lt"/>
            </a:endParaRPr>
          </a:p>
          <a:p>
            <a:pPr algn="ctr"/>
            <a:endParaRPr lang="en-US" sz="2000" b="1" dirty="0">
              <a:solidFill>
                <a:schemeClr val="tx1"/>
              </a:solidFill>
              <a:ea typeface="+mn-lt"/>
              <a:cs typeface="+mn-lt"/>
            </a:endParaRPr>
          </a:p>
          <a:p>
            <a:pPr algn="ctr"/>
            <a:endParaRPr lang="en-US" sz="2000" b="1" dirty="0">
              <a:solidFill>
                <a:schemeClr val="tx1"/>
              </a:solidFill>
              <a:ea typeface="+mn-lt"/>
              <a:cs typeface="+mn-lt"/>
            </a:endParaRPr>
          </a:p>
          <a:p>
            <a:pPr algn="ctr"/>
            <a:r>
              <a:rPr lang="en-US" sz="2000" b="1" dirty="0">
                <a:solidFill>
                  <a:schemeClr val="tx1"/>
                </a:solidFill>
                <a:ea typeface="+mn-lt"/>
                <a:cs typeface="+mn-lt"/>
              </a:rPr>
              <a:t>5-The NB classifier is used as multinomial classifier to detect five classes (sport, religion, economy, politics, and technology) in Arabic with 90% accuracy on twitter of user interest .</a:t>
            </a:r>
            <a:endParaRPr lang="en-US" dirty="0">
              <a:solidFill>
                <a:schemeClr val="tx1"/>
              </a:solidFill>
              <a:cs typeface="Calibri"/>
            </a:endParaRPr>
          </a:p>
          <a:p>
            <a:pPr algn="ctr"/>
            <a:endParaRPr lang="en-US" sz="2000" b="1" dirty="0">
              <a:solidFill>
                <a:schemeClr val="tx1"/>
              </a:solidFill>
              <a:ea typeface="+mn-lt"/>
              <a:cs typeface="+mn-lt"/>
            </a:endParaRPr>
          </a:p>
          <a:p>
            <a:pPr algn="ctr"/>
            <a:endParaRPr lang="en-US" sz="2000" b="1" dirty="0">
              <a:solidFill>
                <a:schemeClr val="tx1"/>
              </a:solidFill>
              <a:cs typeface="Calibri"/>
            </a:endParaRPr>
          </a:p>
        </p:txBody>
      </p:sp>
      <p:pic>
        <p:nvPicPr>
          <p:cNvPr id="3" name="Picture 3" descr="A screenshot of a computer&#10;&#10;Description generated with very high confidence">
            <a:extLst>
              <a:ext uri="{FF2B5EF4-FFF2-40B4-BE49-F238E27FC236}">
                <a16:creationId xmlns:a16="http://schemas.microsoft.com/office/drawing/2014/main" id="{396760DA-1027-4011-AED7-E38EA211A1C5}"/>
              </a:ext>
            </a:extLst>
          </p:cNvPr>
          <p:cNvPicPr>
            <a:picLocks noChangeAspect="1"/>
          </p:cNvPicPr>
          <p:nvPr/>
        </p:nvPicPr>
        <p:blipFill rotWithShape="1">
          <a:blip r:embed="rId2"/>
          <a:srcRect l="33290" t="50463" r="35113" b="46065"/>
          <a:stretch/>
        </p:blipFill>
        <p:spPr>
          <a:xfrm>
            <a:off x="3660476" y="4411889"/>
            <a:ext cx="7750101" cy="475092"/>
          </a:xfrm>
          <a:prstGeom prst="rect">
            <a:avLst/>
          </a:prstGeom>
        </p:spPr>
      </p:pic>
    </p:spTree>
    <p:extLst>
      <p:ext uri="{BB962C8B-B14F-4D97-AF65-F5344CB8AC3E}">
        <p14:creationId xmlns:p14="http://schemas.microsoft.com/office/powerpoint/2010/main" val="396966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7125-4AEA-4E56-8E76-E37E73228B0C}"/>
              </a:ext>
            </a:extLst>
          </p:cNvPr>
          <p:cNvSpPr>
            <a:spLocks noGrp="1"/>
          </p:cNvSpPr>
          <p:nvPr>
            <p:ph type="title"/>
          </p:nvPr>
        </p:nvSpPr>
        <p:spPr>
          <a:xfrm>
            <a:off x="0" y="0"/>
            <a:ext cx="9170894" cy="2017059"/>
          </a:xfrm>
        </p:spPr>
        <p:txBody>
          <a:bodyPr anchor="t">
            <a:normAutofit fontScale="90000"/>
          </a:bodyPr>
          <a:lstStyle/>
          <a:p>
            <a:pPr algn="ctr"/>
            <a:r>
              <a:rPr lang="en-US" sz="4800" dirty="0">
                <a:solidFill>
                  <a:schemeClr val="bg1"/>
                </a:solidFill>
                <a:ea typeface="+mj-lt"/>
                <a:cs typeface="+mj-lt"/>
              </a:rPr>
              <a:t>The methodology and why this method is better than other ML approaches for our problem:</a:t>
            </a:r>
            <a:endParaRPr lang="en-US" sz="4800" dirty="0">
              <a:solidFill>
                <a:schemeClr val="bg1"/>
              </a:solidFill>
            </a:endParaRPr>
          </a:p>
        </p:txBody>
      </p:sp>
      <p:sp>
        <p:nvSpPr>
          <p:cNvPr id="5" name="مستطيل: زوايا قطرية مستديرة 4">
            <a:extLst>
              <a:ext uri="{FF2B5EF4-FFF2-40B4-BE49-F238E27FC236}">
                <a16:creationId xmlns:a16="http://schemas.microsoft.com/office/drawing/2014/main" id="{5F701E1E-BCFD-4F18-8477-6AD33CF534A7}"/>
              </a:ext>
            </a:extLst>
          </p:cNvPr>
          <p:cNvSpPr/>
          <p:nvPr/>
        </p:nvSpPr>
        <p:spPr>
          <a:xfrm>
            <a:off x="381111" y="2060191"/>
            <a:ext cx="7627585" cy="3648635"/>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tx1"/>
                </a:solidFill>
                <a:ea typeface="+mn-lt"/>
                <a:cs typeface="+mn-lt"/>
              </a:rPr>
              <a:t>The SVM usually used with short text but we see good results also in documentation and stories classifying which is a long text.</a:t>
            </a:r>
          </a:p>
          <a:p>
            <a:pPr marL="342900" indent="-342900">
              <a:buFont typeface="Arial" panose="020B0604020202020204" pitchFamily="34" charset="0"/>
              <a:buChar char="•"/>
            </a:pPr>
            <a:r>
              <a:rPr lang="en-GB" sz="2000" b="1" dirty="0">
                <a:solidFill>
                  <a:schemeClr val="tx1"/>
                </a:solidFill>
                <a:ea typeface="+mn-lt"/>
                <a:cs typeface="+mn-lt"/>
              </a:rPr>
              <a:t>Naïve base is good classifier Arabic.</a:t>
            </a:r>
          </a:p>
          <a:p>
            <a:pPr marL="342900" indent="-342900">
              <a:buFont typeface="Arial" panose="020B0604020202020204" pitchFamily="34" charset="0"/>
              <a:buChar char="•"/>
            </a:pPr>
            <a:r>
              <a:rPr lang="en-US" sz="2000" b="1" dirty="0">
                <a:solidFill>
                  <a:schemeClr val="tx1"/>
                </a:solidFill>
                <a:ea typeface="+mn-lt"/>
                <a:cs typeface="+mn-lt"/>
              </a:rPr>
              <a:t>And we see close accuracy between these 2 methods when using it on the same data in Arabic so we decided to implement both methods and compare them by experiment. </a:t>
            </a:r>
            <a:endParaRPr lang="en-US" sz="2000" b="1" dirty="0">
              <a:solidFill>
                <a:schemeClr val="tx1"/>
              </a:solidFill>
              <a:cs typeface="Calibri"/>
            </a:endParaRPr>
          </a:p>
          <a:p>
            <a:pPr algn="ctr"/>
            <a:endParaRPr lang="en-US" sz="2000" b="1" dirty="0">
              <a:solidFill>
                <a:schemeClr val="tx1"/>
              </a:solidFill>
              <a:cs typeface="Calibri"/>
            </a:endParaRPr>
          </a:p>
        </p:txBody>
      </p:sp>
    </p:spTree>
    <p:extLst>
      <p:ext uri="{BB962C8B-B14F-4D97-AF65-F5344CB8AC3E}">
        <p14:creationId xmlns:p14="http://schemas.microsoft.com/office/powerpoint/2010/main" val="27612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A87BF3-C4B3-4C23-A43A-94DEA8A24A66}"/>
              </a:ext>
            </a:extLst>
          </p:cNvPr>
          <p:cNvSpPr>
            <a:spLocks noGrp="1"/>
          </p:cNvSpPr>
          <p:nvPr>
            <p:ph type="title"/>
          </p:nvPr>
        </p:nvSpPr>
        <p:spPr>
          <a:xfrm>
            <a:off x="4043082" y="673566"/>
            <a:ext cx="6458902" cy="1325563"/>
          </a:xfrm>
        </p:spPr>
        <p:txBody>
          <a:bodyPr/>
          <a:lstStyle/>
          <a:p>
            <a:r>
              <a:rPr lang="en-US" sz="5400" b="1" dirty="0">
                <a:solidFill>
                  <a:schemeClr val="bg1"/>
                </a:solidFill>
                <a:ea typeface="+mj-lt"/>
                <a:cs typeface="+mj-lt"/>
              </a:rPr>
              <a:t>Process</a:t>
            </a:r>
            <a:r>
              <a:rPr lang="en-US" b="1" dirty="0">
                <a:solidFill>
                  <a:schemeClr val="bg1"/>
                </a:solidFill>
                <a:cs typeface="Calibri Light"/>
              </a:rPr>
              <a:t>:</a:t>
            </a:r>
            <a:endParaRPr lang="en-US" b="1" dirty="0">
              <a:solidFill>
                <a:schemeClr val="bg1"/>
              </a:solidFill>
            </a:endParaRPr>
          </a:p>
        </p:txBody>
      </p:sp>
      <p:sp>
        <p:nvSpPr>
          <p:cNvPr id="9" name="مستطيل: زوايا قطرية مستديرة 8">
            <a:extLst>
              <a:ext uri="{FF2B5EF4-FFF2-40B4-BE49-F238E27FC236}">
                <a16:creationId xmlns:a16="http://schemas.microsoft.com/office/drawing/2014/main" id="{8E2CD98F-0E1D-476E-B6D3-AF7A8294030A}"/>
              </a:ext>
            </a:extLst>
          </p:cNvPr>
          <p:cNvSpPr/>
          <p:nvPr/>
        </p:nvSpPr>
        <p:spPr>
          <a:xfrm>
            <a:off x="3823278" y="1999129"/>
            <a:ext cx="7627585" cy="2143281"/>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solidFill>
                <a:ea typeface="+mn-lt"/>
                <a:cs typeface="+mn-lt"/>
              </a:rPr>
              <a:t>Collect data and Labeling </a:t>
            </a:r>
            <a:endParaRPr lang="en-US" sz="2000" dirty="0">
              <a:solidFill>
                <a:schemeClr val="tx1"/>
              </a:solidFill>
              <a:ea typeface="+mn-lt"/>
              <a:cs typeface="+mn-lt"/>
            </a:endParaRPr>
          </a:p>
          <a:p>
            <a:pPr marL="285750" indent="-285750">
              <a:buFont typeface="Arial" panose="020B0604020202020204" pitchFamily="34" charset="0"/>
              <a:buChar char="•"/>
            </a:pPr>
            <a:r>
              <a:rPr lang="en-US" sz="2000" b="1" dirty="0">
                <a:solidFill>
                  <a:schemeClr val="tx1"/>
                </a:solidFill>
                <a:ea typeface="+mn-lt"/>
                <a:cs typeface="+mn-lt"/>
              </a:rPr>
              <a:t>Clean data </a:t>
            </a:r>
          </a:p>
          <a:p>
            <a:pPr marL="285750" indent="-285750">
              <a:buFont typeface="Arial" panose="020B0604020202020204" pitchFamily="34" charset="0"/>
              <a:buChar char="•"/>
            </a:pPr>
            <a:r>
              <a:rPr lang="en-US" sz="2000" b="1" dirty="0">
                <a:solidFill>
                  <a:schemeClr val="tx1"/>
                </a:solidFill>
                <a:ea typeface="+mn-lt"/>
                <a:cs typeface="+mn-lt"/>
              </a:rPr>
              <a:t>Feature Extraction </a:t>
            </a:r>
          </a:p>
          <a:p>
            <a:pPr marL="285750" indent="-285750">
              <a:buFont typeface="Arial" panose="020B0604020202020204" pitchFamily="34" charset="0"/>
              <a:buChar char="•"/>
            </a:pPr>
            <a:r>
              <a:rPr lang="en-US" sz="2000" b="1" dirty="0">
                <a:solidFill>
                  <a:schemeClr val="tx1"/>
                </a:solidFill>
                <a:ea typeface="+mn-lt"/>
                <a:cs typeface="+mn-lt"/>
              </a:rPr>
              <a:t>Build Naïve base &amp; SVM</a:t>
            </a:r>
          </a:p>
          <a:p>
            <a:pPr marL="285750" indent="-285750">
              <a:buFont typeface="Arial" panose="020B0604020202020204" pitchFamily="34" charset="0"/>
              <a:buChar char="•"/>
            </a:pPr>
            <a:r>
              <a:rPr lang="en-US" sz="2000" b="1" dirty="0">
                <a:solidFill>
                  <a:schemeClr val="tx1"/>
                </a:solidFill>
                <a:ea typeface="+mn-lt"/>
                <a:cs typeface="+mn-lt"/>
              </a:rPr>
              <a:t>Result  </a:t>
            </a:r>
          </a:p>
        </p:txBody>
      </p:sp>
    </p:spTree>
    <p:extLst>
      <p:ext uri="{BB962C8B-B14F-4D97-AF65-F5344CB8AC3E}">
        <p14:creationId xmlns:p14="http://schemas.microsoft.com/office/powerpoint/2010/main" val="358067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0001-ED57-4F15-BB9A-A0C9D3376F89}"/>
              </a:ext>
            </a:extLst>
          </p:cNvPr>
          <p:cNvSpPr>
            <a:spLocks noGrp="1"/>
          </p:cNvSpPr>
          <p:nvPr>
            <p:ph type="title"/>
          </p:nvPr>
        </p:nvSpPr>
        <p:spPr>
          <a:xfrm>
            <a:off x="-513883" y="741642"/>
            <a:ext cx="10515600" cy="1325563"/>
          </a:xfrm>
        </p:spPr>
        <p:txBody>
          <a:bodyPr>
            <a:normAutofit/>
          </a:bodyPr>
          <a:lstStyle/>
          <a:p>
            <a:pPr algn="ctr"/>
            <a:r>
              <a:rPr lang="en-US" sz="5400" dirty="0">
                <a:solidFill>
                  <a:schemeClr val="bg1"/>
                </a:solidFill>
                <a:ea typeface="+mj-lt"/>
                <a:cs typeface="+mj-lt"/>
              </a:rPr>
              <a:t>The Results:</a:t>
            </a:r>
            <a:endParaRPr lang="en-US" sz="5400" dirty="0">
              <a:solidFill>
                <a:schemeClr val="bg1"/>
              </a:solidFill>
            </a:endParaRPr>
          </a:p>
        </p:txBody>
      </p:sp>
      <p:sp>
        <p:nvSpPr>
          <p:cNvPr id="7" name="مستطيل: زوايا قطرية مستديرة 6">
            <a:extLst>
              <a:ext uri="{FF2B5EF4-FFF2-40B4-BE49-F238E27FC236}">
                <a16:creationId xmlns:a16="http://schemas.microsoft.com/office/drawing/2014/main" id="{008DC6F3-B44E-497B-8DCC-1E744F61693E}"/>
              </a:ext>
            </a:extLst>
          </p:cNvPr>
          <p:cNvSpPr/>
          <p:nvPr/>
        </p:nvSpPr>
        <p:spPr>
          <a:xfrm>
            <a:off x="2859741" y="1999129"/>
            <a:ext cx="9188824" cy="3818965"/>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3FB89B-9A52-4F91-B8CA-58CD784EA7E1}"/>
              </a:ext>
            </a:extLst>
          </p:cNvPr>
          <p:cNvSpPr>
            <a:spLocks noGrp="1"/>
          </p:cNvSpPr>
          <p:nvPr>
            <p:ph sz="half" idx="2"/>
          </p:nvPr>
        </p:nvSpPr>
        <p:spPr>
          <a:xfrm>
            <a:off x="3175704" y="2306034"/>
            <a:ext cx="8570598" cy="3339532"/>
          </a:xfrm>
        </p:spPr>
        <p:txBody>
          <a:bodyPr vert="horz" lIns="91440" tIns="45720" rIns="91440" bIns="45720" rtlCol="0" anchor="t">
            <a:normAutofit fontScale="77500" lnSpcReduction="20000"/>
          </a:bodyPr>
          <a:lstStyle/>
          <a:p>
            <a:pPr marL="0" indent="0">
              <a:buNone/>
            </a:pPr>
            <a:r>
              <a:rPr lang="en-US" b="1">
                <a:cs typeface="Calibri" panose="020F0502020204030204"/>
              </a:rPr>
              <a:t>In</a:t>
            </a:r>
            <a:r>
              <a:rPr lang="en-US" b="1">
                <a:ea typeface="+mn-lt"/>
                <a:cs typeface="+mn-lt"/>
              </a:rPr>
              <a:t> result we tried 2 models using the three-way test, train validate on naïve base model and SVM model and we get</a:t>
            </a:r>
          </a:p>
          <a:p>
            <a:pPr marL="0" indent="0">
              <a:buNone/>
            </a:pPr>
            <a:r>
              <a:rPr lang="en-US" b="1">
                <a:ea typeface="+mn-lt"/>
                <a:cs typeface="+mn-lt"/>
              </a:rPr>
              <a:t>accuracy              </a:t>
            </a:r>
            <a:r>
              <a:rPr lang="en-US" b="1">
                <a:solidFill>
                  <a:srgbClr val="C00000"/>
                </a:solidFill>
                <a:ea typeface="+mn-lt"/>
                <a:cs typeface="+mn-lt"/>
              </a:rPr>
              <a:t> 0.89 </a:t>
            </a:r>
            <a:r>
              <a:rPr lang="en-US" b="1">
                <a:ea typeface="+mn-lt"/>
                <a:cs typeface="+mn-lt"/>
              </a:rPr>
              <a:t>     using SVM </a:t>
            </a:r>
          </a:p>
          <a:p>
            <a:pPr marL="0" indent="0">
              <a:buNone/>
            </a:pPr>
            <a:endParaRPr lang="en-US" b="1">
              <a:cs typeface="Calibri"/>
            </a:endParaRPr>
          </a:p>
          <a:p>
            <a:pPr marL="0" indent="0">
              <a:buNone/>
            </a:pPr>
            <a:r>
              <a:rPr lang="en-US" b="1">
                <a:ea typeface="+mn-lt"/>
                <a:cs typeface="+mn-lt"/>
              </a:rPr>
              <a:t>accuracy              </a:t>
            </a:r>
            <a:r>
              <a:rPr lang="en-US" b="1">
                <a:solidFill>
                  <a:srgbClr val="C00000"/>
                </a:solidFill>
                <a:ea typeface="+mn-lt"/>
                <a:cs typeface="+mn-lt"/>
              </a:rPr>
              <a:t> 0.94</a:t>
            </a:r>
            <a:r>
              <a:rPr lang="en-US" b="1">
                <a:ea typeface="+mn-lt"/>
                <a:cs typeface="+mn-lt"/>
              </a:rPr>
              <a:t>       using naïve base </a:t>
            </a:r>
            <a:endParaRPr lang="en-US" b="1">
              <a:cs typeface="Calibri"/>
            </a:endParaRPr>
          </a:p>
          <a:p>
            <a:pPr marL="0" indent="0">
              <a:buNone/>
            </a:pPr>
            <a:endParaRPr lang="en-US" b="1">
              <a:cs typeface="Calibri"/>
            </a:endParaRPr>
          </a:p>
          <a:p>
            <a:pPr>
              <a:buNone/>
            </a:pPr>
            <a:r>
              <a:rPr lang="en-US" b="1">
                <a:ea typeface="+mn-lt"/>
                <a:cs typeface="+mn-lt"/>
              </a:rPr>
              <a:t>And after this apply naïve base for the whole data including the validate </a:t>
            </a:r>
          </a:p>
          <a:p>
            <a:pPr marL="0" indent="0">
              <a:buNone/>
            </a:pPr>
            <a:endParaRPr lang="en-US" b="1">
              <a:cs typeface="Calibri"/>
            </a:endParaRPr>
          </a:p>
          <a:p>
            <a:pPr marL="0" indent="0">
              <a:buNone/>
            </a:pPr>
            <a:r>
              <a:rPr lang="en-US" b="1">
                <a:ea typeface="+mn-lt"/>
                <a:cs typeface="+mn-lt"/>
              </a:rPr>
              <a:t>accuracy              </a:t>
            </a:r>
            <a:r>
              <a:rPr lang="en-US" b="1">
                <a:solidFill>
                  <a:srgbClr val="C00000"/>
                </a:solidFill>
                <a:ea typeface="+mn-lt"/>
                <a:cs typeface="+mn-lt"/>
              </a:rPr>
              <a:t> 0.96</a:t>
            </a:r>
            <a:r>
              <a:rPr lang="en-US" b="1">
                <a:ea typeface="+mn-lt"/>
                <a:cs typeface="+mn-lt"/>
              </a:rPr>
              <a:t>      using naïve base for general model </a:t>
            </a:r>
            <a:endParaRPr lang="en-US" b="1">
              <a:cs typeface="Calibri"/>
            </a:endParaRPr>
          </a:p>
          <a:p>
            <a:pPr marL="0" indent="0">
              <a:buNone/>
            </a:pPr>
            <a:endParaRPr lang="en-US" dirty="0">
              <a:cs typeface="Calibri"/>
            </a:endParaRPr>
          </a:p>
        </p:txBody>
      </p:sp>
    </p:spTree>
    <p:extLst>
      <p:ext uri="{BB962C8B-B14F-4D97-AF65-F5344CB8AC3E}">
        <p14:creationId xmlns:p14="http://schemas.microsoft.com/office/powerpoint/2010/main" val="351563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600A8-83C1-4F88-BB44-8C6765384FBD}"/>
              </a:ext>
            </a:extLst>
          </p:cNvPr>
          <p:cNvSpPr txBox="1">
            <a:spLocks/>
          </p:cNvSpPr>
          <p:nvPr/>
        </p:nvSpPr>
        <p:spPr>
          <a:xfrm>
            <a:off x="1510553" y="967197"/>
            <a:ext cx="9170894" cy="2017059"/>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200000"/>
              </a:lnSpc>
            </a:pPr>
            <a:r>
              <a:rPr lang="en-US" sz="5400" dirty="0">
                <a:solidFill>
                  <a:schemeClr val="bg1"/>
                </a:solidFill>
                <a:cs typeface="Calibri Light"/>
              </a:rPr>
              <a:t>Limitation:  </a:t>
            </a:r>
            <a:endParaRPr lang="en-US" sz="5400" dirty="0">
              <a:solidFill>
                <a:schemeClr val="bg1"/>
              </a:solidFill>
            </a:endParaRPr>
          </a:p>
        </p:txBody>
      </p:sp>
      <p:sp>
        <p:nvSpPr>
          <p:cNvPr id="5" name="مستطيل: زوايا قطرية مستديرة 4">
            <a:extLst>
              <a:ext uri="{FF2B5EF4-FFF2-40B4-BE49-F238E27FC236}">
                <a16:creationId xmlns:a16="http://schemas.microsoft.com/office/drawing/2014/main" id="{FF6FCA2C-3CAD-4C0F-843D-09786CCE45C0}"/>
              </a:ext>
            </a:extLst>
          </p:cNvPr>
          <p:cNvSpPr/>
          <p:nvPr/>
        </p:nvSpPr>
        <p:spPr>
          <a:xfrm>
            <a:off x="4056240" y="2586725"/>
            <a:ext cx="7627585" cy="3648635"/>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b="1" dirty="0">
                <a:solidFill>
                  <a:schemeClr val="tx1"/>
                </a:solidFill>
                <a:ea typeface="+mn-lt"/>
                <a:cs typeface="+mn-lt"/>
              </a:rPr>
              <a:t>The limitation in the feature extraction method because it doesn't consider the context of the text so some time misclassified because of the dependency on the word only. </a:t>
            </a:r>
            <a:endParaRPr lang="en-US" sz="2400" b="1" dirty="0">
              <a:solidFill>
                <a:schemeClr val="tx1"/>
              </a:solidFill>
              <a:cs typeface="Calibri"/>
            </a:endParaRPr>
          </a:p>
          <a:p>
            <a:pPr marL="285750" indent="-285750">
              <a:buFont typeface="Arial" panose="020B0604020202020204" pitchFamily="34" charset="0"/>
              <a:buChar char="•"/>
            </a:pPr>
            <a:r>
              <a:rPr lang="en-US" sz="2400" b="1" dirty="0">
                <a:solidFill>
                  <a:schemeClr val="tx1"/>
                </a:solidFill>
                <a:ea typeface="+mn-lt"/>
                <a:cs typeface="+mn-lt"/>
              </a:rPr>
              <a:t>Naïve base Slower than SVM.</a:t>
            </a:r>
          </a:p>
          <a:p>
            <a:endParaRPr lang="en-US" b="1" dirty="0">
              <a:solidFill>
                <a:schemeClr val="tx1"/>
              </a:solidFill>
              <a:ea typeface="+mn-lt"/>
              <a:cs typeface="+mn-lt"/>
            </a:endParaRPr>
          </a:p>
          <a:p>
            <a:endParaRPr lang="en-US" dirty="0">
              <a:solidFill>
                <a:schemeClr val="tx1"/>
              </a:solidFill>
              <a:ea typeface="+mn-lt"/>
              <a:cs typeface="+mn-lt"/>
            </a:endParaRPr>
          </a:p>
        </p:txBody>
      </p:sp>
    </p:spTree>
    <p:extLst>
      <p:ext uri="{BB962C8B-B14F-4D97-AF65-F5344CB8AC3E}">
        <p14:creationId xmlns:p14="http://schemas.microsoft.com/office/powerpoint/2010/main" val="152345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C353-B4EF-4F54-9E0D-45FFF7A1D635}"/>
              </a:ext>
            </a:extLst>
          </p:cNvPr>
          <p:cNvSpPr>
            <a:spLocks noGrp="1"/>
          </p:cNvSpPr>
          <p:nvPr>
            <p:ph type="title"/>
          </p:nvPr>
        </p:nvSpPr>
        <p:spPr>
          <a:xfrm>
            <a:off x="-318697" y="1823997"/>
            <a:ext cx="10515600" cy="915035"/>
          </a:xfrm>
        </p:spPr>
        <p:txBody>
          <a:bodyPr anchor="t">
            <a:normAutofit/>
          </a:bodyPr>
          <a:lstStyle/>
          <a:p>
            <a:pPr algn="r"/>
            <a:r>
              <a:rPr lang="en-US" sz="5400" dirty="0">
                <a:solidFill>
                  <a:schemeClr val="bg1"/>
                </a:solidFill>
                <a:ea typeface="+mj-lt"/>
                <a:cs typeface="+mj-lt"/>
              </a:rPr>
              <a:t>Future Research</a:t>
            </a:r>
          </a:p>
        </p:txBody>
      </p:sp>
      <p:sp>
        <p:nvSpPr>
          <p:cNvPr id="4" name="مستطيل: زوايا قطرية مستديرة 3">
            <a:extLst>
              <a:ext uri="{FF2B5EF4-FFF2-40B4-BE49-F238E27FC236}">
                <a16:creationId xmlns:a16="http://schemas.microsoft.com/office/drawing/2014/main" id="{59834C72-37EF-4C1D-806F-12D3D5EE1B05}"/>
              </a:ext>
            </a:extLst>
          </p:cNvPr>
          <p:cNvSpPr/>
          <p:nvPr/>
        </p:nvSpPr>
        <p:spPr>
          <a:xfrm>
            <a:off x="4113736" y="2743829"/>
            <a:ext cx="7785821" cy="2816712"/>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400" b="1" dirty="0">
                <a:solidFill>
                  <a:schemeClr val="tx1"/>
                </a:solidFill>
                <a:ea typeface="+mn-lt"/>
                <a:cs typeface="+mn-lt"/>
              </a:rPr>
              <a:t>Use new feature extraction method to recognize the words or sentences depend on context</a:t>
            </a:r>
            <a:endParaRPr lang="en-US" sz="2400" dirty="0">
              <a:solidFill>
                <a:schemeClr val="tx1"/>
              </a:solidFill>
            </a:endParaRPr>
          </a:p>
          <a:p>
            <a:pPr marL="342900" indent="-342900" algn="ctr">
              <a:buFont typeface="Arial" panose="020B0604020202020204" pitchFamily="34" charset="0"/>
              <a:buChar char="•"/>
            </a:pPr>
            <a:r>
              <a:rPr lang="en-US" sz="2400" b="1" dirty="0">
                <a:solidFill>
                  <a:schemeClr val="tx1"/>
                </a:solidFill>
                <a:cs typeface="Calibri"/>
              </a:rPr>
              <a:t>    Use some way to solve the problem of unbalanced data</a:t>
            </a:r>
            <a:endParaRPr lang="en-US" sz="2400" dirty="0">
              <a:solidFill>
                <a:schemeClr val="tx1"/>
              </a:solidFill>
              <a:cs typeface="Calibri"/>
            </a:endParaRPr>
          </a:p>
          <a:p>
            <a:pPr marL="342900" indent="-342900" algn="ctr">
              <a:buFont typeface="Arial" panose="020B0604020202020204" pitchFamily="34" charset="0"/>
              <a:buChar char="•"/>
            </a:pPr>
            <a:r>
              <a:rPr lang="en-US" sz="2400" b="1" dirty="0">
                <a:solidFill>
                  <a:schemeClr val="tx1"/>
                </a:solidFill>
                <a:ea typeface="+mn-lt"/>
                <a:cs typeface="+mn-lt"/>
              </a:rPr>
              <a:t>Noisy data, for example, spelling mistakes, make data more difficult to interpret. </a:t>
            </a:r>
            <a:endParaRPr lang="en-US" sz="2400" b="1" dirty="0">
              <a:solidFill>
                <a:schemeClr val="tx1"/>
              </a:solidFill>
              <a:cs typeface="Calibri"/>
            </a:endParaRPr>
          </a:p>
          <a:p>
            <a:pPr algn="ctr"/>
            <a:endParaRPr lang="en-US" b="1" dirty="0">
              <a:solidFill>
                <a:schemeClr val="tx1"/>
              </a:solidFill>
              <a:cs typeface="Calibri"/>
            </a:endParaRPr>
          </a:p>
        </p:txBody>
      </p:sp>
    </p:spTree>
    <p:extLst>
      <p:ext uri="{BB962C8B-B14F-4D97-AF65-F5344CB8AC3E}">
        <p14:creationId xmlns:p14="http://schemas.microsoft.com/office/powerpoint/2010/main" val="149862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E27CC6A-3B42-439B-B593-9A348C65D0FA}"/>
              </a:ext>
            </a:extLst>
          </p:cNvPr>
          <p:cNvSpPr>
            <a:spLocks noGrp="1"/>
          </p:cNvSpPr>
          <p:nvPr>
            <p:ph type="title"/>
          </p:nvPr>
        </p:nvSpPr>
        <p:spPr>
          <a:xfrm>
            <a:off x="3527160" y="784089"/>
            <a:ext cx="4702439" cy="1734991"/>
          </a:xfrm>
        </p:spPr>
        <p:txBody>
          <a:bodyPr anchor="t">
            <a:normAutofit fontScale="90000"/>
          </a:bodyPr>
          <a:lstStyle/>
          <a:p>
            <a:pPr algn="ctr"/>
            <a:r>
              <a:rPr lang="en-US" sz="6000" b="1" dirty="0">
                <a:solidFill>
                  <a:schemeClr val="bg1"/>
                </a:solidFill>
                <a:ea typeface="+mj-lt"/>
                <a:cs typeface="+mj-lt"/>
              </a:rPr>
              <a:t>Thanks </a:t>
            </a:r>
            <a:br>
              <a:rPr lang="en-US" sz="6000" b="1" dirty="0">
                <a:solidFill>
                  <a:schemeClr val="bg1"/>
                </a:solidFill>
                <a:ea typeface="+mj-lt"/>
                <a:cs typeface="+mj-lt"/>
              </a:rPr>
            </a:br>
            <a:r>
              <a:rPr lang="en-US" sz="6000" b="1" dirty="0">
                <a:solidFill>
                  <a:schemeClr val="bg1"/>
                </a:solidFill>
                <a:ea typeface="+mj-lt"/>
                <a:cs typeface="+mj-lt"/>
              </a:rPr>
              <a:t>Any Question? </a:t>
            </a:r>
          </a:p>
        </p:txBody>
      </p:sp>
    </p:spTree>
    <p:extLst>
      <p:ext uri="{BB962C8B-B14F-4D97-AF65-F5344CB8AC3E}">
        <p14:creationId xmlns:p14="http://schemas.microsoft.com/office/powerpoint/2010/main" val="822904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445</Words>
  <Application>Microsoft Office PowerPoint</Application>
  <PresentationFormat>Widescreen</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The Importance Of The Problem:</vt:lpstr>
      <vt:lpstr>Short Summary Of The Related Work:</vt:lpstr>
      <vt:lpstr>The methodology and why this method is better than other ML approaches for our problem:</vt:lpstr>
      <vt:lpstr>Process:</vt:lpstr>
      <vt:lpstr>The Results:</vt:lpstr>
      <vt:lpstr>PowerPoint Presentation</vt:lpstr>
      <vt:lpstr>Future Research</vt:lpstr>
      <vt:lpstr>Thanks  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esraa sultan</dc:creator>
  <cp:lastModifiedBy>esraa sultan</cp:lastModifiedBy>
  <cp:revision>47</cp:revision>
  <dcterms:created xsi:type="dcterms:W3CDTF">2020-04-19T08:10:30Z</dcterms:created>
  <dcterms:modified xsi:type="dcterms:W3CDTF">2020-04-21T20:02:59Z</dcterms:modified>
</cp:coreProperties>
</file>