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8" r:id="rId9"/>
    <p:sldId id="265" r:id="rId10"/>
    <p:sldId id="270" r:id="rId11"/>
    <p:sldId id="271" r:id="rId12"/>
    <p:sldId id="272" r:id="rId13"/>
    <p:sldId id="268" r:id="rId14"/>
    <p:sldId id="275" r:id="rId15"/>
    <p:sldId id="274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0" autoAdjust="0"/>
    <p:restoredTop sz="94660"/>
  </p:normalViewPr>
  <p:slideViewPr>
    <p:cSldViewPr snapToGrid="0">
      <p:cViewPr varScale="1">
        <p:scale>
          <a:sx n="73" d="100"/>
          <a:sy n="73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7B777-4108-A103-A31C-9E3BA8E83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EF8AB-CE40-76F3-FFBC-787D112AD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126C9-D45A-22D3-B522-6E1C2F77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24C8-5E59-4E31-A4E0-F67AFC49FAF8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43B72-6639-1504-E743-17571F9AF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45FB0-716E-5ADB-EB47-417F679B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601F-57B6-416B-A683-D2DC45420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85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4B98-ABC9-4153-3846-C812DDEB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6AE30-3F43-0D98-4127-FA63F3DF8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88F05-F2F5-BE62-0A18-065D8A84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24C8-5E59-4E31-A4E0-F67AFC49FAF8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56132-5780-973B-02A5-09ACA76F7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6E3B-2683-53FE-B164-93A8281A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601F-57B6-416B-A683-D2DC45420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65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91B7C6-BFF3-1A92-BA39-7B89D723F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F3D09-C8D5-D613-8F6C-2C96A1E95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D5B8D-30E0-00D1-F39E-3CF826E7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24C8-5E59-4E31-A4E0-F67AFC49FAF8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5021-09FF-F06C-0A70-A31129517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13DEC-B0F1-4287-2217-14CADBFC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601F-57B6-416B-A683-D2DC45420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78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13A1-0640-256A-FBC2-559478F25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B329-6714-AFCA-5C2F-8F46E6B8D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3BA77-22C6-85C6-A172-DD079D13F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24C8-5E59-4E31-A4E0-F67AFC49FAF8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A0699-C512-1E05-D330-DF083356D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B942F-259A-F190-2938-0CABD34C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601F-57B6-416B-A683-D2DC45420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21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0A708-AC20-D0DB-F221-C2EE0764B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763AC-885E-A07B-E756-0F0CE0864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C9A06-AA9D-2E97-AF66-1C262CF6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24C8-5E59-4E31-A4E0-F67AFC49FAF8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35902-123C-DB65-9EFD-1C80AAA8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C97C5-B7E6-CF0A-7ED1-581E0919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601F-57B6-416B-A683-D2DC45420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97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67C97-550D-0440-1678-51DE046F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070D8-91BE-9132-E687-EDD20E04E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F8975-628B-FF9A-B7BD-456159B71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23C0C-7F70-F060-9A6C-29AB6FAE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24C8-5E59-4E31-A4E0-F67AFC49FAF8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4F8F5-8605-AF07-56C0-D12220494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D0FB4-E671-A959-1C63-FAEAD95A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601F-57B6-416B-A683-D2DC45420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97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FBFD-60D5-7D60-3060-8A6ABB8EC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6480E-385C-B1B9-C2CC-5D53EC255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C4CFB-FDFE-43C8-F71B-BC29D50C0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D8910-CD1A-58EC-2A6B-1C389387B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624C5A-BCCD-AFE1-1E19-583C73F7F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A6FBA0-4633-332F-1BA2-BA48C573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24C8-5E59-4E31-A4E0-F67AFC49FAF8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2CD506-BC59-DAAF-B9B4-C0B81858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E16FD9-3B16-8BF1-1F2F-192F8236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601F-57B6-416B-A683-D2DC45420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0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DCC1-DE76-346C-7B20-96BD085B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566483-C714-74A3-F074-408B209F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24C8-5E59-4E31-A4E0-F67AFC49FAF8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BFCCE-AD46-BA98-84AD-813C6A4D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2C130-4AD7-8A14-DE41-C240F75B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601F-57B6-416B-A683-D2DC45420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76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03440-ADF3-BD3E-49B7-4E13525EC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24C8-5E59-4E31-A4E0-F67AFC49FAF8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494DA-D73F-30B9-F1DF-2ED021F3B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9AD57-B8BC-7120-E7D7-0FDADCE0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601F-57B6-416B-A683-D2DC45420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99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9131-5B47-1C25-5203-5CB91A2A5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49442-08B6-0925-FE7B-38EA97624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D3E8D-ABB8-CFC6-C8CC-F39C01955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55C1B-47DD-0885-6F7F-48B0310A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24C8-5E59-4E31-A4E0-F67AFC49FAF8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93B1C-16CC-BE55-B584-F3144052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9FC7C-2A50-1BB8-A720-018AA389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601F-57B6-416B-A683-D2DC45420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29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3F6F-4E2E-5015-B85D-680953AF4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956A2C-A8BA-359B-EE74-F70C62DBE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4138A-0BD8-8511-21A1-DCF16F220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27443-DD29-93D0-DB75-8D931B73E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24C8-5E59-4E31-A4E0-F67AFC49FAF8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B05C2-A2B3-BAA5-7D8F-6EDDE6DF9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AD065-605F-F7D1-77FD-6FA68111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601F-57B6-416B-A683-D2DC45420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67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CA16D8-2354-050A-2818-125036514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1435B-4ECF-FBED-E7B8-BAD2FFD5F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7FD58-3B6F-92E9-9868-BACE9000F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1124C8-5E59-4E31-A4E0-F67AFC49FAF8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1027B-47D6-AD3A-59BF-03E16176B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2ED3C-CC2A-2E0F-D93B-8ADC90A05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1C601F-57B6-416B-A683-D2DC45420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68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fram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371D2E67-2CA1-3BB8-8209-BF344775F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7500"/>
            <a:ext cx="12192000" cy="7175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BD40A9-44DE-4D11-3B4D-736556EAE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Project Description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32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frame with a blue background">
            <a:extLst>
              <a:ext uri="{FF2B5EF4-FFF2-40B4-BE49-F238E27FC236}">
                <a16:creationId xmlns:a16="http://schemas.microsoft.com/office/drawing/2014/main" id="{DC7CE528-CF05-72D8-47E9-95E222EF2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11789" cy="6858000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40BC878E-59F1-9883-2441-EA0853A31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326" y="914400"/>
            <a:ext cx="9641306" cy="526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Report Features: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</a:rPr>
              <a:t>Second Page: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E226FC-4FAE-A08F-947B-21B0D600C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710" y="1776548"/>
            <a:ext cx="7677313" cy="40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49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frame with a blue background">
            <a:extLst>
              <a:ext uri="{FF2B5EF4-FFF2-40B4-BE49-F238E27FC236}">
                <a16:creationId xmlns:a16="http://schemas.microsoft.com/office/drawing/2014/main" id="{DC7CE528-CF05-72D8-47E9-95E222EF2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11789" cy="6858000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40BC878E-59F1-9883-2441-EA0853A31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326" y="914401"/>
            <a:ext cx="9548720" cy="4820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Insights: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800" dirty="0"/>
              <a:t>An overview of a sales analysis that compares actual quantity sold against target sales for different order years.</a:t>
            </a:r>
          </a:p>
          <a:p>
            <a:pPr marL="0" indent="0">
              <a:buNone/>
            </a:pPr>
            <a:r>
              <a:rPr lang="en-US" sz="1600" b="1" dirty="0"/>
              <a:t>Key metrics </a:t>
            </a:r>
            <a:r>
              <a:rPr lang="en-US" sz="1600" dirty="0"/>
              <a:t>:  </a:t>
            </a:r>
          </a:p>
          <a:p>
            <a:pPr marL="0" indent="0">
              <a:buNone/>
            </a:pPr>
            <a:r>
              <a:rPr lang="en-US" sz="1800" dirty="0"/>
              <a:t>Total quantity sold  VS Target sales, Target Sales % Reached, and  Quantity Sold Surplus/Deficit.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Overall Sales Performance:</a:t>
            </a:r>
          </a:p>
          <a:p>
            <a:pPr marL="0" indent="0">
              <a:buNone/>
            </a:pPr>
            <a:r>
              <a:rPr lang="en-US" sz="1800" dirty="0"/>
              <a:t>The total quantity sold for the analyzed period falls slightly short of the total target sales except for 2022. </a:t>
            </a:r>
          </a:p>
          <a:p>
            <a:pPr marL="0" indent="0">
              <a:buNone/>
            </a:pPr>
            <a:r>
              <a:rPr lang="en-US" sz="1800" dirty="0"/>
              <a:t>This indicates a slight deficit in overall sales performance.</a:t>
            </a:r>
          </a:p>
          <a:p>
            <a:pPr marL="0" indent="0">
              <a:buNone/>
            </a:pPr>
            <a:r>
              <a:rPr lang="en-US" sz="1800" dirty="0"/>
              <a:t>For example: </a:t>
            </a:r>
          </a:p>
          <a:p>
            <a:pPr marL="0" indent="0">
              <a:buNone/>
            </a:pPr>
            <a:r>
              <a:rPr lang="en-US" sz="1800" dirty="0"/>
              <a:t>for 2020 there is a deficit of 752 than what was planned .</a:t>
            </a:r>
          </a:p>
          <a:p>
            <a:pPr marL="0" indent="0">
              <a:buNone/>
            </a:pPr>
            <a:endParaRPr lang="en-GB" sz="2400" dirty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86246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frame with a blue background">
            <a:extLst>
              <a:ext uri="{FF2B5EF4-FFF2-40B4-BE49-F238E27FC236}">
                <a16:creationId xmlns:a16="http://schemas.microsoft.com/office/drawing/2014/main" id="{DC7CE528-CF05-72D8-47E9-95E222EF2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11789" cy="6858000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40BC878E-59F1-9883-2441-EA0853A31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326" y="914400"/>
            <a:ext cx="9641306" cy="526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Report Features: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</a:rPr>
              <a:t>Third Page: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37509D-5911-B7CA-4351-38673C288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568" y="1789610"/>
            <a:ext cx="8148015" cy="404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39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frame with a blue background">
            <a:extLst>
              <a:ext uri="{FF2B5EF4-FFF2-40B4-BE49-F238E27FC236}">
                <a16:creationId xmlns:a16="http://schemas.microsoft.com/office/drawing/2014/main" id="{DC7CE528-CF05-72D8-47E9-95E222EF2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11789" cy="6858000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40BC878E-59F1-9883-2441-EA0853A31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326" y="914401"/>
            <a:ext cx="9548720" cy="4820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Insights:</a:t>
            </a:r>
          </a:p>
          <a:p>
            <a:pPr marL="0" indent="0">
              <a:buNone/>
            </a:pPr>
            <a:endParaRPr lang="en-GB" sz="2400" dirty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F968D7-6917-F52F-BAFF-75FF2829E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038" y="1291934"/>
            <a:ext cx="8205296" cy="444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72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frame with a blue background">
            <a:extLst>
              <a:ext uri="{FF2B5EF4-FFF2-40B4-BE49-F238E27FC236}">
                <a16:creationId xmlns:a16="http://schemas.microsoft.com/office/drawing/2014/main" id="{DC7CE528-CF05-72D8-47E9-95E222EF2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11789" cy="6858000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40BC878E-59F1-9883-2441-EA0853A31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326" y="914400"/>
            <a:ext cx="9641306" cy="526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Report Features: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</a:rPr>
              <a:t>Fourth Page: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67D46F-1D8C-D1C7-CDE2-CC898E725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924" y="1768656"/>
            <a:ext cx="7260151" cy="405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83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frame with a blue background">
            <a:extLst>
              <a:ext uri="{FF2B5EF4-FFF2-40B4-BE49-F238E27FC236}">
                <a16:creationId xmlns:a16="http://schemas.microsoft.com/office/drawing/2014/main" id="{DC7CE528-CF05-72D8-47E9-95E222EF2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11789" cy="6858000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40BC878E-59F1-9883-2441-EA0853A31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326" y="914401"/>
            <a:ext cx="9548720" cy="4820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Insights:</a:t>
            </a:r>
          </a:p>
          <a:p>
            <a:pPr marL="0" indent="0">
              <a:buNone/>
            </a:pPr>
            <a:r>
              <a:rPr lang="en-US" sz="2400" dirty="0"/>
              <a:t>Sales forecast for the expected quantity sold in Q2 2023 with a 95% confidence interval.</a:t>
            </a:r>
          </a:p>
          <a:p>
            <a:pPr marL="0" indent="0">
              <a:buNone/>
            </a:pPr>
            <a:r>
              <a:rPr lang="en-GB" sz="2000" dirty="0"/>
              <a:t>For 2022 Q2 :                              2022 Q3:                              2022 Q4:                         2023 Q1 :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           2023 Q2:</a:t>
            </a:r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3351CC-824B-B4D5-02DC-E3CAD7741B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1504"/>
          <a:stretch/>
        </p:blipFill>
        <p:spPr>
          <a:xfrm>
            <a:off x="1375954" y="2614786"/>
            <a:ext cx="1895740" cy="546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47F80D-174F-5C26-DEF1-E2A423368C1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4392"/>
          <a:stretch/>
        </p:blipFill>
        <p:spPr>
          <a:xfrm>
            <a:off x="4174896" y="2563641"/>
            <a:ext cx="1437430" cy="6039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1EA043-22D2-06E5-75D7-96A345561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5528" y="2563641"/>
            <a:ext cx="1676634" cy="546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6B13F3-91F7-D8AE-A243-618FD84FF0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1302" y="2563641"/>
            <a:ext cx="1590897" cy="5525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CCFA092-0C1C-F0D4-4AF8-B6AFCB3297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3674" y="4280779"/>
            <a:ext cx="1581371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85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fram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371D2E67-2CA1-3BB8-8209-BF344775F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7500"/>
            <a:ext cx="12192000" cy="7175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BD40A9-44DE-4D11-3B4D-736556EAE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Thanks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6A66E-0427-45B9-5669-78BC035C014F}"/>
              </a:ext>
            </a:extLst>
          </p:cNvPr>
          <p:cNvSpPr txBox="1"/>
          <p:nvPr/>
        </p:nvSpPr>
        <p:spPr>
          <a:xfrm>
            <a:off x="1524000" y="5101389"/>
            <a:ext cx="263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Shorouk Abdelraouf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0403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fram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AADFCF9C-DCDC-CB17-3A8D-56D4817A4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27EE9A-645A-53BB-CCB1-979A1362A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940526"/>
            <a:ext cx="9637123" cy="920024"/>
          </a:xfrm>
        </p:spPr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Project Steps</a:t>
            </a:r>
            <a:endParaRPr lang="en-GB" sz="8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2DC60-A2B8-CEF0-3DD2-E1EF8ABC0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933" y="1860550"/>
            <a:ext cx="9336133" cy="402438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6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Answering the Queries </a:t>
            </a:r>
          </a:p>
          <a:p>
            <a:pPr marL="0" indent="0">
              <a:buNone/>
            </a:pPr>
            <a:r>
              <a:rPr lang="en-GB" dirty="0"/>
              <a:t>This is done by  using Oracle(Toad Tool) and verifying the queries by using Python 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9258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fram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AADFCF9C-DCDC-CB17-3A8D-56D4817A4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2DC60-A2B8-CEF0-3DD2-E1EF8ABC0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49" y="1684087"/>
            <a:ext cx="9336133" cy="402438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GB" sz="2600" b="1" i="0" u="none" strike="noStrike" dirty="0"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sz="26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C1E6D6-8F5D-CA9B-4983-C78D1007C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819" y="1523248"/>
            <a:ext cx="5971357" cy="19057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60DCBD-3AC0-13F7-6F9C-6F29B046E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544" y="2261754"/>
            <a:ext cx="1657581" cy="10002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40B8D1-BB88-5253-7BDC-35BBB85C72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5100" y="3858723"/>
            <a:ext cx="6062797" cy="19057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722E58-907A-A370-025C-771086283F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5543" y="4266705"/>
            <a:ext cx="1657581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46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fram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371D2E67-2CA1-3BB8-8209-BF344775F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7500"/>
            <a:ext cx="12192000" cy="7175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B523E6-5B0F-D36B-36C5-BCCD135A8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759" y="1252992"/>
            <a:ext cx="6340711" cy="20388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0B2EDF-FCFD-A470-BA92-90E68DDD0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1738" y="1648994"/>
            <a:ext cx="1558101" cy="10140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9DE38E-0CFB-7188-E36F-2A8083B80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0759" y="3605349"/>
            <a:ext cx="6340711" cy="13062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BF50FC-5029-3AFC-3BC8-50393F076A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1738" y="3605349"/>
            <a:ext cx="1651828" cy="101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36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fram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AADFCF9C-DCDC-CB17-3A8D-56D4817A4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27EE9A-645A-53BB-CCB1-979A1362A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940526"/>
            <a:ext cx="9637123" cy="920024"/>
          </a:xfrm>
        </p:spPr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Project Steps</a:t>
            </a:r>
            <a:endParaRPr lang="en-GB" sz="8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2DC60-A2B8-CEF0-3DD2-E1EF8ABC0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933" y="1860550"/>
            <a:ext cx="9336133" cy="4024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verifying the queries by using Python (</a:t>
            </a:r>
            <a:r>
              <a:rPr lang="en-GB" sz="26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Jupyter</a:t>
            </a:r>
            <a:r>
              <a:rPr lang="en-GB" sz="2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notebook).</a:t>
            </a:r>
          </a:p>
          <a:p>
            <a:pPr marL="0" indent="0">
              <a:buNone/>
            </a:pPr>
            <a:r>
              <a:rPr lang="en-GB" sz="2400" dirty="0"/>
              <a:t>After reading the file and converting it to a data frame and displaying a subset of the data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8B1BBA-466C-259F-C1E9-8611165E0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932" y="3429000"/>
            <a:ext cx="9381173" cy="177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0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fram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AADFCF9C-DCDC-CB17-3A8D-56D4817A4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2DC60-A2B8-CEF0-3DD2-E1EF8ABC0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49" y="1684087"/>
            <a:ext cx="9336133" cy="402438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GB" sz="2600" b="1" i="0" u="none" strike="noStrike" dirty="0"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sz="26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5FDC29-31A8-8829-0EB7-6672A5602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823" y="985368"/>
            <a:ext cx="7067124" cy="13386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43B834-2B49-4651-3AE9-0169572BF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823" y="2573308"/>
            <a:ext cx="7067123" cy="16282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C837F3-1387-ADEA-5824-D0BAA44DF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1537" y="4365680"/>
            <a:ext cx="7076648" cy="150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01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fram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AADFCF9C-DCDC-CB17-3A8D-56D4817A4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27EE9A-645A-53BB-CCB1-979A1362A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940526"/>
            <a:ext cx="9637123" cy="920024"/>
          </a:xfrm>
        </p:spPr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Project Steps</a:t>
            </a:r>
            <a:endParaRPr lang="en-GB" sz="8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2DC60-A2B8-CEF0-3DD2-E1EF8ABC0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933" y="1860550"/>
            <a:ext cx="9336133" cy="4024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2. Getting insights from the data </a:t>
            </a:r>
          </a:p>
          <a:p>
            <a:pPr marL="0" indent="0">
              <a:buNone/>
            </a:pPr>
            <a:r>
              <a:rPr lang="en-GB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Business Questions</a:t>
            </a:r>
            <a:r>
              <a:rPr lang="en-GB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914400" marR="0" lvl="1" indent="-45720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Percentage and values of Revenue vs Planned Revenue.</a:t>
            </a:r>
          </a:p>
          <a:p>
            <a:pPr marL="914400" marR="0" lvl="1" indent="-45720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Percentage and values of Quantity Sold vs Target Sales.</a:t>
            </a:r>
          </a:p>
          <a:p>
            <a:pPr marL="914400" marR="0" lvl="1" indent="-45720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Quantity Sold by Order Year and Quarter colored by Product Line</a:t>
            </a:r>
          </a:p>
          <a:p>
            <a:pPr marL="914400" marR="0" lvl="1" indent="-45720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Forecast and predict the expected quantity sold (Range accepted) for all products in Q2 2023 with confidence level 95% based on historical data.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9986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frame with a blue background">
            <a:extLst>
              <a:ext uri="{FF2B5EF4-FFF2-40B4-BE49-F238E27FC236}">
                <a16:creationId xmlns:a16="http://schemas.microsoft.com/office/drawing/2014/main" id="{DC7CE528-CF05-72D8-47E9-95E222EF2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11789" cy="6858000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40BC878E-59F1-9883-2441-EA0853A31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326" y="914400"/>
            <a:ext cx="9641306" cy="526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Report Features: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</a:rPr>
              <a:t>First Page: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A28AB6-CCB2-EF1A-9F92-6968D34F9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304" y="1938736"/>
            <a:ext cx="8385359" cy="367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4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frame with a blue background">
            <a:extLst>
              <a:ext uri="{FF2B5EF4-FFF2-40B4-BE49-F238E27FC236}">
                <a16:creationId xmlns:a16="http://schemas.microsoft.com/office/drawing/2014/main" id="{DC7CE528-CF05-72D8-47E9-95E222EF2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11789" cy="6858000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40BC878E-59F1-9883-2441-EA0853A31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326" y="914401"/>
            <a:ext cx="9548720" cy="4820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Insights: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800" dirty="0"/>
              <a:t>A comprehensive overview of revenue performance, comparing actual revenue to planned revenue across different years.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b="1" dirty="0"/>
              <a:t>Key metrics </a:t>
            </a:r>
            <a:r>
              <a:rPr lang="en-US" sz="1600" dirty="0"/>
              <a:t>:  </a:t>
            </a:r>
          </a:p>
          <a:p>
            <a:pPr marL="0" indent="0">
              <a:buNone/>
            </a:pPr>
            <a:r>
              <a:rPr lang="en-US" sz="1800" dirty="0"/>
              <a:t>total revenue VS planned revenue , revenue achievement percentage, and revenue surplus/deficit.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800" dirty="0"/>
              <a:t>There are  surpluses of revenues across the analyzed years (2022 Q1) indicating a great performance and  growth in its business.</a:t>
            </a:r>
          </a:p>
          <a:p>
            <a:pPr marL="0" indent="0">
              <a:buNone/>
            </a:pPr>
            <a:r>
              <a:rPr lang="en-US" sz="1800" dirty="0"/>
              <a:t>This could be because a successful marketing campaigns, increased sales team efforts, or favorable market conditions.</a:t>
            </a:r>
          </a:p>
          <a:p>
            <a:pPr marL="0" indent="0">
              <a:buNone/>
            </a:pPr>
            <a:r>
              <a:rPr lang="en-US" sz="1800" dirty="0"/>
              <a:t>For example: </a:t>
            </a:r>
          </a:p>
          <a:p>
            <a:pPr marL="0" indent="0">
              <a:buNone/>
            </a:pPr>
            <a:r>
              <a:rPr lang="en-US" sz="1800" dirty="0"/>
              <a:t>for 2022 there is a surplus of 509.63k which represent 2.85% higher than what was planned .</a:t>
            </a:r>
          </a:p>
          <a:p>
            <a:pPr marL="0" indent="0">
              <a:buNone/>
            </a:pPr>
            <a:endParaRPr lang="en-GB" sz="2400" dirty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23426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387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Project Description</vt:lpstr>
      <vt:lpstr>Project Steps</vt:lpstr>
      <vt:lpstr>PowerPoint Presentation</vt:lpstr>
      <vt:lpstr>PowerPoint Presentation</vt:lpstr>
      <vt:lpstr>Project Steps</vt:lpstr>
      <vt:lpstr>PowerPoint Presentation</vt:lpstr>
      <vt:lpstr>Project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Project Description</dc:title>
  <dc:creator>شروق عبدالرؤف محمد سالم مرعى</dc:creator>
  <cp:lastModifiedBy>شروق عبدالرؤف محمد سالم مرعى</cp:lastModifiedBy>
  <cp:revision>28</cp:revision>
  <dcterms:created xsi:type="dcterms:W3CDTF">2024-05-13T17:37:28Z</dcterms:created>
  <dcterms:modified xsi:type="dcterms:W3CDTF">2024-09-14T12:10:17Z</dcterms:modified>
</cp:coreProperties>
</file>