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6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SALES ($)</c:v>
                </c:pt>
              </c:strCache>
            </c:strRef>
          </c:tx>
          <c:spPr>
            <a:pattFill prst="wdDnDiag">
              <a:fgClr>
                <a:srgbClr val="C00000"/>
              </a:fgClr>
              <a:bgClr>
                <a:schemeClr val="bg1"/>
              </a:bgClr>
            </a:pattFill>
            <a:ln>
              <a:noFill/>
            </a:ln>
            <a:effectLst/>
          </c:spPr>
          <c:invertIfNegative val="0"/>
          <c:cat>
            <c:numRef>
              <c:f>Sheet1!$A$2:$A$9</c:f>
              <c:numCache>
                <c:formatCode>General</c:formatCode>
                <c:ptCount val="8"/>
                <c:pt idx="0">
                  <c:v>2012</c:v>
                </c:pt>
                <c:pt idx="1">
                  <c:v>2014</c:v>
                </c:pt>
                <c:pt idx="2">
                  <c:v>2013</c:v>
                </c:pt>
                <c:pt idx="3">
                  <c:v>2010</c:v>
                </c:pt>
                <c:pt idx="4">
                  <c:v>2011</c:v>
                </c:pt>
                <c:pt idx="5">
                  <c:v>2015</c:v>
                </c:pt>
                <c:pt idx="6">
                  <c:v>2016</c:v>
                </c:pt>
                <c:pt idx="7">
                  <c:v>2017</c:v>
                </c:pt>
              </c:numCache>
            </c:numRef>
          </c:cat>
          <c:val>
            <c:numRef>
              <c:f>Sheet1!$B$2:$B$9</c:f>
              <c:numCache>
                <c:formatCode>General</c:formatCode>
                <c:ptCount val="8"/>
                <c:pt idx="0">
                  <c:v>76</c:v>
                </c:pt>
                <c:pt idx="1">
                  <c:v>27</c:v>
                </c:pt>
                <c:pt idx="2">
                  <c:v>24</c:v>
                </c:pt>
                <c:pt idx="3">
                  <c:v>17</c:v>
                </c:pt>
                <c:pt idx="4">
                  <c:v>14</c:v>
                </c:pt>
                <c:pt idx="5">
                  <c:v>13</c:v>
                </c:pt>
                <c:pt idx="6">
                  <c:v>11</c:v>
                </c:pt>
                <c:pt idx="7">
                  <c:v>10</c:v>
                </c:pt>
              </c:numCache>
            </c:numRef>
          </c:val>
          <c:extLst>
            <c:ext xmlns:c16="http://schemas.microsoft.com/office/drawing/2014/chart" uri="{C3380CC4-5D6E-409C-BE32-E72D297353CC}">
              <c16:uniqueId val="{00000000-3A98-4725-B874-3E53BBC86B5D}"/>
            </c:ext>
          </c:extLst>
        </c:ser>
        <c:ser>
          <c:idx val="1"/>
          <c:order val="1"/>
          <c:tx>
            <c:strRef>
              <c:f>Sheet1!$C$1</c:f>
              <c:strCache>
                <c:ptCount val="1"/>
                <c:pt idx="0">
                  <c:v>Column1</c:v>
                </c:pt>
              </c:strCache>
            </c:strRef>
          </c:tx>
          <c:spPr>
            <a:solidFill>
              <a:schemeClr val="accent2"/>
            </a:solidFill>
            <a:ln>
              <a:noFill/>
            </a:ln>
            <a:effectLst/>
          </c:spPr>
          <c:invertIfNegative val="0"/>
          <c:cat>
            <c:numRef>
              <c:f>Sheet1!$A$2:$A$9</c:f>
              <c:numCache>
                <c:formatCode>General</c:formatCode>
                <c:ptCount val="8"/>
                <c:pt idx="0">
                  <c:v>2012</c:v>
                </c:pt>
                <c:pt idx="1">
                  <c:v>2014</c:v>
                </c:pt>
                <c:pt idx="2">
                  <c:v>2013</c:v>
                </c:pt>
                <c:pt idx="3">
                  <c:v>2010</c:v>
                </c:pt>
                <c:pt idx="4">
                  <c:v>2011</c:v>
                </c:pt>
                <c:pt idx="5">
                  <c:v>2015</c:v>
                </c:pt>
                <c:pt idx="6">
                  <c:v>2016</c:v>
                </c:pt>
                <c:pt idx="7">
                  <c:v>2017</c:v>
                </c:pt>
              </c:numCache>
            </c:numRef>
          </c:cat>
          <c:val>
            <c:numRef>
              <c:f>Sheet1!$C$2:$C$9</c:f>
              <c:numCache>
                <c:formatCode>General</c:formatCode>
                <c:ptCount val="8"/>
              </c:numCache>
            </c:numRef>
          </c:val>
          <c:extLst>
            <c:ext xmlns:c16="http://schemas.microsoft.com/office/drawing/2014/chart" uri="{C3380CC4-5D6E-409C-BE32-E72D297353CC}">
              <c16:uniqueId val="{00000001-3A98-4725-B874-3E53BBC86B5D}"/>
            </c:ext>
          </c:extLst>
        </c:ser>
        <c:ser>
          <c:idx val="2"/>
          <c:order val="2"/>
          <c:tx>
            <c:strRef>
              <c:f>Sheet1!$D$1</c:f>
              <c:strCache>
                <c:ptCount val="1"/>
                <c:pt idx="0">
                  <c:v>Column2</c:v>
                </c:pt>
              </c:strCache>
            </c:strRef>
          </c:tx>
          <c:spPr>
            <a:solidFill>
              <a:schemeClr val="accent3"/>
            </a:solidFill>
            <a:ln>
              <a:noFill/>
            </a:ln>
            <a:effectLst/>
          </c:spPr>
          <c:invertIfNegative val="0"/>
          <c:cat>
            <c:numRef>
              <c:f>Sheet1!$A$2:$A$9</c:f>
              <c:numCache>
                <c:formatCode>General</c:formatCode>
                <c:ptCount val="8"/>
                <c:pt idx="0">
                  <c:v>2012</c:v>
                </c:pt>
                <c:pt idx="1">
                  <c:v>2014</c:v>
                </c:pt>
                <c:pt idx="2">
                  <c:v>2013</c:v>
                </c:pt>
                <c:pt idx="3">
                  <c:v>2010</c:v>
                </c:pt>
                <c:pt idx="4">
                  <c:v>2011</c:v>
                </c:pt>
                <c:pt idx="5">
                  <c:v>2015</c:v>
                </c:pt>
                <c:pt idx="6">
                  <c:v>2016</c:v>
                </c:pt>
                <c:pt idx="7">
                  <c:v>2017</c:v>
                </c:pt>
              </c:numCache>
            </c:numRef>
          </c:cat>
          <c:val>
            <c:numRef>
              <c:f>Sheet1!$D$2:$D$9</c:f>
              <c:numCache>
                <c:formatCode>General</c:formatCode>
                <c:ptCount val="8"/>
              </c:numCache>
            </c:numRef>
          </c:val>
          <c:extLst>
            <c:ext xmlns:c16="http://schemas.microsoft.com/office/drawing/2014/chart" uri="{C3380CC4-5D6E-409C-BE32-E72D297353CC}">
              <c16:uniqueId val="{00000002-3A98-4725-B874-3E53BBC86B5D}"/>
            </c:ext>
          </c:extLst>
        </c:ser>
        <c:dLbls>
          <c:showLegendKey val="0"/>
          <c:showVal val="0"/>
          <c:showCatName val="0"/>
          <c:showSerName val="0"/>
          <c:showPercent val="0"/>
          <c:showBubbleSize val="0"/>
        </c:dLbls>
        <c:gapWidth val="74"/>
        <c:overlap val="92"/>
        <c:axId val="470768232"/>
        <c:axId val="470773152"/>
      </c:barChart>
      <c:catAx>
        <c:axId val="470768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0773152"/>
        <c:crosses val="autoZero"/>
        <c:auto val="1"/>
        <c:lblAlgn val="ctr"/>
        <c:lblOffset val="100"/>
        <c:noMultiLvlLbl val="0"/>
      </c:catAx>
      <c:valAx>
        <c:axId val="4707731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0768232"/>
        <c:crosses val="autoZero"/>
        <c:crossBetween val="between"/>
      </c:valAx>
      <c:spPr>
        <a:noFill/>
        <a:ln w="25400">
          <a:noFill/>
        </a:ln>
        <a:effectLst/>
      </c:spPr>
    </c:plotArea>
    <c:legend>
      <c:legendPos val="r"/>
      <c:layout>
        <c:manualLayout>
          <c:xMode val="edge"/>
          <c:yMode val="edge"/>
          <c:x val="0.81314058328513916"/>
          <c:y val="3.0960828276763365E-2"/>
          <c:w val="7.6311083729037693E-2"/>
          <c:h val="5.07632086017709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B58C4D-8821-43CF-88B7-659ADCCEC1DE}"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715956-28A6-4DCF-8205-9B05323F31C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552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B58C4D-8821-43CF-88B7-659ADCCEC1DE}"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715956-28A6-4DCF-8205-9B05323F31C4}" type="slidenum">
              <a:rPr lang="en-IN" smtClean="0"/>
              <a:t>‹#›</a:t>
            </a:fld>
            <a:endParaRPr lang="en-IN"/>
          </a:p>
        </p:txBody>
      </p:sp>
    </p:spTree>
    <p:extLst>
      <p:ext uri="{BB962C8B-B14F-4D97-AF65-F5344CB8AC3E}">
        <p14:creationId xmlns:p14="http://schemas.microsoft.com/office/powerpoint/2010/main" val="1573424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B58C4D-8821-43CF-88B7-659ADCCEC1DE}"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715956-28A6-4DCF-8205-9B05323F31C4}" type="slidenum">
              <a:rPr lang="en-IN" smtClean="0"/>
              <a:t>‹#›</a:t>
            </a:fld>
            <a:endParaRPr lang="en-IN"/>
          </a:p>
        </p:txBody>
      </p:sp>
    </p:spTree>
    <p:extLst>
      <p:ext uri="{BB962C8B-B14F-4D97-AF65-F5344CB8AC3E}">
        <p14:creationId xmlns:p14="http://schemas.microsoft.com/office/powerpoint/2010/main" val="863147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B58C4D-8821-43CF-88B7-659ADCCEC1DE}"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715956-28A6-4DCF-8205-9B05323F31C4}" type="slidenum">
              <a:rPr lang="en-IN" smtClean="0"/>
              <a:t>‹#›</a:t>
            </a:fld>
            <a:endParaRPr lang="en-IN"/>
          </a:p>
        </p:txBody>
      </p:sp>
    </p:spTree>
    <p:extLst>
      <p:ext uri="{BB962C8B-B14F-4D97-AF65-F5344CB8AC3E}">
        <p14:creationId xmlns:p14="http://schemas.microsoft.com/office/powerpoint/2010/main" val="182285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B58C4D-8821-43CF-88B7-659ADCCEC1DE}"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715956-28A6-4DCF-8205-9B05323F31C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148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B58C4D-8821-43CF-88B7-659ADCCEC1DE}"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715956-28A6-4DCF-8205-9B05323F31C4}" type="slidenum">
              <a:rPr lang="en-IN" smtClean="0"/>
              <a:t>‹#›</a:t>
            </a:fld>
            <a:endParaRPr lang="en-IN"/>
          </a:p>
        </p:txBody>
      </p:sp>
    </p:spTree>
    <p:extLst>
      <p:ext uri="{BB962C8B-B14F-4D97-AF65-F5344CB8AC3E}">
        <p14:creationId xmlns:p14="http://schemas.microsoft.com/office/powerpoint/2010/main" val="397001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B58C4D-8821-43CF-88B7-659ADCCEC1DE}" type="datetimeFigureOut">
              <a:rPr lang="en-IN" smtClean="0"/>
              <a:t>15-03-2024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715956-28A6-4DCF-8205-9B05323F31C4}" type="slidenum">
              <a:rPr lang="en-IN" smtClean="0"/>
              <a:t>‹#›</a:t>
            </a:fld>
            <a:endParaRPr lang="en-IN"/>
          </a:p>
        </p:txBody>
      </p:sp>
    </p:spTree>
    <p:extLst>
      <p:ext uri="{BB962C8B-B14F-4D97-AF65-F5344CB8AC3E}">
        <p14:creationId xmlns:p14="http://schemas.microsoft.com/office/powerpoint/2010/main" val="748641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B58C4D-8821-43CF-88B7-659ADCCEC1DE}" type="datetimeFigureOut">
              <a:rPr lang="en-IN" smtClean="0"/>
              <a:t>15-03-2024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715956-28A6-4DCF-8205-9B05323F31C4}" type="slidenum">
              <a:rPr lang="en-IN" smtClean="0"/>
              <a:t>‹#›</a:t>
            </a:fld>
            <a:endParaRPr lang="en-IN"/>
          </a:p>
        </p:txBody>
      </p:sp>
    </p:spTree>
    <p:extLst>
      <p:ext uri="{BB962C8B-B14F-4D97-AF65-F5344CB8AC3E}">
        <p14:creationId xmlns:p14="http://schemas.microsoft.com/office/powerpoint/2010/main" val="383733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B58C4D-8821-43CF-88B7-659ADCCEC1DE}" type="datetimeFigureOut">
              <a:rPr lang="en-IN" smtClean="0"/>
              <a:t>15-03-2024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2715956-28A6-4DCF-8205-9B05323F31C4}" type="slidenum">
              <a:rPr lang="en-IN" smtClean="0"/>
              <a:t>‹#›</a:t>
            </a:fld>
            <a:endParaRPr lang="en-IN"/>
          </a:p>
        </p:txBody>
      </p:sp>
    </p:spTree>
    <p:extLst>
      <p:ext uri="{BB962C8B-B14F-4D97-AF65-F5344CB8AC3E}">
        <p14:creationId xmlns:p14="http://schemas.microsoft.com/office/powerpoint/2010/main" val="1103653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B58C4D-8821-43CF-88B7-659ADCCEC1DE}" type="datetimeFigureOut">
              <a:rPr lang="en-IN" smtClean="0"/>
              <a:t>15-03-2024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2715956-28A6-4DCF-8205-9B05323F31C4}" type="slidenum">
              <a:rPr lang="en-IN" smtClean="0"/>
              <a:t>‹#›</a:t>
            </a:fld>
            <a:endParaRPr lang="en-IN"/>
          </a:p>
        </p:txBody>
      </p:sp>
    </p:spTree>
    <p:extLst>
      <p:ext uri="{BB962C8B-B14F-4D97-AF65-F5344CB8AC3E}">
        <p14:creationId xmlns:p14="http://schemas.microsoft.com/office/powerpoint/2010/main" val="550961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4B58C4D-8821-43CF-88B7-659ADCCEC1DE}"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715956-28A6-4DCF-8205-9B05323F31C4}" type="slidenum">
              <a:rPr lang="en-IN" smtClean="0"/>
              <a:t>‹#›</a:t>
            </a:fld>
            <a:endParaRPr lang="en-IN"/>
          </a:p>
        </p:txBody>
      </p:sp>
    </p:spTree>
    <p:extLst>
      <p:ext uri="{BB962C8B-B14F-4D97-AF65-F5344CB8AC3E}">
        <p14:creationId xmlns:p14="http://schemas.microsoft.com/office/powerpoint/2010/main" val="1051946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B58C4D-8821-43CF-88B7-659ADCCEC1DE}" type="datetimeFigureOut">
              <a:rPr lang="en-IN" smtClean="0"/>
              <a:t>15-03-2024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2715956-28A6-4DCF-8205-9B05323F31C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450431"/>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044611" y="1186542"/>
            <a:ext cx="4858139" cy="3329581"/>
          </a:xfrm>
        </p:spPr>
        <p:txBody>
          <a:bodyPr>
            <a:normAutofit/>
          </a:bodyPr>
          <a:lstStyle/>
          <a:p>
            <a:pPr algn="ctr"/>
            <a:r>
              <a:rPr lang="en-US" sz="4800" b="1" dirty="0">
                <a:solidFill>
                  <a:srgbClr val="C00000"/>
                </a:solidFill>
                <a:latin typeface="Segoe UI Black" panose="020B0A02040204020203" pitchFamily="34" charset="0"/>
                <a:ea typeface="Segoe UI Black" panose="020B0A02040204020203" pitchFamily="34" charset="0"/>
                <a:cs typeface="Arial" panose="020B0604020202020204" pitchFamily="34" charset="0"/>
              </a:rPr>
              <a:t>AMAZON SALES </a:t>
            </a:r>
            <a:br>
              <a:rPr lang="en-US" sz="4800" b="1" dirty="0">
                <a:solidFill>
                  <a:srgbClr val="C00000"/>
                </a:solidFill>
                <a:latin typeface="Segoe UI Black" panose="020B0A02040204020203" pitchFamily="34" charset="0"/>
                <a:ea typeface="Segoe UI Black" panose="020B0A02040204020203" pitchFamily="34" charset="0"/>
                <a:cs typeface="Arial" panose="020B0604020202020204" pitchFamily="34" charset="0"/>
              </a:rPr>
            </a:br>
            <a:r>
              <a:rPr lang="en-US" sz="4800" b="1" dirty="0">
                <a:solidFill>
                  <a:srgbClr val="C00000"/>
                </a:solidFill>
                <a:latin typeface="Segoe UI Black" panose="020B0A02040204020203" pitchFamily="34" charset="0"/>
                <a:ea typeface="Segoe UI Black" panose="020B0A02040204020203" pitchFamily="34" charset="0"/>
                <a:cs typeface="Arial" panose="020B0604020202020204" pitchFamily="34" charset="0"/>
              </a:rPr>
              <a:t>DATA ANALYSIS REPORT</a:t>
            </a:r>
          </a:p>
        </p:txBody>
      </p:sp>
      <p:sp>
        <p:nvSpPr>
          <p:cNvPr id="3" name="Subtitle 2"/>
          <p:cNvSpPr>
            <a:spLocks noGrp="1"/>
          </p:cNvSpPr>
          <p:nvPr>
            <p:ph type="subTitle" idx="1"/>
          </p:nvPr>
        </p:nvSpPr>
        <p:spPr>
          <a:xfrm>
            <a:off x="6820678" y="4620638"/>
            <a:ext cx="5371322" cy="348236"/>
          </a:xfrm>
        </p:spPr>
        <p:txBody>
          <a:bodyPr>
            <a:normAutofit/>
          </a:bodyPr>
          <a:lstStyle/>
          <a:p>
            <a:pPr algn="ctr"/>
            <a:r>
              <a:rPr lang="en-IN" sz="1200" b="1" dirty="0" smtClean="0">
                <a:solidFill>
                  <a:schemeClr val="tx1"/>
                </a:solidFill>
                <a:latin typeface="Arial" panose="020B0604020202020204" pitchFamily="34" charset="0"/>
                <a:ea typeface="Segoe UI Black" panose="020B0A02040204020203" pitchFamily="34" charset="0"/>
                <a:cs typeface="Arial" panose="020B0604020202020204" pitchFamily="34" charset="0"/>
              </a:rPr>
              <a:t>BY SHORRYA VERMA</a:t>
            </a:r>
            <a:endParaRPr lang="en-IN" sz="1200" b="1" dirty="0">
              <a:solidFill>
                <a:schemeClr val="tx1"/>
              </a:solidFill>
              <a:latin typeface="Arial" panose="020B0604020202020204" pitchFamily="34" charset="0"/>
              <a:ea typeface="Segoe UI Black" panose="020B0A02040204020203"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831" y="1082027"/>
            <a:ext cx="7002968" cy="378233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287566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11426" y="828183"/>
            <a:ext cx="2750231" cy="694947"/>
          </a:xfrm>
        </p:spPr>
        <p:txBody>
          <a:bodyPr/>
          <a:lstStyle/>
          <a:p>
            <a:pPr algn="ctr"/>
            <a:r>
              <a:rPr lang="en-IN" sz="3200" dirty="0" smtClean="0">
                <a:solidFill>
                  <a:schemeClr val="tx1"/>
                </a:solidFill>
                <a:latin typeface="Arial Rounded MT Bold" panose="020F0704030504030204" pitchFamily="34" charset="0"/>
              </a:rPr>
              <a:t>OBJECTIVE</a:t>
            </a:r>
            <a:endParaRPr lang="en-IN" sz="3200" dirty="0">
              <a:solidFill>
                <a:schemeClr val="tx1"/>
              </a:solidFill>
              <a:latin typeface="Arial Rounded MT Bold" panose="020F0704030504030204" pitchFamily="34" charset="0"/>
            </a:endParaRPr>
          </a:p>
        </p:txBody>
      </p:sp>
      <p:sp>
        <p:nvSpPr>
          <p:cNvPr id="3" name="Content Placeholder 2"/>
          <p:cNvSpPr>
            <a:spLocks noGrp="1"/>
          </p:cNvSpPr>
          <p:nvPr>
            <p:ph idx="1"/>
          </p:nvPr>
        </p:nvSpPr>
        <p:spPr>
          <a:xfrm>
            <a:off x="711426" y="2019984"/>
            <a:ext cx="2619602" cy="3760051"/>
          </a:xfrm>
        </p:spPr>
        <p:txBody>
          <a:bodyPr>
            <a:normAutofit/>
          </a:bodyPr>
          <a:lstStyle/>
          <a:p>
            <a:pPr marL="0" indent="0" algn="ctr">
              <a:buNone/>
            </a:pPr>
            <a:r>
              <a:rPr lang="en-US" dirty="0">
                <a:solidFill>
                  <a:schemeClr val="tx1">
                    <a:lumMod val="85000"/>
                  </a:schemeClr>
                </a:solidFill>
                <a:latin typeface="Arial" panose="020B0604020202020204" pitchFamily="34" charset="0"/>
                <a:cs typeface="Arial" panose="020B0604020202020204" pitchFamily="34" charset="0"/>
              </a:rPr>
              <a:t>Sales management has gained importance to meet increasing competition and the need for improved methods of distribution to reduce cost and to increase profits. Sales management today is the most important function in a commercial and business enterprise.</a:t>
            </a:r>
            <a:endParaRPr lang="en-IN" dirty="0">
              <a:solidFill>
                <a:schemeClr val="tx1">
                  <a:lumMod val="85000"/>
                </a:schemeClr>
              </a:solidFill>
              <a:latin typeface="Arial" panose="020B0604020202020204" pitchFamily="34" charset="0"/>
              <a:cs typeface="Arial" panose="020B0604020202020204" pitchFamily="34" charset="0"/>
            </a:endParaRPr>
          </a:p>
        </p:txBody>
      </p:sp>
      <p:sp>
        <p:nvSpPr>
          <p:cNvPr id="4" name="Rectangle 3"/>
          <p:cNvSpPr/>
          <p:nvPr/>
        </p:nvSpPr>
        <p:spPr>
          <a:xfrm>
            <a:off x="4086808" y="0"/>
            <a:ext cx="4133461" cy="6335486"/>
          </a:xfrm>
          <a:prstGeom prst="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5" name="Title 1"/>
          <p:cNvSpPr txBox="1">
            <a:spLocks/>
          </p:cNvSpPr>
          <p:nvPr/>
        </p:nvSpPr>
        <p:spPr>
          <a:xfrm>
            <a:off x="4843736" y="254351"/>
            <a:ext cx="2750231" cy="66695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dirty="0" smtClean="0">
                <a:solidFill>
                  <a:schemeClr val="bg1">
                    <a:lumMod val="85000"/>
                    <a:lumOff val="15000"/>
                  </a:schemeClr>
                </a:solidFill>
                <a:latin typeface="Arial Rounded MT Bold" panose="020F0704030504030204" pitchFamily="34" charset="0"/>
              </a:rPr>
              <a:t>BENEFITS</a:t>
            </a:r>
            <a:endParaRPr lang="en-IN" sz="3200" dirty="0">
              <a:solidFill>
                <a:schemeClr val="bg1">
                  <a:lumMod val="85000"/>
                  <a:lumOff val="15000"/>
                </a:schemeClr>
              </a:solidFill>
              <a:latin typeface="Arial Rounded MT Bold" panose="020F0704030504030204" pitchFamily="34" charset="0"/>
            </a:endParaRPr>
          </a:p>
        </p:txBody>
      </p:sp>
      <p:sp>
        <p:nvSpPr>
          <p:cNvPr id="7" name="Title 1"/>
          <p:cNvSpPr txBox="1">
            <a:spLocks/>
          </p:cNvSpPr>
          <p:nvPr/>
        </p:nvSpPr>
        <p:spPr>
          <a:xfrm>
            <a:off x="8770773" y="842179"/>
            <a:ext cx="2750231" cy="66695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200" dirty="0" smtClean="0">
                <a:solidFill>
                  <a:schemeClr val="tx1"/>
                </a:solidFill>
                <a:latin typeface="Arial Rounded MT Bold" panose="020F0704030504030204" pitchFamily="34" charset="0"/>
              </a:rPr>
              <a:t>FINDINGS</a:t>
            </a:r>
            <a:endParaRPr lang="en-IN" sz="3200" dirty="0">
              <a:solidFill>
                <a:schemeClr val="tx1"/>
              </a:solidFill>
              <a:latin typeface="Arial Rounded MT Bold" panose="020F0704030504030204" pitchFamily="34" charset="0"/>
            </a:endParaRPr>
          </a:p>
        </p:txBody>
      </p:sp>
      <p:sp>
        <p:nvSpPr>
          <p:cNvPr id="8" name="Content Placeholder 2"/>
          <p:cNvSpPr txBox="1">
            <a:spLocks/>
          </p:cNvSpPr>
          <p:nvPr/>
        </p:nvSpPr>
        <p:spPr>
          <a:xfrm>
            <a:off x="4909051" y="1175657"/>
            <a:ext cx="2619602" cy="529960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a:buFont typeface="Arial" panose="020B0604020202020204" pitchFamily="34" charset="0"/>
              <a:buChar char="•"/>
            </a:pPr>
            <a:r>
              <a:rPr lang="en-US" dirty="0">
                <a:solidFill>
                  <a:schemeClr val="bg1">
                    <a:lumMod val="85000"/>
                    <a:lumOff val="15000"/>
                  </a:schemeClr>
                </a:solidFill>
                <a:latin typeface="Arial" panose="020B0604020202020204" pitchFamily="34" charset="0"/>
                <a:cs typeface="Arial" panose="020B0604020202020204" pitchFamily="34" charset="0"/>
              </a:rPr>
              <a:t>Help out to make better business decisions.</a:t>
            </a:r>
          </a:p>
          <a:p>
            <a:pPr>
              <a:buFont typeface="Arial" panose="020B0604020202020204" pitchFamily="34" charset="0"/>
              <a:buChar char="•"/>
            </a:pPr>
            <a:r>
              <a:rPr lang="en-US" dirty="0">
                <a:solidFill>
                  <a:schemeClr val="bg1">
                    <a:lumMod val="85000"/>
                    <a:lumOff val="15000"/>
                  </a:schemeClr>
                </a:solidFill>
                <a:latin typeface="Arial" panose="020B0604020202020204" pitchFamily="34" charset="0"/>
                <a:cs typeface="Arial" panose="020B0604020202020204" pitchFamily="34" charset="0"/>
              </a:rPr>
              <a:t>Help analyze customer trends and satisfaction, which can lead to new and better products and services.</a:t>
            </a:r>
          </a:p>
          <a:p>
            <a:pPr>
              <a:buFont typeface="Arial" panose="020B0604020202020204" pitchFamily="34" charset="0"/>
              <a:buChar char="•"/>
            </a:pPr>
            <a:r>
              <a:rPr lang="en-US" dirty="0">
                <a:solidFill>
                  <a:schemeClr val="bg1">
                    <a:lumMod val="85000"/>
                    <a:lumOff val="15000"/>
                  </a:schemeClr>
                </a:solidFill>
                <a:latin typeface="Arial" panose="020B0604020202020204" pitchFamily="34" charset="0"/>
                <a:cs typeface="Arial" panose="020B0604020202020204" pitchFamily="34" charset="0"/>
              </a:rPr>
              <a:t>Gives better insight of customers base.</a:t>
            </a:r>
          </a:p>
          <a:p>
            <a:pPr>
              <a:buFont typeface="Arial" panose="020B0604020202020204" pitchFamily="34" charset="0"/>
              <a:buChar char="•"/>
            </a:pPr>
            <a:r>
              <a:rPr lang="en-US" dirty="0">
                <a:solidFill>
                  <a:schemeClr val="bg1">
                    <a:lumMod val="85000"/>
                    <a:lumOff val="15000"/>
                  </a:schemeClr>
                </a:solidFill>
                <a:latin typeface="Arial" panose="020B0604020202020204" pitchFamily="34" charset="0"/>
                <a:cs typeface="Arial" panose="020B0604020202020204" pitchFamily="34" charset="0"/>
              </a:rPr>
              <a:t>Helps in easy flow for managing resources</a:t>
            </a:r>
            <a:endParaRPr lang="en-IN" dirty="0">
              <a:solidFill>
                <a:schemeClr val="bg1">
                  <a:lumMod val="85000"/>
                  <a:lumOff val="15000"/>
                </a:schemeClr>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8901402" y="2019984"/>
            <a:ext cx="2619602" cy="361094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dirty="0">
                <a:solidFill>
                  <a:schemeClr val="tx1">
                    <a:lumMod val="85000"/>
                  </a:schemeClr>
                </a:solidFill>
                <a:latin typeface="Arial" panose="020B0604020202020204" pitchFamily="34" charset="0"/>
                <a:cs typeface="Arial" panose="020B0604020202020204" pitchFamily="34" charset="0"/>
              </a:rPr>
              <a:t>Develop a Report by Extracting-Transforming-Loading of data which contains Sales trend with respect to Year, Month, Quarter and find Some relationships through data to understand and Analyze the Facts.</a:t>
            </a:r>
          </a:p>
        </p:txBody>
      </p:sp>
    </p:spTree>
    <p:extLst>
      <p:ext uri="{BB962C8B-B14F-4D97-AF65-F5344CB8AC3E}">
        <p14:creationId xmlns:p14="http://schemas.microsoft.com/office/powerpoint/2010/main" val="2296129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772229"/>
            <a:ext cx="12192000" cy="816245"/>
          </a:xfrm>
        </p:spPr>
        <p:txBody>
          <a:bodyPr>
            <a:normAutofit/>
          </a:bodyPr>
          <a:lstStyle/>
          <a:p>
            <a:pPr algn="ctr"/>
            <a:r>
              <a:rPr lang="en-IN" sz="5400" b="1" dirty="0" smtClean="0">
                <a:solidFill>
                  <a:srgbClr val="C00000"/>
                </a:solidFill>
                <a:latin typeface="Segoe UI Black" panose="020B0A02040204020203" pitchFamily="34" charset="0"/>
                <a:ea typeface="Segoe UI Black" panose="020B0A02040204020203" pitchFamily="34" charset="0"/>
              </a:rPr>
              <a:t>QUICK INSIGHT</a:t>
            </a:r>
            <a:endParaRPr lang="en-IN" sz="5400" b="1" dirty="0">
              <a:solidFill>
                <a:srgbClr val="C00000"/>
              </a:solidFill>
              <a:latin typeface="Segoe UI Black" panose="020B0A02040204020203" pitchFamily="34" charset="0"/>
              <a:ea typeface="Segoe UI Black" panose="020B0A02040204020203" pitchFamily="34" charset="0"/>
            </a:endParaRPr>
          </a:p>
        </p:txBody>
      </p:sp>
      <p:sp>
        <p:nvSpPr>
          <p:cNvPr id="6" name="TextBox 5">
            <a:extLst>
              <a:ext uri="{FF2B5EF4-FFF2-40B4-BE49-F238E27FC236}">
                <a16:creationId xmlns:a16="http://schemas.microsoft.com/office/drawing/2014/main" id="{2151A002-5456-4CBC-940F-541D2B9F7CFE}"/>
              </a:ext>
            </a:extLst>
          </p:cNvPr>
          <p:cNvSpPr txBox="1"/>
          <p:nvPr/>
        </p:nvSpPr>
        <p:spPr>
          <a:xfrm>
            <a:off x="678023" y="3746443"/>
            <a:ext cx="3077029" cy="1446550"/>
          </a:xfrm>
          <a:prstGeom prst="rect">
            <a:avLst/>
          </a:prstGeom>
          <a:solidFill>
            <a:schemeClr val="accent1">
              <a:lumMod val="75000"/>
            </a:schemeClr>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smtClean="0">
                <a:solidFill>
                  <a:schemeClr val="tx1">
                    <a:lumMod val="75000"/>
                    <a:lumOff val="25000"/>
                  </a:schemeClr>
                </a:solidFill>
                <a:latin typeface="Segoe UI Semibold" panose="020B0702040204020203" pitchFamily="34" charset="0"/>
                <a:cs typeface="Segoe UI Semibold" panose="020B0702040204020203" pitchFamily="34" charset="0"/>
              </a:rPr>
              <a:t>137.3B</a:t>
            </a:r>
            <a:r>
              <a:rPr lang="en-US" sz="4400" dirty="0" smtClean="0">
                <a:solidFill>
                  <a:schemeClr val="tx1">
                    <a:lumMod val="75000"/>
                    <a:lumOff val="25000"/>
                  </a:schemeClr>
                </a:solidFill>
              </a:rPr>
              <a:t> </a:t>
            </a:r>
            <a:endParaRPr lang="en-US" sz="4400" dirty="0">
              <a:solidFill>
                <a:schemeClr val="tx1">
                  <a:lumMod val="75000"/>
                  <a:lumOff val="25000"/>
                </a:schemeClr>
              </a:solidFill>
            </a:endParaRPr>
          </a:p>
          <a:p>
            <a:pPr algn="ctr"/>
            <a:r>
              <a:rPr lang="en-US" sz="2800" dirty="0">
                <a:solidFill>
                  <a:schemeClr val="tx1">
                    <a:lumMod val="75000"/>
                    <a:lumOff val="25000"/>
                  </a:schemeClr>
                </a:solidFill>
                <a:latin typeface="Segoe UI Light" panose="020B0502040204020203" pitchFamily="34" charset="0"/>
                <a:cs typeface="Segoe UI Light" panose="020B0502040204020203" pitchFamily="34" charset="0"/>
              </a:rPr>
              <a:t>Total Sales</a:t>
            </a:r>
          </a:p>
        </p:txBody>
      </p:sp>
      <p:sp>
        <p:nvSpPr>
          <p:cNvPr id="7" name="TextBox 6">
            <a:extLst>
              <a:ext uri="{FF2B5EF4-FFF2-40B4-BE49-F238E27FC236}">
                <a16:creationId xmlns:a16="http://schemas.microsoft.com/office/drawing/2014/main" id="{2151A002-5456-4CBC-940F-541D2B9F7CFE}"/>
              </a:ext>
            </a:extLst>
          </p:cNvPr>
          <p:cNvSpPr txBox="1"/>
          <p:nvPr/>
        </p:nvSpPr>
        <p:spPr>
          <a:xfrm>
            <a:off x="4618651" y="3046317"/>
            <a:ext cx="3077029" cy="1446550"/>
          </a:xfrm>
          <a:prstGeom prst="rect">
            <a:avLst/>
          </a:prstGeom>
          <a:solidFill>
            <a:srgbClr val="002060"/>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smtClean="0">
                <a:solidFill>
                  <a:schemeClr val="tx1">
                    <a:lumMod val="75000"/>
                    <a:lumOff val="25000"/>
                  </a:schemeClr>
                </a:solidFill>
                <a:latin typeface="Segoe UI Semibold" panose="020B0702040204020203" pitchFamily="34" charset="0"/>
                <a:cs typeface="Segoe UI Semibold" panose="020B0702040204020203" pitchFamily="34" charset="0"/>
              </a:rPr>
              <a:t>5128K</a:t>
            </a:r>
            <a:r>
              <a:rPr lang="en-US" sz="4400" dirty="0" smtClean="0">
                <a:solidFill>
                  <a:schemeClr val="tx1">
                    <a:lumMod val="75000"/>
                    <a:lumOff val="25000"/>
                  </a:schemeClr>
                </a:solidFill>
              </a:rPr>
              <a:t> </a:t>
            </a:r>
            <a:r>
              <a:rPr lang="en-US" sz="2800" dirty="0" smtClean="0">
                <a:solidFill>
                  <a:schemeClr val="tx1">
                    <a:lumMod val="75000"/>
                    <a:lumOff val="25000"/>
                  </a:schemeClr>
                </a:solidFill>
                <a:latin typeface="Segoe UI Light" panose="020B0502040204020203" pitchFamily="34" charset="0"/>
                <a:cs typeface="Segoe UI Light" panose="020B0502040204020203" pitchFamily="34" charset="0"/>
              </a:rPr>
              <a:t> Sales Quantity</a:t>
            </a:r>
            <a:endParaRPr lang="en-US"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8" name="TextBox 7">
            <a:extLst>
              <a:ext uri="{FF2B5EF4-FFF2-40B4-BE49-F238E27FC236}">
                <a16:creationId xmlns:a16="http://schemas.microsoft.com/office/drawing/2014/main" id="{2151A002-5456-4CBC-940F-541D2B9F7CFE}"/>
              </a:ext>
            </a:extLst>
          </p:cNvPr>
          <p:cNvSpPr txBox="1"/>
          <p:nvPr/>
        </p:nvSpPr>
        <p:spPr>
          <a:xfrm>
            <a:off x="8559279" y="3746443"/>
            <a:ext cx="3077029" cy="1446550"/>
          </a:xfrm>
          <a:prstGeom prst="rect">
            <a:avLst/>
          </a:prstGeom>
          <a:solidFill>
            <a:srgbClr val="0070C0"/>
          </a:solidFill>
          <a:effectLst>
            <a:outerShdw blurRad="50800" dist="38100" dir="5400000" algn="t" rotWithShape="0">
              <a:prstClr val="black">
                <a:alpha val="40000"/>
              </a:prstClr>
            </a:outerShdw>
            <a:reflection blurRad="12700" endPos="0" dist="50800" dir="5400000" sy="-100000" algn="bl" rotWithShape="0"/>
          </a:effectLst>
        </p:spPr>
        <p:txBody>
          <a:bodyPr wrap="square" rtlCol="0">
            <a:spAutoFit/>
          </a:bodyPr>
          <a:lstStyle/>
          <a:p>
            <a:pPr algn="ctr"/>
            <a:r>
              <a:rPr lang="en-US" sz="6000" b="1" dirty="0" smtClean="0">
                <a:solidFill>
                  <a:schemeClr val="tx1">
                    <a:lumMod val="75000"/>
                    <a:lumOff val="25000"/>
                  </a:schemeClr>
                </a:solidFill>
                <a:latin typeface="Segoe UI Semibold" panose="020B0702040204020203" pitchFamily="34" charset="0"/>
                <a:cs typeface="Segoe UI Semibold" panose="020B0702040204020203" pitchFamily="34" charset="0"/>
              </a:rPr>
              <a:t>44.17M</a:t>
            </a:r>
            <a:r>
              <a:rPr lang="en-US" sz="4400" dirty="0" smtClean="0">
                <a:solidFill>
                  <a:schemeClr val="tx1">
                    <a:lumMod val="75000"/>
                    <a:lumOff val="25000"/>
                  </a:schemeClr>
                </a:solidFill>
              </a:rPr>
              <a:t> </a:t>
            </a:r>
            <a:endParaRPr lang="en-US" sz="4400" dirty="0">
              <a:solidFill>
                <a:schemeClr val="tx1">
                  <a:lumMod val="75000"/>
                  <a:lumOff val="25000"/>
                </a:schemeClr>
              </a:solidFill>
            </a:endParaRPr>
          </a:p>
          <a:p>
            <a:pPr algn="ctr"/>
            <a:r>
              <a:rPr lang="en-US" sz="2800" dirty="0">
                <a:solidFill>
                  <a:schemeClr val="tx1">
                    <a:lumMod val="75000"/>
                    <a:lumOff val="25000"/>
                  </a:schemeClr>
                </a:solidFill>
                <a:latin typeface="Segoe UI Light" panose="020B0502040204020203" pitchFamily="34" charset="0"/>
                <a:cs typeface="Segoe UI Light" panose="020B0502040204020203" pitchFamily="34" charset="0"/>
              </a:rPr>
              <a:t>Total </a:t>
            </a:r>
            <a:r>
              <a:rPr lang="en-US" sz="2800" dirty="0" smtClean="0">
                <a:solidFill>
                  <a:schemeClr val="tx1">
                    <a:lumMod val="75000"/>
                    <a:lumOff val="25000"/>
                  </a:schemeClr>
                </a:solidFill>
                <a:latin typeface="Segoe UI Light" panose="020B0502040204020203" pitchFamily="34" charset="0"/>
                <a:cs typeface="Segoe UI Light" panose="020B0502040204020203" pitchFamily="34" charset="0"/>
              </a:rPr>
              <a:t>Profit</a:t>
            </a:r>
            <a:endParaRPr lang="en-US" sz="28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2" name="Rectangle 11">
            <a:extLst>
              <a:ext uri="{FF2B5EF4-FFF2-40B4-BE49-F238E27FC236}">
                <a16:creationId xmlns:a16="http://schemas.microsoft.com/office/drawing/2014/main" id="{FAA4D542-6C42-4DAA-8D3A-791CE0E11B94}"/>
              </a:ext>
            </a:extLst>
          </p:cNvPr>
          <p:cNvSpPr/>
          <p:nvPr/>
        </p:nvSpPr>
        <p:spPr>
          <a:xfrm>
            <a:off x="1169953" y="1751730"/>
            <a:ext cx="9974424" cy="830997"/>
          </a:xfrm>
          <a:prstGeom prst="rect">
            <a:avLst/>
          </a:prstGeom>
        </p:spPr>
        <p:txBody>
          <a:bodyPr wrap="square" lIns="0" tIns="0" rIns="0" bIns="0">
            <a:spAutoFit/>
          </a:bodyPr>
          <a:lstStyle/>
          <a:p>
            <a:pPr algn="ctr"/>
            <a:r>
              <a:rPr lang="en-US" b="0" i="0" dirty="0">
                <a:solidFill>
                  <a:schemeClr val="tx1">
                    <a:lumMod val="75000"/>
                  </a:schemeClr>
                </a:solidFill>
                <a:effectLst/>
                <a:latin typeface="Segoe UI" panose="020B0502040204020203" pitchFamily="34" charset="0"/>
              </a:rPr>
              <a:t/>
            </a:r>
            <a:br>
              <a:rPr lang="en-US" b="0" i="0" dirty="0">
                <a:solidFill>
                  <a:schemeClr val="tx1">
                    <a:lumMod val="75000"/>
                  </a:schemeClr>
                </a:solidFill>
                <a:effectLst/>
                <a:latin typeface="Segoe UI" panose="020B0502040204020203" pitchFamily="34" charset="0"/>
              </a:rPr>
            </a:br>
            <a:r>
              <a:rPr lang="en-US" b="0" i="0" dirty="0">
                <a:solidFill>
                  <a:schemeClr val="tx1">
                    <a:lumMod val="75000"/>
                  </a:schemeClr>
                </a:solidFill>
                <a:effectLst/>
                <a:latin typeface="Segoe UI" panose="020B0502040204020203" pitchFamily="34" charset="0"/>
              </a:rPr>
              <a:t>﻿</a:t>
            </a:r>
            <a:r>
              <a:rPr lang="en-US" dirty="0">
                <a:solidFill>
                  <a:schemeClr val="tx1">
                    <a:lumMod val="75000"/>
                  </a:schemeClr>
                </a:solidFill>
                <a:latin typeface="Segoe UI" panose="020B0502040204020203" pitchFamily="34" charset="0"/>
              </a:rPr>
              <a:t>A quick insight for </a:t>
            </a:r>
            <a:r>
              <a:rPr lang="en-US" dirty="0" smtClean="0">
                <a:solidFill>
                  <a:schemeClr val="tx1">
                    <a:lumMod val="75000"/>
                  </a:schemeClr>
                </a:solidFill>
                <a:latin typeface="Segoe UI" panose="020B0502040204020203" pitchFamily="34" charset="0"/>
              </a:rPr>
              <a:t>2010 </a:t>
            </a:r>
            <a:r>
              <a:rPr lang="en-US" dirty="0">
                <a:solidFill>
                  <a:schemeClr val="tx1">
                    <a:lumMod val="75000"/>
                  </a:schemeClr>
                </a:solidFill>
                <a:latin typeface="Segoe UI" panose="020B0502040204020203" pitchFamily="34" charset="0"/>
              </a:rPr>
              <a:t>| </a:t>
            </a:r>
            <a:r>
              <a:rPr lang="en-US" dirty="0" smtClean="0">
                <a:solidFill>
                  <a:schemeClr val="tx1">
                    <a:lumMod val="75000"/>
                  </a:schemeClr>
                </a:solidFill>
                <a:latin typeface="Segoe UI" panose="020B0502040204020203" pitchFamily="34" charset="0"/>
              </a:rPr>
              <a:t>2011 </a:t>
            </a:r>
            <a:r>
              <a:rPr lang="en-US" dirty="0">
                <a:solidFill>
                  <a:schemeClr val="tx1">
                    <a:lumMod val="75000"/>
                  </a:schemeClr>
                </a:solidFill>
                <a:latin typeface="Segoe UI" panose="020B0502040204020203" pitchFamily="34" charset="0"/>
              </a:rPr>
              <a:t>| </a:t>
            </a:r>
            <a:r>
              <a:rPr lang="en-US" dirty="0" smtClean="0">
                <a:solidFill>
                  <a:schemeClr val="tx1">
                    <a:lumMod val="75000"/>
                  </a:schemeClr>
                </a:solidFill>
                <a:latin typeface="Segoe UI" panose="020B0502040204020203" pitchFamily="34" charset="0"/>
              </a:rPr>
              <a:t>2012 | 2013 | 2014 | 2015 | 2016 | 2017 </a:t>
            </a:r>
            <a:r>
              <a:rPr lang="en-US" dirty="0">
                <a:solidFill>
                  <a:schemeClr val="tx1">
                    <a:lumMod val="75000"/>
                  </a:schemeClr>
                </a:solidFill>
                <a:latin typeface="Segoe UI" panose="020B0502040204020203" pitchFamily="34" charset="0"/>
              </a:rPr>
              <a:t>amazon sales. </a:t>
            </a:r>
            <a:r>
              <a:rPr lang="en-US" b="0" i="0" dirty="0">
                <a:solidFill>
                  <a:schemeClr val="tx1">
                    <a:lumMod val="75000"/>
                  </a:schemeClr>
                </a:solidFill>
                <a:effectLst/>
                <a:latin typeface="Segoe UI" panose="020B0502040204020203" pitchFamily="34" charset="0"/>
              </a:rPr>
              <a:t/>
            </a:r>
            <a:br>
              <a:rPr lang="en-US" b="0" i="0" dirty="0">
                <a:solidFill>
                  <a:schemeClr val="tx1">
                    <a:lumMod val="75000"/>
                  </a:schemeClr>
                </a:solidFill>
                <a:effectLst/>
                <a:latin typeface="Segoe UI" panose="020B0502040204020203" pitchFamily="34" charset="0"/>
              </a:rPr>
            </a:br>
            <a:endParaRPr lang="en-US" b="1" dirty="0">
              <a:solidFill>
                <a:schemeClr val="tx1">
                  <a:lumMod val="7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1091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154A8E-CAA2-42CA-856E-66DF7DF005B2}"/>
              </a:ext>
            </a:extLst>
          </p:cNvPr>
          <p:cNvSpPr txBox="1"/>
          <p:nvPr/>
        </p:nvSpPr>
        <p:spPr>
          <a:xfrm>
            <a:off x="0" y="378613"/>
            <a:ext cx="12192000" cy="830997"/>
          </a:xfrm>
          <a:prstGeom prst="rect">
            <a:avLst/>
          </a:prstGeom>
          <a:noFill/>
        </p:spPr>
        <p:txBody>
          <a:bodyPr wrap="square" lIns="0" tIns="0" rIns="0" bIns="0" rtlCol="0">
            <a:spAutoFit/>
          </a:bodyPr>
          <a:lstStyle/>
          <a:p>
            <a:pPr algn="ctr"/>
            <a:r>
              <a:rPr lang="en-US" sz="5400" b="1" dirty="0" smtClean="0">
                <a:solidFill>
                  <a:srgbClr val="C00000"/>
                </a:solidFill>
                <a:latin typeface="Segoe UI" panose="020B0502040204020203" pitchFamily="34" charset="0"/>
                <a:cs typeface="Segoe UI" panose="020B0502040204020203" pitchFamily="34" charset="0"/>
              </a:rPr>
              <a:t>YEARLY SALES</a:t>
            </a:r>
            <a:endParaRPr lang="en-US" sz="5400" b="1" dirty="0">
              <a:solidFill>
                <a:srgbClr val="C00000"/>
              </a:solidFill>
              <a:latin typeface="Segoe UI" panose="020B0502040204020203" pitchFamily="34" charset="0"/>
              <a:cs typeface="Segoe UI" panose="020B0502040204020203" pitchFamily="34" charset="0"/>
            </a:endParaRPr>
          </a:p>
        </p:txBody>
      </p:sp>
      <p:graphicFrame>
        <p:nvGraphicFramePr>
          <p:cNvPr id="20" name="Chart 19"/>
          <p:cNvGraphicFramePr/>
          <p:nvPr>
            <p:extLst>
              <p:ext uri="{D42A27DB-BD31-4B8C-83A1-F6EECF244321}">
                <p14:modId xmlns:p14="http://schemas.microsoft.com/office/powerpoint/2010/main" val="3869016609"/>
              </p:ext>
            </p:extLst>
          </p:nvPr>
        </p:nvGraphicFramePr>
        <p:xfrm>
          <a:off x="231709" y="1741251"/>
          <a:ext cx="11960291" cy="4480145"/>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p:cNvSpPr txBox="1"/>
          <p:nvPr/>
        </p:nvSpPr>
        <p:spPr>
          <a:xfrm rot="16200000">
            <a:off x="-228588" y="3827434"/>
            <a:ext cx="764953" cy="307777"/>
          </a:xfrm>
          <a:prstGeom prst="rect">
            <a:avLst/>
          </a:prstGeom>
          <a:noFill/>
        </p:spPr>
        <p:txBody>
          <a:bodyPr wrap="none" rtlCol="0">
            <a:spAutoFit/>
          </a:bodyPr>
          <a:lstStyle/>
          <a:p>
            <a:r>
              <a:rPr lang="en-IN" sz="1400" dirty="0" smtClean="0">
                <a:solidFill>
                  <a:schemeClr val="tx1">
                    <a:lumMod val="65000"/>
                    <a:lumOff val="35000"/>
                  </a:schemeClr>
                </a:solidFill>
              </a:rPr>
              <a:t>Millions</a:t>
            </a:r>
            <a:endParaRPr lang="en-IN" sz="1400" dirty="0">
              <a:solidFill>
                <a:schemeClr val="tx1">
                  <a:lumMod val="65000"/>
                  <a:lumOff val="35000"/>
                </a:schemeClr>
              </a:solidFill>
            </a:endParaRPr>
          </a:p>
        </p:txBody>
      </p:sp>
      <p:sp>
        <p:nvSpPr>
          <p:cNvPr id="23" name="Rectangle 22">
            <a:extLst>
              <a:ext uri="{FF2B5EF4-FFF2-40B4-BE49-F238E27FC236}">
                <a16:creationId xmlns:a16="http://schemas.microsoft.com/office/drawing/2014/main" id="{FAA4D542-6C42-4DAA-8D3A-791CE0E11B94}"/>
              </a:ext>
            </a:extLst>
          </p:cNvPr>
          <p:cNvSpPr/>
          <p:nvPr/>
        </p:nvSpPr>
        <p:spPr>
          <a:xfrm>
            <a:off x="0" y="1039295"/>
            <a:ext cx="12192000" cy="553998"/>
          </a:xfrm>
          <a:prstGeom prst="rect">
            <a:avLst/>
          </a:prstGeom>
        </p:spPr>
        <p:txBody>
          <a:bodyPr wrap="square" lIns="0" tIns="0" rIns="0" bIns="0">
            <a:spAutoFit/>
          </a:bodyPr>
          <a:lstStyle/>
          <a:p>
            <a:pPr algn="ctr"/>
            <a:r>
              <a:rPr lang="en-US" b="0" i="0" dirty="0">
                <a:solidFill>
                  <a:schemeClr val="tx1">
                    <a:lumMod val="95000"/>
                  </a:schemeClr>
                </a:solidFill>
                <a:effectLst/>
                <a:latin typeface="Segoe UI" panose="020B0502040204020203" pitchFamily="34" charset="0"/>
              </a:rPr>
              <a:t/>
            </a:r>
            <a:br>
              <a:rPr lang="en-US" b="0" i="0" dirty="0">
                <a:solidFill>
                  <a:schemeClr val="tx1">
                    <a:lumMod val="95000"/>
                  </a:schemeClr>
                </a:solidFill>
                <a:effectLst/>
                <a:latin typeface="Segoe UI" panose="020B0502040204020203" pitchFamily="34" charset="0"/>
              </a:rPr>
            </a:br>
            <a:r>
              <a:rPr lang="en-US" b="0" i="0" dirty="0">
                <a:solidFill>
                  <a:schemeClr val="tx1">
                    <a:lumMod val="95000"/>
                  </a:schemeClr>
                </a:solidFill>
                <a:effectLst/>
                <a:latin typeface="Segoe UI" panose="020B0502040204020203" pitchFamily="34" charset="0"/>
              </a:rPr>
              <a:t>﻿</a:t>
            </a:r>
            <a:r>
              <a:rPr lang="en-US" b="0" i="0" dirty="0" smtClean="0">
                <a:solidFill>
                  <a:schemeClr val="tx1">
                    <a:lumMod val="95000"/>
                  </a:schemeClr>
                </a:solidFill>
                <a:effectLst/>
                <a:latin typeface="Segoe UI" panose="020B0502040204020203" pitchFamily="34" charset="0"/>
              </a:rPr>
              <a:t>2012 </a:t>
            </a:r>
            <a:r>
              <a:rPr lang="en-US" b="0" i="0" dirty="0">
                <a:solidFill>
                  <a:schemeClr val="tx1">
                    <a:lumMod val="95000"/>
                  </a:schemeClr>
                </a:solidFill>
                <a:effectLst/>
                <a:latin typeface="Segoe UI" panose="020B0502040204020203" pitchFamily="34" charset="0"/>
              </a:rPr>
              <a:t>had the highest Revenue at </a:t>
            </a:r>
            <a:r>
              <a:rPr lang="en-US" b="0" i="0" dirty="0" smtClean="0">
                <a:solidFill>
                  <a:schemeClr val="tx1">
                    <a:lumMod val="95000"/>
                  </a:schemeClr>
                </a:solidFill>
                <a:effectLst/>
                <a:latin typeface="Segoe UI" panose="020B0502040204020203" pitchFamily="34" charset="0"/>
              </a:rPr>
              <a:t>76M 	</a:t>
            </a:r>
            <a:endParaRPr lang="en-US" b="1" dirty="0">
              <a:solidFill>
                <a:schemeClr val="tx1">
                  <a:lumMod val="95000"/>
                </a:schemeClr>
              </a:solidFill>
              <a:latin typeface="Segoe UI Light" panose="020B0502040204020203" pitchFamily="34" charset="0"/>
              <a:cs typeface="Segoe UI Light" panose="020B0502040204020203" pitchFamily="34" charset="0"/>
            </a:endParaRPr>
          </a:p>
        </p:txBody>
      </p:sp>
      <p:sp>
        <p:nvSpPr>
          <p:cNvPr id="24" name="TextBox 23"/>
          <p:cNvSpPr txBox="1"/>
          <p:nvPr/>
        </p:nvSpPr>
        <p:spPr>
          <a:xfrm>
            <a:off x="904672" y="1818817"/>
            <a:ext cx="710119" cy="307777"/>
          </a:xfrm>
          <a:prstGeom prst="rect">
            <a:avLst/>
          </a:prstGeom>
          <a:noFill/>
        </p:spPr>
        <p:txBody>
          <a:bodyPr wrap="square" rtlCol="0">
            <a:spAutoFit/>
          </a:bodyPr>
          <a:lstStyle/>
          <a:p>
            <a:r>
              <a:rPr lang="en-IN" sz="1400" b="1" dirty="0" smtClean="0"/>
              <a:t>76 M</a:t>
            </a:r>
            <a:endParaRPr lang="en-IN" sz="1400" b="1" dirty="0"/>
          </a:p>
        </p:txBody>
      </p:sp>
      <p:sp>
        <p:nvSpPr>
          <p:cNvPr id="25" name="TextBox 24"/>
          <p:cNvSpPr txBox="1"/>
          <p:nvPr/>
        </p:nvSpPr>
        <p:spPr>
          <a:xfrm>
            <a:off x="2243846" y="4258550"/>
            <a:ext cx="710119" cy="307777"/>
          </a:xfrm>
          <a:prstGeom prst="rect">
            <a:avLst/>
          </a:prstGeom>
          <a:noFill/>
        </p:spPr>
        <p:txBody>
          <a:bodyPr wrap="square" rtlCol="0">
            <a:spAutoFit/>
          </a:bodyPr>
          <a:lstStyle/>
          <a:p>
            <a:r>
              <a:rPr lang="en-IN" sz="1400" b="1" dirty="0" smtClean="0"/>
              <a:t>27 M</a:t>
            </a:r>
            <a:endParaRPr lang="en-IN" sz="1400" b="1" dirty="0"/>
          </a:p>
        </p:txBody>
      </p:sp>
      <p:sp>
        <p:nvSpPr>
          <p:cNvPr id="26" name="TextBox 25"/>
          <p:cNvSpPr txBox="1"/>
          <p:nvPr/>
        </p:nvSpPr>
        <p:spPr>
          <a:xfrm>
            <a:off x="3563565" y="4401494"/>
            <a:ext cx="710119" cy="307777"/>
          </a:xfrm>
          <a:prstGeom prst="rect">
            <a:avLst/>
          </a:prstGeom>
          <a:noFill/>
        </p:spPr>
        <p:txBody>
          <a:bodyPr wrap="square" rtlCol="0">
            <a:spAutoFit/>
          </a:bodyPr>
          <a:lstStyle/>
          <a:p>
            <a:r>
              <a:rPr lang="en-IN" sz="1400" b="1" dirty="0" smtClean="0"/>
              <a:t>24 M</a:t>
            </a:r>
            <a:endParaRPr lang="en-IN" sz="1400" b="1" dirty="0"/>
          </a:p>
        </p:txBody>
      </p:sp>
      <p:sp>
        <p:nvSpPr>
          <p:cNvPr id="27" name="TextBox 26"/>
          <p:cNvSpPr txBox="1"/>
          <p:nvPr/>
        </p:nvSpPr>
        <p:spPr>
          <a:xfrm>
            <a:off x="4883282" y="4737240"/>
            <a:ext cx="710119" cy="307777"/>
          </a:xfrm>
          <a:prstGeom prst="rect">
            <a:avLst/>
          </a:prstGeom>
          <a:noFill/>
        </p:spPr>
        <p:txBody>
          <a:bodyPr wrap="square" rtlCol="0">
            <a:spAutoFit/>
          </a:bodyPr>
          <a:lstStyle/>
          <a:p>
            <a:r>
              <a:rPr lang="en-IN" sz="1400" b="1" dirty="0"/>
              <a:t>1</a:t>
            </a:r>
            <a:r>
              <a:rPr lang="en-IN" sz="1400" b="1" dirty="0" smtClean="0"/>
              <a:t>7 M</a:t>
            </a:r>
            <a:endParaRPr lang="en-IN" sz="1400" b="1" dirty="0"/>
          </a:p>
        </p:txBody>
      </p:sp>
      <p:sp>
        <p:nvSpPr>
          <p:cNvPr id="28" name="TextBox 27"/>
          <p:cNvSpPr txBox="1"/>
          <p:nvPr/>
        </p:nvSpPr>
        <p:spPr>
          <a:xfrm>
            <a:off x="6203001" y="4890043"/>
            <a:ext cx="710119" cy="307777"/>
          </a:xfrm>
          <a:prstGeom prst="rect">
            <a:avLst/>
          </a:prstGeom>
          <a:noFill/>
        </p:spPr>
        <p:txBody>
          <a:bodyPr wrap="square" rtlCol="0">
            <a:spAutoFit/>
          </a:bodyPr>
          <a:lstStyle/>
          <a:p>
            <a:r>
              <a:rPr lang="en-IN" sz="1400" b="1" dirty="0" smtClean="0"/>
              <a:t>14 M</a:t>
            </a:r>
            <a:endParaRPr lang="en-IN" sz="1400" b="1" dirty="0"/>
          </a:p>
        </p:txBody>
      </p:sp>
      <p:sp>
        <p:nvSpPr>
          <p:cNvPr id="29" name="TextBox 28"/>
          <p:cNvSpPr txBox="1"/>
          <p:nvPr/>
        </p:nvSpPr>
        <p:spPr>
          <a:xfrm>
            <a:off x="7522722" y="4938683"/>
            <a:ext cx="710119" cy="307777"/>
          </a:xfrm>
          <a:prstGeom prst="rect">
            <a:avLst/>
          </a:prstGeom>
          <a:noFill/>
        </p:spPr>
        <p:txBody>
          <a:bodyPr wrap="square" rtlCol="0">
            <a:spAutoFit/>
          </a:bodyPr>
          <a:lstStyle/>
          <a:p>
            <a:r>
              <a:rPr lang="en-IN" sz="1400" b="1" dirty="0" smtClean="0"/>
              <a:t>13 M</a:t>
            </a:r>
            <a:endParaRPr lang="en-IN" sz="1400" b="1" dirty="0"/>
          </a:p>
        </p:txBody>
      </p:sp>
      <p:sp>
        <p:nvSpPr>
          <p:cNvPr id="30" name="TextBox 29"/>
          <p:cNvSpPr txBox="1"/>
          <p:nvPr/>
        </p:nvSpPr>
        <p:spPr>
          <a:xfrm>
            <a:off x="8842440" y="5029481"/>
            <a:ext cx="710119" cy="307777"/>
          </a:xfrm>
          <a:prstGeom prst="rect">
            <a:avLst/>
          </a:prstGeom>
          <a:noFill/>
        </p:spPr>
        <p:txBody>
          <a:bodyPr wrap="square" rtlCol="0">
            <a:spAutoFit/>
          </a:bodyPr>
          <a:lstStyle/>
          <a:p>
            <a:r>
              <a:rPr lang="en-IN" sz="1400" b="1" dirty="0" smtClean="0"/>
              <a:t>11 M</a:t>
            </a:r>
            <a:endParaRPr lang="en-IN" sz="1400" b="1" dirty="0"/>
          </a:p>
        </p:txBody>
      </p:sp>
      <p:sp>
        <p:nvSpPr>
          <p:cNvPr id="31" name="TextBox 30"/>
          <p:cNvSpPr txBox="1"/>
          <p:nvPr/>
        </p:nvSpPr>
        <p:spPr>
          <a:xfrm>
            <a:off x="10162160" y="5092571"/>
            <a:ext cx="710119" cy="307777"/>
          </a:xfrm>
          <a:prstGeom prst="rect">
            <a:avLst/>
          </a:prstGeom>
          <a:noFill/>
        </p:spPr>
        <p:txBody>
          <a:bodyPr wrap="square" rtlCol="0">
            <a:spAutoFit/>
          </a:bodyPr>
          <a:lstStyle/>
          <a:p>
            <a:r>
              <a:rPr lang="en-IN" sz="1400" b="1" dirty="0" smtClean="0"/>
              <a:t>10 M</a:t>
            </a:r>
            <a:endParaRPr lang="en-IN" sz="1400" b="1" dirty="0"/>
          </a:p>
        </p:txBody>
      </p:sp>
    </p:spTree>
    <p:extLst>
      <p:ext uri="{BB962C8B-B14F-4D97-AF65-F5344CB8AC3E}">
        <p14:creationId xmlns:p14="http://schemas.microsoft.com/office/powerpoint/2010/main" val="3669205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48255"/>
            <a:ext cx="12191999" cy="4487231"/>
          </a:xfrm>
        </p:spPr>
      </p:pic>
      <p:sp>
        <p:nvSpPr>
          <p:cNvPr id="6" name="TextBox 5">
            <a:extLst>
              <a:ext uri="{FF2B5EF4-FFF2-40B4-BE49-F238E27FC236}">
                <a16:creationId xmlns:a16="http://schemas.microsoft.com/office/drawing/2014/main" id="{66154A8E-CAA2-42CA-856E-66DF7DF005B2}"/>
              </a:ext>
            </a:extLst>
          </p:cNvPr>
          <p:cNvSpPr txBox="1"/>
          <p:nvPr/>
        </p:nvSpPr>
        <p:spPr>
          <a:xfrm>
            <a:off x="0" y="378613"/>
            <a:ext cx="12192000" cy="830997"/>
          </a:xfrm>
          <a:prstGeom prst="rect">
            <a:avLst/>
          </a:prstGeom>
          <a:noFill/>
        </p:spPr>
        <p:txBody>
          <a:bodyPr wrap="square" lIns="0" tIns="0" rIns="0" bIns="0" rtlCol="0">
            <a:spAutoFit/>
          </a:bodyPr>
          <a:lstStyle/>
          <a:p>
            <a:pPr algn="ctr"/>
            <a:r>
              <a:rPr lang="en-US" sz="5400" b="1" dirty="0" smtClean="0">
                <a:solidFill>
                  <a:srgbClr val="C00000"/>
                </a:solidFill>
                <a:latin typeface="Segoe UI" panose="020B0502040204020203" pitchFamily="34" charset="0"/>
                <a:cs typeface="Segoe UI" panose="020B0502040204020203" pitchFamily="34" charset="0"/>
              </a:rPr>
              <a:t>MONTHLY SALES</a:t>
            </a:r>
            <a:endParaRPr lang="en-US" sz="5400" b="1" dirty="0">
              <a:solidFill>
                <a:srgbClr val="C00000"/>
              </a:solidFill>
              <a:latin typeface="Segoe UI" panose="020B0502040204020203" pitchFamily="34" charset="0"/>
              <a:cs typeface="Segoe UI" panose="020B0502040204020203" pitchFamily="34" charset="0"/>
            </a:endParaRPr>
          </a:p>
        </p:txBody>
      </p:sp>
      <p:sp>
        <p:nvSpPr>
          <p:cNvPr id="7" name="Rectangle 6"/>
          <p:cNvSpPr/>
          <p:nvPr/>
        </p:nvSpPr>
        <p:spPr>
          <a:xfrm>
            <a:off x="3047999" y="1209610"/>
            <a:ext cx="6096000" cy="369332"/>
          </a:xfrm>
          <a:prstGeom prst="rect">
            <a:avLst/>
          </a:prstGeom>
        </p:spPr>
        <p:txBody>
          <a:bodyPr>
            <a:spAutoFit/>
          </a:bodyPr>
          <a:lstStyle/>
          <a:p>
            <a:pPr algn="ctr"/>
            <a:r>
              <a:rPr lang="en-US" dirty="0" smtClean="0">
                <a:solidFill>
                  <a:schemeClr val="tx1">
                    <a:lumMod val="95000"/>
                  </a:schemeClr>
                </a:solidFill>
                <a:latin typeface="Segoe UI" panose="020B0502040204020203" pitchFamily="34" charset="0"/>
              </a:rPr>
              <a:t>The sales in February has the highest sales </a:t>
            </a:r>
            <a:endParaRPr lang="en-US" b="1" dirty="0">
              <a:solidFill>
                <a:schemeClr val="tx1">
                  <a:lumMod val="9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47825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154A8E-CAA2-42CA-856E-66DF7DF005B2}"/>
              </a:ext>
            </a:extLst>
          </p:cNvPr>
          <p:cNvSpPr txBox="1"/>
          <p:nvPr/>
        </p:nvSpPr>
        <p:spPr>
          <a:xfrm>
            <a:off x="0" y="348636"/>
            <a:ext cx="12192000" cy="492443"/>
          </a:xfrm>
          <a:prstGeom prst="rect">
            <a:avLst/>
          </a:prstGeom>
          <a:noFill/>
        </p:spPr>
        <p:txBody>
          <a:bodyPr wrap="square" lIns="0" tIns="0" rIns="0" bIns="0" rtlCol="0">
            <a:spAutoFit/>
          </a:bodyPr>
          <a:lstStyle/>
          <a:p>
            <a:pPr algn="ctr"/>
            <a:r>
              <a:rPr lang="en-US" sz="3200" b="1" dirty="0" smtClean="0">
                <a:solidFill>
                  <a:srgbClr val="C00000"/>
                </a:solidFill>
                <a:latin typeface="Segoe UI" panose="020B0502040204020203" pitchFamily="34" charset="0"/>
                <a:cs typeface="Segoe UI" panose="020B0502040204020203" pitchFamily="34" charset="0"/>
              </a:rPr>
              <a:t>REVENUE CATOGORIZED BY THE TOP 10 COUNTRIES</a:t>
            </a:r>
            <a:endParaRPr lang="en-US" sz="3200" b="1" dirty="0">
              <a:solidFill>
                <a:srgbClr val="C00000"/>
              </a:solidFill>
              <a:latin typeface="Segoe UI" panose="020B0502040204020203" pitchFamily="34" charset="0"/>
              <a:cs typeface="Segoe UI" panose="020B0502040204020203"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485" y="1555969"/>
            <a:ext cx="5952319" cy="5191787"/>
          </a:xfrm>
          <a:prstGeom prst="rect">
            <a:avLst/>
          </a:prstGeom>
        </p:spPr>
      </p:pic>
      <p:sp>
        <p:nvSpPr>
          <p:cNvPr id="9" name="Rectangle 8"/>
          <p:cNvSpPr/>
          <p:nvPr/>
        </p:nvSpPr>
        <p:spPr>
          <a:xfrm>
            <a:off x="0" y="948543"/>
            <a:ext cx="12192000" cy="369332"/>
          </a:xfrm>
          <a:prstGeom prst="rect">
            <a:avLst/>
          </a:prstGeom>
        </p:spPr>
        <p:txBody>
          <a:bodyPr wrap="square">
            <a:spAutoFit/>
          </a:bodyPr>
          <a:lstStyle/>
          <a:p>
            <a:pPr algn="ctr"/>
            <a:r>
              <a:rPr lang="en-US" dirty="0" smtClean="0">
                <a:solidFill>
                  <a:schemeClr val="tx1">
                    <a:lumMod val="95000"/>
                  </a:schemeClr>
                </a:solidFill>
                <a:latin typeface="Segoe UI" panose="020B0502040204020203" pitchFamily="34" charset="0"/>
              </a:rPr>
              <a:t>Honduras generated the highest revenue of $ 63B, followed by Myanmar and Djibouti</a:t>
            </a:r>
            <a:endParaRPr lang="en-US" b="1" dirty="0">
              <a:solidFill>
                <a:schemeClr val="tx1">
                  <a:lumMod val="9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21787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154A8E-CAA2-42CA-856E-66DF7DF005B2}"/>
              </a:ext>
            </a:extLst>
          </p:cNvPr>
          <p:cNvSpPr txBox="1"/>
          <p:nvPr/>
        </p:nvSpPr>
        <p:spPr>
          <a:xfrm>
            <a:off x="0" y="348636"/>
            <a:ext cx="12192000" cy="492443"/>
          </a:xfrm>
          <a:prstGeom prst="rect">
            <a:avLst/>
          </a:prstGeom>
          <a:noFill/>
        </p:spPr>
        <p:txBody>
          <a:bodyPr wrap="square" lIns="0" tIns="0" rIns="0" bIns="0" rtlCol="0">
            <a:spAutoFit/>
          </a:bodyPr>
          <a:lstStyle/>
          <a:p>
            <a:pPr algn="ctr"/>
            <a:r>
              <a:rPr lang="en-US" sz="3200" b="1" dirty="0" smtClean="0">
                <a:solidFill>
                  <a:srgbClr val="C00000"/>
                </a:solidFill>
                <a:latin typeface="Segoe UI" panose="020B0502040204020203" pitchFamily="34" charset="0"/>
                <a:cs typeface="Segoe UI" panose="020B0502040204020203" pitchFamily="34" charset="0"/>
              </a:rPr>
              <a:t>REVENUE CATOGORIZED BY THE PRODUCTS</a:t>
            </a:r>
            <a:endParaRPr lang="en-US" sz="3200" b="1" dirty="0">
              <a:solidFill>
                <a:srgbClr val="C00000"/>
              </a:solidFill>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FAA4D542-6C42-4DAA-8D3A-791CE0E11B94}"/>
              </a:ext>
            </a:extLst>
          </p:cNvPr>
          <p:cNvSpPr/>
          <p:nvPr/>
        </p:nvSpPr>
        <p:spPr>
          <a:xfrm>
            <a:off x="0" y="737779"/>
            <a:ext cx="12192000" cy="646331"/>
          </a:xfrm>
          <a:prstGeom prst="rect">
            <a:avLst/>
          </a:prstGeom>
        </p:spPr>
        <p:txBody>
          <a:bodyPr wrap="square" lIns="0" tIns="0" rIns="0" bIns="0">
            <a:spAutoFit/>
          </a:bodyPr>
          <a:lstStyle/>
          <a:p>
            <a:pPr algn="ctr"/>
            <a:r>
              <a:rPr lang="en-US" sz="1400" b="0" i="0" dirty="0">
                <a:effectLst/>
                <a:latin typeface="Segoe UI" panose="020B0502040204020203" pitchFamily="34" charset="0"/>
              </a:rPr>
              <a:t/>
            </a:r>
            <a:br>
              <a:rPr lang="en-US" sz="1400" b="0" i="0" dirty="0">
                <a:effectLst/>
                <a:latin typeface="Segoe UI" panose="020B0502040204020203" pitchFamily="34" charset="0"/>
              </a:rPr>
            </a:br>
            <a:r>
              <a:rPr lang="en-US" sz="1400" b="0" i="0" dirty="0">
                <a:effectLst/>
                <a:latin typeface="Segoe UI" panose="020B0502040204020203" pitchFamily="34" charset="0"/>
              </a:rPr>
              <a:t>﻿The </a:t>
            </a:r>
            <a:r>
              <a:rPr lang="en-US" sz="1400" b="0" i="0" dirty="0" smtClean="0">
                <a:effectLst/>
                <a:latin typeface="Segoe UI" panose="020B0502040204020203" pitchFamily="34" charset="0"/>
              </a:rPr>
              <a:t>Cosmetics </a:t>
            </a:r>
            <a:r>
              <a:rPr lang="en-US" sz="1400" dirty="0" smtClean="0">
                <a:latin typeface="Segoe UI" panose="020B0502040204020203" pitchFamily="34" charset="0"/>
              </a:rPr>
              <a:t>and Office Supplies are </a:t>
            </a:r>
            <a:r>
              <a:rPr lang="en-US" sz="1400" dirty="0">
                <a:latin typeface="Segoe UI" panose="020B0502040204020203" pitchFamily="34" charset="0"/>
              </a:rPr>
              <a:t>the products with highest </a:t>
            </a:r>
            <a:r>
              <a:rPr lang="en-US" sz="1400" dirty="0" smtClean="0">
                <a:latin typeface="Segoe UI" panose="020B0502040204020203" pitchFamily="34" charset="0"/>
              </a:rPr>
              <a:t>sales. </a:t>
            </a:r>
            <a:r>
              <a:rPr lang="en-US" sz="1400" b="0" i="0" dirty="0">
                <a:effectLst/>
                <a:latin typeface="Segoe UI" panose="020B0502040204020203" pitchFamily="34" charset="0"/>
              </a:rPr>
              <a:t/>
            </a:r>
            <a:br>
              <a:rPr lang="en-US" sz="1400" b="0" i="0" dirty="0">
                <a:effectLst/>
                <a:latin typeface="Segoe UI" panose="020B0502040204020203" pitchFamily="34" charset="0"/>
              </a:rPr>
            </a:br>
            <a:endParaRPr lang="en-US" sz="1400" b="1" dirty="0">
              <a:latin typeface="Segoe UI Light" panose="020B0502040204020203" pitchFamily="34" charset="0"/>
              <a:cs typeface="Segoe UI Light" panose="020B0502040204020203"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7529"/>
            <a:ext cx="12192000" cy="5295187"/>
          </a:xfrm>
          <a:prstGeom prst="rect">
            <a:avLst/>
          </a:prstGeom>
        </p:spPr>
      </p:pic>
    </p:spTree>
    <p:extLst>
      <p:ext uri="{BB962C8B-B14F-4D97-AF65-F5344CB8AC3E}">
        <p14:creationId xmlns:p14="http://schemas.microsoft.com/office/powerpoint/2010/main" val="221829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154A8E-CAA2-42CA-856E-66DF7DF005B2}"/>
              </a:ext>
            </a:extLst>
          </p:cNvPr>
          <p:cNvSpPr txBox="1"/>
          <p:nvPr/>
        </p:nvSpPr>
        <p:spPr>
          <a:xfrm>
            <a:off x="0" y="348636"/>
            <a:ext cx="12192000" cy="615553"/>
          </a:xfrm>
          <a:prstGeom prst="rect">
            <a:avLst/>
          </a:prstGeom>
          <a:noFill/>
        </p:spPr>
        <p:txBody>
          <a:bodyPr wrap="square" lIns="0" tIns="0" rIns="0" bIns="0" rtlCol="0">
            <a:spAutoFit/>
          </a:bodyPr>
          <a:lstStyle/>
          <a:p>
            <a:pPr algn="ctr"/>
            <a:r>
              <a:rPr lang="en-US" sz="4000" b="1" dirty="0" smtClean="0">
                <a:solidFill>
                  <a:srgbClr val="C00000"/>
                </a:solidFill>
                <a:latin typeface="Segoe UI" panose="020B0502040204020203" pitchFamily="34" charset="0"/>
                <a:cs typeface="Segoe UI" panose="020B0502040204020203" pitchFamily="34" charset="0"/>
              </a:rPr>
              <a:t>CONCLUSION</a:t>
            </a:r>
            <a:endParaRPr lang="en-US" sz="4000" b="1" dirty="0">
              <a:solidFill>
                <a:srgbClr val="C00000"/>
              </a:solidFill>
              <a:latin typeface="Segoe UI" panose="020B0502040204020203" pitchFamily="34" charset="0"/>
              <a:cs typeface="Segoe UI" panose="020B0502040204020203" pitchFamily="34" charset="0"/>
            </a:endParaRPr>
          </a:p>
        </p:txBody>
      </p:sp>
      <p:sp>
        <p:nvSpPr>
          <p:cNvPr id="7" name="Rectangle 6"/>
          <p:cNvSpPr/>
          <p:nvPr/>
        </p:nvSpPr>
        <p:spPr>
          <a:xfrm>
            <a:off x="643812" y="1455577"/>
            <a:ext cx="11178074" cy="4893647"/>
          </a:xfrm>
          <a:prstGeom prst="rect">
            <a:avLst/>
          </a:prstGeom>
        </p:spPr>
        <p:txBody>
          <a:bodyPr wrap="square">
            <a:spAutoFit/>
          </a:bodyPr>
          <a:lstStyle/>
          <a:p>
            <a:pPr marL="285750" indent="-285750">
              <a:buFont typeface="Wingdings" panose="05000000000000000000" pitchFamily="2" charset="2"/>
              <a:buChar char="Ø"/>
            </a:pPr>
            <a:r>
              <a:rPr lang="en-US" sz="2600" dirty="0" smtClean="0">
                <a:solidFill>
                  <a:schemeClr val="tx1">
                    <a:lumMod val="95000"/>
                  </a:schemeClr>
                </a:solidFill>
                <a:latin typeface="Segoe UI" panose="020B0502040204020203" pitchFamily="34" charset="0"/>
              </a:rPr>
              <a:t>2012 </a:t>
            </a:r>
            <a:r>
              <a:rPr lang="en-US" sz="2600" dirty="0">
                <a:solidFill>
                  <a:schemeClr val="tx1">
                    <a:lumMod val="95000"/>
                  </a:schemeClr>
                </a:solidFill>
                <a:latin typeface="Segoe UI" panose="020B0502040204020203" pitchFamily="34" charset="0"/>
              </a:rPr>
              <a:t>had the highest Revenue at </a:t>
            </a:r>
            <a:r>
              <a:rPr lang="en-US" sz="2600" dirty="0" smtClean="0">
                <a:solidFill>
                  <a:schemeClr val="tx1">
                    <a:lumMod val="95000"/>
                  </a:schemeClr>
                </a:solidFill>
                <a:latin typeface="Segoe UI" panose="020B0502040204020203" pitchFamily="34" charset="0"/>
              </a:rPr>
              <a:t>76M</a:t>
            </a:r>
          </a:p>
          <a:p>
            <a:pPr marL="285750" indent="-285750">
              <a:buFont typeface="Wingdings" panose="05000000000000000000" pitchFamily="2" charset="2"/>
              <a:buChar char="Ø"/>
            </a:pPr>
            <a:endParaRPr lang="en-US" sz="2600" dirty="0">
              <a:solidFill>
                <a:schemeClr val="tx1">
                  <a:lumMod val="95000"/>
                </a:schemeClr>
              </a:solidFill>
              <a:latin typeface="Segoe UI" panose="020B0502040204020203" pitchFamily="34" charset="0"/>
            </a:endParaRPr>
          </a:p>
          <a:p>
            <a:pPr marL="285750" indent="-285750">
              <a:buFont typeface="Wingdings" panose="05000000000000000000" pitchFamily="2" charset="2"/>
              <a:buChar char="Ø"/>
            </a:pPr>
            <a:r>
              <a:rPr lang="en-US" sz="2600" dirty="0"/>
              <a:t>If we observe the monthly insights of </a:t>
            </a:r>
            <a:r>
              <a:rPr lang="en-US" sz="2600" dirty="0" smtClean="0"/>
              <a:t>the </a:t>
            </a:r>
            <a:r>
              <a:rPr lang="en-US" sz="2600" dirty="0"/>
              <a:t>sales are at their peak in </a:t>
            </a:r>
            <a:r>
              <a:rPr lang="en-US" sz="2600" dirty="0" smtClean="0"/>
              <a:t>February, May </a:t>
            </a:r>
            <a:r>
              <a:rPr lang="en-US" sz="2600" dirty="0"/>
              <a:t>and </a:t>
            </a:r>
            <a:r>
              <a:rPr lang="en-US" sz="2600" dirty="0" smtClean="0"/>
              <a:t>October </a:t>
            </a:r>
            <a:r>
              <a:rPr lang="en-US" sz="2600" dirty="0"/>
              <a:t>and are low in </a:t>
            </a:r>
            <a:r>
              <a:rPr lang="en-US" sz="2600" dirty="0" smtClean="0"/>
              <a:t>September, March </a:t>
            </a:r>
            <a:r>
              <a:rPr lang="en-US" sz="2600" dirty="0"/>
              <a:t>&amp; </a:t>
            </a:r>
            <a:r>
              <a:rPr lang="en-US" sz="2600" dirty="0" smtClean="0"/>
              <a:t>August. </a:t>
            </a:r>
            <a:r>
              <a:rPr lang="en-US" sz="2600" dirty="0"/>
              <a:t>Amazon can come up with some good discounts and offers to generate high revenue</a:t>
            </a:r>
            <a:r>
              <a:rPr lang="en-US" sz="2600" dirty="0" smtClean="0"/>
              <a:t>.</a:t>
            </a:r>
          </a:p>
          <a:p>
            <a:pPr marL="285750" indent="-285750">
              <a:buFont typeface="Wingdings" panose="05000000000000000000" pitchFamily="2" charset="2"/>
              <a:buChar char="Ø"/>
            </a:pPr>
            <a:endParaRPr lang="en-US" sz="2600" dirty="0">
              <a:solidFill>
                <a:schemeClr val="tx1">
                  <a:lumMod val="95000"/>
                </a:schemeClr>
              </a:solidFill>
              <a:latin typeface="Segoe UI" panose="020B0502040204020203" pitchFamily="34" charset="0"/>
            </a:endParaRPr>
          </a:p>
          <a:p>
            <a:pPr marL="285750" indent="-285750">
              <a:buFont typeface="Wingdings" panose="05000000000000000000" pitchFamily="2" charset="2"/>
              <a:buChar char="Ø"/>
            </a:pPr>
            <a:r>
              <a:rPr lang="en-US" sz="2600" dirty="0"/>
              <a:t>The sales for the </a:t>
            </a:r>
            <a:r>
              <a:rPr lang="en-US" sz="2600" dirty="0" smtClean="0"/>
              <a:t>Honduras </a:t>
            </a:r>
            <a:r>
              <a:rPr lang="en-US" sz="2600" dirty="0"/>
              <a:t>are highest among all countries and lowest </a:t>
            </a:r>
            <a:r>
              <a:rPr lang="en-US" sz="2600" dirty="0" smtClean="0"/>
              <a:t>in Brunei.</a:t>
            </a:r>
          </a:p>
          <a:p>
            <a:pPr marL="285750" indent="-285750">
              <a:buFont typeface="Wingdings" panose="05000000000000000000" pitchFamily="2" charset="2"/>
              <a:buChar char="Ø"/>
            </a:pPr>
            <a:endParaRPr lang="en-US" sz="2600" dirty="0">
              <a:solidFill>
                <a:schemeClr val="tx1">
                  <a:lumMod val="95000"/>
                </a:schemeClr>
              </a:solidFill>
              <a:latin typeface="Segoe UI" panose="020B0502040204020203" pitchFamily="34" charset="0"/>
            </a:endParaRPr>
          </a:p>
          <a:p>
            <a:pPr marL="285750" indent="-285750">
              <a:buFont typeface="Wingdings" panose="05000000000000000000" pitchFamily="2" charset="2"/>
              <a:buChar char="Ø"/>
            </a:pPr>
            <a:r>
              <a:rPr lang="en-US" sz="2600" dirty="0"/>
              <a:t>The </a:t>
            </a:r>
            <a:r>
              <a:rPr lang="en-US" sz="2600" dirty="0" smtClean="0"/>
              <a:t>Cosmetics </a:t>
            </a:r>
            <a:r>
              <a:rPr lang="en-US" sz="2600" dirty="0"/>
              <a:t>&amp; </a:t>
            </a:r>
            <a:r>
              <a:rPr lang="en-US" sz="2600" dirty="0" smtClean="0"/>
              <a:t>Office appliances are </a:t>
            </a:r>
            <a:r>
              <a:rPr lang="en-US" sz="2600" dirty="0"/>
              <a:t>the highest selling products in domestic and international markets. </a:t>
            </a:r>
            <a:endParaRPr lang="en-US" sz="2600" dirty="0" smtClean="0"/>
          </a:p>
          <a:p>
            <a:endParaRPr lang="en-US" sz="2600" dirty="0">
              <a:solidFill>
                <a:schemeClr val="tx1">
                  <a:lumMod val="95000"/>
                </a:schemeClr>
              </a:solidFill>
              <a:latin typeface="Segoe UI" panose="020B0502040204020203" pitchFamily="34" charset="0"/>
            </a:endParaRPr>
          </a:p>
        </p:txBody>
      </p:sp>
    </p:spTree>
    <p:extLst>
      <p:ext uri="{BB962C8B-B14F-4D97-AF65-F5344CB8AC3E}">
        <p14:creationId xmlns:p14="http://schemas.microsoft.com/office/powerpoint/2010/main" val="330691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841310"/>
            <a:ext cx="12192000" cy="332958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6000" b="1" dirty="0" smtClean="0">
                <a:solidFill>
                  <a:srgbClr val="C00000"/>
                </a:solidFill>
                <a:latin typeface="Segoe UI Black" panose="020B0A02040204020203" pitchFamily="34" charset="0"/>
                <a:ea typeface="Segoe UI Black" panose="020B0A02040204020203" pitchFamily="34" charset="0"/>
                <a:cs typeface="Arial" panose="020B0604020202020204" pitchFamily="34" charset="0"/>
              </a:rPr>
              <a:t>THANK YOU </a:t>
            </a:r>
            <a:endParaRPr lang="en-US" sz="6000" b="1" dirty="0">
              <a:solidFill>
                <a:srgbClr val="C00000"/>
              </a:solidFill>
              <a:latin typeface="Segoe UI Black" panose="020B0A02040204020203" pitchFamily="34" charset="0"/>
              <a:ea typeface="Segoe UI Black" panose="020B0A02040204020203" pitchFamily="34" charset="0"/>
              <a:cs typeface="Arial" panose="020B0604020202020204" pitchFamily="34" charset="0"/>
            </a:endParaRPr>
          </a:p>
        </p:txBody>
      </p:sp>
    </p:spTree>
    <p:extLst>
      <p:ext uri="{BB962C8B-B14F-4D97-AF65-F5344CB8AC3E}">
        <p14:creationId xmlns:p14="http://schemas.microsoft.com/office/powerpoint/2010/main" val="227641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docProps/app.xml><?xml version="1.0" encoding="utf-8"?>
<Properties xmlns="http://schemas.openxmlformats.org/officeDocument/2006/extended-properties" xmlns:vt="http://schemas.openxmlformats.org/officeDocument/2006/docPropsVTypes">
  <Template>Retrospect</Template>
  <TotalTime>133</TotalTime>
  <Words>325</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Arial Rounded MT Bold</vt:lpstr>
      <vt:lpstr>Calibri</vt:lpstr>
      <vt:lpstr>Calibri Light</vt:lpstr>
      <vt:lpstr>Segoe UI</vt:lpstr>
      <vt:lpstr>Segoe UI Black</vt:lpstr>
      <vt:lpstr>Segoe UI Light</vt:lpstr>
      <vt:lpstr>Segoe UI Semibold</vt:lpstr>
      <vt:lpstr>Wingdings</vt:lpstr>
      <vt:lpstr>Wingdings 3</vt:lpstr>
      <vt:lpstr>Retrospect</vt:lpstr>
      <vt:lpstr>AMAZON SALES  DATA ANALYSIS REPORT</vt:lpstr>
      <vt:lpstr>OBJECTIVE</vt:lpstr>
      <vt:lpstr>QUICK INSIGHT</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 REPORT</dc:title>
  <dc:creator>Pratyaksh Verma</dc:creator>
  <cp:lastModifiedBy>Pratyaksh Verma</cp:lastModifiedBy>
  <cp:revision>16</cp:revision>
  <dcterms:created xsi:type="dcterms:W3CDTF">2024-03-15T14:38:54Z</dcterms:created>
  <dcterms:modified xsi:type="dcterms:W3CDTF">2024-03-15T16:54:24Z</dcterms:modified>
</cp:coreProperties>
</file>