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3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7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6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5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88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5DA258-CF7E-4BA4-A6C0-85DA36B09E97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7F044B-E233-4A31-A083-B54DC7A9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3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rryav" TargetMode="External"/><Relationship Id="rId2" Type="http://schemas.openxmlformats.org/officeDocument/2006/relationships/hyperlink" Target="https://public.tableau.com/app/profile/shorrya.verma/vizz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0" y="25553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FINANCIAL ANALYSIS</a:t>
            </a:r>
            <a:endParaRPr lang="en-IN" sz="48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5671131" y="4616381"/>
            <a:ext cx="408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: - Project 4_Finanical Analytics (1) </a:t>
            </a:r>
          </a:p>
          <a:p>
            <a:r>
              <a:rPr lang="en-IN" dirty="0" smtClean="0"/>
              <a:t>Internship </a:t>
            </a:r>
            <a:r>
              <a:rPr lang="en-IN" dirty="0"/>
              <a:t>ID: UMIP4484 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08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8" y="439615"/>
            <a:ext cx="10498667" cy="590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621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rial Rounded MT Bold" panose="020F0704030504030204" pitchFamily="34" charset="0"/>
              </a:rPr>
              <a:t>LINKS</a:t>
            </a:r>
            <a:endParaRPr lang="en-IN" sz="6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Tablue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>
                <a:hlinkClick r:id="rId3"/>
              </a:rPr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76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2638212"/>
            <a:ext cx="9601196" cy="1303867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THANK YOU</a:t>
            </a:r>
            <a:endParaRPr lang="en-IN" sz="8800" b="1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6454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8543" y="3028715"/>
            <a:ext cx="8294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To </a:t>
            </a:r>
            <a:r>
              <a:rPr lang="en-US" sz="2800" b="1" i="1" dirty="0" smtClean="0">
                <a:solidFill>
                  <a:schemeClr val="accent1"/>
                </a:solidFill>
              </a:rPr>
              <a:t>analyze </a:t>
            </a:r>
            <a:r>
              <a:rPr lang="en-US" sz="2800" b="1" i="1" dirty="0">
                <a:solidFill>
                  <a:schemeClr val="accent1"/>
                </a:solidFill>
              </a:rPr>
              <a:t>the competition for the management to provide better results. This data set has information </a:t>
            </a:r>
            <a:r>
              <a:rPr lang="en-US" sz="2800" b="1" i="1" dirty="0" smtClean="0">
                <a:solidFill>
                  <a:schemeClr val="accent1"/>
                </a:solidFill>
              </a:rPr>
              <a:t>on the </a:t>
            </a:r>
            <a:r>
              <a:rPr lang="en-US" sz="2800" b="1" i="1" dirty="0">
                <a:solidFill>
                  <a:schemeClr val="accent1"/>
                </a:solidFill>
              </a:rPr>
              <a:t>market capitalization of the top </a:t>
            </a:r>
            <a:r>
              <a:rPr lang="en-US" sz="2800" b="1" i="1" dirty="0" smtClean="0">
                <a:solidFill>
                  <a:schemeClr val="accent1"/>
                </a:solidFill>
              </a:rPr>
              <a:t>500 </a:t>
            </a:r>
            <a:r>
              <a:rPr lang="en-US" sz="2800" b="1" i="1" dirty="0">
                <a:solidFill>
                  <a:schemeClr val="accent1"/>
                </a:solidFill>
              </a:rPr>
              <a:t>companies in India</a:t>
            </a:r>
            <a:endParaRPr lang="en-IN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040670"/>
            <a:ext cx="12191999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DETAILS OF DATA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58532"/>
            <a:ext cx="9601196" cy="3318936"/>
          </a:xfrm>
        </p:spPr>
        <p:txBody>
          <a:bodyPr/>
          <a:lstStyle/>
          <a:p>
            <a:r>
              <a:rPr lang="en-US" b="1" dirty="0" err="1"/>
              <a:t>S.No</a:t>
            </a:r>
            <a:r>
              <a:rPr lang="en-US" b="1" dirty="0"/>
              <a:t>.</a:t>
            </a:r>
            <a:r>
              <a:rPr lang="en-US" dirty="0"/>
              <a:t>: Serial number or ranking of the company based on some criteria.</a:t>
            </a:r>
          </a:p>
          <a:p>
            <a:r>
              <a:rPr lang="en-US" b="1" dirty="0"/>
              <a:t>Name</a:t>
            </a:r>
            <a:r>
              <a:rPr lang="en-US" dirty="0"/>
              <a:t>: Name of the company.</a:t>
            </a:r>
          </a:p>
          <a:p>
            <a:r>
              <a:rPr lang="en-US" b="1" dirty="0"/>
              <a:t>Mar Cap (Crore)</a:t>
            </a:r>
            <a:r>
              <a:rPr lang="en-US" dirty="0"/>
              <a:t>: Market capitalization of the company, measured in </a:t>
            </a:r>
            <a:r>
              <a:rPr lang="en-US" dirty="0" smtClean="0"/>
              <a:t>crore.</a:t>
            </a:r>
          </a:p>
          <a:p>
            <a:r>
              <a:rPr lang="en-US" b="1" dirty="0" smtClean="0"/>
              <a:t>Sales </a:t>
            </a:r>
            <a:r>
              <a:rPr lang="en-US" b="1" dirty="0" err="1"/>
              <a:t>Qtr</a:t>
            </a:r>
            <a:r>
              <a:rPr lang="en-US" b="1" dirty="0"/>
              <a:t> (Crore)</a:t>
            </a:r>
            <a:r>
              <a:rPr lang="en-US" dirty="0"/>
              <a:t>: Quarterly sales of the company, measured in crore.</a:t>
            </a:r>
          </a:p>
        </p:txBody>
      </p:sp>
    </p:spTree>
    <p:extLst>
      <p:ext uri="{BB962C8B-B14F-4D97-AF65-F5344CB8AC3E}">
        <p14:creationId xmlns:p14="http://schemas.microsoft.com/office/powerpoint/2010/main" val="382900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28910"/>
            <a:ext cx="12191999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MAIN KPI’S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 Capitalization (Mar Cap)</a:t>
            </a:r>
            <a:r>
              <a:rPr lang="en-US" dirty="0"/>
              <a:t>: This represents the total value of a company's outstanding shares in the stock market. It is a key measure of a company's size and market value.</a:t>
            </a:r>
          </a:p>
          <a:p>
            <a:r>
              <a:rPr lang="en-US" b="1" dirty="0"/>
              <a:t>Sales (Sales </a:t>
            </a:r>
            <a:r>
              <a:rPr lang="en-US" b="1" dirty="0" err="1"/>
              <a:t>Qtr</a:t>
            </a:r>
            <a:r>
              <a:rPr lang="en-US" b="1" dirty="0"/>
              <a:t>)</a:t>
            </a:r>
            <a:r>
              <a:rPr lang="en-US" dirty="0"/>
              <a:t>: Quarterly sales figures indicate the revenue generated by the company during a specific period. Sales growth is a fundamental KPI for assessing a company's financial performance and market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83350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20150"/>
            <a:ext cx="12192000" cy="6873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MOCK – UP DASHBOARD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8480"/>
              </p:ext>
            </p:extLst>
          </p:nvPr>
        </p:nvGraphicFramePr>
        <p:xfrm>
          <a:off x="928152" y="2520301"/>
          <a:ext cx="10369768" cy="4023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37472">
                  <a:extLst>
                    <a:ext uri="{9D8B030D-6E8A-4147-A177-3AD203B41FA5}">
                      <a16:colId xmlns:a16="http://schemas.microsoft.com/office/drawing/2014/main" val="627740857"/>
                    </a:ext>
                  </a:extLst>
                </a:gridCol>
                <a:gridCol w="429225">
                  <a:extLst>
                    <a:ext uri="{9D8B030D-6E8A-4147-A177-3AD203B41FA5}">
                      <a16:colId xmlns:a16="http://schemas.microsoft.com/office/drawing/2014/main" val="2858541700"/>
                    </a:ext>
                  </a:extLst>
                </a:gridCol>
                <a:gridCol w="3828127">
                  <a:extLst>
                    <a:ext uri="{9D8B030D-6E8A-4147-A177-3AD203B41FA5}">
                      <a16:colId xmlns:a16="http://schemas.microsoft.com/office/drawing/2014/main" val="4144647132"/>
                    </a:ext>
                  </a:extLst>
                </a:gridCol>
                <a:gridCol w="2037472">
                  <a:extLst>
                    <a:ext uri="{9D8B030D-6E8A-4147-A177-3AD203B41FA5}">
                      <a16:colId xmlns:a16="http://schemas.microsoft.com/office/drawing/2014/main" val="2741537784"/>
                    </a:ext>
                  </a:extLst>
                </a:gridCol>
                <a:gridCol w="2037472">
                  <a:extLst>
                    <a:ext uri="{9D8B030D-6E8A-4147-A177-3AD203B41FA5}">
                      <a16:colId xmlns:a16="http://schemas.microsoft.com/office/drawing/2014/main" val="3198631200"/>
                    </a:ext>
                  </a:extLst>
                </a:gridCol>
              </a:tblGrid>
              <a:tr h="30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Mar Cap - Crore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Sales </a:t>
                      </a:r>
                      <a:r>
                        <a:rPr lang="en-IN" sz="1800" kern="1200" dirty="0" err="1" smtClean="0">
                          <a:effectLst/>
                        </a:rPr>
                        <a:t>Qtr</a:t>
                      </a:r>
                      <a:r>
                        <a:rPr lang="en-IN" sz="1800" kern="1200" dirty="0" smtClean="0">
                          <a:effectLst/>
                        </a:rPr>
                        <a:t> - Crore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82440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Reliance </a:t>
                      </a:r>
                      <a:r>
                        <a:rPr lang="en-IN" dirty="0" err="1" smtClean="0">
                          <a:effectLst/>
                        </a:rPr>
                        <a:t>Inds</a:t>
                      </a:r>
                      <a:r>
                        <a:rPr lang="en-IN" dirty="0" smtClean="0">
                          <a:effectLst/>
                        </a:rPr>
                        <a:t>.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583436.72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99810.00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4193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563709.84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30904.00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86988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HDFC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482953.59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20581.27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014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320985.27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9772.02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362212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H D F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289497.37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16840.51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99976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Hind. Unilever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288265.26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8590.00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175347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Maruti Suzuki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263493.81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19283.20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00462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Infosys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248320.35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17794.00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73510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O N G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239981.50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22995.88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281748"/>
                  </a:ext>
                </a:extLst>
              </a:tr>
              <a:tr h="26090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St Bk of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232763.33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57014.08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129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0800000" flipV="1">
            <a:off x="-1" y="1771406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Top_10_market_capital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" y="290080"/>
            <a:ext cx="10848395" cy="6102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56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8125"/>
            <a:ext cx="12192000" cy="6873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MOCK – UP DASHBOARD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8844"/>
              </p:ext>
            </p:extLst>
          </p:nvPr>
        </p:nvGraphicFramePr>
        <p:xfrm>
          <a:off x="863600" y="2553341"/>
          <a:ext cx="10434321" cy="40233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98128">
                  <a:extLst>
                    <a:ext uri="{9D8B030D-6E8A-4147-A177-3AD203B41FA5}">
                      <a16:colId xmlns:a16="http://schemas.microsoft.com/office/drawing/2014/main" val="627740857"/>
                    </a:ext>
                  </a:extLst>
                </a:gridCol>
                <a:gridCol w="263658">
                  <a:extLst>
                    <a:ext uri="{9D8B030D-6E8A-4147-A177-3AD203B41FA5}">
                      <a16:colId xmlns:a16="http://schemas.microsoft.com/office/drawing/2014/main" val="2858541700"/>
                    </a:ext>
                  </a:extLst>
                </a:gridCol>
                <a:gridCol w="3775857">
                  <a:extLst>
                    <a:ext uri="{9D8B030D-6E8A-4147-A177-3AD203B41FA5}">
                      <a16:colId xmlns:a16="http://schemas.microsoft.com/office/drawing/2014/main" val="4144647132"/>
                    </a:ext>
                  </a:extLst>
                </a:gridCol>
                <a:gridCol w="2693011">
                  <a:extLst>
                    <a:ext uri="{9D8B030D-6E8A-4147-A177-3AD203B41FA5}">
                      <a16:colId xmlns:a16="http://schemas.microsoft.com/office/drawing/2014/main" val="2741537784"/>
                    </a:ext>
                  </a:extLst>
                </a:gridCol>
                <a:gridCol w="2303667">
                  <a:extLst>
                    <a:ext uri="{9D8B030D-6E8A-4147-A177-3AD203B41FA5}">
                      <a16:colId xmlns:a16="http://schemas.microsoft.com/office/drawing/2014/main" val="3198631200"/>
                    </a:ext>
                  </a:extLst>
                </a:gridCol>
              </a:tblGrid>
              <a:tr h="2616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S no.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Mar Cap - Crore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Sales </a:t>
                      </a:r>
                      <a:r>
                        <a:rPr lang="en-IN" dirty="0" err="1" smtClean="0">
                          <a:effectLst/>
                        </a:rPr>
                        <a:t>Qtr</a:t>
                      </a:r>
                      <a:r>
                        <a:rPr lang="en-IN" dirty="0" smtClean="0">
                          <a:effectLst/>
                        </a:rPr>
                        <a:t> - Crore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82440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 O C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178017.48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110666.93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84193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Reliance Inds.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583436.72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99810.00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86988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Tata Motors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117071.87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74156.07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014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US" b="1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B P C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98278.00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60616.36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362212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H P C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58034.78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57474.25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99976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St Bk of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232763.33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57014.08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175347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Rajesh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23495.54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41304.84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00462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Tata Steel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73376.14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32464.14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73510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563709.84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30904.00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281748"/>
                  </a:ext>
                </a:extLst>
              </a:tr>
              <a:tr h="17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Larsen &amp; Toubro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180860.74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28747.45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129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0800000" flipV="1">
            <a:off x="-3" y="1434099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Top_10_quarterly_sales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2" y="367088"/>
            <a:ext cx="10839488" cy="6097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842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437"/>
            <a:ext cx="12192000" cy="6873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MOCK – UP DASHBOARD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38000"/>
              </p:ext>
            </p:extLst>
          </p:nvPr>
        </p:nvGraphicFramePr>
        <p:xfrm>
          <a:off x="1036321" y="2611120"/>
          <a:ext cx="10251438" cy="40302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01460">
                  <a:extLst>
                    <a:ext uri="{9D8B030D-6E8A-4147-A177-3AD203B41FA5}">
                      <a16:colId xmlns:a16="http://schemas.microsoft.com/office/drawing/2014/main" val="627740857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val="4144647132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val="3205321590"/>
                    </a:ext>
                  </a:extLst>
                </a:gridCol>
              </a:tblGrid>
              <a:tr h="3726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S no.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Market share (%)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88244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Reliance </a:t>
                      </a:r>
                      <a:r>
                        <a:rPr lang="en-US" b="1" dirty="0" err="1" smtClean="0">
                          <a:effectLst/>
                        </a:rPr>
                        <a:t>Inds</a:t>
                      </a:r>
                      <a:r>
                        <a:rPr lang="en-US" b="1" dirty="0" smtClean="0">
                          <a:effectLst/>
                        </a:rPr>
                        <a:t>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16.6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84193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TCS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16.0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88698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HDFC Bank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13.7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014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ITC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9.1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36221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HDFC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99976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Hind. </a:t>
                      </a:r>
                      <a:r>
                        <a:rPr lang="en-US" b="1" dirty="0" err="1" smtClean="0">
                          <a:effectLst/>
                        </a:rPr>
                        <a:t>Uniliver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175347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effectLst/>
                        </a:rPr>
                        <a:t>Maruti</a:t>
                      </a:r>
                      <a:r>
                        <a:rPr lang="en-US" b="1" baseline="0" dirty="0" smtClean="0">
                          <a:effectLst/>
                        </a:rPr>
                        <a:t> Suzuki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7.4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0046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Infosys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7.0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7351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ONGC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6.8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28174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St Bk of</a:t>
                      </a:r>
                      <a:r>
                        <a:rPr lang="en-US" b="1" baseline="0" dirty="0" smtClean="0">
                          <a:effectLst/>
                        </a:rPr>
                        <a:t> India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129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0800000" flipV="1">
            <a:off x="-5" y="1678438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Market Share (%)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4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271</TotalTime>
  <Words>386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Rounded MT Bold</vt:lpstr>
      <vt:lpstr>Berlin Sans FB</vt:lpstr>
      <vt:lpstr>Garamond</vt:lpstr>
      <vt:lpstr>Segoe UI Black</vt:lpstr>
      <vt:lpstr>Wingdings</vt:lpstr>
      <vt:lpstr>Organic</vt:lpstr>
      <vt:lpstr>PowerPoint Presentation</vt:lpstr>
      <vt:lpstr>PowerPoint Presentation</vt:lpstr>
      <vt:lpstr>DETAILS OF DATA</vt:lpstr>
      <vt:lpstr>MAIN KPI’S</vt:lpstr>
      <vt:lpstr>MOCK – UP DASHBOARD  </vt:lpstr>
      <vt:lpstr>PowerPoint Presentation</vt:lpstr>
      <vt:lpstr>MOCK – UP DASHBOARD  </vt:lpstr>
      <vt:lpstr>PowerPoint Presentation</vt:lpstr>
      <vt:lpstr>MOCK – UP DASHBOARD  </vt:lpstr>
      <vt:lpstr>PowerPoint Presentation</vt:lpstr>
      <vt:lpstr>LINKS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Pratyaksh Verma</dc:creator>
  <cp:lastModifiedBy>Pratyaksh Verma</cp:lastModifiedBy>
  <cp:revision>19</cp:revision>
  <dcterms:created xsi:type="dcterms:W3CDTF">2024-03-12T18:18:41Z</dcterms:created>
  <dcterms:modified xsi:type="dcterms:W3CDTF">2024-03-13T13:12:01Z</dcterms:modified>
</cp:coreProperties>
</file>