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Attrition</c:v>
                </c:pt>
              </c:strCache>
            </c:strRef>
          </c:tx>
          <c:dPt>
            <c:idx val="0"/>
            <c:bubble3D val="0"/>
            <c:spPr>
              <a:solidFill>
                <a:srgbClr val="C00000"/>
              </a:solidFill>
              <a:ln w="19050">
                <a:noFill/>
              </a:ln>
              <a:effectLst/>
            </c:spPr>
            <c:extLst>
              <c:ext xmlns:c16="http://schemas.microsoft.com/office/drawing/2014/chart" uri="{C3380CC4-5D6E-409C-BE32-E72D297353CC}">
                <c16:uniqueId val="{00000002-2592-4FE0-A7E8-644C35FBDB74}"/>
              </c:ext>
            </c:extLst>
          </c:dPt>
          <c:dPt>
            <c:idx val="1"/>
            <c:bubble3D val="0"/>
            <c:explosion val="8"/>
            <c:spPr>
              <a:solidFill>
                <a:srgbClr val="FFC000"/>
              </a:solidFill>
              <a:ln w="19050">
                <a:solidFill>
                  <a:schemeClr val="lt1"/>
                </a:solidFill>
              </a:ln>
              <a:effectLst/>
            </c:spPr>
            <c:extLst>
              <c:ext xmlns:c16="http://schemas.microsoft.com/office/drawing/2014/chart" uri="{C3380CC4-5D6E-409C-BE32-E72D297353CC}">
                <c16:uniqueId val="{00000001-2592-4FE0-A7E8-644C35FBDB74}"/>
              </c:ext>
            </c:extLst>
          </c:dPt>
          <c:dLbls>
            <c:dLbl>
              <c:idx val="0"/>
              <c:layout>
                <c:manualLayout>
                  <c:x val="0.18737462202182698"/>
                  <c:y val="-5.859969383023246E-2"/>
                </c:manualLayout>
              </c:layout>
              <c:tx>
                <c:rich>
                  <a:bodyPr rot="0" spcFirstLastPara="1" vertOverflow="ellipsis" vert="horz" wrap="square" lIns="38100" tIns="19050" rIns="38100" bIns="19050" anchor="ctr" anchorCtr="1">
                    <a:noAutofit/>
                  </a:bodyPr>
                  <a:lstStyle/>
                  <a:p>
                    <a:pPr>
                      <a:defRPr sz="1197" b="0" i="0" u="none" strike="noStrike" kern="1200" baseline="0">
                        <a:solidFill>
                          <a:schemeClr val="lt1"/>
                        </a:solidFill>
                        <a:latin typeface="+mn-lt"/>
                        <a:ea typeface="+mn-ea"/>
                        <a:cs typeface="+mn-cs"/>
                      </a:defRPr>
                    </a:pPr>
                    <a:fld id="{8E07B32C-5D75-4A44-A964-2BB9E4BE3A1F}" type="VALUE">
                      <a:rPr lang="en-US" sz="1400" baseline="0">
                        <a:solidFill>
                          <a:schemeClr val="lt1"/>
                        </a:solidFill>
                        <a:latin typeface="Arial Black" panose="020B0A04020102020204" pitchFamily="34" charset="0"/>
                        <a:ea typeface="+mn-ea"/>
                        <a:cs typeface="+mn-cs"/>
                      </a:rPr>
                      <a:pPr>
                        <a:defRPr>
                          <a:solidFill>
                            <a:schemeClr val="lt1"/>
                          </a:solidFill>
                          <a:latin typeface="+mn-lt"/>
                          <a:ea typeface="+mn-ea"/>
                          <a:cs typeface="+mn-cs"/>
                        </a:defRPr>
                      </a:pPr>
                      <a:t>[VALUE]</a:t>
                    </a:fld>
                    <a:endParaRPr lang="en-IN"/>
                  </a:p>
                </c:rich>
              </c:tx>
              <c:spPr>
                <a:solidFill>
                  <a:srgbClr val="C00000"/>
                </a:solid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4718896949520838"/>
                      <c:h val="0.12947868714034544"/>
                    </c:manualLayout>
                  </c15:layout>
                  <c15:dlblFieldTable/>
                  <c15:showDataLabelsRange val="0"/>
                </c:ext>
                <c:ext xmlns:c16="http://schemas.microsoft.com/office/drawing/2014/chart" uri="{C3380CC4-5D6E-409C-BE32-E72D297353CC}">
                  <c16:uniqueId val="{00000002-2592-4FE0-A7E8-644C35FBDB74}"/>
                </c:ext>
              </c:extLst>
            </c:dLbl>
            <c:dLbl>
              <c:idx val="1"/>
              <c:layout>
                <c:manualLayout>
                  <c:x val="-0.20273307666372076"/>
                  <c:y val="4.7945204042917362E-2"/>
                </c:manualLayout>
              </c:layout>
              <c:tx>
                <c:rich>
                  <a:bodyPr rot="0" spcFirstLastPara="1" vertOverflow="ellipsis" vert="horz" wrap="square" lIns="38100" tIns="19050" rIns="38100" bIns="19050" anchor="ctr" anchorCtr="1">
                    <a:noAutofit/>
                  </a:bodyPr>
                  <a:lstStyle/>
                  <a:p>
                    <a:pPr>
                      <a:defRPr sz="1197" b="0" i="0" u="none" strike="noStrike" kern="1200" baseline="0">
                        <a:solidFill>
                          <a:schemeClr val="lt1"/>
                        </a:solidFill>
                        <a:latin typeface="+mn-lt"/>
                        <a:ea typeface="+mn-ea"/>
                        <a:cs typeface="+mn-cs"/>
                      </a:defRPr>
                    </a:pPr>
                    <a:fld id="{2539DF8B-DAE5-48A3-A93C-37C877E84AA8}" type="VALUE">
                      <a:rPr lang="en-US" sz="1400">
                        <a:solidFill>
                          <a:schemeClr val="tx1"/>
                        </a:solidFill>
                        <a:latin typeface="Arial Black" panose="020B0A04020102020204" pitchFamily="34" charset="0"/>
                        <a:ea typeface="+mn-ea"/>
                        <a:cs typeface="+mn-cs"/>
                      </a:rPr>
                      <a:pPr>
                        <a:defRPr>
                          <a:solidFill>
                            <a:schemeClr val="lt1"/>
                          </a:solidFill>
                          <a:latin typeface="+mn-lt"/>
                          <a:ea typeface="+mn-ea"/>
                          <a:cs typeface="+mn-cs"/>
                        </a:defRPr>
                      </a:pPr>
                      <a:t>[VALUE]</a:t>
                    </a:fld>
                    <a:endParaRPr lang="en-IN"/>
                  </a:p>
                </c:rich>
              </c:tx>
              <c:spPr>
                <a:solidFill>
                  <a:schemeClr val="accent4"/>
                </a:solidFill>
                <a:ln w="12700" cap="flat" cmpd="sng" algn="ctr">
                  <a:solidFill>
                    <a:schemeClr val="accent4">
                      <a:shade val="50000"/>
                    </a:schemeClr>
                  </a:solidFill>
                  <a:prstDash val="solid"/>
                  <a:miter lim="800000"/>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5640411484054409"/>
                      <c:h val="0.13746955448083167"/>
                    </c:manualLayout>
                  </c15:layout>
                  <c15:dlblFieldTable/>
                  <c15:showDataLabelsRange val="0"/>
                </c:ext>
                <c:ext xmlns:c16="http://schemas.microsoft.com/office/drawing/2014/chart" uri="{C3380CC4-5D6E-409C-BE32-E72D297353CC}">
                  <c16:uniqueId val="{00000001-2592-4FE0-A7E8-644C35FBDB74}"/>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YES</c:v>
                </c:pt>
                <c:pt idx="1">
                  <c:v>NO</c:v>
                </c:pt>
              </c:strCache>
            </c:strRef>
          </c:cat>
          <c:val>
            <c:numRef>
              <c:f>Sheet1!$B$2:$B$5</c:f>
              <c:numCache>
                <c:formatCode>0.00%</c:formatCode>
                <c:ptCount val="2"/>
                <c:pt idx="0">
                  <c:v>0.16120000000000001</c:v>
                </c:pt>
                <c:pt idx="1">
                  <c:v>0.83879999999999999</c:v>
                </c:pt>
              </c:numCache>
            </c:numRef>
          </c:val>
          <c:extLst>
            <c:ext xmlns:c15="http://schemas.microsoft.com/office/drawing/2012/chart" uri="{02D57815-91ED-43cb-92C2-25804820EDAC}">
              <c15:categoryFilterExceptions/>
            </c:ext>
            <c:ext xmlns:c16="http://schemas.microsoft.com/office/drawing/2014/chart" uri="{C3380CC4-5D6E-409C-BE32-E72D297353CC}">
              <c16:uniqueId val="{00000000-2592-4FE0-A7E8-644C35FBDB74}"/>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0.85567502078650781"/>
          <c:y val="0.45131740870081838"/>
          <c:w val="0.11231742739402804"/>
          <c:h val="0.1106013782054046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YES</c:v>
                </c:pt>
              </c:strCache>
            </c:strRef>
          </c:tx>
          <c:spPr>
            <a:solidFill>
              <a:srgbClr val="C00000"/>
            </a:solidFill>
            <a:ln>
              <a:noFill/>
            </a:ln>
            <a:effectLst/>
          </c:spPr>
          <c:invertIfNegative val="0"/>
          <c:dLbls>
            <c:dLbl>
              <c:idx val="0"/>
              <c:layout/>
              <c:tx>
                <c:rich>
                  <a:bodyPr/>
                  <a:lstStyle/>
                  <a:p>
                    <a:fld id="{B3D8B20A-B0A6-4DCD-944A-B8E93A02DDF9}" type="VALUE">
                      <a:rPr lang="en-US" baseline="0">
                        <a:solidFill>
                          <a:schemeClr val="bg1"/>
                        </a:solidFill>
                      </a:rPr>
                      <a:pPr/>
                      <a:t>[VALUE]</a:t>
                    </a:fld>
                    <a:endParaRPr lang="en-IN"/>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3-D556-4787-8929-AF5B71FBACBD}"/>
                </c:ext>
              </c:extLst>
            </c:dLbl>
            <c:spPr>
              <a:noFill/>
              <a:ln>
                <a:noFill/>
              </a:ln>
              <a:effectLst/>
            </c:spPr>
            <c:txPr>
              <a:bodyPr rot="0" spcFirstLastPara="1" vertOverflow="ellipsis" vert="horz" wrap="square" anchor="ctr" anchorCtr="1"/>
              <a:lstStyle/>
              <a:p>
                <a:pPr>
                  <a:defRPr sz="1197"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18 - 25</c:v>
                </c:pt>
                <c:pt idx="1">
                  <c:v>26 - 35</c:v>
                </c:pt>
                <c:pt idx="2">
                  <c:v>36 - 45</c:v>
                </c:pt>
                <c:pt idx="3">
                  <c:v>46 - 55</c:v>
                </c:pt>
                <c:pt idx="4">
                  <c:v>55 - 60</c:v>
                </c:pt>
              </c:strCache>
            </c:strRef>
          </c:cat>
          <c:val>
            <c:numRef>
              <c:f>Sheet1!$B$2:$B$6</c:f>
              <c:numCache>
                <c:formatCode>General</c:formatCode>
                <c:ptCount val="5"/>
                <c:pt idx="0">
                  <c:v>44</c:v>
                </c:pt>
                <c:pt idx="1">
                  <c:v>116</c:v>
                </c:pt>
                <c:pt idx="2">
                  <c:v>43</c:v>
                </c:pt>
                <c:pt idx="3">
                  <c:v>26</c:v>
                </c:pt>
                <c:pt idx="4">
                  <c:v>8</c:v>
                </c:pt>
              </c:numCache>
            </c:numRef>
          </c:val>
          <c:extLst>
            <c:ext xmlns:c16="http://schemas.microsoft.com/office/drawing/2014/chart" uri="{C3380CC4-5D6E-409C-BE32-E72D297353CC}">
              <c16:uniqueId val="{00000000-D556-4787-8929-AF5B71FBACBD}"/>
            </c:ext>
          </c:extLst>
        </c:ser>
        <c:ser>
          <c:idx val="1"/>
          <c:order val="1"/>
          <c:tx>
            <c:strRef>
              <c:f>Sheet1!$C$1</c:f>
              <c:strCache>
                <c:ptCount val="1"/>
                <c:pt idx="0">
                  <c:v>NO</c:v>
                </c:pt>
              </c:strCache>
            </c:strRef>
          </c:tx>
          <c:spPr>
            <a:solidFill>
              <a:srgbClr val="FFC000"/>
            </a:solidFill>
            <a:ln>
              <a:noFill/>
            </a:ln>
            <a:effectLst/>
          </c:spPr>
          <c:invertIfNegative val="0"/>
          <c:dLbls>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18 - 25</c:v>
                </c:pt>
                <c:pt idx="1">
                  <c:v>26 - 35</c:v>
                </c:pt>
                <c:pt idx="2">
                  <c:v>36 - 45</c:v>
                </c:pt>
                <c:pt idx="3">
                  <c:v>46 - 55</c:v>
                </c:pt>
                <c:pt idx="4">
                  <c:v>55 - 60</c:v>
                </c:pt>
              </c:strCache>
            </c:strRef>
          </c:cat>
          <c:val>
            <c:numRef>
              <c:f>Sheet1!$C$2:$C$6</c:f>
              <c:numCache>
                <c:formatCode>General</c:formatCode>
                <c:ptCount val="5"/>
                <c:pt idx="0">
                  <c:v>79</c:v>
                </c:pt>
                <c:pt idx="1">
                  <c:v>490</c:v>
                </c:pt>
                <c:pt idx="2">
                  <c:v>425</c:v>
                </c:pt>
                <c:pt idx="3">
                  <c:v>200</c:v>
                </c:pt>
                <c:pt idx="4">
                  <c:v>39</c:v>
                </c:pt>
              </c:numCache>
            </c:numRef>
          </c:val>
          <c:extLst>
            <c:ext xmlns:c16="http://schemas.microsoft.com/office/drawing/2014/chart" uri="{C3380CC4-5D6E-409C-BE32-E72D297353CC}">
              <c16:uniqueId val="{00000001-D556-4787-8929-AF5B71FBACBD}"/>
            </c:ext>
          </c:extLst>
        </c:ser>
        <c:dLbls>
          <c:dLblPos val="ctr"/>
          <c:showLegendKey val="0"/>
          <c:showVal val="1"/>
          <c:showCatName val="0"/>
          <c:showSerName val="0"/>
          <c:showPercent val="0"/>
          <c:showBubbleSize val="0"/>
        </c:dLbls>
        <c:gapWidth val="150"/>
        <c:overlap val="100"/>
        <c:axId val="353257064"/>
        <c:axId val="353252144"/>
        <c:extLst>
          <c:ext xmlns:c15="http://schemas.microsoft.com/office/drawing/2012/chart" uri="{02D57815-91ED-43cb-92C2-25804820EDAC}">
            <c15:filteredBarSeries>
              <c15:ser>
                <c:idx val="2"/>
                <c:order val="2"/>
                <c:tx>
                  <c:strRef>
                    <c:extLst>
                      <c:ext uri="{02D57815-91ED-43cb-92C2-25804820EDAC}">
                        <c15:formulaRef>
                          <c15:sqref>Sheet1!$D$1</c15:sqref>
                        </c15:formulaRef>
                      </c:ext>
                    </c:extLst>
                    <c:strCache>
                      <c:ptCount val="1"/>
                      <c:pt idx="0">
                        <c:v>Column1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Sheet1!$A$2:$A$6</c15:sqref>
                        </c15:formulaRef>
                      </c:ext>
                    </c:extLst>
                    <c:strCache>
                      <c:ptCount val="5"/>
                      <c:pt idx="0">
                        <c:v>18 - 25</c:v>
                      </c:pt>
                      <c:pt idx="1">
                        <c:v>26 - 35</c:v>
                      </c:pt>
                      <c:pt idx="2">
                        <c:v>36 - 45</c:v>
                      </c:pt>
                      <c:pt idx="3">
                        <c:v>46 - 55</c:v>
                      </c:pt>
                      <c:pt idx="4">
                        <c:v>55 - 60</c:v>
                      </c:pt>
                    </c:strCache>
                  </c:strRef>
                </c:cat>
                <c:val>
                  <c:numRef>
                    <c:extLst>
                      <c:ext uri="{02D57815-91ED-43cb-92C2-25804820EDAC}">
                        <c15:formulaRef>
                          <c15:sqref>Sheet1!$D$2:$D$6</c15:sqref>
                        </c15:formulaRef>
                      </c:ext>
                    </c:extLst>
                    <c:numCache>
                      <c:formatCode>General</c:formatCode>
                      <c:ptCount val="5"/>
                    </c:numCache>
                  </c:numRef>
                </c:val>
                <c:extLst>
                  <c:ext xmlns:c16="http://schemas.microsoft.com/office/drawing/2014/chart" uri="{C3380CC4-5D6E-409C-BE32-E72D297353CC}">
                    <c16:uniqueId val="{00000002-D556-4787-8929-AF5B71FBACBD}"/>
                  </c:ext>
                </c:extLst>
              </c15:ser>
            </c15:filteredBarSeries>
          </c:ext>
        </c:extLst>
      </c:barChart>
      <c:catAx>
        <c:axId val="353257064"/>
        <c:scaling>
          <c:orientation val="minMax"/>
        </c:scaling>
        <c:delete val="0"/>
        <c:axPos val="b"/>
        <c:title>
          <c:tx>
            <c:rich>
              <a:bodyPr rot="0" spcFirstLastPara="1" vertOverflow="ellipsis" vert="horz" wrap="square" anchor="ctr" anchorCtr="1"/>
              <a:lstStyle/>
              <a:p>
                <a:pPr>
                  <a:defRPr sz="1330" b="1" i="0" u="none" strike="noStrike" kern="1200" baseline="0">
                    <a:solidFill>
                      <a:schemeClr val="tx1"/>
                    </a:solidFill>
                    <a:latin typeface="+mn-lt"/>
                    <a:ea typeface="+mn-ea"/>
                    <a:cs typeface="+mn-cs"/>
                  </a:defRPr>
                </a:pPr>
                <a:r>
                  <a:rPr lang="en-IN"/>
                  <a:t>AGE (GRP)</a:t>
                </a:r>
              </a:p>
            </c:rich>
          </c:tx>
          <c:layout>
            <c:manualLayout>
              <c:xMode val="edge"/>
              <c:yMode val="edge"/>
              <c:x val="0.49999495570866143"/>
              <c:y val="0.88820553099129362"/>
            </c:manualLayout>
          </c:layout>
          <c:overlay val="0"/>
          <c:spPr>
            <a:noFill/>
            <a:ln>
              <a:noFill/>
            </a:ln>
            <a:effectLst/>
          </c:spPr>
          <c:txPr>
            <a:bodyPr rot="0" spcFirstLastPara="1" vertOverflow="ellipsis" vert="horz" wrap="square" anchor="ctr" anchorCtr="1"/>
            <a:lstStyle/>
            <a:p>
              <a:pPr>
                <a:defRPr sz="133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353252144"/>
        <c:crosses val="autoZero"/>
        <c:auto val="1"/>
        <c:lblAlgn val="ctr"/>
        <c:lblOffset val="100"/>
        <c:noMultiLvlLbl val="0"/>
      </c:catAx>
      <c:valAx>
        <c:axId val="353252144"/>
        <c:scaling>
          <c:orientation val="minMax"/>
        </c:scaling>
        <c:delete val="0"/>
        <c:axPos val="l"/>
        <c:title>
          <c:tx>
            <c:rich>
              <a:bodyPr rot="-5400000" spcFirstLastPara="1" vertOverflow="ellipsis" vert="horz" wrap="square" anchor="ctr" anchorCtr="1"/>
              <a:lstStyle/>
              <a:p>
                <a:pPr>
                  <a:defRPr sz="1330" b="1" i="0" u="none" strike="noStrike" kern="1200" baseline="0">
                    <a:solidFill>
                      <a:schemeClr val="tx1"/>
                    </a:solidFill>
                    <a:latin typeface="+mn-lt"/>
                    <a:ea typeface="+mn-ea"/>
                    <a:cs typeface="+mn-cs"/>
                  </a:defRPr>
                </a:pPr>
                <a:r>
                  <a:rPr lang="en-IN"/>
                  <a:t>COUNT OF EMPLOYEE</a:t>
                </a:r>
              </a:p>
            </c:rich>
          </c:tx>
          <c:layout>
            <c:manualLayout>
              <c:xMode val="edge"/>
              <c:yMode val="edge"/>
              <c:x val="0"/>
              <c:y val="0.27223355854862458"/>
            </c:manualLayout>
          </c:layout>
          <c:overlay val="0"/>
          <c:spPr>
            <a:noFill/>
            <a:ln>
              <a:noFill/>
            </a:ln>
            <a:effectLst/>
          </c:spPr>
          <c:txPr>
            <a:bodyPr rot="-5400000" spcFirstLastPara="1" vertOverflow="ellipsis" vert="horz" wrap="square" anchor="ctr" anchorCtr="1"/>
            <a:lstStyle/>
            <a:p>
              <a:pPr>
                <a:defRPr sz="133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353257064"/>
        <c:crosses val="autoZero"/>
        <c:crossBetween val="between"/>
      </c:valAx>
      <c:spPr>
        <a:noFill/>
        <a:ln>
          <a:noFill/>
        </a:ln>
        <a:effectLst/>
      </c:spPr>
    </c:plotArea>
    <c:legend>
      <c:legendPos val="b"/>
      <c:layout>
        <c:manualLayout>
          <c:xMode val="edge"/>
          <c:yMode val="edge"/>
          <c:x val="0.80862979822834657"/>
          <c:y val="8.0162704222274617E-2"/>
          <c:w val="8.1665615150971677E-2"/>
          <c:h val="4.6986141283124533E-2"/>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b="1" i="0" baseline="0">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Sheet1!$B$1</c:f>
              <c:strCache>
                <c:ptCount val="1"/>
                <c:pt idx="0">
                  <c:v>Yes</c:v>
                </c:pt>
              </c:strCache>
            </c:strRef>
          </c:tx>
          <c:spPr>
            <a:solidFill>
              <a:srgbClr val="C00000"/>
            </a:solidFill>
            <a:ln>
              <a:noFill/>
            </a:ln>
            <a:effectLst/>
            <a:sp3d/>
          </c:spPr>
          <c:invertIfNegative val="0"/>
          <c:dLbls>
            <c:dLbl>
              <c:idx val="0"/>
              <c:layout>
                <c:manualLayout>
                  <c:x val="-4.0612867819414276E-2"/>
                  <c:y val="0"/>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50B4-4175-8517-744B765082A7}"/>
                </c:ext>
              </c:extLst>
            </c:dLbl>
            <c:dLbl>
              <c:idx val="3"/>
              <c:layout>
                <c:manualLayout>
                  <c:x val="4.2933603123380799E-2"/>
                  <c:y val="-1.1122546996702121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5-50B4-4175-8517-744B765082A7}"/>
                </c:ext>
              </c:extLst>
            </c:dLbl>
            <c:dLbl>
              <c:idx val="4"/>
              <c:layout>
                <c:manualLayout>
                  <c:x val="4.2933603123380799E-2"/>
                  <c:y val="-1.5571565795383133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6-50B4-4175-8517-744B765082A7}"/>
                </c:ext>
              </c:extLst>
            </c:dLbl>
            <c:dLbl>
              <c:idx val="5"/>
              <c:layout>
                <c:manualLayout>
                  <c:x val="3.829213251544774E-2"/>
                  <c:y val="0"/>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7-50B4-4175-8517-744B765082A7}"/>
                </c:ext>
              </c:extLst>
            </c:dLbl>
            <c:dLbl>
              <c:idx val="6"/>
              <c:layout>
                <c:manualLayout>
                  <c:x val="4.4093970775363978E-2"/>
                  <c:y val="-8.8980375973616976E-3"/>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8-50B4-4175-8517-744B765082A7}"/>
                </c:ext>
              </c:extLst>
            </c:dLbl>
            <c:dLbl>
              <c:idx val="9"/>
              <c:layout>
                <c:manualLayout>
                  <c:x val="4.7575073731313852E-2"/>
                  <c:y val="-1.7796075194723395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9-50B4-4175-8517-744B765082A7}"/>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0k</c:v>
                </c:pt>
                <c:pt idx="1">
                  <c:v>2k</c:v>
                </c:pt>
                <c:pt idx="2">
                  <c:v>4k</c:v>
                </c:pt>
                <c:pt idx="3">
                  <c:v>6k</c:v>
                </c:pt>
                <c:pt idx="4">
                  <c:v>8k</c:v>
                </c:pt>
                <c:pt idx="5">
                  <c:v>10k</c:v>
                </c:pt>
                <c:pt idx="6">
                  <c:v>12k</c:v>
                </c:pt>
                <c:pt idx="7">
                  <c:v>14k</c:v>
                </c:pt>
                <c:pt idx="8">
                  <c:v>16k</c:v>
                </c:pt>
                <c:pt idx="9">
                  <c:v>18k</c:v>
                </c:pt>
              </c:strCache>
            </c:strRef>
          </c:cat>
          <c:val>
            <c:numRef>
              <c:f>Sheet1!$B$2:$B$11</c:f>
              <c:numCache>
                <c:formatCode>General</c:formatCode>
                <c:ptCount val="10"/>
                <c:pt idx="0">
                  <c:v>18</c:v>
                </c:pt>
                <c:pt idx="1">
                  <c:v>119</c:v>
                </c:pt>
                <c:pt idx="2">
                  <c:v>42</c:v>
                </c:pt>
                <c:pt idx="3">
                  <c:v>18</c:v>
                </c:pt>
                <c:pt idx="4">
                  <c:v>15</c:v>
                </c:pt>
                <c:pt idx="5">
                  <c:v>14</c:v>
                </c:pt>
                <c:pt idx="6">
                  <c:v>6</c:v>
                </c:pt>
                <c:pt idx="9">
                  <c:v>5</c:v>
                </c:pt>
              </c:numCache>
            </c:numRef>
          </c:val>
          <c:extLst>
            <c:ext xmlns:c16="http://schemas.microsoft.com/office/drawing/2014/chart" uri="{C3380CC4-5D6E-409C-BE32-E72D297353CC}">
              <c16:uniqueId val="{00000000-50B4-4175-8517-744B765082A7}"/>
            </c:ext>
          </c:extLst>
        </c:ser>
        <c:ser>
          <c:idx val="1"/>
          <c:order val="1"/>
          <c:tx>
            <c:strRef>
              <c:f>Sheet1!$C$1</c:f>
              <c:strCache>
                <c:ptCount val="1"/>
                <c:pt idx="0">
                  <c:v>No</c:v>
                </c:pt>
              </c:strCache>
            </c:strRef>
          </c:tx>
          <c:spPr>
            <a:solidFill>
              <a:srgbClr val="FFC000"/>
            </a:solidFill>
            <a:ln>
              <a:noFill/>
            </a:ln>
            <a:effectLst/>
            <a:sp3d/>
          </c:spPr>
          <c:invertIfNegative val="0"/>
          <c:dLbls>
            <c:dLbl>
              <c:idx val="0"/>
              <c:layout>
                <c:manualLayout>
                  <c:x val="-2.1273161203652985E-17"/>
                  <c:y val="-7.118430077889365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4-50B4-4175-8517-744B765082A7}"/>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0k</c:v>
                </c:pt>
                <c:pt idx="1">
                  <c:v>2k</c:v>
                </c:pt>
                <c:pt idx="2">
                  <c:v>4k</c:v>
                </c:pt>
                <c:pt idx="3">
                  <c:v>6k</c:v>
                </c:pt>
                <c:pt idx="4">
                  <c:v>8k</c:v>
                </c:pt>
                <c:pt idx="5">
                  <c:v>10k</c:v>
                </c:pt>
                <c:pt idx="6">
                  <c:v>12k</c:v>
                </c:pt>
                <c:pt idx="7">
                  <c:v>14k</c:v>
                </c:pt>
                <c:pt idx="8">
                  <c:v>16k</c:v>
                </c:pt>
                <c:pt idx="9">
                  <c:v>18k</c:v>
                </c:pt>
              </c:strCache>
            </c:strRef>
          </c:cat>
          <c:val>
            <c:numRef>
              <c:f>Sheet1!$C$2:$C$11</c:f>
              <c:numCache>
                <c:formatCode>General</c:formatCode>
                <c:ptCount val="10"/>
                <c:pt idx="0">
                  <c:v>15</c:v>
                </c:pt>
                <c:pt idx="1">
                  <c:v>390</c:v>
                </c:pt>
                <c:pt idx="2">
                  <c:v>330</c:v>
                </c:pt>
                <c:pt idx="3">
                  <c:v>157</c:v>
                </c:pt>
                <c:pt idx="4">
                  <c:v>85</c:v>
                </c:pt>
                <c:pt idx="5">
                  <c:v>72</c:v>
                </c:pt>
                <c:pt idx="6">
                  <c:v>47</c:v>
                </c:pt>
                <c:pt idx="7">
                  <c:v>16</c:v>
                </c:pt>
                <c:pt idx="8">
                  <c:v>57</c:v>
                </c:pt>
                <c:pt idx="9">
                  <c:v>64</c:v>
                </c:pt>
              </c:numCache>
            </c:numRef>
          </c:val>
          <c:extLst>
            <c:ext xmlns:c16="http://schemas.microsoft.com/office/drawing/2014/chart" uri="{C3380CC4-5D6E-409C-BE32-E72D297353CC}">
              <c16:uniqueId val="{00000001-50B4-4175-8517-744B765082A7}"/>
            </c:ext>
          </c:extLst>
        </c:ser>
        <c:ser>
          <c:idx val="2"/>
          <c:order val="2"/>
          <c:tx>
            <c:strRef>
              <c:f>Sheet1!$D$1</c:f>
              <c:strCache>
                <c:ptCount val="1"/>
                <c:pt idx="0">
                  <c:v>Column1</c:v>
                </c:pt>
              </c:strCache>
            </c:strRef>
          </c:tx>
          <c:spPr>
            <a:solidFill>
              <a:schemeClr val="accent3"/>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0k</c:v>
                </c:pt>
                <c:pt idx="1">
                  <c:v>2k</c:v>
                </c:pt>
                <c:pt idx="2">
                  <c:v>4k</c:v>
                </c:pt>
                <c:pt idx="3">
                  <c:v>6k</c:v>
                </c:pt>
                <c:pt idx="4">
                  <c:v>8k</c:v>
                </c:pt>
                <c:pt idx="5">
                  <c:v>10k</c:v>
                </c:pt>
                <c:pt idx="6">
                  <c:v>12k</c:v>
                </c:pt>
                <c:pt idx="7">
                  <c:v>14k</c:v>
                </c:pt>
                <c:pt idx="8">
                  <c:v>16k</c:v>
                </c:pt>
                <c:pt idx="9">
                  <c:v>18k</c:v>
                </c:pt>
              </c:strCache>
            </c:strRef>
          </c:cat>
          <c:val>
            <c:numRef>
              <c:f>Sheet1!$D$2:$D$11</c:f>
              <c:numCache>
                <c:formatCode>General</c:formatCode>
                <c:ptCount val="10"/>
              </c:numCache>
            </c:numRef>
          </c:val>
          <c:extLst>
            <c:ext xmlns:c16="http://schemas.microsoft.com/office/drawing/2014/chart" uri="{C3380CC4-5D6E-409C-BE32-E72D297353CC}">
              <c16:uniqueId val="{00000002-50B4-4175-8517-744B765082A7}"/>
            </c:ext>
          </c:extLst>
        </c:ser>
        <c:dLbls>
          <c:showLegendKey val="0"/>
          <c:showVal val="1"/>
          <c:showCatName val="0"/>
          <c:showSerName val="0"/>
          <c:showPercent val="0"/>
          <c:showBubbleSize val="0"/>
        </c:dLbls>
        <c:gapWidth val="150"/>
        <c:shape val="box"/>
        <c:axId val="470491096"/>
        <c:axId val="470491752"/>
        <c:axId val="0"/>
      </c:bar3DChart>
      <c:catAx>
        <c:axId val="47049109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b="1" dirty="0" smtClean="0">
                    <a:solidFill>
                      <a:schemeClr val="tx1"/>
                    </a:solidFill>
                    <a:latin typeface="Arial Black" panose="020B0A04020102020204" pitchFamily="34" charset="0"/>
                  </a:rPr>
                  <a:t>Monthly Income</a:t>
                </a:r>
                <a:endParaRPr lang="en-IN" b="1" dirty="0">
                  <a:solidFill>
                    <a:schemeClr val="tx1"/>
                  </a:solidFill>
                  <a:latin typeface="Arial Black" panose="020B0A04020102020204" pitchFamily="34" charset="0"/>
                </a:endParaRPr>
              </a:p>
            </c:rich>
          </c:tx>
          <c:layout>
            <c:manualLayout>
              <c:xMode val="edge"/>
              <c:yMode val="edge"/>
              <c:x val="0.47994715667439364"/>
              <c:y val="0.91224730799331033"/>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470491752"/>
        <c:crosses val="autoZero"/>
        <c:auto val="1"/>
        <c:lblAlgn val="ctr"/>
        <c:lblOffset val="100"/>
        <c:noMultiLvlLbl val="0"/>
      </c:catAx>
      <c:valAx>
        <c:axId val="470491752"/>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b="1" dirty="0" smtClean="0">
                    <a:solidFill>
                      <a:schemeClr val="tx1"/>
                    </a:solidFill>
                    <a:latin typeface="Arial Black" panose="020B0A04020102020204" pitchFamily="34" charset="0"/>
                  </a:rPr>
                  <a:t>Count of employees</a:t>
                </a:r>
                <a:endParaRPr lang="en-IN" b="1" dirty="0">
                  <a:solidFill>
                    <a:schemeClr val="tx1"/>
                  </a:solidFill>
                  <a:latin typeface="Arial Black" panose="020B0A04020102020204" pitchFamily="34" charset="0"/>
                </a:endParaRPr>
              </a:p>
            </c:rich>
          </c:tx>
          <c:layout>
            <c:manualLayout>
              <c:xMode val="edge"/>
              <c:yMode val="edge"/>
              <c:x val="6.7006754813085335E-3"/>
              <c:y val="0.28155632983273793"/>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470491096"/>
        <c:crosses val="autoZero"/>
        <c:crossBetween val="between"/>
      </c:valAx>
      <c:spPr>
        <a:noFill/>
        <a:ln>
          <a:noFill/>
        </a:ln>
        <a:effectLst/>
      </c:spPr>
    </c:plotArea>
    <c:legend>
      <c:legendPos val="b"/>
      <c:layout>
        <c:manualLayout>
          <c:xMode val="edge"/>
          <c:yMode val="edge"/>
          <c:x val="0.77250727302006628"/>
          <c:y val="8.2470095237027571E-2"/>
          <c:w val="0.15817062831715534"/>
          <c:h val="4.552222022152610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DEB197F-6AEA-40BF-BA6A-6EBADDEB321F}" type="datetimeFigureOut">
              <a:rPr lang="en-IN" smtClean="0"/>
              <a:t>18-03-2024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115D0C-B177-49A4-A0BC-02BE182CCE87}" type="slidenum">
              <a:rPr lang="en-IN" smtClean="0"/>
              <a:t>‹#›</a:t>
            </a:fld>
            <a:endParaRPr lang="en-IN"/>
          </a:p>
        </p:txBody>
      </p:sp>
    </p:spTree>
    <p:extLst>
      <p:ext uri="{BB962C8B-B14F-4D97-AF65-F5344CB8AC3E}">
        <p14:creationId xmlns:p14="http://schemas.microsoft.com/office/powerpoint/2010/main" val="1015628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DEB197F-6AEA-40BF-BA6A-6EBADDEB321F}" type="datetimeFigureOut">
              <a:rPr lang="en-IN" smtClean="0"/>
              <a:t>18-03-2024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115D0C-B177-49A4-A0BC-02BE182CCE87}" type="slidenum">
              <a:rPr lang="en-IN" smtClean="0"/>
              <a:t>‹#›</a:t>
            </a:fld>
            <a:endParaRPr lang="en-IN"/>
          </a:p>
        </p:txBody>
      </p:sp>
    </p:spTree>
    <p:extLst>
      <p:ext uri="{BB962C8B-B14F-4D97-AF65-F5344CB8AC3E}">
        <p14:creationId xmlns:p14="http://schemas.microsoft.com/office/powerpoint/2010/main" val="1511847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DEB197F-6AEA-40BF-BA6A-6EBADDEB321F}" type="datetimeFigureOut">
              <a:rPr lang="en-IN" smtClean="0"/>
              <a:t>18-03-2024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115D0C-B177-49A4-A0BC-02BE182CCE87}" type="slidenum">
              <a:rPr lang="en-IN" smtClean="0"/>
              <a:t>‹#›</a:t>
            </a:fld>
            <a:endParaRPr lang="en-IN"/>
          </a:p>
        </p:txBody>
      </p:sp>
    </p:spTree>
    <p:extLst>
      <p:ext uri="{BB962C8B-B14F-4D97-AF65-F5344CB8AC3E}">
        <p14:creationId xmlns:p14="http://schemas.microsoft.com/office/powerpoint/2010/main" val="2930875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DEB197F-6AEA-40BF-BA6A-6EBADDEB321F}" type="datetimeFigureOut">
              <a:rPr lang="en-IN" smtClean="0"/>
              <a:t>18-03-2024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115D0C-B177-49A4-A0BC-02BE182CCE87}" type="slidenum">
              <a:rPr lang="en-IN" smtClean="0"/>
              <a:t>‹#›</a:t>
            </a:fld>
            <a:endParaRPr lang="en-IN"/>
          </a:p>
        </p:txBody>
      </p:sp>
    </p:spTree>
    <p:extLst>
      <p:ext uri="{BB962C8B-B14F-4D97-AF65-F5344CB8AC3E}">
        <p14:creationId xmlns:p14="http://schemas.microsoft.com/office/powerpoint/2010/main" val="2548924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EB197F-6AEA-40BF-BA6A-6EBADDEB321F}" type="datetimeFigureOut">
              <a:rPr lang="en-IN" smtClean="0"/>
              <a:t>18-03-2024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115D0C-B177-49A4-A0BC-02BE182CCE87}" type="slidenum">
              <a:rPr lang="en-IN" smtClean="0"/>
              <a:t>‹#›</a:t>
            </a:fld>
            <a:endParaRPr lang="en-IN"/>
          </a:p>
        </p:txBody>
      </p:sp>
    </p:spTree>
    <p:extLst>
      <p:ext uri="{BB962C8B-B14F-4D97-AF65-F5344CB8AC3E}">
        <p14:creationId xmlns:p14="http://schemas.microsoft.com/office/powerpoint/2010/main" val="3546181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DEB197F-6AEA-40BF-BA6A-6EBADDEB321F}" type="datetimeFigureOut">
              <a:rPr lang="en-IN" smtClean="0"/>
              <a:t>18-03-2024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115D0C-B177-49A4-A0BC-02BE182CCE87}" type="slidenum">
              <a:rPr lang="en-IN" smtClean="0"/>
              <a:t>‹#›</a:t>
            </a:fld>
            <a:endParaRPr lang="en-IN"/>
          </a:p>
        </p:txBody>
      </p:sp>
    </p:spTree>
    <p:extLst>
      <p:ext uri="{BB962C8B-B14F-4D97-AF65-F5344CB8AC3E}">
        <p14:creationId xmlns:p14="http://schemas.microsoft.com/office/powerpoint/2010/main" val="2375388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DEB197F-6AEA-40BF-BA6A-6EBADDEB321F}" type="datetimeFigureOut">
              <a:rPr lang="en-IN" smtClean="0"/>
              <a:t>18-03-2024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115D0C-B177-49A4-A0BC-02BE182CCE87}" type="slidenum">
              <a:rPr lang="en-IN" smtClean="0"/>
              <a:t>‹#›</a:t>
            </a:fld>
            <a:endParaRPr lang="en-IN"/>
          </a:p>
        </p:txBody>
      </p:sp>
    </p:spTree>
    <p:extLst>
      <p:ext uri="{BB962C8B-B14F-4D97-AF65-F5344CB8AC3E}">
        <p14:creationId xmlns:p14="http://schemas.microsoft.com/office/powerpoint/2010/main" val="3997502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DEB197F-6AEA-40BF-BA6A-6EBADDEB321F}" type="datetimeFigureOut">
              <a:rPr lang="en-IN" smtClean="0"/>
              <a:t>18-03-2024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115D0C-B177-49A4-A0BC-02BE182CCE87}" type="slidenum">
              <a:rPr lang="en-IN" smtClean="0"/>
              <a:t>‹#›</a:t>
            </a:fld>
            <a:endParaRPr lang="en-IN"/>
          </a:p>
        </p:txBody>
      </p:sp>
    </p:spTree>
    <p:extLst>
      <p:ext uri="{BB962C8B-B14F-4D97-AF65-F5344CB8AC3E}">
        <p14:creationId xmlns:p14="http://schemas.microsoft.com/office/powerpoint/2010/main" val="3676643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B197F-6AEA-40BF-BA6A-6EBADDEB321F}" type="datetimeFigureOut">
              <a:rPr lang="en-IN" smtClean="0"/>
              <a:t>18-03-2024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115D0C-B177-49A4-A0BC-02BE182CCE87}" type="slidenum">
              <a:rPr lang="en-IN" smtClean="0"/>
              <a:t>‹#›</a:t>
            </a:fld>
            <a:endParaRPr lang="en-IN"/>
          </a:p>
        </p:txBody>
      </p:sp>
    </p:spTree>
    <p:extLst>
      <p:ext uri="{BB962C8B-B14F-4D97-AF65-F5344CB8AC3E}">
        <p14:creationId xmlns:p14="http://schemas.microsoft.com/office/powerpoint/2010/main" val="627691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DEB197F-6AEA-40BF-BA6A-6EBADDEB321F}" type="datetimeFigureOut">
              <a:rPr lang="en-IN" smtClean="0"/>
              <a:t>18-03-2024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115D0C-B177-49A4-A0BC-02BE182CCE87}" type="slidenum">
              <a:rPr lang="en-IN" smtClean="0"/>
              <a:t>‹#›</a:t>
            </a:fld>
            <a:endParaRPr lang="en-IN"/>
          </a:p>
        </p:txBody>
      </p:sp>
    </p:spTree>
    <p:extLst>
      <p:ext uri="{BB962C8B-B14F-4D97-AF65-F5344CB8AC3E}">
        <p14:creationId xmlns:p14="http://schemas.microsoft.com/office/powerpoint/2010/main" val="1154632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DEB197F-6AEA-40BF-BA6A-6EBADDEB321F}" type="datetimeFigureOut">
              <a:rPr lang="en-IN" smtClean="0"/>
              <a:t>18-03-2024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115D0C-B177-49A4-A0BC-02BE182CCE87}" type="slidenum">
              <a:rPr lang="en-IN" smtClean="0"/>
              <a:t>‹#›</a:t>
            </a:fld>
            <a:endParaRPr lang="en-IN"/>
          </a:p>
        </p:txBody>
      </p:sp>
    </p:spTree>
    <p:extLst>
      <p:ext uri="{BB962C8B-B14F-4D97-AF65-F5344CB8AC3E}">
        <p14:creationId xmlns:p14="http://schemas.microsoft.com/office/powerpoint/2010/main" val="1645221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B197F-6AEA-40BF-BA6A-6EBADDEB321F}" type="datetimeFigureOut">
              <a:rPr lang="en-IN" smtClean="0"/>
              <a:t>18-03-2024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115D0C-B177-49A4-A0BC-02BE182CCE87}" type="slidenum">
              <a:rPr lang="en-IN" smtClean="0"/>
              <a:t>‹#›</a:t>
            </a:fld>
            <a:endParaRPr lang="en-IN"/>
          </a:p>
        </p:txBody>
      </p:sp>
    </p:spTree>
    <p:extLst>
      <p:ext uri="{BB962C8B-B14F-4D97-AF65-F5344CB8AC3E}">
        <p14:creationId xmlns:p14="http://schemas.microsoft.com/office/powerpoint/2010/main" val="165224586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528293"/>
            <a:ext cx="12192000" cy="2387600"/>
          </a:xfrm>
        </p:spPr>
        <p:txBody>
          <a:bodyPr/>
          <a:lstStyle/>
          <a:p>
            <a:r>
              <a:rPr lang="en-IN" b="1" dirty="0" smtClean="0">
                <a:solidFill>
                  <a:srgbClr val="002060"/>
                </a:solidFill>
                <a:latin typeface="Arial Black" panose="020B0A04020102020204" pitchFamily="34" charset="0"/>
              </a:rPr>
              <a:t>Green Destination Data Analysis</a:t>
            </a:r>
            <a:endParaRPr lang="en-IN" b="1" dirty="0">
              <a:solidFill>
                <a:srgbClr val="002060"/>
              </a:solidFill>
              <a:latin typeface="Arial Black" panose="020B0A04020102020204" pitchFamily="34" charset="0"/>
            </a:endParaRPr>
          </a:p>
        </p:txBody>
      </p:sp>
      <p:sp>
        <p:nvSpPr>
          <p:cNvPr id="3" name="Subtitle 2"/>
          <p:cNvSpPr>
            <a:spLocks noGrp="1"/>
          </p:cNvSpPr>
          <p:nvPr>
            <p:ph type="subTitle" idx="1"/>
          </p:nvPr>
        </p:nvSpPr>
        <p:spPr>
          <a:xfrm>
            <a:off x="0" y="5063951"/>
            <a:ext cx="12192000" cy="497093"/>
          </a:xfrm>
        </p:spPr>
        <p:txBody>
          <a:bodyPr/>
          <a:lstStyle/>
          <a:p>
            <a:r>
              <a:rPr lang="en-IN" i="1" dirty="0" smtClean="0"/>
              <a:t>By Shorrya Verma</a:t>
            </a:r>
            <a:endParaRPr lang="en-IN" i="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5657" y="458920"/>
            <a:ext cx="4484735" cy="2050712"/>
          </a:xfrm>
          <a:prstGeom prst="rect">
            <a:avLst/>
          </a:prstGeom>
        </p:spPr>
      </p:pic>
    </p:spTree>
    <p:extLst>
      <p:ext uri="{BB962C8B-B14F-4D97-AF65-F5344CB8AC3E}">
        <p14:creationId xmlns:p14="http://schemas.microsoft.com/office/powerpoint/2010/main" val="40754937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114190" y="2067820"/>
            <a:ext cx="3801084" cy="4141548"/>
          </a:xfrm>
          <a:prstGeom prst="roundRect">
            <a:avLst/>
          </a:prstGeom>
          <a:solidFill>
            <a:srgbClr val="C00000"/>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493727"/>
            <a:ext cx="10515600" cy="989661"/>
          </a:xfrm>
        </p:spPr>
        <p:txBody>
          <a:bodyPr>
            <a:noAutofit/>
          </a:bodyPr>
          <a:lstStyle/>
          <a:p>
            <a:pPr algn="ctr"/>
            <a:r>
              <a:rPr lang="en-IN" sz="6600" b="1" dirty="0" smtClean="0">
                <a:solidFill>
                  <a:srgbClr val="002060"/>
                </a:solidFill>
                <a:latin typeface="Arial Black" panose="020B0A04020102020204" pitchFamily="34" charset="0"/>
              </a:rPr>
              <a:t>Objective </a:t>
            </a:r>
            <a:endParaRPr lang="en-IN" sz="6600" b="1" dirty="0">
              <a:solidFill>
                <a:srgbClr val="002060"/>
              </a:solidFill>
              <a:latin typeface="Arial Black" panose="020B0A04020102020204" pitchFamily="34" charset="0"/>
            </a:endParaRPr>
          </a:p>
        </p:txBody>
      </p:sp>
      <p:sp>
        <p:nvSpPr>
          <p:cNvPr id="3" name="Content Placeholder 2"/>
          <p:cNvSpPr>
            <a:spLocks noGrp="1"/>
          </p:cNvSpPr>
          <p:nvPr>
            <p:ph idx="1"/>
          </p:nvPr>
        </p:nvSpPr>
        <p:spPr>
          <a:xfrm>
            <a:off x="2295901" y="2398902"/>
            <a:ext cx="3437662" cy="3479383"/>
          </a:xfrm>
        </p:spPr>
        <p:txBody>
          <a:bodyPr>
            <a:normAutofit fontScale="85000" lnSpcReduction="20000"/>
          </a:bodyPr>
          <a:lstStyle/>
          <a:p>
            <a:pPr marL="0" indent="0">
              <a:buNone/>
            </a:pPr>
            <a:r>
              <a:rPr lang="en-IN" b="1" dirty="0" smtClean="0">
                <a:solidFill>
                  <a:schemeClr val="bg1"/>
                </a:solidFill>
              </a:rPr>
              <a:t>Green destination is a well known travel agency. The HR Director has recently noticed an increase in employees leaving(attrition). She would like to figure out any trends or patterns. She has surveyed the staff of green destinations and provided data</a:t>
            </a:r>
            <a:endParaRPr lang="en-IN" b="1" dirty="0">
              <a:solidFill>
                <a:schemeClr val="bg1"/>
              </a:solidFill>
            </a:endParaRPr>
          </a:p>
        </p:txBody>
      </p:sp>
      <p:sp>
        <p:nvSpPr>
          <p:cNvPr id="5" name="Rounded Rectangle 4"/>
          <p:cNvSpPr/>
          <p:nvPr/>
        </p:nvSpPr>
        <p:spPr>
          <a:xfrm>
            <a:off x="6528318" y="2072640"/>
            <a:ext cx="3804402" cy="4141548"/>
          </a:xfrm>
          <a:prstGeom prst="roundRect">
            <a:avLst/>
          </a:prstGeom>
          <a:solidFill>
            <a:srgbClr val="FFC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6" name="Content Placeholder 2"/>
          <p:cNvSpPr txBox="1">
            <a:spLocks/>
          </p:cNvSpPr>
          <p:nvPr/>
        </p:nvSpPr>
        <p:spPr>
          <a:xfrm>
            <a:off x="6778689" y="2398903"/>
            <a:ext cx="3440663" cy="347938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She would like to know what the attrition rate is (% of people who have left).</a:t>
            </a:r>
          </a:p>
          <a:p>
            <a:r>
              <a:rPr lang="en-IN" b="1" dirty="0" smtClean="0"/>
              <a:t>She would also like to know if factors like age, years at company and income play a part in determining if people will leave or not. 	</a:t>
            </a:r>
            <a:endParaRPr lang="en-IN" b="1"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433" y="213988"/>
            <a:ext cx="1223534" cy="559479"/>
          </a:xfrm>
          <a:prstGeom prst="rect">
            <a:avLst/>
          </a:prstGeom>
        </p:spPr>
      </p:pic>
    </p:spTree>
    <p:extLst>
      <p:ext uri="{BB962C8B-B14F-4D97-AF65-F5344CB8AC3E}">
        <p14:creationId xmlns:p14="http://schemas.microsoft.com/office/powerpoint/2010/main" val="1236299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836" y="404288"/>
            <a:ext cx="10515600" cy="989661"/>
          </a:xfrm>
        </p:spPr>
        <p:txBody>
          <a:bodyPr>
            <a:normAutofit/>
          </a:bodyPr>
          <a:lstStyle/>
          <a:p>
            <a:pPr algn="ctr"/>
            <a:r>
              <a:rPr lang="en-IN" sz="5400" b="1" dirty="0" smtClean="0">
                <a:solidFill>
                  <a:srgbClr val="002060"/>
                </a:solidFill>
                <a:latin typeface="Arial Black" panose="020B0A04020102020204" pitchFamily="34" charset="0"/>
              </a:rPr>
              <a:t>Quick Insights</a:t>
            </a:r>
            <a:endParaRPr lang="en-IN" sz="5400" b="1" dirty="0">
              <a:solidFill>
                <a:srgbClr val="002060"/>
              </a:solidFill>
              <a:latin typeface="Arial Black" panose="020B0A04020102020204"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433" y="213988"/>
            <a:ext cx="1223534" cy="559479"/>
          </a:xfrm>
          <a:prstGeom prst="rect">
            <a:avLst/>
          </a:prstGeom>
        </p:spPr>
      </p:pic>
      <p:sp>
        <p:nvSpPr>
          <p:cNvPr id="9" name="Flowchart: Process 8"/>
          <p:cNvSpPr/>
          <p:nvPr/>
        </p:nvSpPr>
        <p:spPr>
          <a:xfrm>
            <a:off x="4509019" y="1852125"/>
            <a:ext cx="3183294" cy="1819469"/>
          </a:xfrm>
          <a:prstGeom prst="flowChartProcess">
            <a:avLst/>
          </a:prstGeom>
          <a:solidFill>
            <a:srgbClr val="FFC000"/>
          </a:solidFill>
          <a:scene3d>
            <a:camera prst="orthographicFront"/>
            <a:lightRig rig="threePt" dir="t"/>
          </a:scene3d>
          <a:sp3d>
            <a:bevelT w="152400" h="50800" prst="softRound"/>
          </a:sp3d>
        </p:spPr>
        <p:style>
          <a:lnRef idx="0">
            <a:schemeClr val="dk1"/>
          </a:lnRef>
          <a:fillRef idx="3">
            <a:schemeClr val="dk1"/>
          </a:fillRef>
          <a:effectRef idx="3">
            <a:schemeClr val="dk1"/>
          </a:effectRef>
          <a:fontRef idx="minor">
            <a:schemeClr val="lt1"/>
          </a:fontRef>
        </p:style>
        <p:txBody>
          <a:bodyPr rtlCol="0" anchor="ctr"/>
          <a:lstStyle/>
          <a:p>
            <a:pPr algn="ctr"/>
            <a:r>
              <a:rPr lang="en-IN" sz="4800" b="1" dirty="0" smtClean="0">
                <a:solidFill>
                  <a:schemeClr val="tx1"/>
                </a:solidFill>
              </a:rPr>
              <a:t>16.12%</a:t>
            </a:r>
          </a:p>
          <a:p>
            <a:pPr algn="ctr"/>
            <a:r>
              <a:rPr lang="en-IN" b="1" i="1" dirty="0" smtClean="0">
                <a:solidFill>
                  <a:schemeClr val="tx1"/>
                </a:solidFill>
              </a:rPr>
              <a:t>Attrition rate</a:t>
            </a:r>
          </a:p>
        </p:txBody>
      </p:sp>
      <p:sp>
        <p:nvSpPr>
          <p:cNvPr id="12" name="Flowchart: Process 11"/>
          <p:cNvSpPr/>
          <p:nvPr/>
        </p:nvSpPr>
        <p:spPr>
          <a:xfrm>
            <a:off x="4509019" y="4226764"/>
            <a:ext cx="3183294" cy="1819469"/>
          </a:xfrm>
          <a:prstGeom prst="flowChartProcess">
            <a:avLst/>
          </a:prstGeom>
          <a:solidFill>
            <a:srgbClr val="FFC000"/>
          </a:solidFill>
          <a:scene3d>
            <a:camera prst="orthographicFront"/>
            <a:lightRig rig="threePt" dir="t"/>
          </a:scene3d>
          <a:sp3d>
            <a:bevelT w="152400" h="50800" prst="softRound"/>
          </a:sp3d>
        </p:spPr>
        <p:style>
          <a:lnRef idx="0">
            <a:schemeClr val="dk1"/>
          </a:lnRef>
          <a:fillRef idx="3">
            <a:schemeClr val="dk1"/>
          </a:fillRef>
          <a:effectRef idx="3">
            <a:schemeClr val="dk1"/>
          </a:effectRef>
          <a:fontRef idx="minor">
            <a:schemeClr val="lt1"/>
          </a:fontRef>
        </p:style>
        <p:txBody>
          <a:bodyPr rtlCol="0" anchor="ctr"/>
          <a:lstStyle/>
          <a:p>
            <a:pPr algn="ctr"/>
            <a:r>
              <a:rPr lang="en-IN" sz="4800" b="1" dirty="0" smtClean="0">
                <a:solidFill>
                  <a:schemeClr val="tx1"/>
                </a:solidFill>
              </a:rPr>
              <a:t>1470</a:t>
            </a:r>
          </a:p>
          <a:p>
            <a:pPr algn="ctr"/>
            <a:r>
              <a:rPr lang="en-IN" b="1" i="1" dirty="0" smtClean="0">
                <a:solidFill>
                  <a:schemeClr val="tx1"/>
                </a:solidFill>
              </a:rPr>
              <a:t>Total Employees</a:t>
            </a:r>
            <a:endParaRPr lang="en-IN" b="1" i="1" dirty="0">
              <a:solidFill>
                <a:schemeClr val="tx1"/>
              </a:solidFill>
            </a:endParaRPr>
          </a:p>
        </p:txBody>
      </p:sp>
      <p:sp>
        <p:nvSpPr>
          <p:cNvPr id="14" name="Left Brace 13"/>
          <p:cNvSpPr/>
          <p:nvPr/>
        </p:nvSpPr>
        <p:spPr>
          <a:xfrm>
            <a:off x="3769568" y="1852125"/>
            <a:ext cx="739451" cy="1819469"/>
          </a:xfrm>
          <a:prstGeom prst="lef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15" name="Right Brace 14"/>
          <p:cNvSpPr/>
          <p:nvPr/>
        </p:nvSpPr>
        <p:spPr>
          <a:xfrm>
            <a:off x="7692313" y="1852125"/>
            <a:ext cx="848308" cy="1819469"/>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17" name="Left Brace 16"/>
          <p:cNvSpPr/>
          <p:nvPr/>
        </p:nvSpPr>
        <p:spPr>
          <a:xfrm>
            <a:off x="3769568" y="4226764"/>
            <a:ext cx="739451" cy="1819469"/>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19" name="Right Brace 18"/>
          <p:cNvSpPr/>
          <p:nvPr/>
        </p:nvSpPr>
        <p:spPr>
          <a:xfrm>
            <a:off x="7692313" y="4226764"/>
            <a:ext cx="848308" cy="1819469"/>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37318881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0480"/>
            <a:ext cx="10515600" cy="1325563"/>
          </a:xfrm>
        </p:spPr>
        <p:txBody>
          <a:bodyPr>
            <a:normAutofit/>
          </a:bodyPr>
          <a:lstStyle/>
          <a:p>
            <a:pPr algn="ctr"/>
            <a:r>
              <a:rPr lang="en-IN" sz="5400" b="1" dirty="0" smtClean="0">
                <a:solidFill>
                  <a:srgbClr val="002060"/>
                </a:solidFill>
                <a:latin typeface="Arial Black" panose="020B0A04020102020204" pitchFamily="34" charset="0"/>
              </a:rPr>
              <a:t>% of Attrition</a:t>
            </a:r>
            <a:endParaRPr lang="en-IN" sz="5400" b="1" dirty="0">
              <a:solidFill>
                <a:srgbClr val="002060"/>
              </a:solidFill>
              <a:latin typeface="Arial Black" panose="020B0A04020102020204" pitchFamily="34" charset="0"/>
            </a:endParaRPr>
          </a:p>
        </p:txBody>
      </p:sp>
      <p:graphicFrame>
        <p:nvGraphicFramePr>
          <p:cNvPr id="6" name="Chart 5"/>
          <p:cNvGraphicFramePr/>
          <p:nvPr>
            <p:extLst>
              <p:ext uri="{D42A27DB-BD31-4B8C-83A1-F6EECF244321}">
                <p14:modId xmlns:p14="http://schemas.microsoft.com/office/powerpoint/2010/main" val="2940862878"/>
              </p:ext>
            </p:extLst>
          </p:nvPr>
        </p:nvGraphicFramePr>
        <p:xfrm>
          <a:off x="1123423" y="1407869"/>
          <a:ext cx="9945153" cy="54501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14167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539" y="197174"/>
            <a:ext cx="10515600" cy="1325563"/>
          </a:xfrm>
        </p:spPr>
        <p:txBody>
          <a:bodyPr/>
          <a:lstStyle/>
          <a:p>
            <a:pPr algn="ctr"/>
            <a:r>
              <a:rPr lang="en-IN" dirty="0" smtClean="0">
                <a:solidFill>
                  <a:srgbClr val="002060"/>
                </a:solidFill>
                <a:latin typeface="Arial Black" panose="020B0A04020102020204" pitchFamily="34" charset="0"/>
              </a:rPr>
              <a:t>Employee attrition by age</a:t>
            </a:r>
            <a:endParaRPr lang="en-IN" dirty="0">
              <a:solidFill>
                <a:srgbClr val="002060"/>
              </a:solidFill>
              <a:latin typeface="Arial Black" panose="020B0A04020102020204" pitchFamily="34" charset="0"/>
            </a:endParaRPr>
          </a:p>
        </p:txBody>
      </p:sp>
      <p:graphicFrame>
        <p:nvGraphicFramePr>
          <p:cNvPr id="7" name="Chart 6"/>
          <p:cNvGraphicFramePr/>
          <p:nvPr>
            <p:extLst>
              <p:ext uri="{D42A27DB-BD31-4B8C-83A1-F6EECF244321}">
                <p14:modId xmlns:p14="http://schemas.microsoft.com/office/powerpoint/2010/main" val="2309803648"/>
              </p:ext>
            </p:extLst>
          </p:nvPr>
        </p:nvGraphicFramePr>
        <p:xfrm>
          <a:off x="479071" y="1326752"/>
          <a:ext cx="11196536" cy="55312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57473367"/>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002060"/>
                </a:solidFill>
                <a:latin typeface="Arial Black" panose="020B0A04020102020204" pitchFamily="34" charset="0"/>
              </a:rPr>
              <a:t>Employee attrition by tenure</a:t>
            </a:r>
            <a:endParaRPr lang="en-IN" dirty="0">
              <a:solidFill>
                <a:srgbClr val="002060"/>
              </a:solidFill>
              <a:latin typeface="Arial Black" panose="020B0A04020102020204"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457" y="1506456"/>
            <a:ext cx="10366310" cy="5015642"/>
          </a:xfrm>
          <a:prstGeom prst="rect">
            <a:avLst/>
          </a:prstGeom>
        </p:spPr>
      </p:pic>
    </p:spTree>
    <p:extLst>
      <p:ext uri="{BB962C8B-B14F-4D97-AF65-F5344CB8AC3E}">
        <p14:creationId xmlns:p14="http://schemas.microsoft.com/office/powerpoint/2010/main" val="3286421478"/>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780" y="30431"/>
            <a:ext cx="10598020" cy="911961"/>
          </a:xfrm>
        </p:spPr>
        <p:txBody>
          <a:bodyPr/>
          <a:lstStyle/>
          <a:p>
            <a:pPr algn="ctr"/>
            <a:r>
              <a:rPr lang="en-IN" dirty="0" smtClean="0">
                <a:solidFill>
                  <a:srgbClr val="002060"/>
                </a:solidFill>
                <a:latin typeface="Arial Black" panose="020B0A04020102020204" pitchFamily="34" charset="0"/>
              </a:rPr>
              <a:t>Attrition by income </a:t>
            </a:r>
            <a:endParaRPr lang="en-IN" dirty="0">
              <a:solidFill>
                <a:srgbClr val="002060"/>
              </a:solidFill>
              <a:latin typeface="Arial Black" panose="020B0A04020102020204" pitchFamily="34" charset="0"/>
            </a:endParaRPr>
          </a:p>
        </p:txBody>
      </p:sp>
      <p:graphicFrame>
        <p:nvGraphicFramePr>
          <p:cNvPr id="6" name="Chart 5"/>
          <p:cNvGraphicFramePr/>
          <p:nvPr>
            <p:extLst>
              <p:ext uri="{D42A27DB-BD31-4B8C-83A1-F6EECF244321}">
                <p14:modId xmlns:p14="http://schemas.microsoft.com/office/powerpoint/2010/main" val="3490248994"/>
              </p:ext>
            </p:extLst>
          </p:nvPr>
        </p:nvGraphicFramePr>
        <p:xfrm>
          <a:off x="709127" y="1082352"/>
          <a:ext cx="10944807" cy="57091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77859523"/>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002060"/>
                </a:solidFill>
                <a:latin typeface="Arial Black" panose="020B0A04020102020204" pitchFamily="34" charset="0"/>
              </a:rPr>
              <a:t>Conclusion </a:t>
            </a:r>
            <a:endParaRPr lang="en-IN" dirty="0">
              <a:solidFill>
                <a:srgbClr val="002060"/>
              </a:solidFill>
              <a:latin typeface="Arial Black" panose="020B0A04020102020204" pitchFamily="34" charset="0"/>
            </a:endParaRPr>
          </a:p>
        </p:txBody>
      </p:sp>
      <p:sp>
        <p:nvSpPr>
          <p:cNvPr id="3" name="Content Placeholder 2"/>
          <p:cNvSpPr>
            <a:spLocks noGrp="1"/>
          </p:cNvSpPr>
          <p:nvPr>
            <p:ph idx="1"/>
          </p:nvPr>
        </p:nvSpPr>
        <p:spPr/>
        <p:txBody>
          <a:bodyPr/>
          <a:lstStyle/>
          <a:p>
            <a:r>
              <a:rPr lang="en-IN" dirty="0" smtClean="0"/>
              <a:t>The attrition rate of employee is 16.12 %</a:t>
            </a:r>
          </a:p>
          <a:p>
            <a:r>
              <a:rPr lang="en-IN" dirty="0" smtClean="0"/>
              <a:t>As per the analysis employees who’s age is between 26 – 35 has more attrition </a:t>
            </a:r>
          </a:p>
          <a:p>
            <a:r>
              <a:rPr lang="en-IN" dirty="0" smtClean="0"/>
              <a:t>The attrition by income shows that the employees who income is less than 4k has high attrition and also only few employees getting highest salary in the company</a:t>
            </a:r>
          </a:p>
          <a:p>
            <a:r>
              <a:rPr lang="en-IN" dirty="0" smtClean="0"/>
              <a:t>Only those employees left the company who’s experience is between 0 - 5 </a:t>
            </a:r>
            <a:endParaRPr lang="en-IN" dirty="0"/>
          </a:p>
        </p:txBody>
      </p:sp>
    </p:spTree>
    <p:extLst>
      <p:ext uri="{BB962C8B-B14F-4D97-AF65-F5344CB8AC3E}">
        <p14:creationId xmlns:p14="http://schemas.microsoft.com/office/powerpoint/2010/main" val="23429598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8800" dirty="0" smtClean="0">
                <a:solidFill>
                  <a:srgbClr val="002060"/>
                </a:solidFill>
                <a:latin typeface="Arial Black" panose="020B0A04020102020204" pitchFamily="34" charset="0"/>
              </a:rPr>
              <a:t>THANK YOU</a:t>
            </a:r>
            <a:endParaRPr lang="en-IN" sz="8800" dirty="0">
              <a:solidFill>
                <a:srgbClr val="002060"/>
              </a:solidFill>
              <a:latin typeface="Arial Black" panose="020B0A040201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05878" y="2190750"/>
            <a:ext cx="6884436" cy="3872496"/>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10833231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158</TotalTime>
  <Words>209</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Black</vt:lpstr>
      <vt:lpstr>Calibri</vt:lpstr>
      <vt:lpstr>Calibri Light</vt:lpstr>
      <vt:lpstr>Office Theme</vt:lpstr>
      <vt:lpstr>Green Destination Data Analysis</vt:lpstr>
      <vt:lpstr>Objective </vt:lpstr>
      <vt:lpstr>Quick Insights</vt:lpstr>
      <vt:lpstr>% of Attrition</vt:lpstr>
      <vt:lpstr>Employee attrition by age</vt:lpstr>
      <vt:lpstr>Employee attrition by tenure</vt:lpstr>
      <vt:lpstr>Attrition by income </vt:lpstr>
      <vt:lpstr>Conclusion </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Destination Data Analysis</dc:title>
  <dc:creator>Pratyaksh Verma</dc:creator>
  <cp:lastModifiedBy>Pratyaksh Verma</cp:lastModifiedBy>
  <cp:revision>14</cp:revision>
  <dcterms:created xsi:type="dcterms:W3CDTF">2024-03-18T06:54:10Z</dcterms:created>
  <dcterms:modified xsi:type="dcterms:W3CDTF">2024-03-18T17:28:41Z</dcterms:modified>
</cp:coreProperties>
</file>