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5" r:id="rId6"/>
    <p:sldId id="263" r:id="rId7"/>
    <p:sldId id="264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67D"/>
    <a:srgbClr val="688AA3"/>
    <a:srgbClr val="0000CC"/>
    <a:srgbClr val="70568D"/>
    <a:srgbClr val="003635"/>
    <a:srgbClr val="91A7CD"/>
    <a:srgbClr val="A799BB"/>
    <a:srgbClr val="FF0D97"/>
    <a:srgbClr val="9EFF29"/>
    <a:srgbClr val="C8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-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trellis">
                <a:fgClr>
                  <a:srgbClr val="002060"/>
                </a:fgClr>
                <a:bgClr>
                  <a:schemeClr val="bg1"/>
                </a:bgClr>
              </a:patt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ABC2-4FD7-8EC2-52D22FAC7745}"/>
              </c:ext>
            </c:extLst>
          </c:dPt>
          <c:dPt>
            <c:idx val="1"/>
            <c:bubble3D val="0"/>
            <c:spPr>
              <a:pattFill prst="trellis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ABC2-4FD7-8EC2-52D22FAC7745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srgbClr val="4F81BD">
                      <a:shade val="76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ABC2-4FD7-8EC2-52D22FAC7745}"/>
                </c:ext>
              </c:extLst>
            </c:dLbl>
            <c:dLbl>
              <c:idx val="1"/>
              <c:layout>
                <c:manualLayout>
                  <c:x val="-7.8728368718519695E-2"/>
                  <c:y val="-4.1979143847831767E-2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4F81BD">
                      <a:shade val="76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2-ABC2-4FD7-8EC2-52D22FAC7745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4F81BD">
                    <a:shade val="76000"/>
                  </a:srgb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HIRED</c:v>
                </c:pt>
                <c:pt idx="1">
                  <c:v>NOT HIRED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ABC2-4FD7-8EC2-52D22FAC7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BATCH</c:v>
                </c:pt>
              </c:strCache>
            </c:strRef>
          </c:tx>
          <c:spPr>
            <a:pattFill prst="narHorz">
              <a:fgClr>
                <a:schemeClr val="accent1">
                  <a:shade val="65000"/>
                </a:schemeClr>
              </a:fgClr>
              <a:bgClr>
                <a:schemeClr val="accent1">
                  <a:shade val="65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shade val="65000"/>
                </a:schemeClr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trellis">
                <a:fgClr>
                  <a:srgbClr val="0000CC"/>
                </a:fgClr>
                <a:bgClr>
                  <a:schemeClr val="bg1"/>
                </a:bgClr>
              </a:pattFill>
              <a:ln>
                <a:noFill/>
              </a:ln>
              <a:effectLst>
                <a:innerShdw blurRad="114300">
                  <a:schemeClr val="accent1">
                    <a:shade val="65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CA99-4461-A5A7-EFF219C6B50A}"/>
              </c:ext>
            </c:extLst>
          </c:dPt>
          <c:dPt>
            <c:idx val="1"/>
            <c:invertIfNegative val="0"/>
            <c:bubble3D val="0"/>
            <c:spPr>
              <a:pattFill prst="trellis">
                <a:fgClr>
                  <a:srgbClr val="0000CC"/>
                </a:fgClr>
                <a:bgClr>
                  <a:schemeClr val="bg1"/>
                </a:bgClr>
              </a:pattFill>
              <a:ln>
                <a:noFill/>
              </a:ln>
              <a:effectLst>
                <a:innerShdw blurRad="114300">
                  <a:schemeClr val="accent1">
                    <a:shade val="65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6-CA99-4461-A5A7-EFF219C6B50A}"/>
              </c:ext>
            </c:extLst>
          </c:dPt>
          <c:dPt>
            <c:idx val="2"/>
            <c:invertIfNegative val="0"/>
            <c:bubble3D val="0"/>
            <c:spPr>
              <a:pattFill prst="trellis">
                <a:fgClr>
                  <a:srgbClr val="0000CC"/>
                </a:fgClr>
                <a:bgClr>
                  <a:schemeClr val="bg1"/>
                </a:bgClr>
              </a:pattFill>
              <a:ln>
                <a:noFill/>
              </a:ln>
              <a:effectLst>
                <a:innerShdw blurRad="114300">
                  <a:schemeClr val="accent1">
                    <a:shade val="65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CA99-4461-A5A7-EFF219C6B50A}"/>
              </c:ext>
            </c:extLst>
          </c:dPt>
          <c:dPt>
            <c:idx val="3"/>
            <c:invertIfNegative val="0"/>
            <c:bubble3D val="0"/>
            <c:spPr>
              <a:pattFill prst="trellis">
                <a:fgClr>
                  <a:srgbClr val="0000CC"/>
                </a:fgClr>
                <a:bgClr>
                  <a:schemeClr val="bg1"/>
                </a:bgClr>
              </a:pattFill>
              <a:ln>
                <a:noFill/>
              </a:ln>
              <a:effectLst>
                <a:innerShdw blurRad="114300">
                  <a:schemeClr val="accent1">
                    <a:shade val="65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CA99-4461-A5A7-EFF219C6B50A}"/>
              </c:ext>
            </c:extLst>
          </c:dPt>
          <c:dPt>
            <c:idx val="4"/>
            <c:invertIfNegative val="0"/>
            <c:bubble3D val="0"/>
            <c:spPr>
              <a:pattFill prst="trellis">
                <a:fgClr>
                  <a:srgbClr val="0000CC"/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  <a:effectLst>
                <a:innerShdw blurRad="114300">
                  <a:schemeClr val="accent1">
                    <a:shade val="65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CA99-4461-A5A7-EFF219C6B50A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PGPDM DECEMBER 2021</c:v>
                </c:pt>
                <c:pt idx="1">
                  <c:v>PGPDM JUNE 2021</c:v>
                </c:pt>
                <c:pt idx="2">
                  <c:v>PGPDM MARCH 2021</c:v>
                </c:pt>
                <c:pt idx="3">
                  <c:v>PGPDM SEPTEMBER 2020</c:v>
                </c:pt>
                <c:pt idx="4">
                  <c:v>PGPDM SEPTEMBER 2021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21</c:v>
                </c:pt>
                <c:pt idx="2">
                  <c:v>15</c:v>
                </c:pt>
                <c:pt idx="3">
                  <c:v>4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9-4461-A5A7-EFF219C6B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29252752"/>
        <c:axId val="52925308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pattFill prst="narHorz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/>
                    </a:innerShdw>
                  </a:effectLst>
                </c:spPr>
                <c:invertIfNegative val="0"/>
                <c:dLbls>
                  <c:spPr>
                    <a:solidFill>
                      <a:schemeClr val="lt1"/>
                    </a:solidFill>
                    <a:ln>
                      <a:solidFill>
                        <a:schemeClr val="dk1">
                          <a:lumMod val="25000"/>
                          <a:lumOff val="75000"/>
                        </a:scheme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PGPDM DECEMBER 2021</c:v>
                      </c:pt>
                      <c:pt idx="1">
                        <c:v>PGPDM JUNE 2021</c:v>
                      </c:pt>
                      <c:pt idx="2">
                        <c:v>PGPDM MARCH 2021</c:v>
                      </c:pt>
                      <c:pt idx="3">
                        <c:v>PGPDM SEPTEMBER 2020</c:v>
                      </c:pt>
                      <c:pt idx="4">
                        <c:v>PGPDM SEPTEMBER 2021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A99-4461-A5A7-EFF219C6B50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pattFill prst="narHorz">
                    <a:fgClr>
                      <a:schemeClr val="accent1">
                        <a:tint val="65000"/>
                      </a:schemeClr>
                    </a:fgClr>
                    <a:bgClr>
                      <a:schemeClr val="accent1">
                        <a:tint val="65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>
                        <a:tint val="65000"/>
                      </a:schemeClr>
                    </a:innerShdw>
                  </a:effectLst>
                </c:spPr>
                <c:invertIfNegative val="0"/>
                <c:dLbls>
                  <c:spPr>
                    <a:solidFill>
                      <a:schemeClr val="lt1"/>
                    </a:solidFill>
                    <a:ln>
                      <a:solidFill>
                        <a:schemeClr val="dk1">
                          <a:lumMod val="25000"/>
                          <a:lumOff val="75000"/>
                        </a:scheme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PGPDM DECEMBER 2021</c:v>
                      </c:pt>
                      <c:pt idx="1">
                        <c:v>PGPDM JUNE 2021</c:v>
                      </c:pt>
                      <c:pt idx="2">
                        <c:v>PGPDM MARCH 2021</c:v>
                      </c:pt>
                      <c:pt idx="3">
                        <c:v>PGPDM SEPTEMBER 2020</c:v>
                      </c:pt>
                      <c:pt idx="4">
                        <c:v>PGPDM SEPTEMBER 2021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CA99-4461-A5A7-EFF219C6B50A}"/>
                  </c:ext>
                </c:extLst>
              </c15:ser>
            </c15:filteredBarSeries>
          </c:ext>
        </c:extLst>
      </c:barChart>
      <c:catAx>
        <c:axId val="52925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253080"/>
        <c:crosses val="autoZero"/>
        <c:auto val="1"/>
        <c:lblAlgn val="ctr"/>
        <c:lblOffset val="100"/>
        <c:noMultiLvlLbl val="0"/>
      </c:catAx>
      <c:valAx>
        <c:axId val="529253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25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trellis">
                <a:fgClr>
                  <a:schemeClr val="tx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>
                    <a:tint val="58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4E2A-425B-8DB4-6706C1063610}"/>
              </c:ext>
            </c:extLst>
          </c:dPt>
          <c:dPt>
            <c:idx val="1"/>
            <c:bubble3D val="0"/>
            <c:spPr>
              <a:pattFill prst="trellis">
                <a:fgClr>
                  <a:srgbClr val="0000CC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>
                    <a:tint val="86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4E2A-425B-8DB4-6706C1063610}"/>
              </c:ext>
            </c:extLst>
          </c:dPt>
          <c:dPt>
            <c:idx val="2"/>
            <c:bubble3D val="0"/>
            <c:spPr>
              <a:pattFill prst="trellis">
                <a:fgClr>
                  <a:schemeClr val="accent5">
                    <a:lumMod val="5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>
                    <a:shade val="86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4E2A-425B-8DB4-6706C1063610}"/>
              </c:ext>
            </c:extLst>
          </c:dPt>
          <c:dPt>
            <c:idx val="3"/>
            <c:bubble3D val="0"/>
            <c:spPr>
              <a:pattFill prst="trellis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>
                    <a:shade val="58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4E2A-425B-8DB4-6706C1063610}"/>
              </c:ext>
            </c:extLst>
          </c:dPt>
          <c:dLbls>
            <c:dLbl>
              <c:idx val="0"/>
              <c:layout>
                <c:manualLayout>
                  <c:x val="0.17776330591127462"/>
                  <c:y val="-4.9524903533677056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8DDA947-C0C3-4B41-84D7-52F12FEECA01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, </a:t>
                    </a:r>
                    <a:fld id="{1B3B15BE-DA34-4D93-9B2F-71EDFFA6B2DF}" type="VALUE">
                      <a:rPr lang="en-US" baseline="0" smtClean="0"/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E2A-425B-8DB4-6706C1063610}"/>
                </c:ext>
              </c:extLst>
            </c:dLbl>
            <c:dLbl>
              <c:idx val="1"/>
              <c:layout>
                <c:manualLayout>
                  <c:x val="0.16372936070775285"/>
                  <c:y val="8.4899834629160703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0817BCE-70B4-4F68-A59C-5A5844EA46FA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, </a:t>
                    </a:r>
                    <a:r>
                      <a:rPr lang="en-US" baseline="0" dirty="0" smtClean="0"/>
                      <a:t>15</a:t>
                    </a:r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E2A-425B-8DB4-6706C1063610}"/>
                </c:ext>
              </c:extLst>
            </c:dLbl>
            <c:dLbl>
              <c:idx val="2"/>
              <c:layout>
                <c:manualLayout>
                  <c:x val="-0.17542431504402095"/>
                  <c:y val="6.013738286232216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DE38887-16E0-4C4A-8D48-4BC2E6292FA9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, </a:t>
                    </a:r>
                    <a:fld id="{8BA137E2-CE22-4EE5-BEA2-2CBDFA7D7AAB}" type="VALUE">
                      <a:rPr lang="en-US" baseline="0" smtClean="0"/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E2A-425B-8DB4-6706C1063610}"/>
                </c:ext>
              </c:extLst>
            </c:dLbl>
            <c:dLbl>
              <c:idx val="3"/>
              <c:layout>
                <c:manualLayout>
                  <c:x val="-0.17542431504402092"/>
                  <c:y val="-7.7824848410063985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08BB362-4DEB-44B4-826A-ABAF0A3CC154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, </a:t>
                    </a:r>
                    <a:fld id="{2A6B1C14-94B3-412D-A185-6564D9F7A354}" type="VALUE">
                      <a:rPr lang="en-US" baseline="0" smtClean="0"/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E2A-425B-8DB4-6706C1063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SCHBANG</c:v>
                </c:pt>
                <c:pt idx="1">
                  <c:v>GROUPM</c:v>
                </c:pt>
                <c:pt idx="2">
                  <c:v>KINNECT</c:v>
                </c:pt>
                <c:pt idx="3">
                  <c:v>IIDE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15</c:v>
                </c:pt>
                <c:pt idx="2">
                  <c:v>28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A-425B-8DB4-6706C1063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trellis">
              <a:fgClr>
                <a:srgbClr val="4C667D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5L - 6L</c:v>
                </c:pt>
                <c:pt idx="1">
                  <c:v>3L - 4L</c:v>
                </c:pt>
                <c:pt idx="2">
                  <c:v>2L - 3L</c:v>
                </c:pt>
                <c:pt idx="3">
                  <c:v>&lt;1L</c:v>
                </c:pt>
                <c:pt idx="4">
                  <c:v>1L - 2L</c:v>
                </c:pt>
                <c:pt idx="5">
                  <c:v>4L - 5L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17</c:v>
                </c:pt>
                <c:pt idx="3">
                  <c:v>6</c:v>
                </c:pt>
                <c:pt idx="4">
                  <c:v>17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D5-4706-9541-792F4F2FB9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6"/>
        <c:overlap val="-16"/>
        <c:axId val="529299328"/>
        <c:axId val="5292970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5L - 6L</c:v>
                      </c:pt>
                      <c:pt idx="1">
                        <c:v>3L - 4L</c:v>
                      </c:pt>
                      <c:pt idx="2">
                        <c:v>2L - 3L</c:v>
                      </c:pt>
                      <c:pt idx="3">
                        <c:v>&lt;1L</c:v>
                      </c:pt>
                      <c:pt idx="4">
                        <c:v>1L - 2L</c:v>
                      </c:pt>
                      <c:pt idx="5">
                        <c:v>4L - 5L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8D5-4706-9541-792F4F2FB97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5L - 6L</c:v>
                      </c:pt>
                      <c:pt idx="1">
                        <c:v>3L - 4L</c:v>
                      </c:pt>
                      <c:pt idx="2">
                        <c:v>2L - 3L</c:v>
                      </c:pt>
                      <c:pt idx="3">
                        <c:v>&lt;1L</c:v>
                      </c:pt>
                      <c:pt idx="4">
                        <c:v>1L - 2L</c:v>
                      </c:pt>
                      <c:pt idx="5">
                        <c:v>4L - 5L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8D5-4706-9541-792F4F2FB97C}"/>
                  </c:ext>
                </c:extLst>
              </c15:ser>
            </c15:filteredBarSeries>
          </c:ext>
        </c:extLst>
      </c:barChart>
      <c:catAx>
        <c:axId val="52929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297032"/>
        <c:crosses val="autoZero"/>
        <c:auto val="1"/>
        <c:lblAlgn val="ctr"/>
        <c:lblOffset val="100"/>
        <c:noMultiLvlLbl val="0"/>
      </c:catAx>
      <c:valAx>
        <c:axId val="5292970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929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FB5E1-4B2B-4005-AE67-ABA322287EA9}" type="doc">
      <dgm:prSet loTypeId="urn:microsoft.com/office/officeart/2005/8/layout/radial4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B9B174-AF7B-4EF2-909F-C5BDF10A1FC7}">
      <dgm:prSet phldrT="[Text]" custT="1"/>
      <dgm:spPr>
        <a:pattFill prst="trellis">
          <a:fgClr>
            <a:srgbClr val="0000CC"/>
          </a:fgClr>
          <a:bgClr>
            <a:schemeClr val="bg1"/>
          </a:bgClr>
        </a:pattFill>
      </dgm:spPr>
      <dgm:t>
        <a:bodyPr/>
        <a:lstStyle/>
        <a:p>
          <a:r>
            <a:rPr lang="en-US" sz="3200" b="1" i="0" dirty="0" smtClean="0">
              <a:solidFill>
                <a:schemeClr val="bg1"/>
              </a:solidFill>
              <a:latin typeface="Arial Black" panose="020B0A04020102020204" pitchFamily="34" charset="0"/>
            </a:rPr>
            <a:t>100  </a:t>
          </a:r>
          <a:r>
            <a:rPr lang="en-US" sz="1800" b="0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total students</a:t>
          </a:r>
          <a:endParaRPr lang="en-US" sz="1800" b="0" i="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7B9E62-000C-4C51-B3E0-25D6CF53BB4C}" type="parTrans" cxnId="{1B3BBE04-63D1-4E0D-B74D-C5E01F2891EE}">
      <dgm:prSet/>
      <dgm:spPr>
        <a:pattFill prst="trellis">
          <a:fgClr>
            <a:srgbClr val="0000CC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7C3EDF5D-C7B7-4D15-9EE2-E07850664852}" type="sibTrans" cxnId="{1B3BBE04-63D1-4E0D-B74D-C5E01F2891EE}">
      <dgm:prSet/>
      <dgm:spPr/>
      <dgm:t>
        <a:bodyPr/>
        <a:lstStyle/>
        <a:p>
          <a:endParaRPr lang="en-US"/>
        </a:p>
      </dgm:t>
    </dgm:pt>
    <dgm:pt modelId="{83994094-7B7B-4992-A10D-76CD6126D10F}">
      <dgm:prSet phldrT="[Text]" custT="1"/>
      <dgm:spPr>
        <a:pattFill prst="trellis">
          <a:fgClr>
            <a:srgbClr val="00B050"/>
          </a:fgClr>
          <a:bgClr>
            <a:schemeClr val="bg1"/>
          </a:bgClr>
        </a:pattFill>
      </dgm:spPr>
      <dgm:t>
        <a:bodyPr/>
        <a:lstStyle/>
        <a:p>
          <a:r>
            <a:rPr lang="en-US" sz="2800" b="1" dirty="0" smtClean="0">
              <a:latin typeface="Arial Black" panose="020B0A04020102020204" pitchFamily="34" charset="0"/>
            </a:rPr>
            <a:t>5-6L</a:t>
          </a:r>
          <a:r>
            <a:rPr lang="en-US" sz="2400" dirty="0" smtClean="0"/>
            <a:t> </a:t>
          </a:r>
          <a:r>
            <a:rPr lang="en-US" sz="1800" dirty="0" smtClean="0"/>
            <a:t>highest package</a:t>
          </a:r>
        </a:p>
      </dgm:t>
    </dgm:pt>
    <dgm:pt modelId="{0FD099EE-4FC8-4392-81DF-AA89361E4B17}" type="parTrans" cxnId="{67944FB7-6A63-45B2-AE89-DA7F52F6EA2D}">
      <dgm:prSet/>
      <dgm:spPr>
        <a:pattFill prst="trellis">
          <a:fgClr>
            <a:srgbClr val="00B050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1EE7D6C6-378C-49C9-BA35-99E54F11B46F}" type="sibTrans" cxnId="{67944FB7-6A63-45B2-AE89-DA7F52F6EA2D}">
      <dgm:prSet/>
      <dgm:spPr/>
      <dgm:t>
        <a:bodyPr/>
        <a:lstStyle/>
        <a:p>
          <a:endParaRPr lang="en-US"/>
        </a:p>
      </dgm:t>
    </dgm:pt>
    <dgm:pt modelId="{FF4BDFC5-7662-4975-82FA-3D136FA53F4D}">
      <dgm:prSet phldrT="[Text]" custT="1"/>
      <dgm:spPr>
        <a:pattFill prst="trellis">
          <a:fgClr>
            <a:schemeClr val="accent6">
              <a:lumMod val="7500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IN" sz="2400" b="1" i="0" dirty="0" smtClean="0">
              <a:latin typeface="Arial Black" panose="020B0A04020102020204" pitchFamily="34" charset="0"/>
            </a:rPr>
            <a:t>29.3% </a:t>
          </a:r>
          <a:r>
            <a:rPr lang="en-US" sz="2000" dirty="0" smtClean="0"/>
            <a:t>Hiring rate</a:t>
          </a:r>
          <a:endParaRPr lang="en-US" sz="2000" dirty="0"/>
        </a:p>
      </dgm:t>
    </dgm:pt>
    <dgm:pt modelId="{8168017B-A59A-4BF3-91AC-FDC3586BB0D0}" type="parTrans" cxnId="{84A90E15-4ADA-4B35-8307-C4C1A2237FFC}">
      <dgm:prSet/>
      <dgm:spPr>
        <a:pattFill prst="trellis">
          <a:fgClr>
            <a:schemeClr val="accent6">
              <a:lumMod val="75000"/>
            </a:schemeClr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CB939158-3060-4581-94C0-5A14010E879A}" type="sibTrans" cxnId="{84A90E15-4ADA-4B35-8307-C4C1A2237FFC}">
      <dgm:prSet/>
      <dgm:spPr/>
      <dgm:t>
        <a:bodyPr/>
        <a:lstStyle/>
        <a:p>
          <a:endParaRPr lang="en-US"/>
        </a:p>
      </dgm:t>
    </dgm:pt>
    <dgm:pt modelId="{3C9F0E32-A8AC-4AE1-8A6E-66CB17C6C24D}">
      <dgm:prSet phldrT="[Text]" custT="1"/>
      <dgm:spPr>
        <a:pattFill prst="trellis">
          <a:fgClr>
            <a:srgbClr val="70568D"/>
          </a:fgClr>
          <a:bgClr>
            <a:schemeClr val="bg1"/>
          </a:bgClr>
        </a:pattFill>
      </dgm:spPr>
      <dgm:t>
        <a:bodyPr/>
        <a:lstStyle/>
        <a:p>
          <a:r>
            <a:rPr lang="en-US" sz="2400" b="1" dirty="0" smtClean="0"/>
            <a:t>Quick Insight</a:t>
          </a:r>
          <a:endParaRPr lang="en-US" sz="2400" b="1" dirty="0"/>
        </a:p>
      </dgm:t>
    </dgm:pt>
    <dgm:pt modelId="{D15AB335-30DD-40AE-8802-3791369D293D}" type="sibTrans" cxnId="{0478316B-782A-4DEA-9F31-815BC7C5D2D4}">
      <dgm:prSet/>
      <dgm:spPr/>
      <dgm:t>
        <a:bodyPr/>
        <a:lstStyle/>
        <a:p>
          <a:endParaRPr lang="en-US"/>
        </a:p>
      </dgm:t>
    </dgm:pt>
    <dgm:pt modelId="{067579D3-6BB3-4D80-B308-D84F0248E26F}" type="parTrans" cxnId="{0478316B-782A-4DEA-9F31-815BC7C5D2D4}">
      <dgm:prSet/>
      <dgm:spPr/>
      <dgm:t>
        <a:bodyPr/>
        <a:lstStyle/>
        <a:p>
          <a:endParaRPr lang="en-US"/>
        </a:p>
      </dgm:t>
    </dgm:pt>
    <dgm:pt modelId="{4AB1D685-C839-4D24-B1E3-962E8260B904}" type="pres">
      <dgm:prSet presAssocID="{FC6FB5E1-4B2B-4005-AE67-ABA322287E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7CEE11-AA0C-4A85-B65B-A6B495BA6EB3}" type="pres">
      <dgm:prSet presAssocID="{3C9F0E32-A8AC-4AE1-8A6E-66CB17C6C24D}" presName="centerShape" presStyleLbl="node0" presStyleIdx="0" presStyleCnt="1"/>
      <dgm:spPr/>
      <dgm:t>
        <a:bodyPr/>
        <a:lstStyle/>
        <a:p>
          <a:endParaRPr lang="en-US"/>
        </a:p>
      </dgm:t>
    </dgm:pt>
    <dgm:pt modelId="{9D6D0118-BC8D-4721-BB6B-9335DBF7CDD1}" type="pres">
      <dgm:prSet presAssocID="{3E7B9E62-000C-4C51-B3E0-25D6CF53BB4C}" presName="parTrans" presStyleLbl="bgSibTrans2D1" presStyleIdx="0" presStyleCnt="3"/>
      <dgm:spPr/>
    </dgm:pt>
    <dgm:pt modelId="{2B09EC3C-9D80-4929-AEA1-E12F5217924B}" type="pres">
      <dgm:prSet presAssocID="{C0B9B174-AF7B-4EF2-909F-C5BDF10A1FC7}" presName="node" presStyleLbl="node1" presStyleIdx="0" presStyleCnt="3" custRadScaleRad="116533" custRadScaleInc="-4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5E1D-DFAA-4A2F-9981-F447C60CC066}" type="pres">
      <dgm:prSet presAssocID="{0FD099EE-4FC8-4392-81DF-AA89361E4B17}" presName="parTrans" presStyleLbl="bgSibTrans2D1" presStyleIdx="1" presStyleCnt="3" custLinFactNeighborX="0"/>
      <dgm:spPr/>
    </dgm:pt>
    <dgm:pt modelId="{F5781064-1FBD-4040-9B77-72B79585C978}" type="pres">
      <dgm:prSet presAssocID="{83994094-7B7B-4992-A10D-76CD6126D10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1C496-EE7D-41E9-8116-E5B0861BD1D5}" type="pres">
      <dgm:prSet presAssocID="{8168017B-A59A-4BF3-91AC-FDC3586BB0D0}" presName="parTrans" presStyleLbl="bgSibTrans2D1" presStyleIdx="2" presStyleCnt="3"/>
      <dgm:spPr/>
    </dgm:pt>
    <dgm:pt modelId="{D197C163-6A52-4EFF-9E88-E9DEEB58D86B}" type="pres">
      <dgm:prSet presAssocID="{FF4BDFC5-7662-4975-82FA-3D136FA53F4D}" presName="node" presStyleLbl="node1" presStyleIdx="2" presStyleCnt="3" custRadScaleRad="116541" custRadScaleInc="2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F5447C-D0A3-412B-AA88-A905A4512760}" type="presOf" srcId="{0FD099EE-4FC8-4392-81DF-AA89361E4B17}" destId="{0C175E1D-DFAA-4A2F-9981-F447C60CC066}" srcOrd="0" destOrd="0" presId="urn:microsoft.com/office/officeart/2005/8/layout/radial4"/>
    <dgm:cxn modelId="{41B63667-BBE0-4D39-89D2-65367128C51F}" type="presOf" srcId="{C0B9B174-AF7B-4EF2-909F-C5BDF10A1FC7}" destId="{2B09EC3C-9D80-4929-AEA1-E12F5217924B}" srcOrd="0" destOrd="0" presId="urn:microsoft.com/office/officeart/2005/8/layout/radial4"/>
    <dgm:cxn modelId="{67944FB7-6A63-45B2-AE89-DA7F52F6EA2D}" srcId="{3C9F0E32-A8AC-4AE1-8A6E-66CB17C6C24D}" destId="{83994094-7B7B-4992-A10D-76CD6126D10F}" srcOrd="1" destOrd="0" parTransId="{0FD099EE-4FC8-4392-81DF-AA89361E4B17}" sibTransId="{1EE7D6C6-378C-49C9-BA35-99E54F11B46F}"/>
    <dgm:cxn modelId="{FE7AA2A4-BEC9-4885-9788-BF5ABF0BFC2B}" type="presOf" srcId="{3E7B9E62-000C-4C51-B3E0-25D6CF53BB4C}" destId="{9D6D0118-BC8D-4721-BB6B-9335DBF7CDD1}" srcOrd="0" destOrd="0" presId="urn:microsoft.com/office/officeart/2005/8/layout/radial4"/>
    <dgm:cxn modelId="{B416E215-BEAF-4A79-A2C9-17D51635A534}" type="presOf" srcId="{83994094-7B7B-4992-A10D-76CD6126D10F}" destId="{F5781064-1FBD-4040-9B77-72B79585C978}" srcOrd="0" destOrd="0" presId="urn:microsoft.com/office/officeart/2005/8/layout/radial4"/>
    <dgm:cxn modelId="{03249EEC-7E19-4851-B420-431A32E6B560}" type="presOf" srcId="{8168017B-A59A-4BF3-91AC-FDC3586BB0D0}" destId="{5AF1C496-EE7D-41E9-8116-E5B0861BD1D5}" srcOrd="0" destOrd="0" presId="urn:microsoft.com/office/officeart/2005/8/layout/radial4"/>
    <dgm:cxn modelId="{0478316B-782A-4DEA-9F31-815BC7C5D2D4}" srcId="{FC6FB5E1-4B2B-4005-AE67-ABA322287EA9}" destId="{3C9F0E32-A8AC-4AE1-8A6E-66CB17C6C24D}" srcOrd="0" destOrd="0" parTransId="{067579D3-6BB3-4D80-B308-D84F0248E26F}" sibTransId="{D15AB335-30DD-40AE-8802-3791369D293D}"/>
    <dgm:cxn modelId="{1B3BBE04-63D1-4E0D-B74D-C5E01F2891EE}" srcId="{3C9F0E32-A8AC-4AE1-8A6E-66CB17C6C24D}" destId="{C0B9B174-AF7B-4EF2-909F-C5BDF10A1FC7}" srcOrd="0" destOrd="0" parTransId="{3E7B9E62-000C-4C51-B3E0-25D6CF53BB4C}" sibTransId="{7C3EDF5D-C7B7-4D15-9EE2-E07850664852}"/>
    <dgm:cxn modelId="{84A90E15-4ADA-4B35-8307-C4C1A2237FFC}" srcId="{3C9F0E32-A8AC-4AE1-8A6E-66CB17C6C24D}" destId="{FF4BDFC5-7662-4975-82FA-3D136FA53F4D}" srcOrd="2" destOrd="0" parTransId="{8168017B-A59A-4BF3-91AC-FDC3586BB0D0}" sibTransId="{CB939158-3060-4581-94C0-5A14010E879A}"/>
    <dgm:cxn modelId="{C5889AED-6D3F-4593-999F-33989F631320}" type="presOf" srcId="{FC6FB5E1-4B2B-4005-AE67-ABA322287EA9}" destId="{4AB1D685-C839-4D24-B1E3-962E8260B904}" srcOrd="0" destOrd="0" presId="urn:microsoft.com/office/officeart/2005/8/layout/radial4"/>
    <dgm:cxn modelId="{27801A98-20E3-4255-8792-C5C40272B4AA}" type="presOf" srcId="{3C9F0E32-A8AC-4AE1-8A6E-66CB17C6C24D}" destId="{127CEE11-AA0C-4A85-B65B-A6B495BA6EB3}" srcOrd="0" destOrd="0" presId="urn:microsoft.com/office/officeart/2005/8/layout/radial4"/>
    <dgm:cxn modelId="{56F44002-4D25-4488-B7B6-17E2A62C3DD9}" type="presOf" srcId="{FF4BDFC5-7662-4975-82FA-3D136FA53F4D}" destId="{D197C163-6A52-4EFF-9E88-E9DEEB58D86B}" srcOrd="0" destOrd="0" presId="urn:microsoft.com/office/officeart/2005/8/layout/radial4"/>
    <dgm:cxn modelId="{DCCA88B2-4A4A-4B4C-9149-CC1873C40BBA}" type="presParOf" srcId="{4AB1D685-C839-4D24-B1E3-962E8260B904}" destId="{127CEE11-AA0C-4A85-B65B-A6B495BA6EB3}" srcOrd="0" destOrd="0" presId="urn:microsoft.com/office/officeart/2005/8/layout/radial4"/>
    <dgm:cxn modelId="{2E5A3E1B-6583-4FF0-9296-8FA238AA0A6E}" type="presParOf" srcId="{4AB1D685-C839-4D24-B1E3-962E8260B904}" destId="{9D6D0118-BC8D-4721-BB6B-9335DBF7CDD1}" srcOrd="1" destOrd="0" presId="urn:microsoft.com/office/officeart/2005/8/layout/radial4"/>
    <dgm:cxn modelId="{2FF8DAD3-E6BC-4B51-8448-B35031F5B174}" type="presParOf" srcId="{4AB1D685-C839-4D24-B1E3-962E8260B904}" destId="{2B09EC3C-9D80-4929-AEA1-E12F5217924B}" srcOrd="2" destOrd="0" presId="urn:microsoft.com/office/officeart/2005/8/layout/radial4"/>
    <dgm:cxn modelId="{70972D0F-8706-4E40-9A22-9D91C11632DF}" type="presParOf" srcId="{4AB1D685-C839-4D24-B1E3-962E8260B904}" destId="{0C175E1D-DFAA-4A2F-9981-F447C60CC066}" srcOrd="3" destOrd="0" presId="urn:microsoft.com/office/officeart/2005/8/layout/radial4"/>
    <dgm:cxn modelId="{65465956-6624-43E0-B8CC-F83A5B3D090C}" type="presParOf" srcId="{4AB1D685-C839-4D24-B1E3-962E8260B904}" destId="{F5781064-1FBD-4040-9B77-72B79585C978}" srcOrd="4" destOrd="0" presId="urn:microsoft.com/office/officeart/2005/8/layout/radial4"/>
    <dgm:cxn modelId="{AC0A0AE7-0578-4CAA-9651-431565E1D123}" type="presParOf" srcId="{4AB1D685-C839-4D24-B1E3-962E8260B904}" destId="{5AF1C496-EE7D-41E9-8116-E5B0861BD1D5}" srcOrd="5" destOrd="0" presId="urn:microsoft.com/office/officeart/2005/8/layout/radial4"/>
    <dgm:cxn modelId="{5726CF48-6C69-4347-B9E4-629550B6B6CA}" type="presParOf" srcId="{4AB1D685-C839-4D24-B1E3-962E8260B904}" destId="{D197C163-6A52-4EFF-9E88-E9DEEB58D86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CEE11-AA0C-4A85-B65B-A6B495BA6EB3}">
      <dsp:nvSpPr>
        <dsp:cNvPr id="0" name=""/>
        <dsp:cNvSpPr/>
      </dsp:nvSpPr>
      <dsp:spPr>
        <a:xfrm>
          <a:off x="2344987" y="1992624"/>
          <a:ext cx="1672598" cy="1672598"/>
        </a:xfrm>
        <a:prstGeom prst="ellipse">
          <a:avLst/>
        </a:prstGeom>
        <a:pattFill prst="trellis">
          <a:fgClr>
            <a:srgbClr val="70568D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Quick Insight</a:t>
          </a:r>
          <a:endParaRPr lang="en-US" sz="2400" b="1" kern="1200" dirty="0"/>
        </a:p>
      </dsp:txBody>
      <dsp:txXfrm>
        <a:off x="2589933" y="2237570"/>
        <a:ext cx="1182706" cy="1182706"/>
      </dsp:txXfrm>
    </dsp:sp>
    <dsp:sp modelId="{9D6D0118-BC8D-4721-BB6B-9335DBF7CDD1}">
      <dsp:nvSpPr>
        <dsp:cNvPr id="0" name=""/>
        <dsp:cNvSpPr/>
      </dsp:nvSpPr>
      <dsp:spPr>
        <a:xfrm rot="12734688">
          <a:off x="895281" y="1660727"/>
          <a:ext cx="1623970" cy="476690"/>
        </a:xfrm>
        <a:prstGeom prst="leftArrow">
          <a:avLst>
            <a:gd name="adj1" fmla="val 60000"/>
            <a:gd name="adj2" fmla="val 50000"/>
          </a:avLst>
        </a:prstGeom>
        <a:pattFill prst="trellis">
          <a:fgClr>
            <a:srgbClr val="0000CC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09EC3C-9D80-4929-AEA1-E12F5217924B}">
      <dsp:nvSpPr>
        <dsp:cNvPr id="0" name=""/>
        <dsp:cNvSpPr/>
      </dsp:nvSpPr>
      <dsp:spPr>
        <a:xfrm>
          <a:off x="226024" y="830260"/>
          <a:ext cx="1588968" cy="1271174"/>
        </a:xfrm>
        <a:prstGeom prst="roundRect">
          <a:avLst>
            <a:gd name="adj" fmla="val 10000"/>
          </a:avLst>
        </a:prstGeom>
        <a:pattFill prst="trellis">
          <a:fgClr>
            <a:srgbClr val="0000CC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100  </a:t>
          </a:r>
          <a:r>
            <a:rPr lang="en-US" sz="1800" b="0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total students</a:t>
          </a:r>
          <a:endParaRPr lang="en-US" sz="1800" b="0" i="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3255" y="867491"/>
        <a:ext cx="1514506" cy="1196712"/>
      </dsp:txXfrm>
    </dsp:sp>
    <dsp:sp modelId="{0C175E1D-DFAA-4A2F-9981-F447C60CC066}">
      <dsp:nvSpPr>
        <dsp:cNvPr id="0" name=""/>
        <dsp:cNvSpPr/>
      </dsp:nvSpPr>
      <dsp:spPr>
        <a:xfrm rot="16200000">
          <a:off x="2540562" y="1038973"/>
          <a:ext cx="1281447" cy="476690"/>
        </a:xfrm>
        <a:prstGeom prst="leftArrow">
          <a:avLst>
            <a:gd name="adj1" fmla="val 60000"/>
            <a:gd name="adj2" fmla="val 50000"/>
          </a:avLst>
        </a:prstGeom>
        <a:pattFill prst="trellis">
          <a:fgClr>
            <a:srgbClr val="00B050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781064-1FBD-4040-9B77-72B79585C978}">
      <dsp:nvSpPr>
        <dsp:cNvPr id="0" name=""/>
        <dsp:cNvSpPr/>
      </dsp:nvSpPr>
      <dsp:spPr>
        <a:xfrm>
          <a:off x="2386802" y="1007"/>
          <a:ext cx="1588968" cy="1271174"/>
        </a:xfrm>
        <a:prstGeom prst="roundRect">
          <a:avLst>
            <a:gd name="adj" fmla="val 10000"/>
          </a:avLst>
        </a:prstGeom>
        <a:pattFill prst="trellis">
          <a:fgClr>
            <a:srgbClr val="00B050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 Black" panose="020B0A04020102020204" pitchFamily="34" charset="0"/>
            </a:rPr>
            <a:t>5-6L</a:t>
          </a:r>
          <a:r>
            <a:rPr lang="en-US" sz="2400" kern="1200" dirty="0" smtClean="0"/>
            <a:t> </a:t>
          </a:r>
          <a:r>
            <a:rPr lang="en-US" sz="1800" kern="1200" dirty="0" smtClean="0"/>
            <a:t>highest package</a:t>
          </a:r>
        </a:p>
      </dsp:txBody>
      <dsp:txXfrm>
        <a:off x="2424033" y="38238"/>
        <a:ext cx="1514506" cy="1196712"/>
      </dsp:txXfrm>
    </dsp:sp>
    <dsp:sp modelId="{5AF1C496-EE7D-41E9-8116-E5B0861BD1D5}">
      <dsp:nvSpPr>
        <dsp:cNvPr id="0" name=""/>
        <dsp:cNvSpPr/>
      </dsp:nvSpPr>
      <dsp:spPr>
        <a:xfrm rot="19597848">
          <a:off x="3824785" y="1631931"/>
          <a:ext cx="1624136" cy="476690"/>
        </a:xfrm>
        <a:prstGeom prst="leftArrow">
          <a:avLst>
            <a:gd name="adj1" fmla="val 60000"/>
            <a:gd name="adj2" fmla="val 50000"/>
          </a:avLst>
        </a:prstGeom>
        <a:pattFill prst="trellis">
          <a:fgClr>
            <a:schemeClr val="accent6">
              <a:lumMod val="75000"/>
            </a:schemeClr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97C163-6A52-4EFF-9E88-E9DEEB58D86B}">
      <dsp:nvSpPr>
        <dsp:cNvPr id="0" name=""/>
        <dsp:cNvSpPr/>
      </dsp:nvSpPr>
      <dsp:spPr>
        <a:xfrm>
          <a:off x="4520562" y="788025"/>
          <a:ext cx="1588968" cy="1271174"/>
        </a:xfrm>
        <a:prstGeom prst="roundRect">
          <a:avLst>
            <a:gd name="adj" fmla="val 10000"/>
          </a:avLst>
        </a:prstGeom>
        <a:pattFill prst="trellis">
          <a:fgClr>
            <a:schemeClr val="accent6">
              <a:lumMod val="75000"/>
            </a:schemeClr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i="0" kern="1200" dirty="0" smtClean="0">
              <a:latin typeface="Arial Black" panose="020B0A04020102020204" pitchFamily="34" charset="0"/>
            </a:rPr>
            <a:t>29.3% </a:t>
          </a:r>
          <a:r>
            <a:rPr lang="en-US" sz="2000" kern="1200" dirty="0" smtClean="0"/>
            <a:t>Hiring rate</a:t>
          </a:r>
          <a:endParaRPr lang="en-US" sz="2000" kern="1200" dirty="0"/>
        </a:p>
      </dsp:txBody>
      <dsp:txXfrm>
        <a:off x="4557793" y="825256"/>
        <a:ext cx="1514506" cy="1196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0" y="3485136"/>
            <a:ext cx="8067368" cy="884898"/>
          </a:xfrm>
        </p:spPr>
        <p:txBody>
          <a:bodyPr>
            <a:normAutofit/>
          </a:bodyPr>
          <a:lstStyle/>
          <a:p>
            <a:r>
              <a:rPr lang="en-US" b="1" dirty="0" smtClean="0"/>
              <a:t>IIDE DATA ANALYSIS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4306524"/>
            <a:ext cx="8096864" cy="73004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BY SHORRYA VERMA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213" y="1692920"/>
            <a:ext cx="4973067" cy="3163527"/>
          </a:xfrm>
        </p:spPr>
        <p:txBody>
          <a:bodyPr/>
          <a:lstStyle/>
          <a:p>
            <a:pPr marL="0" lvl="0" indent="0">
              <a:buNone/>
            </a:pPr>
            <a:r>
              <a:rPr lang="en-IN" b="1" dirty="0"/>
              <a:t>Given data has the list of all IIDE students who have opted for Placements from our different PG Batches. The status and the company they were </a:t>
            </a:r>
            <a:r>
              <a:rPr lang="en-IN" b="1" dirty="0" smtClean="0"/>
              <a:t>hired.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FINDINGS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N" b="1" dirty="0"/>
              <a:t>Total Students in the database and the bifurcation of number of students hired and not hired.</a:t>
            </a:r>
            <a:endParaRPr lang="en-IN" dirty="0"/>
          </a:p>
          <a:p>
            <a:pPr lvl="0"/>
            <a:r>
              <a:rPr lang="en-IN" b="1" dirty="0"/>
              <a:t>Batch wise bifurcation of hired students How many students were hired in the following companies - IIDE, </a:t>
            </a:r>
            <a:r>
              <a:rPr lang="en-IN" b="1" dirty="0" err="1"/>
              <a:t>Kinnect</a:t>
            </a:r>
            <a:r>
              <a:rPr lang="en-IN" b="1" dirty="0"/>
              <a:t>, </a:t>
            </a:r>
            <a:r>
              <a:rPr lang="en-IN" b="1" dirty="0" err="1"/>
              <a:t>GroupM</a:t>
            </a:r>
            <a:r>
              <a:rPr lang="en-IN" b="1" dirty="0"/>
              <a:t> &amp; </a:t>
            </a:r>
            <a:r>
              <a:rPr lang="en-IN" b="1" dirty="0" err="1"/>
              <a:t>Schbang</a:t>
            </a:r>
            <a:r>
              <a:rPr lang="en-IN" b="1" dirty="0"/>
              <a:t>.</a:t>
            </a:r>
            <a:endParaRPr lang="en-IN" dirty="0"/>
          </a:p>
          <a:p>
            <a:pPr lvl="0"/>
            <a:r>
              <a:rPr lang="en-IN" b="1" dirty="0"/>
              <a:t>Out of the total hired students - what percentage were Interns &amp; Full Timer (Add record count and percentage).</a:t>
            </a:r>
            <a:endParaRPr lang="en-IN" dirty="0"/>
          </a:p>
          <a:p>
            <a:pPr lvl="0"/>
            <a:r>
              <a:rPr lang="en-IN" b="1" dirty="0"/>
              <a:t>Find out under which salary package were the maximum number of students hired Create a table with batch wise average package.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72963906"/>
              </p:ext>
            </p:extLst>
          </p:nvPr>
        </p:nvGraphicFramePr>
        <p:xfrm>
          <a:off x="1613027" y="1059544"/>
          <a:ext cx="6362573" cy="3666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152200465"/>
              </p:ext>
            </p:extLst>
          </p:nvPr>
        </p:nvGraphicFramePr>
        <p:xfrm>
          <a:off x="2076218" y="1752684"/>
          <a:ext cx="5323367" cy="3327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3"/>
          <p:cNvSpPr txBox="1">
            <a:spLocks/>
          </p:cNvSpPr>
          <p:nvPr/>
        </p:nvSpPr>
        <p:spPr>
          <a:xfrm>
            <a:off x="1335104" y="940249"/>
            <a:ext cx="6805594" cy="72534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91A7CD"/>
                </a:solidFill>
              </a:rPr>
              <a:t>% OF BIFURCATION</a:t>
            </a:r>
            <a:endParaRPr lang="en-US" sz="3600" b="1" dirty="0">
              <a:solidFill>
                <a:srgbClr val="91A7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BATCH WISE BIFURCATION</a:t>
            </a:r>
            <a:endParaRPr lang="en-US" b="1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91101909"/>
              </p:ext>
            </p:extLst>
          </p:nvPr>
        </p:nvGraphicFramePr>
        <p:xfrm>
          <a:off x="1857828" y="1131886"/>
          <a:ext cx="6986772" cy="4011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0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37190" y="4326406"/>
            <a:ext cx="8008310" cy="7253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NUMBER OF STUDENTS HIRED BY COMPANIES</a:t>
            </a:r>
            <a:endParaRPr lang="en-US" sz="1800" b="1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33395002"/>
              </p:ext>
            </p:extLst>
          </p:nvPr>
        </p:nvGraphicFramePr>
        <p:xfrm>
          <a:off x="1357423" y="466937"/>
          <a:ext cx="6429153" cy="3859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87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 txBox="1">
            <a:spLocks/>
          </p:cNvSpPr>
          <p:nvPr/>
        </p:nvSpPr>
        <p:spPr>
          <a:xfrm>
            <a:off x="1383458" y="886412"/>
            <a:ext cx="6805594" cy="49869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91A7CD"/>
                </a:solidFill>
              </a:rPr>
              <a:t>AVERAGE SALARY PACKAGE</a:t>
            </a:r>
            <a:endParaRPr lang="en-US" sz="2400" b="1" dirty="0">
              <a:solidFill>
                <a:srgbClr val="91A7CD"/>
              </a:solidFill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918420348"/>
              </p:ext>
            </p:extLst>
          </p:nvPr>
        </p:nvGraphicFramePr>
        <p:xfrm>
          <a:off x="631371" y="1257512"/>
          <a:ext cx="7656286" cy="3668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24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Office Theme</vt:lpstr>
      <vt:lpstr>IIDE DATA ANALYSIS PROJECT</vt:lpstr>
      <vt:lpstr>OBJECTIVE</vt:lpstr>
      <vt:lpstr>FINDINGS</vt:lpstr>
      <vt:lpstr>PowerPoint Presentation</vt:lpstr>
      <vt:lpstr>PowerPoint Presentation</vt:lpstr>
      <vt:lpstr>BATCH WISE BIFURCATION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2024-04-05T15:39:33Z</dcterms:modified>
</cp:coreProperties>
</file>