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54"/>
  </p:notesMasterIdLst>
  <p:handoutMasterIdLst>
    <p:handoutMasterId r:id="rId55"/>
  </p:handoutMasterIdLst>
  <p:sldIdLst>
    <p:sldId id="321" r:id="rId3"/>
    <p:sldId id="256" r:id="rId4"/>
    <p:sldId id="322" r:id="rId5"/>
    <p:sldId id="423" r:id="rId6"/>
    <p:sldId id="432" r:id="rId7"/>
    <p:sldId id="433" r:id="rId8"/>
    <p:sldId id="495" r:id="rId9"/>
    <p:sldId id="496" r:id="rId10"/>
    <p:sldId id="497" r:id="rId11"/>
    <p:sldId id="498" r:id="rId12"/>
    <p:sldId id="499" r:id="rId13"/>
    <p:sldId id="500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501" r:id="rId24"/>
    <p:sldId id="454" r:id="rId25"/>
    <p:sldId id="456" r:id="rId26"/>
    <p:sldId id="439" r:id="rId27"/>
    <p:sldId id="441" r:id="rId28"/>
    <p:sldId id="455" r:id="rId29"/>
    <p:sldId id="429" r:id="rId30"/>
    <p:sldId id="427" r:id="rId31"/>
    <p:sldId id="493" r:id="rId32"/>
    <p:sldId id="460" r:id="rId33"/>
    <p:sldId id="461" r:id="rId34"/>
    <p:sldId id="462" r:id="rId35"/>
    <p:sldId id="463" r:id="rId36"/>
    <p:sldId id="464" r:id="rId37"/>
    <p:sldId id="465" r:id="rId38"/>
    <p:sldId id="470" r:id="rId39"/>
    <p:sldId id="428" r:id="rId40"/>
    <p:sldId id="471" r:id="rId41"/>
    <p:sldId id="502" r:id="rId42"/>
    <p:sldId id="503" r:id="rId43"/>
    <p:sldId id="504" r:id="rId44"/>
    <p:sldId id="506" r:id="rId45"/>
    <p:sldId id="505" r:id="rId46"/>
    <p:sldId id="508" r:id="rId47"/>
    <p:sldId id="507" r:id="rId48"/>
    <p:sldId id="382" r:id="rId49"/>
    <p:sldId id="490" r:id="rId50"/>
    <p:sldId id="491" r:id="rId51"/>
    <p:sldId id="469" r:id="rId52"/>
    <p:sldId id="472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DA"/>
    <a:srgbClr val="4BFFFF"/>
    <a:srgbClr val="660066"/>
    <a:srgbClr val="FFF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>
      <p:cViewPr varScale="1">
        <p:scale>
          <a:sx n="72" d="100"/>
          <a:sy n="72" d="100"/>
        </p:scale>
        <p:origin x="5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1.xml"/><Relationship Id="rId1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FE55F6-116A-467D-9AFA-675588177F92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3319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F2398C-1785-44F9-ABCB-CBDF553DD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5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17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39827DC-BD60-4419-A56A-721AEBCDA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82B3E-C6D9-4EE4-80CD-C8ADBC845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1205-637D-4DB5-81E5-35F656270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4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4952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495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6F296-2243-4051-8421-BE2A0343C0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0786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A37F6-8046-43BB-B2F4-A07F09E00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3756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48439-0BC3-40A8-9D2A-6CAD5B4AA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5423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C0388-A5A3-43FF-B649-3F2068AE38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8015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CACB7-958A-4D09-BACC-D5C3BA4009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88056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23C7C-96B1-4903-A7B0-40DDC97EE6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5365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7D9CA-0BED-408B-A7A1-567C4EB7B7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60402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F3035-3943-45AA-8BD4-E792333BB6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9181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AD784-EE8F-496E-BD16-ACE05FA20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44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1DA4A-9BED-4D81-AF23-4F1346D9F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08093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58B39-0B1A-49FE-9FEF-91BDDBB5A4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0041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10F4-117D-48BC-A31C-CA1B8C7461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5405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A2D5B-C4AD-44B2-84CA-EBF9F6AB5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52521-07EB-45FA-BD3E-281A313333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98F5-4D1E-41E2-B47C-46F97EF045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E7E3D-481A-4EF6-B435-C3958A3E8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7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CE89-29AE-434E-A042-4D30037BB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7ABF6-2BE5-438C-AF04-CAF0A4B28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9B61-F130-422C-9594-BD7723817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4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A1E7D714-1308-43C9-B849-65750B5338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00"/>
            </a:gs>
            <a:gs pos="100000">
              <a:srgbClr val="00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123907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7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8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9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60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61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913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914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4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65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66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67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919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9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921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1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923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3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74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75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27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392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392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93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393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F41AD479-BF42-4E86-A168-83AB637C6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393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041525" y="2241550"/>
            <a:ext cx="25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Tahoma" pitchFamily="34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95400" y="671512"/>
            <a:ext cx="67818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FFFF00"/>
                </a:solidFill>
                <a:latin typeface="Tahoma" pitchFamily="34" charset="0"/>
              </a:rPr>
              <a:t>Introduction to PHP</a:t>
            </a:r>
            <a:br>
              <a:rPr lang="en-US" sz="4800" b="1" dirty="0">
                <a:solidFill>
                  <a:srgbClr val="FFFF00"/>
                </a:solidFill>
                <a:latin typeface="Tahoma" pitchFamily="34" charset="0"/>
              </a:rPr>
            </a:br>
            <a:r>
              <a:rPr lang="en-US" sz="4800" b="1" dirty="0">
                <a:solidFill>
                  <a:srgbClr val="FFFF00"/>
                </a:solidFill>
                <a:latin typeface="Tahoma" pitchFamily="34" charset="0"/>
              </a:rPr>
              <a:t>(PART </a:t>
            </a:r>
            <a:r>
              <a:rPr lang="en-US" sz="5400" b="1" dirty="0" smtClean="0">
                <a:solidFill>
                  <a:srgbClr val="FFFF00"/>
                </a:solidFill>
                <a:latin typeface="Arial Black" pitchFamily="34" charset="0"/>
              </a:rPr>
              <a:t>3</a:t>
            </a:r>
            <a:r>
              <a:rPr lang="en-US" sz="4800" b="1" dirty="0" smtClean="0">
                <a:solidFill>
                  <a:srgbClr val="FFFF00"/>
                </a:solidFill>
                <a:latin typeface="Tahoma" pitchFamily="34" charset="0"/>
              </a:rPr>
              <a:t>) </a:t>
            </a:r>
            <a:endParaRPr lang="en-US" sz="48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61254" y="2362200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dirty="0">
                <a:solidFill>
                  <a:schemeClr val="hlink"/>
                </a:solidFill>
                <a:latin typeface="Tahoma" pitchFamily="34" charset="0"/>
              </a:rPr>
              <a:t>Lecture Notes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810000"/>
            <a:ext cx="8063753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chemeClr val="tx2"/>
                </a:solidFill>
              </a:rPr>
              <a:t>“Review: Programming with PHP”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i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i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3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91400" cy="966581"/>
          </a:xfrm>
        </p:spPr>
        <p:txBody>
          <a:bodyPr/>
          <a:lstStyle/>
          <a:p>
            <a:pPr algn="l"/>
            <a:r>
              <a:rPr lang="en-US" altLang="en-US" sz="3200" dirty="0" smtClean="0"/>
              <a:t>Working with NUMBERS:</a:t>
            </a:r>
            <a:br>
              <a:rPr lang="en-US" altLang="en-US" sz="3200" dirty="0" smtClean="0"/>
            </a:br>
            <a:r>
              <a:rPr lang="en-US" altLang="en-US" sz="3200" dirty="0" smtClean="0"/>
              <a:t>            Using</a:t>
            </a:r>
            <a:r>
              <a:rPr lang="en-US" altLang="en-US" sz="3200" dirty="0" smtClean="0">
                <a:latin typeface="Arial Bold" panose="020B0704020202020204" pitchFamily="34" charset="0"/>
              </a:rPr>
              <a:t> </a:t>
            </a:r>
            <a:r>
              <a:rPr lang="en-US" altLang="en-US" sz="3600" dirty="0" smtClean="0">
                <a:latin typeface="Arial Bold" panose="020B0704020202020204" pitchFamily="34" charset="0"/>
              </a:rPr>
              <a:t>round() </a:t>
            </a:r>
            <a:endParaRPr lang="en-US" sz="3600" b="1" i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1" y="1442002"/>
            <a:ext cx="5410200" cy="141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3600" b="1" dirty="0"/>
              <a:t>$n = 3.14;</a:t>
            </a:r>
          </a:p>
          <a:p>
            <a:pPr marL="0" indent="0" eaLnBrk="1" hangingPunct="1">
              <a:buNone/>
              <a:defRPr/>
            </a:pPr>
            <a:r>
              <a:rPr lang="en-US" sz="3600" b="1" dirty="0"/>
              <a:t>$n = </a:t>
            </a:r>
            <a:r>
              <a:rPr lang="en-US" sz="3600" b="1" dirty="0" smtClean="0"/>
              <a:t>round($</a:t>
            </a:r>
            <a:r>
              <a:rPr lang="en-US" sz="3600" b="1" dirty="0"/>
              <a:t>n);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7922" y="2001689"/>
            <a:ext cx="25908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1" y="3405660"/>
            <a:ext cx="5410200" cy="148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3600" b="1" dirty="0"/>
              <a:t>$n = 3.142857;</a:t>
            </a:r>
          </a:p>
          <a:p>
            <a:pPr marL="0" indent="0" eaLnBrk="1" hangingPunct="1">
              <a:buNone/>
              <a:defRPr/>
            </a:pPr>
            <a:r>
              <a:rPr lang="en-US" sz="3600" b="1" dirty="0"/>
              <a:t>$n = round ($n, 3);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3825445"/>
            <a:ext cx="25908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631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3429000" cy="641217"/>
          </a:xfrm>
        </p:spPr>
        <p:txBody>
          <a:bodyPr/>
          <a:lstStyle/>
          <a:p>
            <a:r>
              <a:rPr lang="en-US" altLang="en-US" sz="3600" dirty="0" smtClean="0">
                <a:latin typeface="Arial Bold" panose="020B0704020202020204" pitchFamily="34" charset="0"/>
              </a:rPr>
              <a:t>Operators </a:t>
            </a:r>
            <a:endParaRPr lang="en-US" sz="3600" b="1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257800"/>
            <a:ext cx="8153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Use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parentheses to create groupings.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Note the difference between the equality operator and the assignment operator!</a:t>
            </a:r>
          </a:p>
        </p:txBody>
      </p:sp>
      <p:graphicFrame>
        <p:nvGraphicFramePr>
          <p:cNvPr id="10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835680"/>
              </p:ext>
            </p:extLst>
          </p:nvPr>
        </p:nvGraphicFramePr>
        <p:xfrm>
          <a:off x="3276600" y="381000"/>
          <a:ext cx="5181600" cy="4754880"/>
        </p:xfrm>
        <a:graphic>
          <a:graphicData uri="http://schemas.openxmlformats.org/drawingml/2006/table">
            <a:tbl>
              <a:tblPr/>
              <a:tblGrid>
                <a:gridCol w="1167685"/>
                <a:gridCol w="2627290"/>
                <a:gridCol w="1386625"/>
              </a:tblGrid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is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is 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4669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52109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and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76168"/>
            <a:ext cx="6934200" cy="641217"/>
          </a:xfrm>
        </p:spPr>
        <p:txBody>
          <a:bodyPr/>
          <a:lstStyle/>
          <a:p>
            <a:r>
              <a:rPr lang="en-US" altLang="en-US" sz="3600" dirty="0" err="1" smtClean="0">
                <a:latin typeface="Arial Bold" panose="020B0704020202020204" pitchFamily="34" charset="0"/>
              </a:rPr>
              <a:t>Superglobal</a:t>
            </a:r>
            <a:r>
              <a:rPr lang="en-US" altLang="en-US" sz="3600" dirty="0" smtClean="0">
                <a:latin typeface="Arial Bold" panose="020B0704020202020204" pitchFamily="34" charset="0"/>
              </a:rPr>
              <a:t> variables (arrays)</a:t>
            </a:r>
            <a:endParaRPr lang="en-US" sz="3600" b="1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5226466"/>
            <a:ext cx="7467600" cy="5084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Special arrays built into 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PHP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270693"/>
            <a:ext cx="5562600" cy="3733799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$_</a:t>
            </a:r>
            <a:r>
              <a:rPr lang="en-US" altLang="en-US" dirty="0">
                <a:latin typeface="Arial" panose="020B0604020202020204" pitchFamily="34" charset="0"/>
              </a:rPr>
              <a:t>GET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$_POST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$_REQUEST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$_SERVER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$_</a:t>
            </a:r>
            <a:r>
              <a:rPr lang="en-US" altLang="en-US" dirty="0">
                <a:latin typeface="Arial" panose="020B0604020202020204" pitchFamily="34" charset="0"/>
              </a:rPr>
              <a:t>SESSION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$_</a:t>
            </a:r>
            <a:r>
              <a:rPr lang="en-US" altLang="en-US" dirty="0" smtClean="0">
                <a:latin typeface="Arial" panose="020B0604020202020204" pitchFamily="34" charset="0"/>
              </a:rPr>
              <a:t>COOKIE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8077200" cy="2057400"/>
          </a:xfrm>
          <a:noFill/>
          <a:ln/>
        </p:spPr>
        <p:txBody>
          <a:bodyPr lIns="92075" tIns="46038" rIns="92075" bIns="46038"/>
          <a:lstStyle/>
          <a:p>
            <a:r>
              <a:rPr lang="en-US" sz="4800" b="1" dirty="0" smtClean="0"/>
              <a:t>A few PHP built-in functions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066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4000" b="1" dirty="0"/>
              <a:t>abs()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5410200" cy="59436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b="1" dirty="0"/>
              <a:t>abs( )</a:t>
            </a:r>
            <a:r>
              <a:rPr lang="en-US" b="1" dirty="0"/>
              <a:t>  </a:t>
            </a:r>
            <a:r>
              <a:rPr lang="en-US" dirty="0"/>
              <a:t>- Absolute value</a:t>
            </a:r>
            <a:r>
              <a:rPr lang="en-US" b="1" dirty="0"/>
              <a:t> </a:t>
            </a:r>
          </a:p>
          <a:p>
            <a:pPr>
              <a:buFont typeface="Wingdings" pitchFamily="2" charset="2"/>
              <a:buNone/>
            </a:pPr>
            <a:endParaRPr lang="en-US" sz="400" b="1" dirty="0"/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- </a:t>
            </a:r>
            <a:r>
              <a:rPr lang="en-US" sz="1800" b="1" dirty="0">
                <a:solidFill>
                  <a:schemeClr val="tx2"/>
                </a:solidFill>
              </a:rPr>
              <a:t>Returns the absolute value of a number</a:t>
            </a:r>
          </a:p>
          <a:p>
            <a:pPr lvl="2">
              <a:buFontTx/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i.e. 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 	 </a:t>
            </a:r>
            <a:r>
              <a:rPr lang="en-US" dirty="0"/>
              <a:t>$abs = abs(-4.2);</a:t>
            </a:r>
            <a:r>
              <a:rPr lang="en-US" sz="2400" dirty="0">
                <a:solidFill>
                  <a:schemeClr val="tx2"/>
                </a:solidFill>
              </a:rPr>
              <a:t>             returns:  </a:t>
            </a:r>
          </a:p>
          <a:p>
            <a:pPr lvl="1">
              <a:buFontTx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dirty="0"/>
              <a:t>	 $abs = abs(5);</a:t>
            </a:r>
            <a:r>
              <a:rPr lang="en-US" sz="2400" dirty="0">
                <a:solidFill>
                  <a:schemeClr val="tx2"/>
                </a:solidFill>
              </a:rPr>
              <a:t>                  returns:</a:t>
            </a:r>
          </a:p>
          <a:p>
            <a:pPr lvl="1">
              <a:buFontTx/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dirty="0"/>
              <a:t>	 $abs = abs(-5);</a:t>
            </a:r>
            <a:r>
              <a:rPr lang="en-US" sz="2400" dirty="0">
                <a:solidFill>
                  <a:schemeClr val="tx2"/>
                </a:solidFill>
              </a:rPr>
              <a:t>                 returns:</a:t>
            </a:r>
          </a:p>
          <a:p>
            <a:pPr lvl="1"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600" i="1" dirty="0">
                <a:solidFill>
                  <a:schemeClr val="tx2"/>
                </a:solidFill>
              </a:rPr>
              <a:t>i.e.</a:t>
            </a:r>
            <a:r>
              <a:rPr lang="en-US" sz="2800" dirty="0">
                <a:solidFill>
                  <a:schemeClr val="tx2"/>
                </a:solidFill>
              </a:rPr>
              <a:t>   </a:t>
            </a:r>
            <a:r>
              <a:rPr lang="en-US" sz="2400" dirty="0">
                <a:solidFill>
                  <a:schemeClr val="tx2"/>
                </a:solidFill>
              </a:rPr>
              <a:t>$Quantity = abs($Quantity);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715000" y="28194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 abs = 4.2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791200" y="35052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abs = 5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5791200" y="42672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abs = 5</a:t>
            </a:r>
          </a:p>
        </p:txBody>
      </p:sp>
    </p:spTree>
    <p:extLst>
      <p:ext uri="{BB962C8B-B14F-4D97-AF65-F5344CB8AC3E}">
        <p14:creationId xmlns:p14="http://schemas.microsoft.com/office/powerpoint/2010/main" val="27287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4000" b="1" dirty="0"/>
              <a:t>sprintf()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3340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b="1" dirty="0"/>
              <a:t>sprintf( )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sz="2000" b="1" u="sng" dirty="0">
                <a:solidFill>
                  <a:schemeClr val="tx2"/>
                </a:solidFill>
              </a:rPr>
              <a:t>returns</a:t>
            </a:r>
            <a:r>
              <a:rPr lang="en-US" sz="2000" dirty="0">
                <a:solidFill>
                  <a:schemeClr val="tx2"/>
                </a:solidFill>
              </a:rPr>
              <a:t> a formatted string according to a string format</a:t>
            </a:r>
          </a:p>
          <a:p>
            <a:pPr>
              <a:buFont typeface="Wingdings" pitchFamily="2" charset="2"/>
              <a:buNone/>
            </a:pPr>
            <a:r>
              <a:rPr lang="en-US" sz="800" b="1" dirty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schemeClr val="tx2"/>
                </a:solidFill>
              </a:rPr>
              <a:t>i.e. 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$price = 10;    $qty = 4</a:t>
            </a:r>
          </a:p>
          <a:p>
            <a:pPr lvl="1">
              <a:buFontTx/>
              <a:buNone/>
            </a:pPr>
            <a:r>
              <a:rPr lang="en-US" sz="2400" dirty="0"/>
              <a:t>$sub_total = $price * $qty;</a:t>
            </a:r>
            <a:r>
              <a:rPr lang="en-US" dirty="0"/>
              <a:t>          </a:t>
            </a:r>
            <a:r>
              <a:rPr lang="en-US" sz="2400" dirty="0"/>
              <a:t>// $sub_total = </a:t>
            </a:r>
            <a:r>
              <a:rPr lang="en-US" sz="2400" dirty="0">
                <a:solidFill>
                  <a:schemeClr val="tx2"/>
                </a:solidFill>
              </a:rPr>
              <a:t>40</a:t>
            </a:r>
          </a:p>
          <a:p>
            <a:pPr lvl="1">
              <a:buFontTx/>
              <a:buNone/>
            </a:pPr>
            <a:endParaRPr lang="en-US" sz="1600" dirty="0"/>
          </a:p>
          <a:p>
            <a:pPr lvl="1">
              <a:buFontTx/>
              <a:buNone/>
            </a:pPr>
            <a:r>
              <a:rPr lang="en-US" sz="2400" dirty="0"/>
              <a:t>$fmt_price = </a:t>
            </a:r>
            <a:r>
              <a:rPr lang="en-US" sz="2400" b="1" dirty="0"/>
              <a:t>sprintf</a:t>
            </a:r>
            <a:r>
              <a:rPr lang="en-US" sz="2400" dirty="0"/>
              <a:t>(“%0.2f”, $price);</a:t>
            </a:r>
            <a:r>
              <a:rPr lang="en-US" dirty="0"/>
              <a:t>  </a:t>
            </a:r>
            <a:r>
              <a:rPr lang="en-US" sz="2400" dirty="0"/>
              <a:t>// $fmt_price = 1</a:t>
            </a:r>
            <a:r>
              <a:rPr lang="en-US" sz="2400" dirty="0">
                <a:solidFill>
                  <a:schemeClr val="tx2"/>
                </a:solidFill>
              </a:rPr>
              <a:t>0.00</a:t>
            </a:r>
          </a:p>
          <a:p>
            <a:pPr lvl="1">
              <a:buFontTx/>
              <a:buNone/>
            </a:pPr>
            <a:endParaRPr lang="en-US" sz="1600" dirty="0"/>
          </a:p>
          <a:p>
            <a:pPr lvl="1">
              <a:buFontTx/>
              <a:buNone/>
            </a:pPr>
            <a:r>
              <a:rPr lang="en-US" sz="2400" dirty="0"/>
              <a:t>$fmt_sub_total = </a:t>
            </a:r>
            <a:r>
              <a:rPr lang="en-US" sz="2400" b="1" dirty="0"/>
              <a:t>sprintf</a:t>
            </a:r>
            <a:r>
              <a:rPr lang="en-US" sz="2400" dirty="0"/>
              <a:t>(“%0.2f”, $sub_total);</a:t>
            </a:r>
            <a:r>
              <a:rPr lang="en-US" dirty="0"/>
              <a:t> </a:t>
            </a:r>
          </a:p>
          <a:p>
            <a:pPr lvl="1">
              <a:buFontTx/>
              <a:buNone/>
            </a:pPr>
            <a:r>
              <a:rPr lang="en-US" dirty="0"/>
              <a:t>                                                       </a:t>
            </a:r>
            <a:r>
              <a:rPr lang="en-US" sz="1800" dirty="0"/>
              <a:t>// $sub_sub_total = </a:t>
            </a:r>
            <a:r>
              <a:rPr lang="en-US" sz="1800" dirty="0">
                <a:solidFill>
                  <a:schemeClr val="tx2"/>
                </a:solidFill>
              </a:rPr>
              <a:t>40.00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…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echo “The price is \$$fmt_price  each.”;        //    </a:t>
            </a:r>
            <a:r>
              <a:rPr lang="en-US" sz="2400" dirty="0"/>
              <a:t>$10.00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1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4000" b="1" dirty="0"/>
              <a:t>printf()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b="1" dirty="0"/>
              <a:t>printf( )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>
                <a:solidFill>
                  <a:schemeClr val="tx2"/>
                </a:solidFill>
              </a:rPr>
              <a:t>prints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a formatted string according to a string format</a:t>
            </a:r>
          </a:p>
          <a:p>
            <a:pPr>
              <a:buFont typeface="Wingdings" pitchFamily="2" charset="2"/>
              <a:buNone/>
            </a:pPr>
            <a:r>
              <a:rPr lang="en-US" sz="800" b="1" dirty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schemeClr val="tx2"/>
                </a:solidFill>
              </a:rPr>
              <a:t>i.e. 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$price = 10;    $qty = 4</a:t>
            </a:r>
          </a:p>
          <a:p>
            <a:pPr lvl="1">
              <a:buFontTx/>
              <a:buNone/>
            </a:pPr>
            <a:r>
              <a:rPr lang="en-US" sz="2400" dirty="0"/>
              <a:t>$sub_total = $price * $qty;</a:t>
            </a:r>
            <a:r>
              <a:rPr lang="en-US" dirty="0"/>
              <a:t>          </a:t>
            </a:r>
            <a:r>
              <a:rPr lang="en-US" sz="2400" dirty="0"/>
              <a:t>// $sub_total = </a:t>
            </a:r>
            <a:r>
              <a:rPr lang="en-US" sz="2400" dirty="0">
                <a:solidFill>
                  <a:schemeClr val="tx2"/>
                </a:solidFill>
              </a:rPr>
              <a:t>40</a:t>
            </a:r>
          </a:p>
          <a:p>
            <a:pPr lvl="1">
              <a:buFontTx/>
              <a:buNone/>
            </a:pPr>
            <a:endParaRPr lang="en-US" sz="1600" dirty="0"/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…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print(“Your SubTotal is: ”);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tx2"/>
                </a:solidFill>
                <a:latin typeface="Rockwell Extra Bold" pitchFamily="18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( “%01.2f”,$price)”;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print(“ each.&lt;p&gt;”);</a:t>
            </a:r>
          </a:p>
          <a:p>
            <a:pPr lvl="1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23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4000" b="1" dirty="0"/>
              <a:t>round()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7772400" cy="54864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b="1" dirty="0"/>
              <a:t>round( )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>
                <a:solidFill>
                  <a:schemeClr val="tx2"/>
                </a:solidFill>
              </a:rPr>
              <a:t>returns a rounded value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		Syntax:      round (float value  [, precision])</a:t>
            </a:r>
          </a:p>
          <a:p>
            <a:pPr>
              <a:buFont typeface="Wingdings" pitchFamily="2" charset="2"/>
              <a:buNone/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schemeClr val="tx2"/>
                </a:solidFill>
              </a:rPr>
              <a:t>i.e. </a:t>
            </a:r>
            <a:r>
              <a:rPr lang="en-US" sz="2800" dirty="0">
                <a:solidFill>
                  <a:schemeClr val="tx2"/>
                </a:solidFill>
              </a:rPr>
              <a:t> 	</a:t>
            </a:r>
            <a:r>
              <a:rPr lang="en-US" sz="2800" dirty="0"/>
              <a:t>echo  round(3.4)</a:t>
            </a:r>
            <a:r>
              <a:rPr lang="en-US" sz="2800" dirty="0">
                <a:solidFill>
                  <a:schemeClr val="tx2"/>
                </a:solidFill>
              </a:rPr>
              <a:t>            		//  3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echo  round(3.6)</a:t>
            </a:r>
            <a:r>
              <a:rPr lang="en-US" sz="2800" dirty="0">
                <a:solidFill>
                  <a:schemeClr val="tx2"/>
                </a:solidFill>
              </a:rPr>
              <a:t>            		//  4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echo  round(3.6, 0)</a:t>
            </a:r>
            <a:r>
              <a:rPr lang="en-US" sz="2800" dirty="0">
                <a:solidFill>
                  <a:schemeClr val="tx2"/>
                </a:solidFill>
              </a:rPr>
              <a:t>          		//  4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echo  round(1.9558, 2)</a:t>
            </a:r>
            <a:r>
              <a:rPr lang="en-US" sz="2800" dirty="0">
                <a:solidFill>
                  <a:schemeClr val="tx2"/>
                </a:solidFill>
              </a:rPr>
              <a:t>        	//  1.96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echo  round(5.045, 2)</a:t>
            </a:r>
            <a:r>
              <a:rPr lang="en-US" sz="2800" dirty="0">
                <a:solidFill>
                  <a:schemeClr val="tx2"/>
                </a:solidFill>
              </a:rPr>
              <a:t>           	//  5.05</a:t>
            </a:r>
          </a:p>
          <a:p>
            <a:pPr>
              <a:buFont typeface="Wingdings" pitchFamily="2" charset="2"/>
              <a:buNone/>
            </a:pPr>
            <a:endParaRPr lang="en-US" sz="9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800" dirty="0"/>
              <a:t>i.e.      </a:t>
            </a:r>
            <a:r>
              <a:rPr lang="en-US" sz="2400" b="1" dirty="0">
                <a:solidFill>
                  <a:schemeClr val="tx2"/>
                </a:solidFill>
              </a:rPr>
              <a:t>$Payments = round($TotalCost, 2) / 12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 printf (“%01.2f”, $Payments);</a:t>
            </a:r>
          </a:p>
        </p:txBody>
      </p:sp>
    </p:spTree>
    <p:extLst>
      <p:ext uri="{BB962C8B-B14F-4D97-AF65-F5344CB8AC3E}">
        <p14:creationId xmlns:p14="http://schemas.microsoft.com/office/powerpoint/2010/main" val="31847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4000" b="1" dirty="0"/>
              <a:t>ceil() and floor()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772400" cy="5486400"/>
          </a:xfrm>
        </p:spPr>
        <p:txBody>
          <a:bodyPr/>
          <a:lstStyle/>
          <a:p>
            <a:r>
              <a:rPr lang="en-US" sz="4000" b="1" dirty="0"/>
              <a:t> ceil( )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>
                <a:solidFill>
                  <a:schemeClr val="tx2"/>
                </a:solidFill>
              </a:rPr>
              <a:t>returns the next highest integer value by rounding up</a:t>
            </a:r>
          </a:p>
          <a:p>
            <a:endParaRPr lang="en-US" sz="10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	i.e.</a:t>
            </a:r>
            <a:r>
              <a:rPr lang="en-US" sz="2000" i="1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 	</a:t>
            </a:r>
            <a:r>
              <a:rPr lang="en-US" sz="2800" dirty="0"/>
              <a:t>echo ceil(4.3)</a:t>
            </a:r>
            <a:r>
              <a:rPr lang="en-US" sz="2800" dirty="0">
                <a:solidFill>
                  <a:schemeClr val="tx2"/>
                </a:solidFill>
              </a:rPr>
              <a:t>            	//  5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echo ceil(9.999)</a:t>
            </a:r>
            <a:r>
              <a:rPr lang="en-US" sz="2800" dirty="0">
                <a:solidFill>
                  <a:schemeClr val="tx2"/>
                </a:solidFill>
              </a:rPr>
              <a:t> 		//  10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1800" dirty="0"/>
              <a:t>		</a:t>
            </a:r>
          </a:p>
          <a:p>
            <a:r>
              <a:rPr lang="en-US" sz="4000" b="1" dirty="0"/>
              <a:t> floor( )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>
                <a:solidFill>
                  <a:schemeClr val="tx2"/>
                </a:solidFill>
              </a:rPr>
              <a:t>returns the next lowest integer value by rounding down</a:t>
            </a:r>
          </a:p>
          <a:p>
            <a:endParaRPr lang="en-US" sz="10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	i.e.</a:t>
            </a:r>
            <a:r>
              <a:rPr lang="en-US" sz="2000" i="1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 	</a:t>
            </a:r>
            <a:r>
              <a:rPr lang="en-US" sz="2800" dirty="0"/>
              <a:t>echo floor(4.3)</a:t>
            </a:r>
            <a:r>
              <a:rPr lang="en-US" sz="2800" dirty="0">
                <a:solidFill>
                  <a:schemeClr val="tx2"/>
                </a:solidFill>
              </a:rPr>
              <a:t>            	//  4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echo floor(9.999)</a:t>
            </a:r>
            <a:r>
              <a:rPr lang="en-US" sz="2800" dirty="0">
                <a:solidFill>
                  <a:schemeClr val="tx2"/>
                </a:solidFill>
              </a:rPr>
              <a:t> 		//  9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4000" b="1" dirty="0"/>
              <a:t>rand()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42672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b="1" dirty="0"/>
              <a:t>rand( )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>
                <a:solidFill>
                  <a:schemeClr val="tx2"/>
                </a:solidFill>
              </a:rPr>
              <a:t>generates a random integer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		Syntax:      </a:t>
            </a:r>
            <a:r>
              <a:rPr lang="en-US" sz="2000" b="1" dirty="0"/>
              <a:t>rand ( [int min, int max] )</a:t>
            </a:r>
          </a:p>
          <a:p>
            <a:pPr>
              <a:buFont typeface="Wingdings" pitchFamily="2" charset="2"/>
              <a:buNone/>
            </a:pPr>
            <a:endParaRPr lang="en-US" sz="2400" b="1" dirty="0"/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schemeClr val="tx2"/>
                </a:solidFill>
              </a:rPr>
              <a:t>i.e.    </a:t>
            </a:r>
            <a:r>
              <a:rPr lang="en-US" sz="2000" dirty="0">
                <a:solidFill>
                  <a:schemeClr val="tx2"/>
                </a:solidFill>
              </a:rPr>
              <a:t>If you want a random number between 5 and 15 (inclusive), use</a:t>
            </a: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-		</a:t>
            </a:r>
            <a:r>
              <a:rPr lang="en-US" dirty="0"/>
              <a:t>echo  rand(5, 15);</a:t>
            </a:r>
            <a:r>
              <a:rPr lang="en-US" dirty="0">
                <a:solidFill>
                  <a:schemeClr val="tx2"/>
                </a:solidFill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-		$num1 = rand(1, 99);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</a:rPr>
              <a:t>        		</a:t>
            </a:r>
            <a:r>
              <a:rPr lang="en-US" sz="28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107576"/>
            <a:ext cx="27432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Introduction to PHP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" y="3048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Practice, Practice, Practice!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 Structures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- echo  - if/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elseif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/else  - for loops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of PHP control structures</a:t>
            </a:r>
            <a:endParaRPr lang="en-US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More PHP: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 Quotes; Operators: Assignment –</a:t>
            </a:r>
            <a:b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Arithmetic, Comparison; Logical</a:t>
            </a:r>
          </a:p>
          <a:p>
            <a:pPr lvl="2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abs(),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sprintf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(), round(), ceil(), floor()</a:t>
            </a:r>
            <a:b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rand(), trim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Test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Your Knowledge (Self-test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4000" b="1" dirty="0"/>
              <a:t>trim()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51816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000" b="1" dirty="0"/>
              <a:t>trim( )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>
                <a:solidFill>
                  <a:schemeClr val="tx2"/>
                </a:solidFill>
              </a:rPr>
              <a:t>returns a string with whitespace stripped from the beginning and end of a string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		Syntax:      </a:t>
            </a:r>
            <a:r>
              <a:rPr lang="en-US" sz="2400" b="1" dirty="0"/>
              <a:t>trim ( string )</a:t>
            </a:r>
          </a:p>
          <a:p>
            <a:pPr>
              <a:buFont typeface="Wingdings" pitchFamily="2" charset="2"/>
              <a:buNone/>
            </a:pPr>
            <a:endParaRPr lang="en-US" sz="2400" b="1" dirty="0"/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schemeClr val="tx2"/>
                </a:solidFill>
              </a:rPr>
              <a:t>i.e.    </a:t>
            </a:r>
            <a:r>
              <a:rPr lang="en-US" sz="2800" dirty="0"/>
              <a:t>	$FirstName = trim($FirstName);</a:t>
            </a:r>
            <a:r>
              <a:rPr lang="en-US" dirty="0">
                <a:solidFill>
                  <a:schemeClr val="tx2"/>
                </a:solidFill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</a:rPr>
              <a:t>	 	</a:t>
            </a:r>
            <a:r>
              <a:rPr lang="en-US" sz="2800" dirty="0"/>
              <a:t>$LastName = trim($LastName);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8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 	$Name = $FirstName . “ ” . $LastName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7217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8077200" cy="2057400"/>
          </a:xfrm>
          <a:noFill/>
          <a:ln/>
        </p:spPr>
        <p:txBody>
          <a:bodyPr lIns="92075" tIns="46038" rIns="92075" bIns="46038"/>
          <a:lstStyle/>
          <a:p>
            <a:r>
              <a:rPr lang="en-US" sz="4800" b="1" dirty="0" smtClean="0"/>
              <a:t>PHP control structures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(Syntax)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630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1914939" y="228600"/>
            <a:ext cx="7239000" cy="62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PHP 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control structures</a:t>
            </a: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1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0668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3600" dirty="0" smtClean="0">
                <a:solidFill>
                  <a:srgbClr val="FFFF00"/>
                </a:solidFill>
              </a:rPr>
              <a:t>PHP constructs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”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b="1" dirty="0"/>
              <a:t>construct </a:t>
            </a:r>
            <a:r>
              <a:rPr lang="en-US" sz="3200" dirty="0"/>
              <a:t>is just short for </a:t>
            </a:r>
            <a:r>
              <a:rPr lang="en-US" sz="3200" b="1" dirty="0"/>
              <a:t>control structure</a:t>
            </a:r>
            <a:r>
              <a:rPr lang="en-US" sz="3200" dirty="0"/>
              <a:t>. 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Unlike </a:t>
            </a:r>
            <a:r>
              <a:rPr lang="en-US" sz="3200" dirty="0"/>
              <a:t>an expression the construct </a:t>
            </a:r>
            <a:r>
              <a:rPr lang="en-US" sz="3200" dirty="0">
                <a:latin typeface="Arial Black" panose="020B0A04020102020204" pitchFamily="34" charset="0"/>
              </a:rPr>
              <a:t>creates a flow of control in the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3505200"/>
            <a:ext cx="3919663" cy="236988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 $_I_THINK = true;</a:t>
            </a:r>
          </a:p>
          <a:p>
            <a:r>
              <a:rPr lang="en-US" sz="400" dirty="0"/>
              <a:t> </a:t>
            </a:r>
            <a:endParaRPr lang="en-US" sz="400" dirty="0" smtClean="0"/>
          </a:p>
          <a:p>
            <a:r>
              <a:rPr lang="en-US" sz="3600" dirty="0" smtClean="0"/>
              <a:t> if ($_I_THINK)  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echo “I AM”;</a:t>
            </a:r>
          </a:p>
          <a:p>
            <a:r>
              <a:rPr lang="en-US" sz="3600" dirty="0" smtClean="0"/>
              <a:t>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20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3600" dirty="0"/>
              <a:t>The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tx1"/>
                </a:solidFill>
              </a:rPr>
              <a:t>IF</a:t>
            </a:r>
            <a:r>
              <a:rPr lang="en-US" sz="4000" b="1" dirty="0"/>
              <a:t> </a:t>
            </a:r>
            <a:r>
              <a:rPr lang="en-US" sz="3600" dirty="0"/>
              <a:t>statement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/>
              <a:t>Examples:</a:t>
            </a:r>
            <a:r>
              <a:rPr lang="en-US" sz="2800" b="1" dirty="0"/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(a)	</a:t>
            </a:r>
            <a:r>
              <a:rPr lang="en-US" sz="2800" b="1" dirty="0">
                <a:solidFill>
                  <a:schemeClr val="tx2"/>
                </a:solidFill>
              </a:rPr>
              <a:t>	if  (1 + 1 == 3)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			print “This is true!&lt;br&gt;”;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 </a:t>
            </a:r>
            <a:r>
              <a:rPr lang="en-US" sz="2000" b="1" i="1" dirty="0"/>
              <a:t>( executes one line of code if true is </a:t>
            </a:r>
            <a:r>
              <a:rPr lang="en-US" sz="2000" b="1" i="1" dirty="0" smtClean="0"/>
              <a:t>returned )</a:t>
            </a:r>
            <a:endParaRPr lang="en-US" sz="2000" b="1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(b)	</a:t>
            </a:r>
            <a:r>
              <a:rPr lang="en-US" sz="2800" b="1" dirty="0">
                <a:solidFill>
                  <a:schemeClr val="tx2"/>
                </a:solidFill>
              </a:rPr>
              <a:t>	if  ($a == “yes”)   </a:t>
            </a:r>
            <a:r>
              <a:rPr lang="en-US" sz="2800" b="1" dirty="0">
                <a:solidFill>
                  <a:schemeClr val="tx2"/>
                </a:solidFill>
                <a:latin typeface="Rockwell Extra Bold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			print “$a is equal to yes!&lt;br&gt;”;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			print “more code&lt;br&gt;”;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Rockwell Extra Bold" pitchFamily="18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 dirty="0"/>
              <a:t>       ( multiple lines of code must be contained within curly </a:t>
            </a:r>
            <a:r>
              <a:rPr lang="en-US" sz="2000" b="1" i="1" dirty="0" smtClean="0"/>
              <a:t>brackets )</a:t>
            </a:r>
            <a:endParaRPr lang="en-US" sz="2000" b="1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700" b="1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74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152400"/>
            <a:ext cx="39624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3600" dirty="0"/>
              <a:t>The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tx1"/>
                </a:solidFill>
              </a:rPr>
              <a:t>IF</a:t>
            </a:r>
            <a:r>
              <a:rPr lang="en-US" sz="4000" b="1" dirty="0"/>
              <a:t> </a:t>
            </a:r>
            <a:r>
              <a:rPr lang="en-US" sz="3600" dirty="0"/>
              <a:t>statement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486400"/>
          </a:xfrm>
        </p:spPr>
        <p:txBody>
          <a:bodyPr/>
          <a:lstStyle/>
          <a:p>
            <a:r>
              <a:rPr lang="en-US" sz="3600" b="1" dirty="0" smtClean="0"/>
              <a:t>  A COMMON ERROR</a:t>
            </a:r>
          </a:p>
          <a:p>
            <a:pPr>
              <a:buFont typeface="Wingdings" pitchFamily="2" charset="2"/>
              <a:buNone/>
            </a:pPr>
            <a:r>
              <a:rPr lang="en-US" sz="800" b="1" dirty="0"/>
              <a:t>			</a:t>
            </a:r>
            <a:r>
              <a:rPr lang="en-US" sz="800" b="1" dirty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smtClean="0">
                <a:solidFill>
                  <a:schemeClr val="tx2"/>
                </a:solidFill>
              </a:rPr>
              <a:t>if  </a:t>
            </a:r>
            <a:r>
              <a:rPr lang="en-US" b="1" dirty="0">
                <a:solidFill>
                  <a:schemeClr val="tx2"/>
                </a:solidFill>
              </a:rPr>
              <a:t>($a </a:t>
            </a:r>
            <a:r>
              <a:rPr lang="en-US" b="1" dirty="0">
                <a:latin typeface="Rockwell Extra Bold" pitchFamily="18" charset="0"/>
              </a:rPr>
              <a:t>=</a:t>
            </a:r>
            <a:r>
              <a:rPr lang="en-US" b="1" dirty="0">
                <a:solidFill>
                  <a:schemeClr val="tx2"/>
                </a:solidFill>
              </a:rPr>
              <a:t> $b)       {</a:t>
            </a:r>
          </a:p>
          <a:p>
            <a:pPr lvl="1"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		    print “This is true!&lt;br&gt;”;</a:t>
            </a:r>
          </a:p>
          <a:p>
            <a:pPr lvl="1"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      }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      </a:t>
            </a:r>
            <a:endParaRPr lang="en-US" sz="2400" b="1" i="1" dirty="0"/>
          </a:p>
          <a:p>
            <a:pPr lvl="1">
              <a:buFontTx/>
              <a:buChar char="-"/>
            </a:pPr>
            <a:r>
              <a:rPr lang="en-US" b="1" i="1" dirty="0">
                <a:latin typeface="Arial Black" panose="020B0A04020102020204" pitchFamily="34" charset="0"/>
              </a:rPr>
              <a:t>Single equal sign </a:t>
            </a:r>
            <a:r>
              <a:rPr lang="en-US" b="1" i="1" dirty="0"/>
              <a:t>is the assignment operator</a:t>
            </a:r>
          </a:p>
          <a:p>
            <a:pPr lvl="1">
              <a:buFontTx/>
              <a:buChar char="-"/>
            </a:pPr>
            <a:r>
              <a:rPr lang="en-US" sz="2400" b="1" dirty="0"/>
              <a:t>Will always evaluate to true</a:t>
            </a:r>
          </a:p>
          <a:p>
            <a:pPr>
              <a:buFontTx/>
              <a:buNone/>
            </a:pPr>
            <a:r>
              <a:rPr lang="en-US" sz="2800" b="1" dirty="0"/>
              <a:t>Warning: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***** This is a major cause of bugs in scripts *****</a:t>
            </a:r>
          </a:p>
          <a:p>
            <a:pPr>
              <a:buFont typeface="Wingdings" pitchFamily="2" charset="2"/>
              <a:buNone/>
            </a:pPr>
            <a:r>
              <a:rPr lang="en-US" sz="9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18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228600" y="7620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Example:  If your were writing a guessing game and needed to compare the value entered by the user to the correct number, you may use code similar to the following: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09600" y="2128620"/>
            <a:ext cx="8001000" cy="375487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//  the secret number is 72</a:t>
            </a:r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 ($guess  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==</a:t>
            </a: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“72”)</a:t>
            </a:r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	{  </a:t>
            </a:r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	        echo “That’s the right number!”;</a:t>
            </a:r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</a:t>
            </a:r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{</a:t>
            </a:r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     echo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“Sorry, incorrect guess, please try again”;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74953"/>
            <a:ext cx="3227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Example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:   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if</a:t>
            </a:r>
            <a:r>
              <a:rPr lang="en-US" sz="2800" b="1" dirty="0">
                <a:latin typeface="Arial Black" pitchFamily="34" charset="0"/>
              </a:rPr>
              <a:t> /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3886200" cy="457200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b="1" dirty="0"/>
              <a:t>Review:  </a:t>
            </a:r>
            <a:r>
              <a:rPr lang="en-US" sz="2400" b="1" u="sng" dirty="0"/>
              <a:t>Logical Operators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/>
              <a:t>        </a:t>
            </a:r>
            <a:r>
              <a:rPr lang="en-US" sz="2800" b="1" dirty="0">
                <a:solidFill>
                  <a:schemeClr val="accent2"/>
                </a:solidFill>
                <a:latin typeface="Rockwell Extra Bold" pitchFamily="18" charset="0"/>
              </a:rPr>
              <a:t>||</a:t>
            </a:r>
            <a:r>
              <a:rPr lang="en-US" sz="2800" b="1" dirty="0"/>
              <a:t>   OR   </a:t>
            </a:r>
            <a:r>
              <a:rPr lang="en-US" sz="2800" b="1" dirty="0" smtClean="0"/>
              <a:t>              </a:t>
            </a:r>
            <a:r>
              <a:rPr lang="en-US" sz="2800" b="1" dirty="0">
                <a:solidFill>
                  <a:schemeClr val="accent2"/>
                </a:solidFill>
                <a:latin typeface="Rockwell Extra Bold" pitchFamily="18" charset="0"/>
              </a:rPr>
              <a:t>&amp;&amp;</a:t>
            </a:r>
            <a:r>
              <a:rPr lang="en-US" sz="2800" b="1" dirty="0">
                <a:solidFill>
                  <a:srgbClr val="FFFF00"/>
                </a:solidFill>
                <a:latin typeface="Rockwell Extra Bold" pitchFamily="18" charset="0"/>
              </a:rPr>
              <a:t>  </a:t>
            </a:r>
            <a:r>
              <a:rPr lang="en-US" sz="2800" b="1" dirty="0"/>
              <a:t> AND   </a:t>
            </a:r>
            <a:r>
              <a:rPr lang="en-US" sz="2800" b="1" dirty="0" smtClean="0"/>
              <a:t>                 </a:t>
            </a:r>
            <a:r>
              <a:rPr lang="en-US" sz="2800" b="1" dirty="0">
                <a:solidFill>
                  <a:schemeClr val="accent2"/>
                </a:solidFill>
                <a:latin typeface="Rockwell Extra Bold" pitchFamily="18" charset="0"/>
              </a:rPr>
              <a:t>!</a:t>
            </a:r>
            <a:r>
              <a:rPr lang="en-US" sz="2800" b="1" dirty="0">
                <a:solidFill>
                  <a:srgbClr val="FFFF00"/>
                </a:solidFill>
                <a:latin typeface="Rockwell Extra Bold" pitchFamily="18" charset="0"/>
              </a:rPr>
              <a:t>  </a:t>
            </a:r>
            <a:r>
              <a:rPr lang="en-US" sz="2800" b="1" dirty="0"/>
              <a:t>NOT</a:t>
            </a:r>
          </a:p>
          <a:p>
            <a:pPr>
              <a:buFont typeface="Wingdings" pitchFamily="2" charset="2"/>
              <a:buNone/>
            </a:pP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Example:    $type1 = “double double”  and  $type2 = “triple triple”</a:t>
            </a:r>
          </a:p>
          <a:p>
            <a:pPr>
              <a:buFont typeface="Wingdings" pitchFamily="2" charset="2"/>
              <a:buNone/>
            </a:pP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if</a:t>
            </a:r>
            <a:r>
              <a:rPr lang="en-US" sz="2000" b="1" dirty="0">
                <a:solidFill>
                  <a:srgbClr val="FFFF00"/>
                </a:solidFill>
              </a:rPr>
              <a:t>    (( $type1 == “double double”)   </a:t>
            </a:r>
            <a:r>
              <a:rPr lang="en-US" sz="2800" b="1" dirty="0">
                <a:solidFill>
                  <a:schemeClr val="accent2"/>
                </a:solidFill>
                <a:latin typeface="Rockwell Extra Bold" pitchFamily="18" charset="0"/>
              </a:rPr>
              <a:t>||</a:t>
            </a:r>
            <a:r>
              <a:rPr lang="en-US" sz="2000" b="1" dirty="0">
                <a:solidFill>
                  <a:srgbClr val="FFFF00"/>
                </a:solidFill>
              </a:rPr>
              <a:t>   ($type2 == “triple triple”))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	echo “That’s good”;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}   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else        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	echo “I need more sugar”;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}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482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457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3600" dirty="0"/>
              <a:t>The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tx1"/>
                </a:solidFill>
              </a:rPr>
              <a:t>IF</a:t>
            </a:r>
            <a:r>
              <a:rPr lang="en-US" sz="4000" b="1" dirty="0"/>
              <a:t> </a:t>
            </a:r>
            <a:r>
              <a:rPr lang="en-US" sz="3600" dirty="0"/>
              <a:t>statement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i="1" dirty="0"/>
              <a:t>Examples:</a:t>
            </a:r>
            <a:r>
              <a:rPr lang="en-US" sz="3600" b="1" dirty="0"/>
              <a:t>    Using operators</a:t>
            </a:r>
          </a:p>
          <a:p>
            <a:pPr>
              <a:buFont typeface="Wingdings" pitchFamily="2" charset="2"/>
              <a:buNone/>
            </a:pPr>
            <a:r>
              <a:rPr lang="en-US" sz="1600" b="1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400" b="1" dirty="0">
                <a:solidFill>
                  <a:schemeClr val="tx2"/>
                </a:solidFill>
              </a:rPr>
              <a:t>$a = 1;   $b = 6;   $c = “y”;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(c)		</a:t>
            </a:r>
            <a:r>
              <a:rPr lang="en-US" sz="2400" b="1" dirty="0">
                <a:solidFill>
                  <a:schemeClr val="tx2"/>
                </a:solidFill>
              </a:rPr>
              <a:t>if  (($a =</a:t>
            </a: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= $b) || ($b + $a =</a:t>
            </a: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= 7  &amp;&amp;  $c =</a:t>
            </a: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= “y”))       {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		    print “This is true!&lt;br&gt;”;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}</a:t>
            </a:r>
          </a:p>
          <a:p>
            <a:pPr lvl="1">
              <a:buFontTx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      </a:t>
            </a:r>
            <a:r>
              <a:rPr lang="en-US" sz="2400" b="1" i="1" dirty="0"/>
              <a:t>false                   true                      true</a:t>
            </a:r>
          </a:p>
          <a:p>
            <a:pPr lvl="1">
              <a:buFontTx/>
              <a:buNone/>
            </a:pPr>
            <a:r>
              <a:rPr lang="en-US" sz="2400" b="1" i="1" dirty="0"/>
              <a:t>                                   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r>
              <a:rPr lang="en-US" sz="3200" b="1" i="1" dirty="0" smtClean="0"/>
              <a:t>true   </a:t>
            </a:r>
            <a:r>
              <a:rPr lang="en-US" b="1" i="1" dirty="0" smtClean="0"/>
              <a:t>( </a:t>
            </a:r>
            <a:r>
              <a:rPr lang="en-US" b="1" i="1" dirty="0"/>
              <a:t>The print statement gets executed)</a:t>
            </a:r>
            <a:endParaRPr lang="en-US" sz="2400" b="1" dirty="0"/>
          </a:p>
          <a:p>
            <a:pPr>
              <a:buFont typeface="Wingdings" pitchFamily="2" charset="2"/>
              <a:buNone/>
            </a:pPr>
            <a:r>
              <a:rPr lang="en-US" sz="9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 flipV="1">
            <a:off x="2362200" y="2667000"/>
            <a:ext cx="1524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V="1">
            <a:off x="4343400" y="2743200"/>
            <a:ext cx="1524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 flipV="1">
            <a:off x="6477000" y="2819400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487" y="541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:   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if</a:t>
            </a:r>
            <a:r>
              <a:rPr lang="en-US" sz="4000" b="1" dirty="0" smtClean="0">
                <a:latin typeface="Arial Black" pitchFamily="34" charset="0"/>
              </a:rPr>
              <a:t> /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else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57200" y="4724400"/>
            <a:ext cx="8305800" cy="1815882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?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“Make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logical comparison between two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expressions”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-  Compare (1 + 1 &gt; 2)  or  (1 + 1 &lt; 2), </a:t>
            </a:r>
            <a:br>
              <a:rPr lang="en-US" sz="2800" dirty="0" smtClean="0"/>
            </a:br>
            <a:r>
              <a:rPr lang="en-US" sz="2800" dirty="0" smtClean="0"/>
              <a:t>         print “1 + 1 is &gt; or &lt; 2” </a:t>
            </a:r>
          </a:p>
          <a:p>
            <a:r>
              <a:rPr lang="en-US" sz="2800" dirty="0" smtClean="0"/>
              <a:t>   otherwise, </a:t>
            </a:r>
            <a:r>
              <a:rPr lang="en-US" sz="2800" dirty="0"/>
              <a:t>print “1 + 1 </a:t>
            </a:r>
            <a:r>
              <a:rPr lang="en-US" sz="2800" dirty="0" smtClean="0"/>
              <a:t>= </a:t>
            </a:r>
            <a:r>
              <a:rPr lang="en-US" sz="2800" dirty="0"/>
              <a:t>2”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762000"/>
            <a:ext cx="7848600" cy="372409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&lt;?php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n-US" sz="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?&gt;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08544"/>
            <a:ext cx="5486400" cy="2677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  <a:t>if (1+1&gt;2) </a:t>
            </a:r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  <a:latin typeface="Arial Black" panose="020B0A04020102020204" pitchFamily="34" charset="0"/>
              </a:rPr>
              <a:t>||</a:t>
            </a:r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  <a:t> (1+1&lt;2)   {</a:t>
            </a:r>
            <a:b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  <a:t>      </a:t>
            </a:r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</a:rPr>
              <a:t>echo “1 + 1 is &gt; or &lt; 2”;</a:t>
            </a:r>
          </a:p>
          <a:p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  <a:t> } </a:t>
            </a:r>
            <a:b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  <a:t>else  {</a:t>
            </a:r>
          </a:p>
          <a:p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  <a:t>      </a:t>
            </a:r>
            <a:r>
              <a:rPr lang="en-US" sz="2800" b="1" dirty="0" smtClean="0">
                <a:solidFill>
                  <a:srgbClr val="C00000"/>
                </a:solidFill>
              </a:rPr>
              <a:t>echo </a:t>
            </a:r>
            <a:r>
              <a:rPr lang="en-US" sz="2800" b="1" dirty="0">
                <a:solidFill>
                  <a:srgbClr val="C00000"/>
                </a:solidFill>
              </a:rPr>
              <a:t>“1 + 1 </a:t>
            </a:r>
            <a:r>
              <a:rPr lang="en-US" sz="2800" b="1" dirty="0" smtClean="0">
                <a:solidFill>
                  <a:srgbClr val="C00000"/>
                </a:solidFill>
              </a:rPr>
              <a:t>= </a:t>
            </a:r>
            <a:r>
              <a:rPr lang="en-US" sz="2800" b="1" dirty="0">
                <a:solidFill>
                  <a:srgbClr val="C00000"/>
                </a:solidFill>
              </a:rPr>
              <a:t>2”;</a:t>
            </a:r>
          </a:p>
          <a:p>
            <a:r>
              <a:rPr lang="en-US" sz="2800" b="1" dirty="0" smtClean="0">
                <a:solidFill>
                  <a:schemeClr val="accent3">
                    <a:lumMod val="10000"/>
                  </a:schemeClr>
                </a:solidFill>
              </a:rPr>
              <a:t>}</a:t>
            </a:r>
            <a:endParaRPr lang="en-US" sz="2800" b="1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3070411"/>
            <a:ext cx="3276600" cy="5847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Result:  </a:t>
            </a:r>
            <a:endParaRPr lang="en-US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:   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if</a:t>
            </a:r>
            <a:r>
              <a:rPr lang="en-US" sz="4000" b="1" dirty="0" smtClean="0">
                <a:latin typeface="Arial Black" pitchFamily="34" charset="0"/>
              </a:rPr>
              <a:t> /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elseif</a:t>
            </a:r>
            <a:r>
              <a:rPr lang="en-US" sz="4000" b="1" dirty="0" smtClean="0">
                <a:latin typeface="Arial Black" pitchFamily="34" charset="0"/>
              </a:rPr>
              <a:t> /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else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04800" y="4639839"/>
            <a:ext cx="8305800" cy="1815882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 Set a variable $inside to true;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If $inside is true, output “Get outside!”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If $inside is equal to “gaming”, output “Get a Life!”</a:t>
            </a:r>
          </a:p>
          <a:p>
            <a:r>
              <a:rPr lang="en-US" sz="2800" dirty="0" smtClean="0"/>
              <a:t>   otherwise, output “Way to Go!” 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762000"/>
            <a:ext cx="7848600" cy="39087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&lt;?php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?&gt;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5867400" cy="304698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$inside = true;</a:t>
            </a:r>
          </a:p>
          <a:p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if</a:t>
            </a:r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($inside)   </a:t>
            </a: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{</a:t>
            </a:r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accent4">
                    <a:lumMod val="25000"/>
                  </a:schemeClr>
                </a:solidFill>
              </a:rPr>
              <a:t>echo “Get outside!”;</a:t>
            </a:r>
          </a:p>
          <a:p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}</a:t>
            </a:r>
            <a:r>
              <a:rPr lang="en-US" b="1" dirty="0" smtClean="0">
                <a:solidFill>
                  <a:srgbClr val="7030A0"/>
                </a:solidFill>
              </a:rPr>
              <a:t> elseif  </a:t>
            </a:r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($inside </a:t>
            </a:r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  <a:latin typeface="Arial Black" panose="020B0A04020102020204" pitchFamily="34" charset="0"/>
              </a:rPr>
              <a:t>==</a:t>
            </a:r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“gaming”)  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      </a:t>
            </a:r>
            <a:r>
              <a:rPr lang="en-US" b="1" dirty="0" smtClean="0">
                <a:solidFill>
                  <a:schemeClr val="accent4">
                    <a:lumMod val="25000"/>
                  </a:schemeClr>
                </a:solidFill>
              </a:rPr>
              <a:t>echo “Get a Life! Get outside!”;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}  else  {</a:t>
            </a: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25000"/>
                  </a:schemeClr>
                </a:solidFill>
              </a:rPr>
              <a:t>   echo “Way to go!”;</a:t>
            </a:r>
            <a:br>
              <a:rPr lang="en-US" b="1" dirty="0" smtClean="0">
                <a:solidFill>
                  <a:schemeClr val="accent4">
                    <a:lumMod val="25000"/>
                  </a:schemeClr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04800" y="1143000"/>
            <a:ext cx="845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best way to learn to program is by writing, testing and debugging many “ short programs”.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126" y="232646"/>
            <a:ext cx="7330148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Why so many assignments!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14502" y="2819400"/>
            <a:ext cx="7141859" cy="286232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“A </a:t>
            </a:r>
            <a:r>
              <a:rPr lang="en-US" sz="3600" dirty="0"/>
              <a:t>baseball swing is a very finely tuned instrument. It is repetition, and more repetition, then a little more after that</a:t>
            </a:r>
            <a:r>
              <a:rPr lang="en-US" sz="3600" dirty="0" smtClean="0"/>
              <a:t>.”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                                 ~ </a:t>
            </a:r>
            <a:r>
              <a:rPr lang="en-US" sz="3200" i="1" dirty="0" smtClean="0"/>
              <a:t>Reggie </a:t>
            </a:r>
            <a:r>
              <a:rPr lang="en-US" sz="3200" i="1" dirty="0"/>
              <a:t>Jackson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:   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if</a:t>
            </a:r>
            <a:r>
              <a:rPr lang="en-US" sz="4000" b="1" dirty="0" smtClean="0">
                <a:latin typeface="Arial Black" pitchFamily="34" charset="0"/>
              </a:rPr>
              <a:t> /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elseif</a:t>
            </a:r>
            <a:r>
              <a:rPr lang="en-US" sz="4000" b="1" dirty="0" smtClean="0">
                <a:latin typeface="Arial Black" pitchFamily="34" charset="0"/>
              </a:rPr>
              <a:t> /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else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762000" y="956640"/>
            <a:ext cx="7239000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199"/>
            <a:ext cx="6324600" cy="4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458200" cy="548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dirty="0"/>
              <a:t>Example:</a:t>
            </a:r>
            <a:r>
              <a:rPr lang="en-US" sz="2800" b="1" dirty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 b="1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chemeClr val="tx2"/>
                </a:solidFill>
              </a:rPr>
              <a:t>if  ($b == $c)  </a:t>
            </a:r>
            <a:r>
              <a:rPr lang="en-US" b="1" dirty="0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			print “$b is equal to $</a:t>
            </a:r>
            <a:r>
              <a:rPr lang="en-US" sz="3200" b="1" dirty="0" smtClean="0">
                <a:solidFill>
                  <a:schemeClr val="tx2"/>
                </a:solidFill>
              </a:rPr>
              <a:t>c”;</a:t>
            </a:r>
            <a:endParaRPr lang="en-US" sz="3200" b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   	</a:t>
            </a:r>
            <a:r>
              <a:rPr lang="en-US" sz="3200" b="1" dirty="0" smtClean="0"/>
              <a:t>}</a:t>
            </a:r>
            <a:r>
              <a:rPr lang="en-US" sz="3200" b="1" dirty="0" smtClean="0">
                <a:solidFill>
                  <a:schemeClr val="tx2"/>
                </a:solidFill>
              </a:rPr>
              <a:t>  </a:t>
            </a:r>
            <a:r>
              <a:rPr lang="en-US" sz="3200" b="1" dirty="0">
                <a:solidFill>
                  <a:schemeClr val="tx2"/>
                </a:solidFill>
              </a:rPr>
              <a:t>elseif  ($c == 3)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			print “$c is equal to </a:t>
            </a:r>
            <a:r>
              <a:rPr lang="en-US" sz="3200" b="1" dirty="0" smtClean="0">
                <a:solidFill>
                  <a:schemeClr val="tx2"/>
                </a:solidFill>
              </a:rPr>
              <a:t>3”;</a:t>
            </a:r>
            <a:endParaRPr lang="en-US" sz="3200" b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		}  else   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      	print “both are </a:t>
            </a:r>
            <a:r>
              <a:rPr lang="en-US" sz="3200" b="1" dirty="0" smtClean="0">
                <a:solidFill>
                  <a:schemeClr val="tx2"/>
                </a:solidFill>
              </a:rPr>
              <a:t>false”;</a:t>
            </a:r>
            <a:endParaRPr lang="en-US" sz="3200" b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  		</a:t>
            </a: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tx2"/>
                </a:solidFill>
              </a:rPr>
              <a:t>        </a:t>
            </a:r>
            <a:endParaRPr lang="en-US" sz="3200" b="1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“Using if statements you now have ‘flow control’ over your scripts.”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600" b="1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>
          <a:xfrm>
            <a:off x="1104900" y="0"/>
            <a:ext cx="7162800" cy="685800"/>
          </a:xfrm>
          <a:noFill/>
          <a:ln/>
        </p:spPr>
        <p:txBody>
          <a:bodyPr/>
          <a:lstStyle/>
          <a:p>
            <a:r>
              <a:rPr lang="en-US" sz="2800" dirty="0" smtClean="0"/>
              <a:t>The</a:t>
            </a:r>
            <a:r>
              <a:rPr lang="en-US" sz="2800" b="1" dirty="0" smtClean="0"/>
              <a:t>   </a:t>
            </a:r>
            <a:r>
              <a:rPr lang="en-US" sz="2800" b="1" dirty="0">
                <a:solidFill>
                  <a:schemeClr val="tx1"/>
                </a:solidFill>
              </a:rPr>
              <a:t>ELSEIF</a:t>
            </a:r>
            <a:r>
              <a:rPr lang="en-US" sz="2800" b="1" dirty="0"/>
              <a:t>   </a:t>
            </a:r>
            <a:r>
              <a:rPr lang="en-US" sz="28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6586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162800" cy="6858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3600" dirty="0"/>
              <a:t>The</a:t>
            </a:r>
            <a:r>
              <a:rPr lang="en-US" sz="4000" b="1" dirty="0"/>
              <a:t>   </a:t>
            </a:r>
            <a:r>
              <a:rPr lang="en-US" sz="4000" b="1" dirty="0">
                <a:solidFill>
                  <a:schemeClr val="tx1"/>
                </a:solidFill>
              </a:rPr>
              <a:t>SWITCH</a:t>
            </a:r>
            <a:r>
              <a:rPr lang="en-US" sz="4000" b="1" dirty="0"/>
              <a:t>   </a:t>
            </a:r>
            <a:r>
              <a:rPr lang="en-US" sz="3600" dirty="0"/>
              <a:t>statement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9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	Syntax:</a:t>
            </a:r>
            <a:r>
              <a:rPr lang="en-US" sz="2400" b="1" dirty="0">
                <a:solidFill>
                  <a:schemeClr val="tx2"/>
                </a:solidFill>
              </a:rPr>
              <a:t>              switch</a:t>
            </a:r>
            <a:r>
              <a:rPr lang="en-US" sz="2400" b="1" dirty="0"/>
              <a:t>  ( conditional statement ) 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                           	case  result: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           		</a:t>
            </a:r>
            <a:r>
              <a:rPr lang="en-US" sz="2400" b="1" i="1" dirty="0"/>
              <a:t>execute 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	break;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	case  result: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           		</a:t>
            </a:r>
            <a:r>
              <a:rPr lang="en-US" sz="2400" b="1" i="1" dirty="0"/>
              <a:t>execute 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	break;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	default: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           		</a:t>
            </a:r>
            <a:r>
              <a:rPr lang="en-US" sz="2400" b="1" i="1" dirty="0"/>
              <a:t>execute 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		break;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                    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>
              <a:lnSpc>
                <a:spcPct val="90000"/>
              </a:lnSpc>
            </a:pPr>
            <a:r>
              <a:rPr lang="en-US" sz="2000" dirty="0"/>
              <a:t> Short form for if statements based on the result of one conditional statement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A switch, takes one condition and executes results based on that condition.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9357" y="1752600"/>
            <a:ext cx="7696200" cy="4191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 b="1" i="1" dirty="0"/>
              <a:t>Example:</a:t>
            </a:r>
            <a:r>
              <a:rPr lang="en-US" sz="1600" b="1" dirty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b="1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1600" b="1" dirty="0">
                <a:solidFill>
                  <a:schemeClr val="tx2"/>
                </a:solidFill>
              </a:rPr>
              <a:t>	</a:t>
            </a:r>
            <a:r>
              <a:rPr lang="en-US" sz="2200" b="1" dirty="0">
                <a:solidFill>
                  <a:schemeClr val="tx2"/>
                </a:solidFill>
              </a:rPr>
              <a:t>      switch</a:t>
            </a:r>
            <a:r>
              <a:rPr lang="en-US" sz="2200" b="1" dirty="0"/>
              <a:t>  ( $_GET[</a:t>
            </a:r>
            <a:r>
              <a:rPr lang="en-US" sz="2200" b="1" dirty="0">
                <a:solidFill>
                  <a:srgbClr val="FF71DA"/>
                </a:solidFill>
              </a:rPr>
              <a:t>action</a:t>
            </a:r>
            <a:r>
              <a:rPr lang="en-US" sz="2200" b="1" dirty="0"/>
              <a:t>] ) 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                         </a:t>
            </a:r>
            <a:r>
              <a:rPr lang="en-US" sz="2200" b="1" dirty="0" smtClean="0"/>
              <a:t> </a:t>
            </a:r>
            <a:r>
              <a:rPr lang="en-US" sz="2200" b="1" dirty="0"/>
              <a:t>	case  “first”: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           print “Value is </a:t>
            </a:r>
            <a:r>
              <a:rPr lang="en-US" sz="2200" b="1" dirty="0" smtClean="0"/>
              <a:t>first”;</a:t>
            </a:r>
            <a:endParaRPr lang="en-US" sz="22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break;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</a:t>
            </a:r>
            <a:r>
              <a:rPr lang="en-US" sz="2200" b="1" dirty="0">
                <a:solidFill>
                  <a:srgbClr val="FF71DA"/>
                </a:solidFill>
              </a:rPr>
              <a:t>case  “second”: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	print “Value is </a:t>
            </a:r>
            <a:r>
              <a:rPr lang="en-US" sz="2200" b="1" dirty="0" smtClean="0"/>
              <a:t>second”;</a:t>
            </a:r>
            <a:endParaRPr lang="en-US" sz="22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break;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default: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	print “Please enter first or </a:t>
            </a:r>
            <a:r>
              <a:rPr lang="en-US" sz="2200" b="1" dirty="0" smtClean="0"/>
              <a:t>second”;</a:t>
            </a:r>
            <a:endParaRPr lang="en-US" sz="22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			break;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               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457200"/>
          </a:xfrm>
          <a:noFill/>
          <a:ln/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The</a:t>
            </a:r>
            <a:r>
              <a:rPr lang="en-US" sz="2800" b="1" dirty="0"/>
              <a:t>   </a:t>
            </a:r>
            <a:r>
              <a:rPr lang="en-US" sz="2800" b="1" dirty="0">
                <a:solidFill>
                  <a:schemeClr val="tx1"/>
                </a:solidFill>
              </a:rPr>
              <a:t>SWITCH</a:t>
            </a:r>
            <a:r>
              <a:rPr lang="en-US" sz="2800" b="1" dirty="0"/>
              <a:t>   </a:t>
            </a:r>
            <a:r>
              <a:rPr lang="en-US" sz="2800" dirty="0"/>
              <a:t>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1" y="838200"/>
            <a:ext cx="76054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b="1" dirty="0"/>
              <a:t>Value passed to script: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700" b="1" i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 dirty="0"/>
              <a:t>    </a:t>
            </a:r>
            <a:r>
              <a:rPr lang="en-US" b="1" i="1" dirty="0">
                <a:solidFill>
                  <a:schemeClr val="tx2"/>
                </a:solidFill>
              </a:rPr>
              <a:t>http</a:t>
            </a:r>
            <a:r>
              <a:rPr lang="en-US" b="1" i="1" dirty="0" smtClean="0">
                <a:solidFill>
                  <a:schemeClr val="tx2"/>
                </a:solidFill>
              </a:rPr>
              <a:t>://php.scweb.ca</a:t>
            </a:r>
            <a:r>
              <a:rPr lang="en-US" b="1" i="1" dirty="0">
                <a:solidFill>
                  <a:schemeClr val="tx2"/>
                </a:solidFill>
              </a:rPr>
              <a:t>/~</a:t>
            </a:r>
            <a:r>
              <a:rPr lang="en-US" b="1" i="1" dirty="0" smtClean="0">
                <a:solidFill>
                  <a:schemeClr val="tx2"/>
                </a:solidFill>
              </a:rPr>
              <a:t>username/switch.php</a:t>
            </a:r>
            <a:r>
              <a:rPr lang="en-US" b="1" i="1" dirty="0" smtClean="0"/>
              <a:t>?action=</a:t>
            </a:r>
            <a:r>
              <a:rPr lang="en-US" b="1" i="1" dirty="0" smtClean="0">
                <a:solidFill>
                  <a:srgbClr val="FF71DA"/>
                </a:solidFill>
              </a:rPr>
              <a:t>second</a:t>
            </a:r>
            <a:endParaRPr lang="en-US" b="1" i="1" dirty="0">
              <a:solidFill>
                <a:srgbClr val="FF71DA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183702" y="1638419"/>
            <a:ext cx="1988498" cy="53657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74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162800" cy="6858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3600" dirty="0"/>
              <a:t>The</a:t>
            </a:r>
            <a:r>
              <a:rPr lang="en-US" sz="4000" b="1" dirty="0"/>
              <a:t>   </a:t>
            </a:r>
            <a:r>
              <a:rPr lang="en-US" sz="4000" b="1" dirty="0">
                <a:solidFill>
                  <a:schemeClr val="tx1"/>
                </a:solidFill>
              </a:rPr>
              <a:t>WHILE</a:t>
            </a:r>
            <a:r>
              <a:rPr lang="en-US" sz="4000" b="1" dirty="0"/>
              <a:t>   </a:t>
            </a:r>
            <a:r>
              <a:rPr lang="en-US" sz="3600" dirty="0"/>
              <a:t>structure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000" b="1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	Syntax:</a:t>
            </a:r>
            <a:r>
              <a:rPr lang="en-US" sz="2800" b="1" dirty="0">
                <a:solidFill>
                  <a:schemeClr val="tx2"/>
                </a:solidFill>
              </a:rPr>
              <a:t>              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			 while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/>
                </a:solidFill>
              </a:rPr>
              <a:t>( conditional statement )  { </a:t>
            </a:r>
          </a:p>
          <a:p>
            <a:pPr>
              <a:buFont typeface="Wingdings" pitchFamily="2" charset="2"/>
              <a:buNone/>
            </a:pPr>
            <a:r>
              <a:rPr lang="en-US" sz="900" b="1" dirty="0">
                <a:solidFill>
                  <a:schemeClr val="tx2"/>
                </a:solidFill>
              </a:rPr>
              <a:t>                     	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chemeClr val="tx2"/>
                </a:solidFill>
              </a:rPr>
              <a:t>			         </a:t>
            </a:r>
            <a:r>
              <a:rPr lang="en-US" sz="1600" b="1" i="1" dirty="0">
                <a:solidFill>
                  <a:schemeClr val="tx2"/>
                </a:solidFill>
              </a:rPr>
              <a:t>execute</a:t>
            </a:r>
            <a:r>
              <a:rPr lang="en-US" sz="1800" b="1" i="1" dirty="0">
                <a:solidFill>
                  <a:schemeClr val="tx2"/>
                </a:solidFill>
              </a:rPr>
              <a:t> code as long as the conditional-statement is true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		 </a:t>
            </a:r>
            <a:r>
              <a:rPr lang="en-US" sz="2800" b="1" dirty="0">
                <a:solidFill>
                  <a:schemeClr val="tx2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/>
              <a:t>	</a:t>
            </a:r>
            <a:endParaRPr lang="en-US" sz="900" b="1" dirty="0"/>
          </a:p>
          <a:p>
            <a:r>
              <a:rPr lang="en-US" sz="2400" dirty="0"/>
              <a:t> a looping structure used to execute the same code multiple times</a:t>
            </a:r>
          </a:p>
          <a:p>
            <a:r>
              <a:rPr lang="en-US" sz="2400" dirty="0"/>
              <a:t> executes code as long as the conditional-statement is </a:t>
            </a:r>
            <a:r>
              <a:rPr lang="en-US" sz="2400" i="1" dirty="0"/>
              <a:t>true </a:t>
            </a:r>
            <a:endParaRPr lang="en-US" sz="3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638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 dirty="0"/>
              <a:t>Example:</a:t>
            </a:r>
            <a:r>
              <a:rPr lang="en-US" sz="2400" b="1" dirty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		         </a:t>
            </a:r>
            <a:r>
              <a:rPr lang="en-US" b="1" dirty="0">
                <a:solidFill>
                  <a:schemeClr val="tx2"/>
                </a:solidFill>
              </a:rPr>
              <a:t>$a = 1;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		      while  ( $a  &lt;  5 )  {                </a:t>
            </a:r>
            <a:r>
              <a:rPr lang="en-US" sz="1800" b="1" i="1" dirty="0"/>
              <a:t>// bad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			</a:t>
            </a:r>
            <a:r>
              <a:rPr lang="en-US" sz="2400" b="1" dirty="0">
                <a:solidFill>
                  <a:schemeClr val="tx2"/>
                </a:solidFill>
              </a:rPr>
              <a:t>print  “$a &lt;</a:t>
            </a:r>
            <a:r>
              <a:rPr lang="en-US" sz="2400" b="1" dirty="0" err="1" smtClean="0">
                <a:solidFill>
                  <a:schemeClr val="tx2"/>
                </a:solidFill>
              </a:rPr>
              <a:t>br</a:t>
            </a:r>
            <a:r>
              <a:rPr lang="en-US" sz="2400" b="1" dirty="0" smtClean="0">
                <a:solidFill>
                  <a:schemeClr val="tx2"/>
                </a:solidFill>
              </a:rPr>
              <a:t> /&gt;”;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		     </a:t>
            </a:r>
            <a:r>
              <a:rPr lang="en-US" b="1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 </a:t>
            </a:r>
          </a:p>
          <a:p>
            <a:pPr>
              <a:lnSpc>
                <a:spcPct val="80000"/>
              </a:lnSpc>
            </a:pPr>
            <a:r>
              <a:rPr lang="en-US" b="1" dirty="0"/>
              <a:t> </a:t>
            </a:r>
            <a:r>
              <a:rPr lang="en-US" sz="2000" b="1" i="1" dirty="0"/>
              <a:t>   </a:t>
            </a:r>
            <a:r>
              <a:rPr lang="en-US" b="1" i="1" dirty="0"/>
              <a:t>the above code causes an ‘</a:t>
            </a:r>
            <a:r>
              <a:rPr lang="en-US" b="1" i="1" dirty="0">
                <a:solidFill>
                  <a:schemeClr val="hlink"/>
                </a:solidFill>
              </a:rPr>
              <a:t>infinite loop</a:t>
            </a:r>
            <a:r>
              <a:rPr lang="en-US" b="1" i="1" dirty="0"/>
              <a:t>’ </a:t>
            </a:r>
          </a:p>
          <a:p>
            <a:pPr>
              <a:lnSpc>
                <a:spcPct val="80000"/>
              </a:lnSpc>
            </a:pPr>
            <a:r>
              <a:rPr lang="en-US" b="1" i="1" dirty="0"/>
              <a:t>  * always have some condition to break out of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/>
              <a:t>         the loop!!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5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457200"/>
          </a:xfrm>
          <a:noFill/>
          <a:ln/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The</a:t>
            </a:r>
            <a:r>
              <a:rPr lang="en-US" sz="2800" b="1" dirty="0"/>
              <a:t>   </a:t>
            </a:r>
            <a:r>
              <a:rPr lang="en-US" sz="2800" b="1" dirty="0">
                <a:solidFill>
                  <a:schemeClr val="tx1"/>
                </a:solidFill>
              </a:rPr>
              <a:t>WHILE</a:t>
            </a:r>
            <a:r>
              <a:rPr lang="en-US" sz="2800" b="1" dirty="0"/>
              <a:t>   </a:t>
            </a:r>
            <a:r>
              <a:rPr lang="en-US" sz="280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965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638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 dirty="0"/>
              <a:t>Example:</a:t>
            </a:r>
            <a:r>
              <a:rPr lang="en-US" sz="2400" b="1" dirty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/>
              <a:t>		         </a:t>
            </a:r>
            <a:r>
              <a:rPr lang="en-US" b="1" dirty="0">
                <a:solidFill>
                  <a:schemeClr val="tx2"/>
                </a:solidFill>
              </a:rPr>
              <a:t>$a = 1;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		      while  ( $a  &lt;  5 )  {                </a:t>
            </a:r>
            <a:r>
              <a:rPr lang="en-US" sz="1800" b="1" i="1" dirty="0"/>
              <a:t>// good code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			</a:t>
            </a:r>
            <a:r>
              <a:rPr lang="en-US" sz="2400" b="1" dirty="0">
                <a:solidFill>
                  <a:schemeClr val="tx2"/>
                </a:solidFill>
              </a:rPr>
              <a:t>print  “$a &lt;br&gt;”;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			</a:t>
            </a:r>
            <a:r>
              <a:rPr lang="en-US" sz="2800" b="1" dirty="0"/>
              <a:t>$a++;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		     </a:t>
            </a:r>
            <a:r>
              <a:rPr lang="en-US" b="1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 </a:t>
            </a:r>
          </a:p>
          <a:p>
            <a:pPr>
              <a:lnSpc>
                <a:spcPct val="80000"/>
              </a:lnSpc>
            </a:pPr>
            <a:r>
              <a:rPr lang="en-US" b="1" dirty="0"/>
              <a:t> </a:t>
            </a:r>
            <a:r>
              <a:rPr lang="en-US" sz="2000" b="1" i="1" dirty="0"/>
              <a:t>   </a:t>
            </a:r>
            <a:r>
              <a:rPr lang="en-US" b="1" i="1" dirty="0"/>
              <a:t>the above code eventually evaluates to false,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/>
              <a:t>      then ends.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5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457200"/>
          </a:xfrm>
          <a:noFill/>
          <a:ln/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The</a:t>
            </a:r>
            <a:r>
              <a:rPr lang="en-US" sz="2800" b="1" dirty="0"/>
              <a:t>   </a:t>
            </a:r>
            <a:r>
              <a:rPr lang="en-US" sz="2800" b="1" dirty="0">
                <a:solidFill>
                  <a:schemeClr val="tx1"/>
                </a:solidFill>
              </a:rPr>
              <a:t>WHILE</a:t>
            </a:r>
            <a:r>
              <a:rPr lang="en-US" sz="2800" b="1" dirty="0"/>
              <a:t>   </a:t>
            </a:r>
            <a:r>
              <a:rPr lang="en-US" sz="280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737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162800" cy="838200"/>
          </a:xfrm>
        </p:spPr>
        <p:txBody>
          <a:bodyPr/>
          <a:lstStyle/>
          <a:p>
            <a:r>
              <a:rPr lang="en-US" sz="800" dirty="0"/>
              <a:t> </a:t>
            </a:r>
            <a:r>
              <a:rPr lang="en-US" sz="3600" dirty="0"/>
              <a:t>The</a:t>
            </a:r>
            <a:r>
              <a:rPr lang="en-US" sz="4000" b="1" dirty="0"/>
              <a:t>   </a:t>
            </a:r>
            <a:r>
              <a:rPr lang="en-US" b="1" dirty="0">
                <a:solidFill>
                  <a:schemeClr val="tx1"/>
                </a:solidFill>
              </a:rPr>
              <a:t>FOR</a:t>
            </a:r>
            <a:r>
              <a:rPr lang="en-US" sz="4000" b="1" dirty="0">
                <a:solidFill>
                  <a:schemeClr val="tx1"/>
                </a:solidFill>
              </a:rPr>
              <a:t>   </a:t>
            </a:r>
            <a:r>
              <a:rPr lang="en-US" sz="3600" dirty="0"/>
              <a:t>loop structure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000" b="1" dirty="0">
                <a:solidFill>
                  <a:schemeClr val="tx2"/>
                </a:solidFill>
              </a:rPr>
              <a:t> </a:t>
            </a:r>
            <a:r>
              <a:rPr lang="en-US" sz="1800" b="1" dirty="0"/>
              <a:t>Syntax:</a:t>
            </a:r>
            <a:r>
              <a:rPr lang="en-US" sz="2800" b="1" dirty="0">
                <a:solidFill>
                  <a:schemeClr val="tx2"/>
                </a:solidFill>
              </a:rPr>
              <a:t>              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	 for  (start-value; condition; end loop execute)  { </a:t>
            </a:r>
          </a:p>
          <a:p>
            <a:pPr>
              <a:buFont typeface="Wingdings" pitchFamily="2" charset="2"/>
              <a:buNone/>
            </a:pPr>
            <a:r>
              <a:rPr lang="en-US" sz="900" b="1" dirty="0">
                <a:solidFill>
                  <a:schemeClr val="tx2"/>
                </a:solidFill>
              </a:rPr>
              <a:t>                     	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solidFill>
                  <a:schemeClr val="tx2"/>
                </a:solidFill>
              </a:rPr>
              <a:t>		         </a:t>
            </a:r>
            <a:r>
              <a:rPr lang="en-US" sz="1600" b="1" i="1" dirty="0">
                <a:solidFill>
                  <a:schemeClr val="tx2"/>
                </a:solidFill>
              </a:rPr>
              <a:t>execute this code for as long as the condition is true</a:t>
            </a:r>
            <a:r>
              <a:rPr lang="en-US" sz="1800" b="1" i="1" dirty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 </a:t>
            </a:r>
            <a:r>
              <a:rPr lang="en-US" sz="2800" b="1" dirty="0">
                <a:solidFill>
                  <a:schemeClr val="tx2"/>
                </a:solidFill>
              </a:rPr>
              <a:t>}  </a:t>
            </a:r>
          </a:p>
          <a:p>
            <a:pPr>
              <a:buFont typeface="Wingdings" pitchFamily="2" charset="2"/>
              <a:buNone/>
            </a:pPr>
            <a:r>
              <a:rPr lang="en-US" sz="1600" b="1" dirty="0"/>
              <a:t>	</a:t>
            </a:r>
          </a:p>
          <a:p>
            <a:pPr>
              <a:buFont typeface="Wingdings" pitchFamily="2" charset="2"/>
              <a:buNone/>
            </a:pPr>
            <a:endParaRPr lang="en-US" sz="1600" b="1" dirty="0"/>
          </a:p>
          <a:p>
            <a:pPr>
              <a:buFont typeface="Wingdings" pitchFamily="2" charset="2"/>
              <a:buNone/>
            </a:pPr>
            <a:endParaRPr lang="en-US" sz="1600" b="1" dirty="0"/>
          </a:p>
          <a:p>
            <a:r>
              <a:rPr lang="en-US" sz="2400" dirty="0"/>
              <a:t>Another short way of writing a while or do-while loop </a:t>
            </a:r>
          </a:p>
          <a:p>
            <a:pPr>
              <a:buFont typeface="Wingdings" pitchFamily="2" charset="2"/>
              <a:buNone/>
            </a:pPr>
            <a:endParaRPr lang="en-US" sz="3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:   </a:t>
            </a:r>
            <a:r>
              <a:rPr lang="en-US" sz="4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for loop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990600" y="4186518"/>
            <a:ext cx="5791200" cy="1384995"/>
          </a:xfrm>
          <a:prstGeom prst="rect">
            <a:avLst/>
          </a:prstGeom>
          <a:noFill/>
          <a:ln w="19050"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 </a:t>
            </a:r>
            <a:r>
              <a:rPr lang="en-US" sz="2800" b="1" dirty="0" smtClean="0"/>
              <a:t>Write the code to: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Initialize variable $i to zero.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Output $i when it is less than 10.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856833"/>
            <a:ext cx="7848600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&lt;?php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?&gt;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402140"/>
            <a:ext cx="5867400" cy="15696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3">
                    <a:lumMod val="10000"/>
                  </a:schemeClr>
                </a:solidFill>
              </a:rPr>
              <a:t>for ($i=0; $i &lt; 10; $i++)  {</a:t>
            </a:r>
          </a:p>
          <a:p>
            <a:r>
              <a:rPr lang="en-US" sz="3200" b="1" dirty="0">
                <a:solidFill>
                  <a:schemeClr val="accent3">
                    <a:lumMod val="1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3">
                    <a:lumMod val="10000"/>
                  </a:schemeClr>
                </a:solidFill>
              </a:rPr>
              <a:t>   </a:t>
            </a:r>
            <a:r>
              <a:rPr lang="en-US" sz="3200" b="1" dirty="0" smtClean="0">
                <a:solidFill>
                  <a:schemeClr val="accent4">
                    <a:lumMod val="25000"/>
                  </a:schemeClr>
                </a:solidFill>
              </a:rPr>
              <a:t>echo $i;</a:t>
            </a:r>
            <a:r>
              <a:rPr lang="en-US" sz="3200" b="1" dirty="0" smtClean="0">
                <a:solidFill>
                  <a:schemeClr val="accent3">
                    <a:lumMod val="1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3200" b="1" dirty="0" smtClean="0">
                <a:solidFill>
                  <a:schemeClr val="accent3">
                    <a:lumMod val="10000"/>
                  </a:schemeClr>
                </a:solidFill>
              </a:rPr>
              <a:t>}</a:t>
            </a:r>
            <a:endParaRPr lang="en-US" sz="3200" b="1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441412"/>
            <a:ext cx="4043082" cy="5847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 Output: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endParaRPr lang="en-US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41148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i="1" dirty="0"/>
              <a:t>            </a:t>
            </a:r>
            <a:r>
              <a:rPr lang="en-US" sz="2400" b="1" i="1" dirty="0">
                <a:latin typeface="Rockwell Extra Bold" pitchFamily="18" charset="0"/>
              </a:rPr>
              <a:t>WHILE</a:t>
            </a:r>
            <a:r>
              <a:rPr lang="en-US" sz="3600" b="1" dirty="0">
                <a:latin typeface="Rockwell Extra Bold" pitchFamily="18" charset="0"/>
              </a:rPr>
              <a:t> </a:t>
            </a:r>
            <a:r>
              <a:rPr lang="en-US" sz="3600" b="1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1200" b="1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$n = 0;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  while ($n  &lt;  10)  {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 print “$n &lt;</a:t>
            </a:r>
            <a:r>
              <a:rPr lang="en-US" sz="2400" b="1" dirty="0" err="1" smtClean="0">
                <a:solidFill>
                  <a:schemeClr val="tx2"/>
                </a:solidFill>
              </a:rPr>
              <a:t>br</a:t>
            </a:r>
            <a:r>
              <a:rPr lang="en-US" sz="2400" b="1" dirty="0" smtClean="0">
                <a:solidFill>
                  <a:schemeClr val="tx2"/>
                </a:solidFill>
              </a:rPr>
              <a:t>/&gt;”;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 $n++;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43800" cy="533400"/>
          </a:xfrm>
          <a:noFill/>
          <a:ln/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sz="2800" b="1" dirty="0"/>
              <a:t>   </a:t>
            </a:r>
            <a:r>
              <a:rPr lang="en-US" sz="2800" b="1" dirty="0">
                <a:solidFill>
                  <a:schemeClr val="tx1"/>
                </a:solidFill>
              </a:rPr>
              <a:t>WHILE</a:t>
            </a:r>
            <a:r>
              <a:rPr lang="en-US" sz="2800" b="1" dirty="0"/>
              <a:t>  </a:t>
            </a:r>
            <a:r>
              <a:rPr lang="en-US" sz="2400" b="1" dirty="0"/>
              <a:t>and</a:t>
            </a:r>
            <a:r>
              <a:rPr lang="en-US" sz="2800" b="1" dirty="0"/>
              <a:t>   </a:t>
            </a:r>
            <a:r>
              <a:rPr lang="en-US" sz="2800" b="1" dirty="0">
                <a:solidFill>
                  <a:schemeClr val="tx1"/>
                </a:solidFill>
              </a:rPr>
              <a:t>FOR</a:t>
            </a:r>
            <a:r>
              <a:rPr lang="en-US" sz="2800" b="1" dirty="0"/>
              <a:t>   </a:t>
            </a:r>
            <a:r>
              <a:rPr lang="en-US" sz="1600" b="1" i="1" dirty="0"/>
              <a:t>(Comparison)</a:t>
            </a:r>
            <a:endParaRPr lang="en-US" sz="1600" i="1" dirty="0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4724400" y="11430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    FOR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for  ($n=0; $n&lt;10; $n++)   {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print “$n  &lt;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/&gt;”;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657600" y="4375150"/>
            <a:ext cx="510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 shorter, faster, more efficient way to do the same thing!  </a:t>
            </a:r>
          </a:p>
          <a:p>
            <a:endParaRPr lang="en-US" dirty="0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V="1">
            <a:off x="5715000" y="3352800"/>
            <a:ext cx="3048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209800"/>
            <a:ext cx="2577045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REVIEW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18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11426"/>
            <a:ext cx="7543800" cy="533400"/>
          </a:xfrm>
          <a:noFill/>
          <a:ln/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Validating form data</a:t>
            </a:r>
            <a:endParaRPr lang="en-US" sz="1600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953000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latin typeface="Arial" panose="020B0604020202020204" pitchFamily="34" charset="0"/>
              </a:rPr>
              <a:t>Never trust external data!</a:t>
            </a:r>
          </a:p>
          <a:p>
            <a:pPr eaLnBrk="1" hangingPunct="1"/>
            <a:r>
              <a:rPr lang="en-US" altLang="en-US" sz="3000" dirty="0">
                <a:latin typeface="Arial" panose="020B0604020202020204" pitchFamily="34" charset="0"/>
              </a:rPr>
              <a:t>Use </a:t>
            </a:r>
            <a:r>
              <a:rPr lang="en-US" altLang="en-US" sz="3000" b="1" dirty="0" err="1">
                <a:latin typeface="Arial" panose="020B0604020202020204" pitchFamily="34" charset="0"/>
              </a:rPr>
              <a:t>isset</a:t>
            </a:r>
            <a:r>
              <a:rPr lang="en-US" altLang="en-US" sz="3000" b="1" dirty="0">
                <a:latin typeface="Arial" panose="020B0604020202020204" pitchFamily="34" charset="0"/>
              </a:rPr>
              <a:t>() </a:t>
            </a:r>
            <a:r>
              <a:rPr lang="en-US" altLang="en-US" sz="3000" dirty="0">
                <a:latin typeface="Arial" panose="020B0604020202020204" pitchFamily="34" charset="0"/>
              </a:rPr>
              <a:t>to confirm variable has a </a:t>
            </a:r>
            <a:r>
              <a:rPr lang="en-US" altLang="en-US" sz="3000" dirty="0" smtClean="0">
                <a:latin typeface="Arial" panose="020B0604020202020204" pitchFamily="34" charset="0"/>
              </a:rPr>
              <a:t>value</a:t>
            </a:r>
          </a:p>
          <a:p>
            <a:pPr eaLnBrk="1" hangingPunct="1"/>
            <a:r>
              <a:rPr lang="en-US" altLang="en-US" sz="3000" dirty="0" smtClean="0">
                <a:latin typeface="Arial" panose="020B0604020202020204" pitchFamily="34" charset="0"/>
              </a:rPr>
              <a:t>Use </a:t>
            </a:r>
            <a:r>
              <a:rPr lang="en-US" altLang="en-US" sz="3000" b="1" dirty="0" smtClean="0">
                <a:latin typeface="Arial" panose="020B0604020202020204" pitchFamily="34" charset="0"/>
              </a:rPr>
              <a:t>empty() </a:t>
            </a:r>
            <a:r>
              <a:rPr lang="en-US" altLang="en-US" sz="3000" dirty="0" smtClean="0">
                <a:latin typeface="Arial" panose="020B0604020202020204" pitchFamily="34" charset="0"/>
              </a:rPr>
              <a:t>to verify if the variable has an empty value. </a:t>
            </a:r>
          </a:p>
          <a:p>
            <a:pPr eaLnBrk="1" hangingPunct="1"/>
            <a:r>
              <a:rPr lang="en-US" altLang="en-US" sz="3000" dirty="0" smtClean="0">
                <a:latin typeface="Arial" panose="020B0604020202020204" pitchFamily="34" charset="0"/>
              </a:rPr>
              <a:t>Use </a:t>
            </a:r>
            <a:r>
              <a:rPr lang="en-US" altLang="en-US" sz="3000" b="1" dirty="0">
                <a:latin typeface="Arial" panose="020B0604020202020204" pitchFamily="34" charset="0"/>
              </a:rPr>
              <a:t>!empty() </a:t>
            </a:r>
            <a:r>
              <a:rPr lang="en-US" altLang="en-US" sz="3000" dirty="0">
                <a:latin typeface="Arial" panose="020B0604020202020204" pitchFamily="34" charset="0"/>
              </a:rPr>
              <a:t>to confirm variable has a non-empty value</a:t>
            </a:r>
          </a:p>
          <a:p>
            <a:pPr eaLnBrk="1" hangingPunct="1"/>
            <a:r>
              <a:rPr lang="en-US" altLang="en-US" sz="3000" dirty="0">
                <a:latin typeface="Arial" panose="020B0604020202020204" pitchFamily="34" charset="0"/>
              </a:rPr>
              <a:t>Check the data’s type, when appropriate, for example, using </a:t>
            </a:r>
            <a:r>
              <a:rPr lang="en-US" altLang="en-US" sz="3000" b="1" dirty="0" err="1">
                <a:latin typeface="Arial" panose="020B0604020202020204" pitchFamily="34" charset="0"/>
              </a:rPr>
              <a:t>is_numeric</a:t>
            </a:r>
            <a:r>
              <a:rPr lang="en-US" altLang="en-US" sz="3000" b="1" dirty="0">
                <a:latin typeface="Arial" panose="020B0604020202020204" pitchFamily="34" charset="0"/>
              </a:rPr>
              <a:t>()</a:t>
            </a:r>
          </a:p>
          <a:p>
            <a:pPr eaLnBrk="1" hangingPunct="1"/>
            <a:r>
              <a:rPr lang="en-US" altLang="en-US" sz="3000" dirty="0">
                <a:latin typeface="Arial" panose="020B0604020202020204" pitchFamily="34" charset="0"/>
              </a:rPr>
              <a:t>Check the data’s </a:t>
            </a:r>
            <a:r>
              <a:rPr lang="en-US" altLang="en-US" sz="3000" b="1" dirty="0">
                <a:latin typeface="Arial" panose="020B0604020202020204" pitchFamily="34" charset="0"/>
              </a:rPr>
              <a:t>value</a:t>
            </a:r>
            <a:r>
              <a:rPr lang="en-US" altLang="en-US" sz="3000" dirty="0">
                <a:latin typeface="Arial" panose="020B0604020202020204" pitchFamily="34" charset="0"/>
              </a:rPr>
              <a:t>, when appropriate.</a:t>
            </a:r>
          </a:p>
        </p:txBody>
      </p:sp>
    </p:spTree>
    <p:extLst>
      <p:ext uri="{BB962C8B-B14F-4D97-AF65-F5344CB8AC3E}">
        <p14:creationId xmlns:p14="http://schemas.microsoft.com/office/powerpoint/2010/main" val="25324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43800" cy="609600"/>
          </a:xfrm>
          <a:noFill/>
          <a:ln/>
        </p:spPr>
        <p:txBody>
          <a:bodyPr/>
          <a:lstStyle/>
          <a:p>
            <a:r>
              <a:rPr lang="en-US" sz="3200" dirty="0" smtClean="0"/>
              <a:t>Validating form data using </a:t>
            </a:r>
            <a:r>
              <a:rPr lang="en-US" b="1" dirty="0" smtClean="0"/>
              <a:t>emp</a:t>
            </a:r>
            <a:r>
              <a:rPr lang="en-US" b="1" dirty="0" smtClean="0"/>
              <a:t>ty()</a:t>
            </a:r>
            <a:endParaRPr lang="en-US" sz="1600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7696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&lt;?</a:t>
            </a:r>
            <a:r>
              <a:rPr lang="en-US" sz="28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php</a:t>
            </a:r>
            <a:endParaRPr lang="en-US" sz="2800" b="1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effectLst/>
              </a:rPr>
              <a:t>$username</a:t>
            </a:r>
            <a:r>
              <a:rPr lang="en-US" sz="2800" dirty="0">
                <a:solidFill>
                  <a:srgbClr val="FFFF00"/>
                </a:solidFill>
                <a:effectLst/>
              </a:rPr>
              <a:t>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= $_POST['username'];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if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(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empty(</a:t>
            </a:r>
            <a:r>
              <a:rPr lang="en-US" sz="2800" b="1" dirty="0">
                <a:solidFill>
                  <a:srgbClr val="FFFF00"/>
                </a:solidFill>
                <a:effectLst/>
              </a:rPr>
              <a:t>$username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)  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echo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"You did not enter a user name.&lt;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br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/&gt;";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}  else 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echo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"&lt;h3&gt;Your information has been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b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</a:b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                   processed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.&lt;/h3&gt;";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echo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"Thank you </a:t>
            </a:r>
            <a:r>
              <a:rPr lang="en-US" sz="2800" dirty="0">
                <a:solidFill>
                  <a:srgbClr val="FFFF00"/>
                </a:solidFill>
                <a:effectLst/>
              </a:rPr>
              <a:t>$username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br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/&gt;";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}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?&gt;</a:t>
            </a:r>
            <a:endParaRPr lang="en-US" altLang="en-US" sz="3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43800" cy="609600"/>
          </a:xfrm>
          <a:noFill/>
          <a:ln/>
        </p:spPr>
        <p:txBody>
          <a:bodyPr/>
          <a:lstStyle/>
          <a:p>
            <a:r>
              <a:rPr lang="en-US" sz="3200" dirty="0" smtClean="0"/>
              <a:t>Validating form data using </a:t>
            </a:r>
            <a:r>
              <a:rPr lang="en-US" b="1" dirty="0" smtClean="0">
                <a:latin typeface="Arial Black" panose="020B0A04020102020204" pitchFamily="34" charset="0"/>
              </a:rPr>
              <a:t>!</a:t>
            </a:r>
            <a:r>
              <a:rPr lang="en-US" b="1" dirty="0" smtClean="0"/>
              <a:t>emp</a:t>
            </a:r>
            <a:r>
              <a:rPr lang="en-US" b="1" dirty="0" smtClean="0"/>
              <a:t>ty()</a:t>
            </a:r>
            <a:endParaRPr lang="en-US" sz="1600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7696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&lt;?</a:t>
            </a:r>
            <a:r>
              <a:rPr lang="en-US" sz="28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php</a:t>
            </a:r>
            <a:endParaRPr lang="en-US" sz="2800" b="1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effectLst/>
              </a:rPr>
              <a:t>$username</a:t>
            </a:r>
            <a:r>
              <a:rPr lang="en-US" sz="2800" dirty="0">
                <a:solidFill>
                  <a:srgbClr val="FFFF00"/>
                </a:solidFill>
                <a:effectLst/>
              </a:rPr>
              <a:t>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= $_POST['username'];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if (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!empty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effectLst/>
              </a:rPr>
              <a:t>$username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)  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echo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"&lt;h3&gt;Your information has been  </a:t>
            </a:r>
            <a:b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</a:b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                   processed.&lt;/h3&gt;";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echo "Thank you </a:t>
            </a:r>
            <a:r>
              <a:rPr lang="en-US" sz="2800" dirty="0">
                <a:solidFill>
                  <a:srgbClr val="FFFF00"/>
                </a:solidFill>
                <a:effectLst/>
              </a:rPr>
              <a:t>$username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&lt;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br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/&gt;";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}  else 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echo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"You did not enter a user name.&lt;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br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/&gt;";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b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</a:b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}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?&gt;</a:t>
            </a:r>
            <a:endParaRPr lang="en-US" altLang="en-US" sz="30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543800" cy="609600"/>
          </a:xfrm>
          <a:noFill/>
          <a:ln/>
        </p:spPr>
        <p:txBody>
          <a:bodyPr/>
          <a:lstStyle/>
          <a:p>
            <a:r>
              <a:rPr lang="en-US" sz="3200" dirty="0" smtClean="0"/>
              <a:t>Validating form data using </a:t>
            </a:r>
            <a:r>
              <a:rPr lang="en-US" b="1" dirty="0" smtClean="0">
                <a:latin typeface="Arial Black" panose="020B0A04020102020204" pitchFamily="34" charset="0"/>
              </a:rPr>
              <a:t>!</a:t>
            </a:r>
            <a:r>
              <a:rPr lang="en-US" b="1" dirty="0" smtClean="0"/>
              <a:t>emp</a:t>
            </a:r>
            <a:r>
              <a:rPr lang="en-US" b="1" dirty="0" smtClean="0"/>
              <a:t>ty()</a:t>
            </a:r>
            <a:endParaRPr lang="en-US" sz="1600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685800"/>
            <a:ext cx="80772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effectLst/>
              </a:rPr>
              <a:t>&lt;?</a:t>
            </a:r>
            <a:r>
              <a:rPr lang="en-US" sz="2800" b="1" dirty="0" err="1">
                <a:effectLst/>
              </a:rPr>
              <a:t>php</a:t>
            </a:r>
            <a:endParaRPr lang="en-US" sz="2800" b="1" dirty="0"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FF00"/>
                </a:solidFill>
                <a:effectLst/>
              </a:rPr>
              <a:t>$</a:t>
            </a:r>
            <a:r>
              <a:rPr lang="en-US" sz="2800" b="1" dirty="0" err="1" smtClean="0">
                <a:solidFill>
                  <a:srgbClr val="FFFF00"/>
                </a:solidFill>
                <a:effectLst/>
              </a:rPr>
              <a:t>qty</a:t>
            </a:r>
            <a:r>
              <a:rPr lang="en-US" sz="28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= $_POST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[‘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qty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'];  $cost=2000;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B0F0"/>
                </a:solidFill>
                <a:effectLst/>
              </a:rPr>
              <a:t>  </a:t>
            </a: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if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(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!empty(</a:t>
            </a:r>
            <a:r>
              <a:rPr lang="en-US" sz="2800" b="1" dirty="0" smtClean="0">
                <a:solidFill>
                  <a:srgbClr val="FFFF00"/>
                </a:solidFill>
                <a:effectLst/>
              </a:rPr>
              <a:t>$</a:t>
            </a:r>
            <a:r>
              <a:rPr lang="en-US" sz="2800" b="1" dirty="0" err="1" smtClean="0">
                <a:solidFill>
                  <a:srgbClr val="FFFF00"/>
                </a:solidFill>
                <a:effectLst/>
              </a:rPr>
              <a:t>qty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)  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</a:t>
            </a:r>
            <a:r>
              <a:rPr lang="en-US" sz="2800" b="1" dirty="0" smtClean="0">
                <a:effectLst/>
              </a:rPr>
              <a:t>$</a:t>
            </a:r>
            <a:r>
              <a:rPr lang="en-US" sz="2800" b="1" dirty="0" err="1">
                <a:effectLst/>
              </a:rPr>
              <a:t>totalcost</a:t>
            </a:r>
            <a:r>
              <a:rPr lang="en-US" sz="2800" b="1" dirty="0">
                <a:effectLst/>
              </a:rPr>
              <a:t> = $cost * $</a:t>
            </a:r>
            <a:r>
              <a:rPr lang="en-US" sz="2800" b="1" dirty="0" err="1" smtClean="0">
                <a:effectLst/>
              </a:rPr>
              <a:t>qty</a:t>
            </a:r>
            <a:r>
              <a:rPr lang="en-US" sz="2800" b="1" dirty="0">
                <a:effectLst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</a:t>
            </a:r>
            <a:r>
              <a:rPr lang="en-US" sz="2800" b="1" dirty="0" smtClean="0">
                <a:effectLst/>
              </a:rPr>
              <a:t>$</a:t>
            </a:r>
            <a:r>
              <a:rPr lang="en-US" sz="2800" b="1" dirty="0">
                <a:effectLst/>
              </a:rPr>
              <a:t>payments = round($totalcost,2) / 12;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   e</a:t>
            </a:r>
            <a:r>
              <a:rPr lang="en-US" sz="2800" dirty="0" smtClean="0">
                <a:effectLst/>
              </a:rPr>
              <a:t>cho </a:t>
            </a:r>
            <a:r>
              <a:rPr lang="en-US" sz="2800" dirty="0">
                <a:effectLst/>
              </a:rPr>
              <a:t>(".&lt;</a:t>
            </a:r>
            <a:r>
              <a:rPr lang="en-US" sz="2800" dirty="0" err="1">
                <a:effectLst/>
              </a:rPr>
              <a:t>br</a:t>
            </a:r>
            <a:r>
              <a:rPr lang="en-US" sz="2800" dirty="0">
                <a:effectLst/>
              </a:rPr>
              <a:t> /&gt;You may purchase the widget(s) in </a:t>
            </a: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                  12 </a:t>
            </a:r>
            <a:r>
              <a:rPr lang="en-US" sz="2800" dirty="0">
                <a:effectLst/>
              </a:rPr>
              <a:t>monthly installments of $");</a:t>
            </a:r>
            <a:endParaRPr lang="en-US" sz="2800" b="1" dirty="0"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effectLst/>
              </a:rPr>
              <a:t>    </a:t>
            </a:r>
            <a:r>
              <a:rPr lang="en-US" sz="2800" b="1" dirty="0" err="1" smtClean="0">
                <a:effectLst/>
              </a:rPr>
              <a:t>printf</a:t>
            </a:r>
            <a:r>
              <a:rPr lang="en-US" sz="2800" b="1" dirty="0">
                <a:effectLst/>
              </a:rPr>
              <a:t>("%01.2f",$payments);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2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}  else  </a:t>
            </a:r>
            <a:r>
              <a:rPr 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echo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"You did not enter a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quantity.&lt;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/&gt;";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b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2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}</a:t>
            </a:r>
            <a:endParaRPr lang="en-US" sz="2600" b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effectLst/>
              </a:rPr>
              <a:t>?&gt;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609600"/>
          </a:xfrm>
          <a:noFill/>
          <a:ln/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b="1" dirty="0" smtClean="0"/>
              <a:t>date() function</a:t>
            </a:r>
            <a:endParaRPr lang="en-US" sz="1600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76962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&lt;form  </a:t>
            </a:r>
            <a:r>
              <a:rPr lang="en-US" sz="2800" b="1" dirty="0">
                <a:effectLst/>
              </a:rPr>
              <a:t>action="</a:t>
            </a:r>
            <a:r>
              <a:rPr lang="en-US" sz="2800" b="1" dirty="0" err="1">
                <a:effectLst/>
              </a:rPr>
              <a:t>reply.php</a:t>
            </a:r>
            <a:r>
              <a:rPr lang="en-US" sz="2800" b="1" dirty="0">
                <a:effectLst/>
              </a:rPr>
              <a:t>"  method="post"&gt;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Enter </a:t>
            </a:r>
            <a:r>
              <a:rPr lang="en-US" sz="2400" dirty="0">
                <a:effectLst/>
              </a:rPr>
              <a:t>your name: 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400" b="1" dirty="0" smtClean="0">
                <a:effectLst/>
              </a:rPr>
              <a:t>&lt;</a:t>
            </a:r>
            <a:r>
              <a:rPr lang="en-US" sz="2400" b="1" dirty="0">
                <a:effectLst/>
              </a:rPr>
              <a:t>input type="text" name="username"&gt;</a:t>
            </a:r>
            <a:r>
              <a:rPr lang="en-US" sz="2400" dirty="0">
                <a:effectLst/>
              </a:rPr>
              <a:t>&lt;</a:t>
            </a:r>
            <a:r>
              <a:rPr lang="en-US" sz="2400" dirty="0" err="1">
                <a:effectLst/>
              </a:rPr>
              <a:t>br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/&gt;</a:t>
            </a:r>
            <a:br>
              <a:rPr lang="en-US" sz="2400" dirty="0" smtClean="0">
                <a:effectLst/>
              </a:rPr>
            </a:br>
            <a:r>
              <a:rPr lang="en-US" sz="2400" b="1" dirty="0" smtClean="0">
                <a:effectLst/>
              </a:rPr>
              <a:t>…</a:t>
            </a:r>
            <a:endParaRPr lang="en-US" sz="2400" b="1" dirty="0">
              <a:effectLst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&lt;/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form&gt;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  <a:effectLst/>
              </a:rPr>
              <a:t>&lt;?</a:t>
            </a:r>
            <a:r>
              <a:rPr lang="en-US" sz="2800" b="1" dirty="0" err="1">
                <a:solidFill>
                  <a:srgbClr val="FFC000"/>
                </a:solidFill>
                <a:effectLst/>
              </a:rPr>
              <a:t>php</a:t>
            </a:r>
            <a:endParaRPr lang="en-US" sz="2800" b="1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err="1">
                <a:effectLst/>
              </a:rPr>
              <a:t>date_default_timezone_set</a:t>
            </a:r>
            <a:r>
              <a:rPr lang="en-US" sz="2800" b="1" dirty="0">
                <a:effectLst/>
              </a:rPr>
              <a:t>("America/Toronto");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echo "Date: "  .  </a:t>
            </a:r>
            <a:r>
              <a:rPr lang="en-US" b="1" dirty="0">
                <a:solidFill>
                  <a:srgbClr val="FFFF00"/>
                </a:solidFill>
                <a:effectLst/>
              </a:rPr>
              <a:t>date('F 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dS</a:t>
            </a:r>
            <a:r>
              <a:rPr lang="en-US" b="1" dirty="0">
                <a:solidFill>
                  <a:srgbClr val="FFFF00"/>
                </a:solidFill>
                <a:effectLst/>
              </a:rPr>
              <a:t>, Y')</a:t>
            </a:r>
            <a:r>
              <a:rPr lang="en-US" b="1" dirty="0">
                <a:effectLst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effectLst/>
              </a:rPr>
              <a:t>?&gt;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48" y="4724400"/>
            <a:ext cx="3124200" cy="15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457200"/>
          </a:xfrm>
          <a:noFill/>
          <a:ln/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date() function</a:t>
            </a:r>
            <a:endParaRPr lang="en-US" sz="2800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6530" y="762000"/>
            <a:ext cx="76962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Format Options with the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date() </a:t>
            </a:r>
            <a:r>
              <a:rPr lang="en-US" sz="24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function:</a:t>
            </a:r>
            <a:endParaRPr lang="en-US" sz="2400" b="1" dirty="0">
              <a:effectLst/>
            </a:endParaRPr>
          </a:p>
          <a:p>
            <a:pPr marL="0" indent="0">
              <a:buNone/>
            </a:pPr>
            <a:r>
              <a:rPr lang="en-US" sz="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 </a:t>
            </a:r>
            <a:endParaRPr lang="en-US" sz="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Character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Format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am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or pm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AM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or PM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day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the month (i.e. 01 to 31)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day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the week (SUN, MON …)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F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month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, long-form (January)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g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hour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the day in 12-hr format (1 to 12)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G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hour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the day in 24-hr format (0 to 23)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h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hour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the day in 12-hr format (01 to 12)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H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hour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the day in 24-hr format (00 to 23)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minutes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: 00 to 59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j		</a:t>
            </a:r>
            <a:r>
              <a:rPr lang="en-US" sz="1800" b="1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day </a:t>
            </a: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month without leading zeros: (1 – 31)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l (lowercase L)	day of week, long form (Sunday)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  <a:effectLst/>
              </a:rPr>
              <a:t>…</a:t>
            </a:r>
            <a:endParaRPr lang="en-US" sz="2800" b="1" dirty="0"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69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09600"/>
          </a:xfrm>
          <a:noFill/>
          <a:ln/>
        </p:spPr>
        <p:txBody>
          <a:bodyPr/>
          <a:lstStyle/>
          <a:p>
            <a:r>
              <a:rPr lang="en-US" sz="3200" dirty="0" smtClean="0"/>
              <a:t>Sample code: Using the </a:t>
            </a:r>
            <a:r>
              <a:rPr lang="en-US" b="1" dirty="0" smtClean="0"/>
              <a:t>date() function</a:t>
            </a:r>
            <a:endParaRPr lang="en-US" sz="1600" b="1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76962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effectLst/>
              </a:rPr>
              <a:t>&lt;?</a:t>
            </a:r>
            <a:r>
              <a:rPr lang="en-US" sz="2800" b="1" dirty="0" err="1">
                <a:effectLst/>
              </a:rPr>
              <a:t>php</a:t>
            </a:r>
            <a:endParaRPr lang="en-US" sz="2800" b="1" dirty="0">
              <a:effectLst/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date_default_timezone_set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("America/Toronto");</a:t>
            </a:r>
          </a:p>
          <a:p>
            <a:pPr marL="0" indent="0">
              <a:buNone/>
            </a:pPr>
            <a:r>
              <a:rPr lang="en-US" sz="2400" b="1" dirty="0" smtClean="0">
                <a:effectLst/>
              </a:rPr>
              <a:t>if </a:t>
            </a:r>
            <a:r>
              <a:rPr lang="en-US" sz="2400" b="1" dirty="0">
                <a:effectLst/>
              </a:rPr>
              <a:t>($</a:t>
            </a:r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)  {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   echo ("Good ");</a:t>
            </a:r>
          </a:p>
          <a:p>
            <a:pPr marL="0" indent="0">
              <a:buNone/>
            </a:pPr>
            <a:r>
              <a:rPr lang="en-US" sz="2800" b="1" dirty="0">
                <a:effectLst/>
              </a:rPr>
              <a:t>   if (date("A") </a:t>
            </a:r>
            <a:r>
              <a:rPr lang="en-US" sz="2800" b="1" dirty="0" smtClean="0">
                <a:effectLst/>
              </a:rPr>
              <a:t>== </a:t>
            </a:r>
            <a:r>
              <a:rPr lang="en-US" sz="2800" b="1" dirty="0">
                <a:effectLst/>
              </a:rPr>
              <a:t>"AM")  {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       echo ("morning, ");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   }  </a:t>
            </a:r>
            <a:r>
              <a:rPr lang="en-US" sz="2400" b="1" dirty="0" err="1">
                <a:effectLst/>
              </a:rPr>
              <a:t>elseif</a:t>
            </a:r>
            <a:r>
              <a:rPr lang="en-US" sz="2400" b="1" dirty="0">
                <a:effectLst/>
              </a:rPr>
              <a:t> ( (date("H") &gt;= 12 ) and (date("H") &lt; 18) )  {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         echo ("afternoon, ");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   }  else {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         echo ("evening, ");</a:t>
            </a:r>
          </a:p>
          <a:p>
            <a:pPr marL="0" indent="0">
              <a:buNone/>
            </a:pPr>
            <a:r>
              <a:rPr lang="en-US" sz="2400" b="1" dirty="0">
                <a:effectLst/>
              </a:rPr>
              <a:t>   } </a:t>
            </a:r>
            <a:endParaRPr lang="en-US" sz="2400" b="1" dirty="0" smtClean="0">
              <a:effectLst/>
            </a:endParaRPr>
          </a:p>
          <a:p>
            <a:pPr marL="0" indent="0">
              <a:buNone/>
            </a:pPr>
            <a:r>
              <a:rPr lang="en-US" sz="2400" b="1" dirty="0" smtClean="0">
                <a:effectLst/>
              </a:rPr>
              <a:t>…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90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2060"/>
                </a:solidFill>
              </a:rPr>
              <a:t>TEST YOUR PROGRAMMING KNOWLEDGE!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833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800" y="76200"/>
            <a:ext cx="1905000" cy="533400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sz="2400" i="1" dirty="0" smtClean="0">
                <a:solidFill>
                  <a:srgbClr val="002060"/>
                </a:solidFill>
              </a:rPr>
              <a:t>SELF-TEST</a:t>
            </a:r>
            <a:endParaRPr lang="en-US" sz="240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9224" y="3962400"/>
            <a:ext cx="330797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572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1.  </a:t>
            </a:r>
            <a:r>
              <a:rPr lang="en-US" sz="3200" b="1" dirty="0" smtClean="0">
                <a:solidFill>
                  <a:srgbClr val="002060"/>
                </a:solidFill>
              </a:rPr>
              <a:t>If </a:t>
            </a:r>
            <a:r>
              <a:rPr lang="en-US" sz="3200" b="1" dirty="0">
                <a:solidFill>
                  <a:srgbClr val="002060"/>
                </a:solidFill>
              </a:rPr>
              <a:t>a &gt; b is false, then which of the </a:t>
            </a:r>
            <a:r>
              <a:rPr lang="en-US" sz="3200" b="1" dirty="0" smtClean="0">
                <a:solidFill>
                  <a:srgbClr val="002060"/>
                </a:solidFill>
              </a:rPr>
              <a:t>following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       </a:t>
            </a:r>
            <a:r>
              <a:rPr lang="en-US" sz="3200" b="1" dirty="0">
                <a:solidFill>
                  <a:srgbClr val="002060"/>
                </a:solidFill>
              </a:rPr>
              <a:t>is always true?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	 (a)</a:t>
            </a:r>
            <a:r>
              <a:rPr lang="en-US" sz="3200" b="1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Arial Black" pitchFamily="34" charset="0"/>
              </a:rPr>
              <a:t>a &lt;= b 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	 (b)</a:t>
            </a:r>
            <a:r>
              <a:rPr lang="en-US" sz="3200" b="1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Arial Black" pitchFamily="34" charset="0"/>
              </a:rPr>
              <a:t>a &lt; b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	 (c)</a:t>
            </a:r>
            <a:r>
              <a:rPr lang="en-US" sz="3200" b="1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Arial Black" pitchFamily="34" charset="0"/>
              </a:rPr>
              <a:t>a = b</a:t>
            </a:r>
          </a:p>
          <a:p>
            <a:r>
              <a:rPr lang="en-US" sz="3200" b="1" dirty="0" smtClean="0">
                <a:solidFill>
                  <a:srgbClr val="002060"/>
                </a:solidFill>
              </a:rPr>
              <a:t>	 (d)</a:t>
            </a:r>
            <a:r>
              <a:rPr lang="en-US" sz="3200" b="1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Arial Black" pitchFamily="34" charset="0"/>
              </a:rPr>
              <a:t>a &gt;= </a:t>
            </a:r>
            <a:r>
              <a:rPr lang="en-US" sz="3200" b="1" dirty="0" smtClean="0">
                <a:solidFill>
                  <a:srgbClr val="002060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638800" y="1524000"/>
            <a:ext cx="32004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2034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800" y="76200"/>
            <a:ext cx="1905000" cy="533400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sz="2400" i="1" dirty="0" smtClean="0">
                <a:solidFill>
                  <a:srgbClr val="002060"/>
                </a:solidFill>
              </a:rPr>
              <a:t>SELF-TEST</a:t>
            </a:r>
            <a:endParaRPr lang="en-US" sz="240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3971365"/>
            <a:ext cx="7620000" cy="5847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572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2. </a:t>
            </a:r>
            <a:r>
              <a:rPr lang="en-US" sz="3200" dirty="0">
                <a:solidFill>
                  <a:srgbClr val="002060"/>
                </a:solidFill>
              </a:rPr>
              <a:t>Assume a is 10 and b is 20. Which of </a:t>
            </a:r>
            <a:r>
              <a:rPr lang="en-US" sz="3200" dirty="0" smtClean="0">
                <a:solidFill>
                  <a:srgbClr val="002060"/>
                </a:solidFill>
              </a:rPr>
              <a:t>the</a:t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      </a:t>
            </a:r>
            <a:r>
              <a:rPr lang="en-US" sz="3200" dirty="0">
                <a:solidFill>
                  <a:srgbClr val="002060"/>
                </a:solidFill>
              </a:rPr>
              <a:t>following evaluates to true?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     (a)</a:t>
            </a: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002060"/>
                </a:solidFill>
              </a:rPr>
              <a:t>a &gt; 3 </a:t>
            </a:r>
            <a:r>
              <a:rPr lang="en-US" sz="3200" b="1" dirty="0" smtClean="0">
                <a:solidFill>
                  <a:srgbClr val="002060"/>
                </a:solidFill>
              </a:rPr>
              <a:t> AND  a </a:t>
            </a:r>
            <a:r>
              <a:rPr lang="en-US" sz="3200" b="1" dirty="0">
                <a:solidFill>
                  <a:srgbClr val="002060"/>
                </a:solidFill>
              </a:rPr>
              <a:t>&gt; b </a:t>
            </a:r>
            <a:r>
              <a:rPr lang="en-US" sz="3200" b="1" dirty="0" smtClean="0">
                <a:solidFill>
                  <a:srgbClr val="002060"/>
                </a:solidFill>
              </a:rPr>
              <a:t> OR  b </a:t>
            </a:r>
            <a:r>
              <a:rPr lang="en-US" sz="3200" b="1" dirty="0">
                <a:solidFill>
                  <a:srgbClr val="002060"/>
                </a:solidFill>
              </a:rPr>
              <a:t>&gt; 100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     (b)</a:t>
            </a: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002060"/>
                </a:solidFill>
              </a:rPr>
              <a:t>a &gt; b </a:t>
            </a:r>
            <a:r>
              <a:rPr lang="en-US" sz="3200" b="1" dirty="0" smtClean="0">
                <a:solidFill>
                  <a:srgbClr val="002060"/>
                </a:solidFill>
              </a:rPr>
              <a:t> OR  b </a:t>
            </a:r>
            <a:r>
              <a:rPr lang="en-US" sz="3200" b="1" dirty="0">
                <a:solidFill>
                  <a:srgbClr val="002060"/>
                </a:solidFill>
              </a:rPr>
              <a:t>&lt; 4 </a:t>
            </a:r>
            <a:r>
              <a:rPr lang="en-US" sz="3200" b="1" dirty="0" smtClean="0">
                <a:solidFill>
                  <a:srgbClr val="002060"/>
                </a:solidFill>
              </a:rPr>
              <a:t> OR  </a:t>
            </a:r>
            <a:r>
              <a:rPr lang="en-US" sz="3200" b="1" dirty="0">
                <a:solidFill>
                  <a:srgbClr val="002060"/>
                </a:solidFill>
              </a:rPr>
              <a:t>b = 10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     (c)</a:t>
            </a:r>
            <a:r>
              <a:rPr lang="en-US" sz="3200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002060"/>
                </a:solidFill>
              </a:rPr>
              <a:t>a &lt;= 10 </a:t>
            </a:r>
            <a:r>
              <a:rPr lang="en-US" sz="3200" b="1" dirty="0" smtClean="0">
                <a:solidFill>
                  <a:srgbClr val="002060"/>
                </a:solidFill>
              </a:rPr>
              <a:t> OR  </a:t>
            </a:r>
            <a:r>
              <a:rPr lang="en-US" sz="3200" b="1" dirty="0">
                <a:solidFill>
                  <a:srgbClr val="002060"/>
                </a:solidFill>
              </a:rPr>
              <a:t>b &gt; a </a:t>
            </a:r>
            <a:r>
              <a:rPr lang="en-US" sz="3200" b="1" dirty="0" smtClean="0">
                <a:solidFill>
                  <a:srgbClr val="002060"/>
                </a:solidFill>
              </a:rPr>
              <a:t> AND  </a:t>
            </a:r>
            <a:r>
              <a:rPr lang="en-US" sz="3200" b="1" dirty="0">
                <a:solidFill>
                  <a:srgbClr val="002060"/>
                </a:solidFill>
              </a:rPr>
              <a:t>a not = </a:t>
            </a:r>
            <a:r>
              <a:rPr lang="en-US" sz="3200" b="1" dirty="0" smtClean="0">
                <a:solidFill>
                  <a:srgbClr val="002060"/>
                </a:solidFill>
              </a:rPr>
              <a:t>b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719483" y="2971800"/>
            <a:ext cx="32004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9905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7391400" cy="457200"/>
          </a:xfrm>
        </p:spPr>
        <p:txBody>
          <a:bodyPr/>
          <a:lstStyle/>
          <a:p>
            <a:r>
              <a:rPr lang="en-US" sz="3200" b="1" i="1" dirty="0"/>
              <a:t>Single Quotes vs Double Quotes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sz="2400" b="1" dirty="0"/>
              <a:t>$var1 = “Mike”;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	$var2 = </a:t>
            </a:r>
            <a:r>
              <a:rPr lang="en-US" sz="2400" b="1" dirty="0">
                <a:solidFill>
                  <a:schemeClr val="tx2"/>
                </a:solidFill>
                <a:latin typeface="Rockwell Extra Bold" pitchFamily="18" charset="0"/>
              </a:rPr>
              <a:t>“</a:t>
            </a:r>
            <a:r>
              <a:rPr lang="en-US" sz="2400" b="1" dirty="0"/>
              <a:t>Hello, my name is  $var1, how are you?</a:t>
            </a:r>
            <a:r>
              <a:rPr lang="en-US" sz="2400" b="1" dirty="0">
                <a:solidFill>
                  <a:schemeClr val="tx2"/>
                </a:solidFill>
                <a:latin typeface="Rockwell Extra Bold" pitchFamily="18" charset="0"/>
              </a:rPr>
              <a:t>”</a:t>
            </a:r>
            <a:r>
              <a:rPr lang="en-US" sz="2400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     $var3 = </a:t>
            </a:r>
            <a:r>
              <a:rPr lang="en-US" sz="2400" b="1" dirty="0">
                <a:solidFill>
                  <a:schemeClr val="tx2"/>
                </a:solidFill>
                <a:latin typeface="Rockwell Extra Bold" pitchFamily="18" charset="0"/>
              </a:rPr>
              <a:t>‘</a:t>
            </a:r>
            <a:r>
              <a:rPr lang="en-US" sz="2400" b="1" dirty="0"/>
              <a:t>Hello, my name is  $var1, how are you?</a:t>
            </a:r>
            <a:r>
              <a:rPr lang="en-US" sz="2400" b="1" dirty="0">
                <a:solidFill>
                  <a:schemeClr val="tx2"/>
                </a:solidFill>
                <a:latin typeface="Rockwell Extra Bold" pitchFamily="18" charset="0"/>
              </a:rPr>
              <a:t>’</a:t>
            </a:r>
            <a:r>
              <a:rPr lang="en-US" sz="2400" b="1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echo </a:t>
            </a:r>
            <a:r>
              <a:rPr lang="en-US" b="1" dirty="0">
                <a:solidFill>
                  <a:schemeClr val="tx2"/>
                </a:solidFill>
              </a:rPr>
              <a:t>$var2;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print </a:t>
            </a:r>
            <a:r>
              <a:rPr lang="en-US" b="1" dirty="0">
                <a:solidFill>
                  <a:schemeClr val="tx2"/>
                </a:solidFill>
              </a:rPr>
              <a:t>$var3;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         </a:t>
            </a:r>
            <a:r>
              <a:rPr lang="en-US" sz="2000" b="1" i="1" dirty="0">
                <a:solidFill>
                  <a:schemeClr val="tx2"/>
                </a:solidFill>
              </a:rPr>
              <a:t>* single quoted strings doesn’t interpret the values of variables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914400" y="3124200"/>
            <a:ext cx="7239000" cy="533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Hello, my name is Mike, how are you?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914400" y="4648200"/>
            <a:ext cx="7239000" cy="5334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Hello, my name is $var1,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2093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5975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sz="1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4400" dirty="0">
                <a:latin typeface="Algerian" pitchFamily="82" charset="0"/>
              </a:rPr>
              <a:t>“You need to take pride in your work in order to really appreciate it and have it appreciated by others”</a:t>
            </a:r>
          </a:p>
          <a:p>
            <a:pPr algn="ctr">
              <a:buFont typeface="Wingdings" pitchFamily="2" charset="2"/>
              <a:buNone/>
            </a:pPr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6019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sz="1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4400" dirty="0">
                <a:latin typeface="Algerian" pitchFamily="82" charset="0"/>
              </a:rPr>
              <a:t>“Make every effort to make your code as aesthetically pleasing as possible!”</a:t>
            </a:r>
          </a:p>
          <a:p>
            <a:pPr algn="ctr">
              <a:buFont typeface="Wingdings" pitchFamily="2" charset="2"/>
              <a:buNone/>
            </a:pPr>
            <a:endParaRPr lang="en-US" sz="3600" dirty="0" smtClean="0">
              <a:latin typeface="Algerian" pitchFamily="82" charset="0"/>
            </a:endParaRPr>
          </a:p>
          <a:p>
            <a:pPr algn="ctr">
              <a:buFont typeface="Wingdings" pitchFamily="2" charset="2"/>
              <a:buNone/>
            </a:pPr>
            <a:endParaRPr lang="en-US" sz="3600" dirty="0" smtClean="0">
              <a:latin typeface="Algerian" pitchFamily="82" charset="0"/>
            </a:endParaRPr>
          </a:p>
          <a:p>
            <a:pPr algn="ctr">
              <a:buFont typeface="Wingdings" pitchFamily="2" charset="2"/>
              <a:buNone/>
            </a:pPr>
            <a:endParaRPr lang="en-US" sz="3600" dirty="0">
              <a:latin typeface="Algerian" pitchFamily="82" charset="0"/>
            </a:endParaRPr>
          </a:p>
          <a:p>
            <a:pPr algn="r">
              <a:buFont typeface="Wingdings" pitchFamily="2" charset="2"/>
              <a:buNone/>
            </a:pPr>
            <a:r>
              <a:rPr lang="en-US" sz="3600" dirty="0" smtClean="0">
                <a:latin typeface="Algerian" pitchFamily="82" charset="0"/>
              </a:rPr>
              <a:t>~ The End</a:t>
            </a:r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91400" cy="457200"/>
          </a:xfrm>
        </p:spPr>
        <p:txBody>
          <a:bodyPr/>
          <a:lstStyle/>
          <a:p>
            <a:r>
              <a:rPr lang="en-US" altLang="en-US" sz="3200" dirty="0">
                <a:latin typeface="Arial Bold" panose="020B0704020202020204" pitchFamily="34" charset="0"/>
              </a:rPr>
              <a:t>Escaping </a:t>
            </a:r>
            <a:r>
              <a:rPr lang="en-US" altLang="en-US" sz="3200" dirty="0" smtClean="0">
                <a:latin typeface="Arial Bold" panose="020B0704020202020204" pitchFamily="34" charset="0"/>
              </a:rPr>
              <a:t>Characters</a:t>
            </a:r>
            <a:endParaRPr lang="en-US" sz="3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8744"/>
            <a:ext cx="62484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echo </a:t>
            </a:r>
            <a:r>
              <a:rPr lang="en-US" sz="3200" dirty="0"/>
              <a:t>"She said, "How are you?"";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1419948"/>
            <a:ext cx="1600200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2357735"/>
            <a:ext cx="1600200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0461" y="3200400"/>
            <a:ext cx="1600200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0" y="4038600"/>
            <a:ext cx="1600200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3957" y="4876800"/>
            <a:ext cx="1600200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304" y="5638800"/>
            <a:ext cx="6221896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print 'I\'m just ducky</a:t>
            </a:r>
            <a:r>
              <a:rPr lang="en-US" sz="3200" dirty="0" smtClean="0"/>
              <a:t>.'; 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286728"/>
            <a:ext cx="62484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echo </a:t>
            </a:r>
            <a:r>
              <a:rPr lang="en-US" sz="3200" dirty="0"/>
              <a:t>'I'm just ducky.';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124200"/>
            <a:ext cx="62484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3200" dirty="0" smtClean="0"/>
              <a:t> echo </a:t>
            </a:r>
            <a:r>
              <a:rPr lang="en-US" sz="3200" dirty="0"/>
              <a:t>'She said, "How are you?"';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3962400"/>
            <a:ext cx="62484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3200" dirty="0"/>
              <a:t> echo "I'm just ducky.";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4800600"/>
            <a:ext cx="62484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echo "She said, \"How are you</a:t>
            </a:r>
            <a:r>
              <a:rPr lang="en-US" sz="3200" dirty="0" smtClean="0"/>
              <a:t>?\"";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73957" y="5638800"/>
            <a:ext cx="1600200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7391400" cy="457200"/>
          </a:xfrm>
        </p:spPr>
        <p:txBody>
          <a:bodyPr/>
          <a:lstStyle/>
          <a:p>
            <a:r>
              <a:rPr lang="en-US" altLang="en-US" sz="3200" dirty="0" smtClean="0">
                <a:latin typeface="Arial Bold" panose="020B0704020202020204" pitchFamily="34" charset="0"/>
              </a:rPr>
              <a:t>Parse </a:t>
            </a:r>
            <a:r>
              <a:rPr lang="en-US" altLang="en-US" sz="3200" dirty="0">
                <a:latin typeface="Arial Bold" panose="020B0704020202020204" pitchFamily="34" charset="0"/>
              </a:rPr>
              <a:t>Errors</a:t>
            </a:r>
            <a:endParaRPr lang="en-US" sz="3200" b="1" i="1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057400"/>
          </a:xfrm>
        </p:spPr>
        <p:txBody>
          <a:bodyPr/>
          <a:lstStyle/>
          <a:p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Caused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by problematic characters, a failure to use semicolons, a mismatch of parentheses or brackets, misspelling a function name, etc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br>
              <a:rPr lang="en-US" altLang="en-US" sz="24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400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Pay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attention to the actual error in order to debug it. </a:t>
            </a:r>
            <a:endParaRPr lang="en-US" sz="2400" b="1" dirty="0"/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6" name="Picture 6" descr="01 figure_04_B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990600"/>
            <a:ext cx="6518139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2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91400" cy="533400"/>
          </a:xfrm>
        </p:spPr>
        <p:txBody>
          <a:bodyPr/>
          <a:lstStyle/>
          <a:p>
            <a:r>
              <a:rPr lang="en-US" altLang="en-US" sz="3200" dirty="0" smtClean="0">
                <a:latin typeface="Arial Bold" panose="020B0704020202020204" pitchFamily="34" charset="0"/>
              </a:rPr>
              <a:t>Concatenation </a:t>
            </a:r>
            <a:r>
              <a:rPr lang="en-US" altLang="en-US" sz="3200" dirty="0" smtClean="0">
                <a:ea typeface="Adobe Fangsong Std R" panose="02020400000000000000" pitchFamily="18" charset="-128"/>
              </a:rPr>
              <a:t>exampl</a:t>
            </a:r>
            <a:r>
              <a:rPr lang="en-US" altLang="en-US" sz="3200" dirty="0" smtClean="0"/>
              <a:t>e</a:t>
            </a:r>
            <a:endParaRPr lang="en-US" sz="3200" b="1" i="1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981200"/>
            <a:ext cx="8229600" cy="1143000"/>
          </a:xfrm>
        </p:spPr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code required to output </a:t>
            </a:r>
            <a:br>
              <a:rPr lang="en-US" altLang="en-US" sz="2400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 Edmonton,  Alberta 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3000" b="1" dirty="0"/>
              <a:t>$city= </a:t>
            </a:r>
            <a:r>
              <a:rPr lang="en-US" sz="3000" b="1" dirty="0" smtClean="0"/>
              <a:t>‘Edmonton';   $province </a:t>
            </a:r>
            <a:r>
              <a:rPr lang="en-US" sz="3000" b="1" dirty="0"/>
              <a:t>= </a:t>
            </a:r>
            <a:r>
              <a:rPr lang="en-US" sz="3000" b="1" dirty="0" smtClean="0"/>
              <a:t>‘Alberta';</a:t>
            </a:r>
            <a:endParaRPr 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107635"/>
            <a:ext cx="7696200" cy="3354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3600" dirty="0" smtClean="0"/>
              <a:t> </a:t>
            </a:r>
          </a:p>
          <a:p>
            <a:pPr eaLnBrk="1" hangingPunct="1">
              <a:defRPr/>
            </a:pPr>
            <a:endParaRPr lang="en-US" sz="3600" dirty="0"/>
          </a:p>
          <a:p>
            <a:pPr eaLnBrk="1" hangingPunct="1">
              <a:defRPr/>
            </a:pPr>
            <a:r>
              <a:rPr lang="en-US" sz="3200" dirty="0" smtClean="0"/>
              <a:t>     OR</a:t>
            </a:r>
          </a:p>
          <a:p>
            <a:pPr eaLnBrk="1" hangingPunct="1">
              <a:defRPr/>
            </a:pPr>
            <a:r>
              <a:rPr lang="en-US" sz="3600" dirty="0"/>
              <a:t>$address </a:t>
            </a:r>
            <a:r>
              <a:rPr lang="en-US" sz="3600" dirty="0">
                <a:latin typeface="Arial Black" panose="020B0A04020102020204" pitchFamily="34" charset="0"/>
              </a:rPr>
              <a:t>=</a:t>
            </a:r>
            <a:r>
              <a:rPr lang="en-US" sz="3600" dirty="0"/>
              <a:t> $city;</a:t>
            </a:r>
          </a:p>
          <a:p>
            <a:pPr eaLnBrk="1" hangingPunct="1">
              <a:defRPr/>
            </a:pPr>
            <a:r>
              <a:rPr lang="en-US" sz="3600" dirty="0"/>
              <a:t>$address </a:t>
            </a:r>
            <a:r>
              <a:rPr lang="en-US" sz="3600" dirty="0">
                <a:latin typeface="Arial Black" panose="020B0A04020102020204" pitchFamily="34" charset="0"/>
              </a:rPr>
              <a:t>.=</a:t>
            </a:r>
            <a:r>
              <a:rPr lang="en-US" sz="3600" dirty="0"/>
              <a:t> ', ';</a:t>
            </a:r>
          </a:p>
          <a:p>
            <a:pPr eaLnBrk="1" hangingPunct="1">
              <a:defRPr/>
            </a:pPr>
            <a:r>
              <a:rPr lang="en-US" sz="3600" dirty="0"/>
              <a:t>$address </a:t>
            </a:r>
            <a:r>
              <a:rPr lang="en-US" sz="3600" dirty="0">
                <a:latin typeface="Arial Black" panose="020B0A04020102020204" pitchFamily="34" charset="0"/>
              </a:rPr>
              <a:t>.=</a:t>
            </a:r>
            <a:r>
              <a:rPr lang="en-US" sz="3600" dirty="0"/>
              <a:t> </a:t>
            </a:r>
            <a:r>
              <a:rPr lang="en-US" sz="3600" dirty="0" smtClean="0"/>
              <a:t>$province;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42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91400" cy="966581"/>
          </a:xfrm>
        </p:spPr>
        <p:txBody>
          <a:bodyPr/>
          <a:lstStyle/>
          <a:p>
            <a:pPr algn="l"/>
            <a:r>
              <a:rPr lang="en-US" altLang="en-US" sz="3200" dirty="0" smtClean="0"/>
              <a:t>Working with NUMBERS:</a:t>
            </a:r>
            <a:br>
              <a:rPr lang="en-US" altLang="en-US" sz="3200" dirty="0" smtClean="0"/>
            </a:br>
            <a:r>
              <a:rPr lang="en-US" altLang="en-US" sz="3200" dirty="0" smtClean="0"/>
              <a:t>            Using</a:t>
            </a:r>
            <a:r>
              <a:rPr lang="en-US" altLang="en-US" sz="3200" dirty="0" smtClean="0">
                <a:latin typeface="Arial Bold" panose="020B0704020202020204" pitchFamily="34" charset="0"/>
              </a:rPr>
              <a:t> </a:t>
            </a:r>
            <a:r>
              <a:rPr lang="en-US" altLang="en-US" sz="3200" dirty="0" err="1" smtClean="0">
                <a:latin typeface="Arial Bold" panose="020B0704020202020204" pitchFamily="34" charset="0"/>
              </a:rPr>
              <a:t>number_format</a:t>
            </a:r>
            <a:r>
              <a:rPr lang="en-US" altLang="en-US" sz="3200" dirty="0" smtClean="0">
                <a:latin typeface="Arial Bold" panose="020B0704020202020204" pitchFamily="34" charset="0"/>
              </a:rPr>
              <a:t>() </a:t>
            </a:r>
            <a:endParaRPr lang="en-US" sz="3200" b="1" i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1" y="1442002"/>
            <a:ext cx="5410200" cy="141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b="1" dirty="0"/>
              <a:t>$n = 20943;</a:t>
            </a:r>
          </a:p>
          <a:p>
            <a:pPr marL="0" indent="0" eaLnBrk="1" hangingPunct="1">
              <a:buNone/>
              <a:defRPr/>
            </a:pPr>
            <a:r>
              <a:rPr lang="en-US" b="1" dirty="0"/>
              <a:t>$n = </a:t>
            </a:r>
            <a:r>
              <a:rPr lang="en-US" b="1" dirty="0" err="1"/>
              <a:t>number_format</a:t>
            </a:r>
            <a:r>
              <a:rPr lang="en-US" b="1" dirty="0"/>
              <a:t> ($n);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676400"/>
            <a:ext cx="25908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1" y="3162298"/>
            <a:ext cx="5410200" cy="148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b="1" dirty="0"/>
              <a:t>$n = 20943;</a:t>
            </a:r>
          </a:p>
          <a:p>
            <a:pPr marL="0" indent="0" eaLnBrk="1" hangingPunct="1">
              <a:buNone/>
              <a:defRPr/>
            </a:pPr>
            <a:r>
              <a:rPr lang="en-US" b="1" dirty="0" smtClean="0"/>
              <a:t>$</a:t>
            </a:r>
            <a:r>
              <a:rPr lang="en-US" b="1" dirty="0"/>
              <a:t>n = </a:t>
            </a:r>
            <a:r>
              <a:rPr lang="en-US" b="1" dirty="0" err="1"/>
              <a:t>number_format</a:t>
            </a:r>
            <a:r>
              <a:rPr lang="en-US" b="1" dirty="0"/>
              <a:t> ($n, 2);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3547295"/>
            <a:ext cx="25908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90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iagonal">
  <a:themeElements>
    <a:clrScheme name="Blue Diagonal 1">
      <a:dk1>
        <a:srgbClr val="000000"/>
      </a:dk1>
      <a:lt1>
        <a:srgbClr val="FFFFFF"/>
      </a:lt1>
      <a:dk2>
        <a:srgbClr val="0066FF"/>
      </a:dk2>
      <a:lt2>
        <a:srgbClr val="FFFF00"/>
      </a:lt2>
      <a:accent1>
        <a:srgbClr val="00CCCC"/>
      </a:accent1>
      <a:accent2>
        <a:srgbClr val="FF33CC"/>
      </a:accent2>
      <a:accent3>
        <a:srgbClr val="AAB8FF"/>
      </a:accent3>
      <a:accent4>
        <a:srgbClr val="DADADA"/>
      </a:accent4>
      <a:accent5>
        <a:srgbClr val="AAE2E2"/>
      </a:accent5>
      <a:accent6>
        <a:srgbClr val="E72DB9"/>
      </a:accent6>
      <a:hlink>
        <a:srgbClr val="FF4568"/>
      </a:hlink>
      <a:folHlink>
        <a:srgbClr val="CCEC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2935</TotalTime>
  <Words>1461</Words>
  <Application>Microsoft Office PowerPoint</Application>
  <PresentationFormat>On-screen Show (4:3)</PresentationFormat>
  <Paragraphs>545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Adobe Fangsong Std R</vt:lpstr>
      <vt:lpstr>MS PGothic</vt:lpstr>
      <vt:lpstr>Algerian</vt:lpstr>
      <vt:lpstr>Arial</vt:lpstr>
      <vt:lpstr>Arial Black</vt:lpstr>
      <vt:lpstr>Arial Bold</vt:lpstr>
      <vt:lpstr>Rockwell Extra Bold</vt:lpstr>
      <vt:lpstr>Tahoma</vt:lpstr>
      <vt:lpstr>Times New Roman</vt:lpstr>
      <vt:lpstr>Wingdings</vt:lpstr>
      <vt:lpstr>Blue Diagonal</vt:lpstr>
      <vt:lpstr>Curtain Call</vt:lpstr>
      <vt:lpstr>PowerPoint Presentation</vt:lpstr>
      <vt:lpstr>Introduction to PHP</vt:lpstr>
      <vt:lpstr>PowerPoint Presentation</vt:lpstr>
      <vt:lpstr>PowerPoint Presentation</vt:lpstr>
      <vt:lpstr>Single Quotes vs Double Quotes</vt:lpstr>
      <vt:lpstr>Escaping Characters</vt:lpstr>
      <vt:lpstr>Parse Errors</vt:lpstr>
      <vt:lpstr>Concatenation example</vt:lpstr>
      <vt:lpstr>Working with NUMBERS:             Using number_format() </vt:lpstr>
      <vt:lpstr>Working with NUMBERS:             Using round() </vt:lpstr>
      <vt:lpstr>Operators </vt:lpstr>
      <vt:lpstr>Superglobal variables (arrays)</vt:lpstr>
      <vt:lpstr>A few PHP built-in functions</vt:lpstr>
      <vt:lpstr> abs()</vt:lpstr>
      <vt:lpstr> sprintf()</vt:lpstr>
      <vt:lpstr> printf()</vt:lpstr>
      <vt:lpstr> round()</vt:lpstr>
      <vt:lpstr> ceil() and floor()</vt:lpstr>
      <vt:lpstr> rand()</vt:lpstr>
      <vt:lpstr> trim()</vt:lpstr>
      <vt:lpstr>PHP control structures  (Syntax)</vt:lpstr>
      <vt:lpstr>PowerPoint Presentation</vt:lpstr>
      <vt:lpstr> The IF statement</vt:lpstr>
      <vt:lpstr> The IF statement</vt:lpstr>
      <vt:lpstr>PowerPoint Presentation</vt:lpstr>
      <vt:lpstr> Review:  Logical Operators</vt:lpstr>
      <vt:lpstr> The IF statement</vt:lpstr>
      <vt:lpstr>PowerPoint Presentation</vt:lpstr>
      <vt:lpstr>PowerPoint Presentation</vt:lpstr>
      <vt:lpstr>PowerPoint Presentation</vt:lpstr>
      <vt:lpstr>The   ELSEIF   statement</vt:lpstr>
      <vt:lpstr> The   SWITCH   statement</vt:lpstr>
      <vt:lpstr> The   SWITCH   statement</vt:lpstr>
      <vt:lpstr> The   WHILE   structure</vt:lpstr>
      <vt:lpstr> The   WHILE   structure</vt:lpstr>
      <vt:lpstr> The   WHILE   structure</vt:lpstr>
      <vt:lpstr> The   FOR   loop structure</vt:lpstr>
      <vt:lpstr>PowerPoint Presentation</vt:lpstr>
      <vt:lpstr> The   WHILE  and   FOR   (Comparison)</vt:lpstr>
      <vt:lpstr> Validating form data</vt:lpstr>
      <vt:lpstr>Validating form data using empty()</vt:lpstr>
      <vt:lpstr>Validating form data using !empty()</vt:lpstr>
      <vt:lpstr>Validating form data using !empty()</vt:lpstr>
      <vt:lpstr>The date() function</vt:lpstr>
      <vt:lpstr>The date() function</vt:lpstr>
      <vt:lpstr>Sample code: Using the date()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St. Calir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Scripting Solutions A Comparative Look</dc:title>
  <dc:creator>Network Services</dc:creator>
  <cp:lastModifiedBy>Peter Nikita</cp:lastModifiedBy>
  <cp:revision>819</cp:revision>
  <cp:lastPrinted>2014-01-03T16:35:10Z</cp:lastPrinted>
  <dcterms:created xsi:type="dcterms:W3CDTF">2001-05-17T19:55:12Z</dcterms:created>
  <dcterms:modified xsi:type="dcterms:W3CDTF">2017-01-21T19:41:31Z</dcterms:modified>
</cp:coreProperties>
</file>