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" ContentType="image/tiff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2" r:id="rId2"/>
    <p:sldId id="264" r:id="rId3"/>
    <p:sldId id="293" r:id="rId4"/>
    <p:sldId id="332" r:id="rId5"/>
    <p:sldId id="342" r:id="rId6"/>
    <p:sldId id="309" r:id="rId7"/>
    <p:sldId id="341" r:id="rId8"/>
    <p:sldId id="311" r:id="rId9"/>
    <p:sldId id="333" r:id="rId10"/>
    <p:sldId id="334" r:id="rId11"/>
    <p:sldId id="335" r:id="rId12"/>
    <p:sldId id="336" r:id="rId13"/>
    <p:sldId id="343" r:id="rId14"/>
    <p:sldId id="340" r:id="rId15"/>
    <p:sldId id="338" r:id="rId16"/>
    <p:sldId id="33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80" autoAdjust="0"/>
  </p:normalViewPr>
  <p:slideViewPr>
    <p:cSldViewPr>
      <p:cViewPr varScale="1">
        <p:scale>
          <a:sx n="71" d="100"/>
          <a:sy n="71" d="100"/>
        </p:scale>
        <p:origin x="127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diamond"/>
            <c:size val="7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trendline>
            <c:trendlineType val="linear"/>
            <c:dispRSqr val="0"/>
            <c:dispEq val="0"/>
          </c:trendline>
          <c:trendline>
            <c:trendlineType val="linear"/>
            <c:forward val="1"/>
            <c:backward val="1"/>
            <c:dispRSqr val="1"/>
            <c:dispEq val="1"/>
            <c:trendlineLbl>
              <c:layout>
                <c:manualLayout>
                  <c:x val="1.7508385469943144E-3"/>
                  <c:y val="-0.41382719920623179"/>
                </c:manualLayout>
              </c:layout>
              <c:numFmt formatCode="General" sourceLinked="0"/>
            </c:trendlineLbl>
          </c:trendline>
          <c:xVal>
            <c:numRef>
              <c:f>Sheet1!$C$3:$C$12</c:f>
              <c:numCache>
                <c:formatCode>General</c:formatCode>
                <c:ptCount val="10"/>
                <c:pt idx="0">
                  <c:v>0.69315000000000004</c:v>
                </c:pt>
                <c:pt idx="1">
                  <c:v>1.38629</c:v>
                </c:pt>
                <c:pt idx="2">
                  <c:v>2.07944</c:v>
                </c:pt>
                <c:pt idx="3">
                  <c:v>2.7725900000000001</c:v>
                </c:pt>
                <c:pt idx="4">
                  <c:v>3.4657399999999998</c:v>
                </c:pt>
                <c:pt idx="5">
                  <c:v>4.1588799999999999</c:v>
                </c:pt>
                <c:pt idx="6">
                  <c:v>4.8520300000000001</c:v>
                </c:pt>
                <c:pt idx="7">
                  <c:v>5.5451800000000002</c:v>
                </c:pt>
                <c:pt idx="8">
                  <c:v>6.2383199999999999</c:v>
                </c:pt>
                <c:pt idx="9">
                  <c:v>6.93147</c:v>
                </c:pt>
              </c:numCache>
            </c:numRef>
          </c:xVal>
          <c:yVal>
            <c:numRef>
              <c:f>Sheet1!$D$3:$D$12</c:f>
              <c:numCache>
                <c:formatCode>General</c:formatCode>
                <c:ptCount val="10"/>
                <c:pt idx="0">
                  <c:v>11.5566</c:v>
                </c:pt>
                <c:pt idx="1">
                  <c:v>10.342499999999999</c:v>
                </c:pt>
                <c:pt idx="2">
                  <c:v>9.1813000000000002</c:v>
                </c:pt>
                <c:pt idx="3">
                  <c:v>8.0267999999999997</c:v>
                </c:pt>
                <c:pt idx="4">
                  <c:v>6.7811000000000003</c:v>
                </c:pt>
                <c:pt idx="5">
                  <c:v>5.4116</c:v>
                </c:pt>
                <c:pt idx="6">
                  <c:v>4.0254000000000003</c:v>
                </c:pt>
                <c:pt idx="7">
                  <c:v>2.7726000000000002</c:v>
                </c:pt>
                <c:pt idx="8">
                  <c:v>1.3863000000000001</c:v>
                </c:pt>
                <c:pt idx="9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492248"/>
        <c:axId val="204492640"/>
      </c:scatterChart>
      <c:scatterChart>
        <c:scatterStyle val="lineMarker"/>
        <c:varyColors val="0"/>
        <c:ser>
          <c:idx val="1"/>
          <c:order val="1"/>
          <c:spPr>
            <a:ln w="28575">
              <a:noFill/>
            </a:ln>
          </c:spPr>
          <c:xVal>
            <c:numRef>
              <c:f>Sheet1!$C$14</c:f>
              <c:numCache>
                <c:formatCode>General</c:formatCode>
                <c:ptCount val="1"/>
                <c:pt idx="0">
                  <c:v>0</c:v>
                </c:pt>
              </c:numCache>
            </c:numRef>
          </c:xVal>
          <c:yVal>
            <c:numRef>
              <c:f>Sheet1!$D$14</c:f>
              <c:numCache>
                <c:formatCode>General</c:formatCode>
                <c:ptCount val="1"/>
                <c:pt idx="0">
                  <c:v>20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493424"/>
        <c:axId val="204493032"/>
      </c:scatterChart>
      <c:valAx>
        <c:axId val="204492248"/>
        <c:scaling>
          <c:orientation val="minMax"/>
          <c:max val="8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CA"/>
                  <a:t>Ln(Box Size)</a:t>
                </a:r>
              </a:p>
            </c:rich>
          </c:tx>
          <c:layout/>
          <c:overlay val="0"/>
        </c:title>
        <c:numFmt formatCode="General" sourceLinked="1"/>
        <c:majorTickMark val="in"/>
        <c:minorTickMark val="in"/>
        <c:tickLblPos val="nextTo"/>
        <c:crossAx val="204492640"/>
        <c:crosses val="autoZero"/>
        <c:crossBetween val="midCat"/>
      </c:valAx>
      <c:valAx>
        <c:axId val="204492640"/>
        <c:scaling>
          <c:orientation val="minMax"/>
          <c:max val="14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CA"/>
                  <a:t>Ln (Box Count)</a:t>
                </a:r>
              </a:p>
            </c:rich>
          </c:tx>
          <c:layout/>
          <c:overlay val="0"/>
        </c:title>
        <c:numFmt formatCode="General" sourceLinked="1"/>
        <c:majorTickMark val="in"/>
        <c:minorTickMark val="in"/>
        <c:tickLblPos val="nextTo"/>
        <c:crossAx val="204492248"/>
        <c:crosses val="autoZero"/>
        <c:crossBetween val="midCat"/>
      </c:valAx>
      <c:valAx>
        <c:axId val="204493032"/>
        <c:scaling>
          <c:orientation val="minMax"/>
          <c:max val="14"/>
          <c:min val="0"/>
        </c:scaling>
        <c:delete val="0"/>
        <c:axPos val="r"/>
        <c:numFmt formatCode="\ \ \ \ \ " sourceLinked="0"/>
        <c:majorTickMark val="in"/>
        <c:minorTickMark val="in"/>
        <c:tickLblPos val="nextTo"/>
        <c:crossAx val="204493424"/>
        <c:crosses val="max"/>
        <c:crossBetween val="midCat"/>
      </c:valAx>
      <c:valAx>
        <c:axId val="204493424"/>
        <c:scaling>
          <c:orientation val="minMax"/>
          <c:max val="8"/>
        </c:scaling>
        <c:delete val="0"/>
        <c:axPos val="t"/>
        <c:numFmt formatCode="\ \ \ \ \ " sourceLinked="0"/>
        <c:majorTickMark val="in"/>
        <c:minorTickMark val="in"/>
        <c:tickLblPos val="nextTo"/>
        <c:crossAx val="204493032"/>
        <c:crosses val="max"/>
        <c:crossBetween val="midCat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0" baseline="0">
          <a:latin typeface="Cambria Math" panose="02040503050406030204" pitchFamily="18" charset="0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CA0B0-AEF0-4BF1-ACE8-C66D00FDFEB4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FF634-7609-4850-BAD2-968ADD7C3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40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25" indent="-28574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2961" indent="-228592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146" indent="-228592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331" indent="-228592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516" indent="-22859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700" indent="-22859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8884" indent="-22859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069" indent="-22859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32C2DEB-D949-4B45-BBCA-1A46194AA2CB}" type="slidenum">
              <a:rPr lang="en-US" sz="1200">
                <a:solidFill>
                  <a:prstClr val="black"/>
                </a:solidFill>
              </a:rPr>
              <a:pPr eaLnBrk="1" hangingPunct="1"/>
              <a:t>3</a:t>
            </a:fld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357" y="4913436"/>
            <a:ext cx="5844153" cy="225669"/>
          </a:xfrm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692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FF634-7609-4850-BAD2-968ADD7C38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5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36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Placeholder 21"/>
          <p:cNvSpPr>
            <a:spLocks noGrp="1"/>
          </p:cNvSpPr>
          <p:nvPr>
            <p:ph type="title"/>
          </p:nvPr>
        </p:nvSpPr>
        <p:spPr>
          <a:xfrm>
            <a:off x="119062" y="230188"/>
            <a:ext cx="8618537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>
          <a:xfrm>
            <a:off x="8639307" y="6570866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1400" smtClean="0">
                <a:latin typeface="+mn-lt"/>
                <a:cs typeface="Times New Roman" panose="02020603050405020304" pitchFamily="18" charset="0"/>
              </a:rPr>
              <a:pPr lvl="0"/>
              <a:t>‹#›</a:t>
            </a:fld>
            <a:endParaRPr lang="en-US" sz="14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424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 txBox="1">
            <a:spLocks/>
          </p:cNvSpPr>
          <p:nvPr userDrawn="1"/>
        </p:nvSpPr>
        <p:spPr>
          <a:xfrm>
            <a:off x="8702323" y="6557807"/>
            <a:ext cx="213009" cy="15549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400" smtClean="0">
                <a:solidFill>
                  <a:srgbClr val="000000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816940" y="1247744"/>
            <a:ext cx="7476644" cy="1677382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024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89" y="234863"/>
            <a:ext cx="8794113" cy="565251"/>
          </a:xfrm>
        </p:spPr>
        <p:txBody>
          <a:bodyPr/>
          <a:lstStyle>
            <a:lvl1pPr>
              <a:defRPr sz="37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940" y="1247744"/>
            <a:ext cx="7476644" cy="1677382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719603" y="6531889"/>
            <a:ext cx="213009" cy="240805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C4C95E4-871F-4E90-AED6-E72F1B4A3B1F}" type="slidenum">
              <a:rPr lang="en-US" sz="1400">
                <a:solidFill>
                  <a:srgbClr val="000000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169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BottomBar"/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0" y="6435725"/>
            <a:ext cx="9144000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408772" y="6499677"/>
            <a:ext cx="3168122" cy="312208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Michael Short</a:t>
            </a:r>
            <a:r>
              <a:rPr lang="en-US" altLang="en-US" sz="1400" baseline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2015</a:t>
            </a:r>
            <a:endParaRPr lang="en-US" altLang="en-US" sz="1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19063" y="6490758"/>
            <a:ext cx="4148137" cy="312208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 Dept. of Nuclear Science and Engineering</a:t>
            </a: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19062" y="230188"/>
            <a:ext cx="8618537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SlideLogoSeparator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auto">
          <a:xfrm>
            <a:off x="8477250" y="6540500"/>
            <a:ext cx="7620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1002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spcBef>
          <a:spcPct val="20000"/>
        </a:spcBef>
        <a:buClr>
          <a:schemeClr val="accent4"/>
        </a:buClr>
        <a:buFont typeface="Wingdings" panose="05000000000000000000" pitchFamily="2" charset="2"/>
        <a:buChar char="§"/>
        <a:tabLst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715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71600" indent="-280988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tabLst>
          <a:tab pos="1319213" algn="l"/>
        </a:tabLst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t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gif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18" Type="http://schemas.openxmlformats.org/officeDocument/2006/relationships/tags" Target="../tags/tag23.xml"/><Relationship Id="rId3" Type="http://schemas.openxmlformats.org/officeDocument/2006/relationships/tags" Target="../tags/tag8.xml"/><Relationship Id="rId21" Type="http://schemas.openxmlformats.org/officeDocument/2006/relationships/slideLayout" Target="../slideLayouts/slideLayout3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tags" Target="../tags/tag22.xml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20" Type="http://schemas.openxmlformats.org/officeDocument/2006/relationships/tags" Target="../tags/tag25.xml"/><Relationship Id="rId1" Type="http://schemas.openxmlformats.org/officeDocument/2006/relationships/vmlDrawing" Target="../drawings/vmlDrawing1.v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24" Type="http://schemas.openxmlformats.org/officeDocument/2006/relationships/image" Target="../media/image4.emf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15.xml"/><Relationship Id="rId19" Type="http://schemas.openxmlformats.org/officeDocument/2006/relationships/tags" Target="../tags/tag24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Relationship Id="rId2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the MIT IHTFP* Loop</a:t>
            </a:r>
            <a:endParaRPr lang="en-US" dirty="0"/>
          </a:p>
        </p:txBody>
      </p:sp>
      <p:pic>
        <p:nvPicPr>
          <p:cNvPr id="4" name="Picture 39" descr="C:\Users\ittinop\Desktop\CRUD loop photos\photo 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83"/>
          <a:stretch/>
        </p:blipFill>
        <p:spPr bwMode="auto">
          <a:xfrm>
            <a:off x="17781" y="839152"/>
            <a:ext cx="9108439" cy="500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59436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*Internally Heated </a:t>
            </a:r>
            <a:r>
              <a:rPr lang="en-US" b="1" dirty="0" err="1" smtClean="0"/>
              <a:t>Testloop</a:t>
            </a:r>
            <a:r>
              <a:rPr lang="en-US" b="1" dirty="0" smtClean="0"/>
              <a:t> for PWRs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96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IHTFP Simulated Fluid Flow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30" y="748327"/>
            <a:ext cx="7315200" cy="568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IHTFP Simulated Wall Shear Stresses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784186"/>
            <a:ext cx="7201203" cy="564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8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63" y="152400"/>
            <a:ext cx="8491537" cy="5539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CFD-Predicted Quantities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71675"/>
            <a:ext cx="7315200" cy="26486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733800"/>
            <a:ext cx="7315200" cy="26267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932329" y="621422"/>
            <a:ext cx="7315200" cy="54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4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IHTFP vs. PWR CRUD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83" y="1368956"/>
            <a:ext cx="2815855" cy="29670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270" y="1371584"/>
            <a:ext cx="5489947" cy="41174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9062" y="1219200"/>
            <a:ext cx="8872538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1462" y="5105400"/>
            <a:ext cx="8872538" cy="13742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86600" y="1371600"/>
            <a:ext cx="2057400" cy="396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54813" y="1371600"/>
            <a:ext cx="2057400" cy="396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9062" y="5867400"/>
            <a:ext cx="6815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Can you tell which is which?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2807212" y="1524000"/>
            <a:ext cx="5269987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4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2509" y="1219200"/>
            <a:ext cx="3657600" cy="420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IHTFP vs. Plant </a:t>
            </a:r>
            <a:r>
              <a:rPr lang="en-US" dirty="0" smtClean="0"/>
              <a:t>CRUD and Beyond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209800"/>
            <a:ext cx="5486400" cy="411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600200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1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Validating MAMBA-BDM Assumptions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158800390"/>
              </p:ext>
            </p:extLst>
          </p:nvPr>
        </p:nvGraphicFramePr>
        <p:xfrm>
          <a:off x="2869826" y="2971800"/>
          <a:ext cx="6305550" cy="3495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066800"/>
            <a:ext cx="2286000" cy="21048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3810000"/>
            <a:ext cx="2286000" cy="19731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1858297"/>
            <a:ext cx="5486400" cy="8849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2800" y="1248697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Fractal</a:t>
            </a:r>
            <a:r>
              <a:rPr lang="en-US" b="1" u="sng" dirty="0" err="1" smtClean="0"/>
              <a:t>line</a:t>
            </a:r>
            <a:r>
              <a:rPr lang="en-US" b="1" dirty="0" smtClean="0"/>
              <a:t> Material Property Models</a:t>
            </a:r>
            <a:endParaRPr lang="en-US" b="1" dirty="0"/>
          </a:p>
        </p:txBody>
      </p:sp>
      <p:pic>
        <p:nvPicPr>
          <p:cNvPr id="6146" name="Picture 2" descr="https://upload.wikimedia.org/wikipedia/commons/5/53/Fixedstack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57600"/>
            <a:ext cx="2286000" cy="237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7200" y="5983941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Wikimedia Commons: “Box Counting Method”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16282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Discuss…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940" y="1247744"/>
            <a:ext cx="7476644" cy="515305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What datasets do MAMBA 1D/3D need?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Which conditions predict which phases from thermodynamics? What would you like us to look for?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Can we confirm the CRUD erosion term with coupled MAMBA 3D &amp; CFD?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What else do you want to see?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4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the MIT IHTFP Loop</a:t>
            </a:r>
            <a:endParaRPr lang="en-US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955650"/>
            <a:ext cx="4763950" cy="217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7901" y="3265312"/>
            <a:ext cx="5468581" cy="288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>
            <a:off x="791833" y="3119535"/>
            <a:ext cx="0" cy="2896198"/>
          </a:xfrm>
          <a:prstGeom prst="straightConnector1">
            <a:avLst/>
          </a:prstGeom>
          <a:noFill/>
          <a:ln w="28575" cap="flat" cmpd="sng" algn="ctr">
            <a:solidFill>
              <a:srgbClr val="92D050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791833" y="6015733"/>
            <a:ext cx="2054768" cy="0"/>
          </a:xfrm>
          <a:prstGeom prst="straightConnector1">
            <a:avLst/>
          </a:prstGeom>
          <a:noFill/>
          <a:ln w="28575" cap="flat" cmpd="sng" algn="ctr">
            <a:solidFill>
              <a:srgbClr val="92D050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6320349" y="2042452"/>
            <a:ext cx="0" cy="3545668"/>
          </a:xfrm>
          <a:prstGeom prst="straightConnector1">
            <a:avLst/>
          </a:prstGeom>
          <a:noFill/>
          <a:ln w="28575" cap="flat" cmpd="sng" algn="ctr">
            <a:solidFill>
              <a:srgbClr val="92D050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>
            <a:off x="5373550" y="2042452"/>
            <a:ext cx="946799" cy="0"/>
          </a:xfrm>
          <a:prstGeom prst="straightConnector1">
            <a:avLst/>
          </a:prstGeom>
          <a:noFill/>
          <a:ln w="28575" cap="flat" cmpd="sng" algn="ctr">
            <a:solidFill>
              <a:srgbClr val="92D050"/>
            </a:solidFill>
            <a:prstDash val="solid"/>
            <a:miter lim="800000"/>
            <a:tailEnd type="non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593906" y="4567634"/>
            <a:ext cx="2679538" cy="471042"/>
          </a:xfrm>
          <a:prstGeom prst="rect">
            <a:avLst/>
          </a:prstGeom>
          <a:noFill/>
        </p:spPr>
        <p:txBody>
          <a:bodyPr wrap="none" lIns="93286" tIns="46643" rIns="93286" bIns="46643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</a:rPr>
              <a:t>Circulation Loop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67412" y="1253636"/>
            <a:ext cx="2367126" cy="471042"/>
          </a:xfrm>
          <a:prstGeom prst="rect">
            <a:avLst/>
          </a:prstGeom>
          <a:noFill/>
        </p:spPr>
        <p:txBody>
          <a:bodyPr wrap="none" lIns="93286" tIns="46643" rIns="93286" bIns="46643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</a:rPr>
              <a:t>Auxiliary Loop</a:t>
            </a:r>
          </a:p>
        </p:txBody>
      </p:sp>
      <p:sp>
        <p:nvSpPr>
          <p:cNvPr id="22" name="Text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561520" y="1103300"/>
            <a:ext cx="2582480" cy="2025954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vert="horz" wrap="square" lIns="146908" tIns="146908" rIns="146908" bIns="146908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69863" indent="-169863">
              <a:buClr>
                <a:srgbClr val="002960"/>
              </a:buClr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000000"/>
              </a:solidFill>
            </a:endParaRPr>
          </a:p>
          <a:p>
            <a:pPr marL="169863" indent="-169863">
              <a:buClr>
                <a:srgbClr val="002960"/>
              </a:buClr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0000"/>
                </a:solidFill>
              </a:rPr>
              <a:t>Controls chemistry</a:t>
            </a:r>
            <a:br>
              <a:rPr lang="en-US" sz="1800" b="1" dirty="0" smtClean="0">
                <a:solidFill>
                  <a:srgbClr val="000000"/>
                </a:solidFill>
              </a:rPr>
            </a:br>
            <a:endParaRPr lang="en-US" sz="1800" b="1" dirty="0" smtClean="0">
              <a:solidFill>
                <a:srgbClr val="000000"/>
              </a:solidFill>
            </a:endParaRPr>
          </a:p>
          <a:p>
            <a:pPr marL="169863" indent="-169863">
              <a:buClr>
                <a:srgbClr val="002960"/>
              </a:buClr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0000"/>
                </a:solidFill>
              </a:rPr>
              <a:t>Room temperature, slightly pressurized</a:t>
            </a:r>
            <a:endParaRPr lang="en-US" sz="1800" b="1" dirty="0">
              <a:solidFill>
                <a:srgbClr val="000000"/>
              </a:solidFill>
            </a:endParaRPr>
          </a:p>
        </p:txBody>
      </p:sp>
      <p:sp>
        <p:nvSpPr>
          <p:cNvPr id="23" name="Rectangle 3"/>
          <p:cNvSpPr txBox="1">
            <a:spLocks/>
          </p:cNvSpPr>
          <p:nvPr>
            <p:custDataLst>
              <p:tags r:id="rId2"/>
            </p:custDataLst>
          </p:nvPr>
        </p:nvSpPr>
        <p:spPr bwMode="gray">
          <a:xfrm>
            <a:off x="6561520" y="1103299"/>
            <a:ext cx="2582479" cy="268301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205230" tIns="73464" rIns="73464" bIns="73464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defTabSz="466431" eaLnBrk="0" hangingPunct="0">
              <a:buClr>
                <a:srgbClr val="000000"/>
              </a:buClr>
              <a:buSzPct val="100000"/>
              <a:tabLst>
                <a:tab pos="0" algn="l"/>
                <a:tab pos="184629" algn="l"/>
                <a:tab pos="370879" algn="l"/>
                <a:tab pos="557127" algn="l"/>
                <a:tab pos="743376" algn="l"/>
                <a:tab pos="929625" algn="l"/>
                <a:tab pos="1115874" algn="l"/>
                <a:tab pos="1302122" algn="l"/>
                <a:tab pos="1488371" algn="l"/>
                <a:tab pos="1674619" algn="l"/>
                <a:tab pos="1860869" algn="l"/>
                <a:tab pos="2047117" algn="l"/>
                <a:tab pos="2233366" algn="l"/>
                <a:tab pos="2419615" algn="l"/>
                <a:tab pos="2605864" algn="l"/>
                <a:tab pos="2792112" algn="l"/>
                <a:tab pos="2978361" algn="l"/>
                <a:tab pos="3164609" algn="l"/>
                <a:tab pos="3350859" algn="l"/>
                <a:tab pos="3537107" algn="l"/>
                <a:tab pos="3723356" algn="l"/>
              </a:tabLst>
              <a:defRPr/>
            </a:pPr>
            <a:r>
              <a:rPr lang="en-US" altLang="en-US" b="1" kern="0" dirty="0" smtClean="0">
                <a:solidFill>
                  <a:srgbClr val="002960"/>
                </a:solidFill>
                <a:ea typeface="SimSun" charset="-122"/>
              </a:rPr>
              <a:t>Auxiliary Loop</a:t>
            </a:r>
            <a:endParaRPr lang="en-US" altLang="en-US" b="1" kern="0" dirty="0">
              <a:solidFill>
                <a:srgbClr val="002960"/>
              </a:solidFill>
              <a:ea typeface="SimSun" charset="-122"/>
            </a:endParaRPr>
          </a:p>
        </p:txBody>
      </p:sp>
      <p:sp>
        <p:nvSpPr>
          <p:cNvPr id="24" name="TextBox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552200" y="3815286"/>
            <a:ext cx="2353880" cy="20971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vert="horz" wrap="square" lIns="146908" tIns="146908" rIns="146908" bIns="146908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69863" indent="-169863">
              <a:buClr>
                <a:srgbClr val="002960"/>
              </a:buClr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000000"/>
              </a:solidFill>
            </a:endParaRPr>
          </a:p>
          <a:p>
            <a:pPr marL="169863" indent="-169863">
              <a:buClr>
                <a:srgbClr val="002960"/>
              </a:buClr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0000"/>
                </a:solidFill>
              </a:rPr>
              <a:t>At actual PWR conditions</a:t>
            </a:r>
          </a:p>
          <a:p>
            <a:pPr marL="169863" indent="-169863">
              <a:buClr>
                <a:srgbClr val="002960"/>
              </a:buClr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00000"/>
              </a:solidFill>
            </a:endParaRPr>
          </a:p>
          <a:p>
            <a:pPr marL="169863" indent="-169863">
              <a:buClr>
                <a:srgbClr val="002960"/>
              </a:buClr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0000"/>
                </a:solidFill>
              </a:rPr>
              <a:t>Where the CRUD actually grows</a:t>
            </a:r>
            <a:endParaRPr lang="en-US" sz="1800" b="1" dirty="0">
              <a:solidFill>
                <a:srgbClr val="000000"/>
              </a:solidFill>
            </a:endParaRPr>
          </a:p>
        </p:txBody>
      </p:sp>
      <p:sp>
        <p:nvSpPr>
          <p:cNvPr id="25" name="Rectangle 3"/>
          <p:cNvSpPr txBox="1">
            <a:spLocks/>
          </p:cNvSpPr>
          <p:nvPr>
            <p:custDataLst>
              <p:tags r:id="rId4"/>
            </p:custDataLst>
          </p:nvPr>
        </p:nvSpPr>
        <p:spPr bwMode="gray">
          <a:xfrm>
            <a:off x="6552201" y="3815285"/>
            <a:ext cx="2347502" cy="251221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205230" tIns="73464" rIns="73464" bIns="73464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defTabSz="466431" eaLnBrk="0" hangingPunct="0">
              <a:buClr>
                <a:srgbClr val="000000"/>
              </a:buClr>
              <a:buSzPct val="100000"/>
              <a:tabLst>
                <a:tab pos="0" algn="l"/>
                <a:tab pos="184629" algn="l"/>
                <a:tab pos="370879" algn="l"/>
                <a:tab pos="557127" algn="l"/>
                <a:tab pos="743376" algn="l"/>
                <a:tab pos="929625" algn="l"/>
                <a:tab pos="1115874" algn="l"/>
                <a:tab pos="1302122" algn="l"/>
                <a:tab pos="1488371" algn="l"/>
                <a:tab pos="1674619" algn="l"/>
                <a:tab pos="1860869" algn="l"/>
                <a:tab pos="2047117" algn="l"/>
                <a:tab pos="2233366" algn="l"/>
                <a:tab pos="2419615" algn="l"/>
                <a:tab pos="2605864" algn="l"/>
                <a:tab pos="2792112" algn="l"/>
                <a:tab pos="2978361" algn="l"/>
                <a:tab pos="3164609" algn="l"/>
                <a:tab pos="3350859" algn="l"/>
                <a:tab pos="3537107" algn="l"/>
                <a:tab pos="3723356" algn="l"/>
              </a:tabLst>
              <a:defRPr/>
            </a:pPr>
            <a:r>
              <a:rPr lang="en-US" altLang="en-US" b="1" kern="0" dirty="0" smtClean="0">
                <a:solidFill>
                  <a:srgbClr val="002960"/>
                </a:solidFill>
                <a:ea typeface="SimSun" charset="-122"/>
              </a:rPr>
              <a:t>Circulation Loop</a:t>
            </a:r>
            <a:endParaRPr lang="en-US" altLang="en-US" b="1" kern="0" dirty="0">
              <a:solidFill>
                <a:srgbClr val="002960"/>
              </a:solidFill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68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Rectangle 601"/>
          <p:cNvSpPr/>
          <p:nvPr/>
        </p:nvSpPr>
        <p:spPr>
          <a:xfrm>
            <a:off x="4899793" y="5703132"/>
            <a:ext cx="1298514" cy="587158"/>
          </a:xfrm>
          <a:prstGeom prst="rect">
            <a:avLst/>
          </a:prstGeom>
          <a:solidFill>
            <a:srgbClr val="00B050">
              <a:alpha val="30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86" tIns="46643" rIns="93286" bIns="4664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08" name="Rectangle 607"/>
          <p:cNvSpPr/>
          <p:nvPr/>
        </p:nvSpPr>
        <p:spPr>
          <a:xfrm>
            <a:off x="7252135" y="5310344"/>
            <a:ext cx="1632677" cy="392788"/>
          </a:xfrm>
          <a:prstGeom prst="rect">
            <a:avLst/>
          </a:prstGeom>
          <a:solidFill>
            <a:schemeClr val="accent4">
              <a:alpha val="3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86" tIns="46643" rIns="93286" bIns="4664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121490" y="237733"/>
            <a:ext cx="8794113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en-US" sz="2900" dirty="0" smtClean="0">
                <a:latin typeface="Arial" charset="0"/>
              </a:rPr>
              <a:t>Main Circulation Loop</a:t>
            </a:r>
            <a:endParaRPr lang="en-US" altLang="en-US" sz="2900" dirty="0">
              <a:latin typeface="Arial" charset="0"/>
            </a:endParaRPr>
          </a:p>
        </p:txBody>
      </p:sp>
      <p:sp>
        <p:nvSpPr>
          <p:cNvPr id="44" name="Rectangle 43"/>
          <p:cNvSpPr>
            <a:spLocks/>
          </p:cNvSpPr>
          <p:nvPr>
            <p:custDataLst>
              <p:tags r:id="rId4"/>
            </p:custDataLst>
          </p:nvPr>
        </p:nvSpPr>
        <p:spPr bwMode="gray">
          <a:xfrm>
            <a:off x="276991" y="895382"/>
            <a:ext cx="2630415" cy="213929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86" tIns="46643" rIns="93286" bIns="46643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 err="1">
              <a:solidFill>
                <a:srgbClr val="000000"/>
              </a:solidFill>
            </a:endParaRPr>
          </a:p>
        </p:txBody>
      </p:sp>
      <p:sp>
        <p:nvSpPr>
          <p:cNvPr id="49" name="Rectangle 3"/>
          <p:cNvSpPr txBox="1">
            <a:spLocks/>
          </p:cNvSpPr>
          <p:nvPr>
            <p:custDataLst>
              <p:tags r:id="rId5"/>
            </p:custDataLst>
          </p:nvPr>
        </p:nvSpPr>
        <p:spPr bwMode="gray">
          <a:xfrm>
            <a:off x="276991" y="895380"/>
            <a:ext cx="2630415" cy="64589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205230" tIns="73464" rIns="73464" bIns="73464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349824" fontAlgn="base">
              <a:spcBef>
                <a:spcPct val="0"/>
              </a:spcBef>
              <a:spcAft>
                <a:spcPct val="0"/>
              </a:spcAft>
              <a:buClr>
                <a:srgbClr val="002960"/>
              </a:buClr>
            </a:pPr>
            <a:r>
              <a:rPr lang="en-US" b="1" dirty="0">
                <a:solidFill>
                  <a:srgbClr val="0066CC"/>
                </a:solidFill>
              </a:rPr>
              <a:t>Pressure Control</a:t>
            </a:r>
          </a:p>
        </p:txBody>
      </p:sp>
      <p:sp>
        <p:nvSpPr>
          <p:cNvPr id="63" name="Rectangle 226"/>
          <p:cNvSpPr txBox="1">
            <a:spLocks/>
          </p:cNvSpPr>
          <p:nvPr>
            <p:custDataLst>
              <p:tags r:id="rId6"/>
            </p:custDataLst>
          </p:nvPr>
        </p:nvSpPr>
        <p:spPr bwMode="gray">
          <a:xfrm>
            <a:off x="354743" y="1583865"/>
            <a:ext cx="2619487" cy="1670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002960"/>
              </a:buClr>
            </a:pPr>
            <a:r>
              <a:rPr lang="en-US" sz="1400" b="1" dirty="0">
                <a:solidFill>
                  <a:srgbClr val="000000"/>
                </a:solidFill>
              </a:rPr>
              <a:t>Increased by pressurizing pump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002960"/>
              </a:buClr>
            </a:pPr>
            <a:r>
              <a:rPr lang="en-US" sz="1400" b="1" dirty="0">
                <a:solidFill>
                  <a:srgbClr val="000000"/>
                </a:solidFill>
              </a:rPr>
              <a:t>Measured by pressure transmitter and gauges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002960"/>
              </a:buClr>
            </a:pPr>
            <a:r>
              <a:rPr lang="en-US" sz="1400" b="1" dirty="0" smtClean="0">
                <a:solidFill>
                  <a:srgbClr val="000000"/>
                </a:solidFill>
              </a:rPr>
              <a:t>Set </a:t>
            </a:r>
            <a:r>
              <a:rPr lang="en-US" sz="1400" b="1" dirty="0">
                <a:solidFill>
                  <a:srgbClr val="000000"/>
                </a:solidFill>
              </a:rPr>
              <a:t>by back-pressure regulator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002960"/>
              </a:buClr>
            </a:pP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84" name="Rectangle 11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gray">
          <a:xfrm>
            <a:off x="347454" y="1615658"/>
            <a:ext cx="149284" cy="149276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2960"/>
                </a:solidFill>
              </a:rPr>
              <a:t>1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76991" y="895383"/>
            <a:ext cx="450964" cy="645899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86" tIns="46643" rIns="93286" bIns="4664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89" name="Rectangle 11"/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gray">
          <a:xfrm>
            <a:off x="346774" y="2085995"/>
            <a:ext cx="149284" cy="149276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2960"/>
                </a:solidFill>
              </a:rPr>
              <a:t>2</a:t>
            </a:r>
          </a:p>
        </p:txBody>
      </p:sp>
      <p:sp>
        <p:nvSpPr>
          <p:cNvPr id="42" name="Rectangle 41"/>
          <p:cNvSpPr>
            <a:spLocks/>
          </p:cNvSpPr>
          <p:nvPr>
            <p:custDataLst>
              <p:tags r:id="rId9"/>
            </p:custDataLst>
          </p:nvPr>
        </p:nvSpPr>
        <p:spPr bwMode="gray">
          <a:xfrm>
            <a:off x="3302517" y="895388"/>
            <a:ext cx="2630415" cy="213928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86" tIns="46643" rIns="93286" bIns="46643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 err="1">
              <a:solidFill>
                <a:srgbClr val="000000"/>
              </a:solidFill>
            </a:endParaRPr>
          </a:p>
        </p:txBody>
      </p:sp>
      <p:sp>
        <p:nvSpPr>
          <p:cNvPr id="45" name="Rectangle 3"/>
          <p:cNvSpPr txBox="1">
            <a:spLocks/>
          </p:cNvSpPr>
          <p:nvPr>
            <p:custDataLst>
              <p:tags r:id="rId10"/>
            </p:custDataLst>
          </p:nvPr>
        </p:nvSpPr>
        <p:spPr bwMode="gray">
          <a:xfrm>
            <a:off x="3302517" y="895387"/>
            <a:ext cx="2630415" cy="64589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205230" tIns="73464" rIns="73464" bIns="73464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349824" fontAlgn="base">
              <a:spcBef>
                <a:spcPct val="0"/>
              </a:spcBef>
              <a:spcAft>
                <a:spcPct val="0"/>
              </a:spcAft>
              <a:buClr>
                <a:srgbClr val="002960"/>
              </a:buClr>
            </a:pPr>
            <a:r>
              <a:rPr lang="en-US" b="1" dirty="0">
                <a:solidFill>
                  <a:srgbClr val="0066CC"/>
                </a:solidFill>
              </a:rPr>
              <a:t>Temperature Control</a:t>
            </a:r>
          </a:p>
        </p:txBody>
      </p:sp>
      <p:sp>
        <p:nvSpPr>
          <p:cNvPr id="47" name="Rectangle 226"/>
          <p:cNvSpPr txBox="1">
            <a:spLocks/>
          </p:cNvSpPr>
          <p:nvPr>
            <p:custDataLst>
              <p:tags r:id="rId11"/>
            </p:custDataLst>
          </p:nvPr>
        </p:nvSpPr>
        <p:spPr bwMode="gray">
          <a:xfrm>
            <a:off x="3380272" y="1557956"/>
            <a:ext cx="2481920" cy="112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002960"/>
              </a:buClr>
            </a:pPr>
            <a:r>
              <a:rPr lang="en-US" sz="1400" b="1" dirty="0">
                <a:solidFill>
                  <a:srgbClr val="000000"/>
                </a:solidFill>
              </a:rPr>
              <a:t>Increased by autoclave heating rod and pre-heater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002960"/>
              </a:buClr>
            </a:pPr>
            <a:r>
              <a:rPr lang="en-US" sz="1400" b="1" dirty="0">
                <a:solidFill>
                  <a:srgbClr val="000000"/>
                </a:solidFill>
              </a:rPr>
              <a:t>Measured by thermocouples in autoclave and on the loop </a:t>
            </a:r>
          </a:p>
        </p:txBody>
      </p:sp>
      <p:sp>
        <p:nvSpPr>
          <p:cNvPr id="50" name="Rectangle 11"/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gray">
          <a:xfrm>
            <a:off x="3372981" y="1598388"/>
            <a:ext cx="149284" cy="149276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2960"/>
                </a:solidFill>
              </a:rPr>
              <a:t>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302517" y="895390"/>
            <a:ext cx="450964" cy="645899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86" tIns="46643" rIns="93286" bIns="4664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2" name="Rectangle 11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gray">
          <a:xfrm>
            <a:off x="3365561" y="2067242"/>
            <a:ext cx="149284" cy="149276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2960"/>
                </a:solidFill>
              </a:rPr>
              <a:t>2</a:t>
            </a:r>
          </a:p>
        </p:txBody>
      </p:sp>
      <p:sp>
        <p:nvSpPr>
          <p:cNvPr id="54" name="Rectangle 53"/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6285187" y="895384"/>
            <a:ext cx="2630415" cy="213929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86" tIns="46643" rIns="93286" bIns="46643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 err="1">
              <a:solidFill>
                <a:srgbClr val="000000"/>
              </a:solidFill>
            </a:endParaRPr>
          </a:p>
        </p:txBody>
      </p:sp>
      <p:sp>
        <p:nvSpPr>
          <p:cNvPr id="55" name="Rectangle 3"/>
          <p:cNvSpPr txBox="1">
            <a:spLocks/>
          </p:cNvSpPr>
          <p:nvPr>
            <p:custDataLst>
              <p:tags r:id="rId15"/>
            </p:custDataLst>
          </p:nvPr>
        </p:nvSpPr>
        <p:spPr bwMode="gray">
          <a:xfrm>
            <a:off x="6285187" y="895382"/>
            <a:ext cx="2630415" cy="64589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205230" tIns="73464" rIns="73464" bIns="73464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349824" fontAlgn="base">
              <a:spcBef>
                <a:spcPct val="0"/>
              </a:spcBef>
              <a:spcAft>
                <a:spcPct val="0"/>
              </a:spcAft>
              <a:buClr>
                <a:srgbClr val="002960"/>
              </a:buClr>
            </a:pPr>
            <a:r>
              <a:rPr lang="en-US" b="1" dirty="0">
                <a:solidFill>
                  <a:srgbClr val="0066CC"/>
                </a:solidFill>
              </a:rPr>
              <a:t>Flow Control</a:t>
            </a:r>
          </a:p>
        </p:txBody>
      </p:sp>
      <p:sp>
        <p:nvSpPr>
          <p:cNvPr id="56" name="Rectangle 226"/>
          <p:cNvSpPr txBox="1">
            <a:spLocks/>
          </p:cNvSpPr>
          <p:nvPr>
            <p:custDataLst>
              <p:tags r:id="rId16"/>
            </p:custDataLst>
          </p:nvPr>
        </p:nvSpPr>
        <p:spPr bwMode="gray">
          <a:xfrm>
            <a:off x="6362939" y="1583865"/>
            <a:ext cx="2619487" cy="116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002960"/>
              </a:buClr>
            </a:pPr>
            <a:r>
              <a:rPr lang="en-US" sz="1400" b="1" dirty="0">
                <a:solidFill>
                  <a:srgbClr val="000000"/>
                </a:solidFill>
              </a:rPr>
              <a:t>Increased by circulation pump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002960"/>
              </a:buClr>
            </a:pPr>
            <a:r>
              <a:rPr lang="en-US" sz="1400" b="1" dirty="0">
                <a:solidFill>
                  <a:srgbClr val="000000"/>
                </a:solidFill>
              </a:rPr>
              <a:t>Measured by differential pressure transmitter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002960"/>
              </a:buClr>
            </a:pPr>
            <a:r>
              <a:rPr lang="en-US" sz="1400" b="1" dirty="0">
                <a:solidFill>
                  <a:srgbClr val="000000"/>
                </a:solidFill>
              </a:rPr>
              <a:t>Moderated by control valve</a:t>
            </a:r>
          </a:p>
        </p:txBody>
      </p:sp>
      <p:sp>
        <p:nvSpPr>
          <p:cNvPr id="57" name="Rectangle 11"/>
          <p:cNvSpPr>
            <a:spLocks noChangeAspect="1" noChangeArrowheads="1"/>
          </p:cNvSpPr>
          <p:nvPr>
            <p:custDataLst>
              <p:tags r:id="rId17"/>
            </p:custDataLst>
          </p:nvPr>
        </p:nvSpPr>
        <p:spPr bwMode="gray">
          <a:xfrm>
            <a:off x="6355650" y="1615660"/>
            <a:ext cx="149284" cy="149276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2960"/>
                </a:solidFill>
              </a:rPr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285187" y="895385"/>
            <a:ext cx="450964" cy="645899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86" tIns="46643" rIns="93286" bIns="4664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9" name="Rectangle 11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gray">
          <a:xfrm>
            <a:off x="6354970" y="2530212"/>
            <a:ext cx="149284" cy="149276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2960"/>
                </a:solidFill>
              </a:rPr>
              <a:t>3</a:t>
            </a:r>
            <a:endParaRPr lang="en-US" sz="1000" b="1" dirty="0">
              <a:solidFill>
                <a:srgbClr val="002960"/>
              </a:solidFill>
            </a:endParaRPr>
          </a:p>
        </p:txBody>
      </p:sp>
      <p:cxnSp>
        <p:nvCxnSpPr>
          <p:cNvPr id="333" name="Straight Connector 319"/>
          <p:cNvCxnSpPr>
            <a:cxnSpLocks noChangeShapeType="1"/>
            <a:stCxn id="365" idx="3"/>
            <a:endCxn id="372" idx="2"/>
          </p:cNvCxnSpPr>
          <p:nvPr/>
        </p:nvCxnSpPr>
        <p:spPr bwMode="auto">
          <a:xfrm>
            <a:off x="4699145" y="3700318"/>
            <a:ext cx="944366" cy="6479"/>
          </a:xfrm>
          <a:prstGeom prst="line">
            <a:avLst/>
          </a:prstGeom>
          <a:noFill/>
          <a:ln w="19050" algn="ctr">
            <a:solidFill>
              <a:srgbClr val="4F81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4" name="Straight Connector 319"/>
          <p:cNvCxnSpPr>
            <a:cxnSpLocks noChangeShapeType="1"/>
          </p:cNvCxnSpPr>
          <p:nvPr/>
        </p:nvCxnSpPr>
        <p:spPr bwMode="auto">
          <a:xfrm flipV="1">
            <a:off x="5617594" y="3714894"/>
            <a:ext cx="0" cy="461628"/>
          </a:xfrm>
          <a:prstGeom prst="line">
            <a:avLst/>
          </a:prstGeom>
          <a:noFill/>
          <a:ln w="19050" algn="ctr">
            <a:solidFill>
              <a:srgbClr val="4F81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5" name="Straight Connector 319"/>
          <p:cNvCxnSpPr>
            <a:cxnSpLocks noChangeShapeType="1"/>
          </p:cNvCxnSpPr>
          <p:nvPr/>
        </p:nvCxnSpPr>
        <p:spPr bwMode="auto">
          <a:xfrm flipV="1">
            <a:off x="4715343" y="3693839"/>
            <a:ext cx="0" cy="461627"/>
          </a:xfrm>
          <a:prstGeom prst="line">
            <a:avLst/>
          </a:prstGeom>
          <a:noFill/>
          <a:ln w="19050" algn="ctr">
            <a:solidFill>
              <a:srgbClr val="4F81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6" name="Straight Connector 335"/>
          <p:cNvCxnSpPr>
            <a:stCxn id="473" idx="3"/>
            <a:endCxn id="431" idx="1"/>
          </p:cNvCxnSpPr>
          <p:nvPr/>
        </p:nvCxnSpPr>
        <p:spPr bwMode="auto">
          <a:xfrm flipV="1">
            <a:off x="2687304" y="5520911"/>
            <a:ext cx="3560409" cy="4859"/>
          </a:xfrm>
          <a:prstGeom prst="line">
            <a:avLst/>
          </a:prstGeom>
          <a:noFill/>
          <a:ln w="57150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</p:cxnSp>
      <p:cxnSp>
        <p:nvCxnSpPr>
          <p:cNvPr id="337" name="Straight Connector 336"/>
          <p:cNvCxnSpPr>
            <a:stCxn id="398" idx="1"/>
            <a:endCxn id="558" idx="0"/>
          </p:cNvCxnSpPr>
          <p:nvPr/>
        </p:nvCxnSpPr>
        <p:spPr bwMode="auto">
          <a:xfrm flipH="1">
            <a:off x="6296309" y="4238074"/>
            <a:ext cx="3240" cy="1681295"/>
          </a:xfrm>
          <a:prstGeom prst="line">
            <a:avLst/>
          </a:prstGeom>
          <a:noFill/>
          <a:ln w="57150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</p:cxnSp>
      <p:cxnSp>
        <p:nvCxnSpPr>
          <p:cNvPr id="338" name="Straight Connector 337"/>
          <p:cNvCxnSpPr>
            <a:stCxn id="511" idx="1"/>
            <a:endCxn id="398" idx="2"/>
          </p:cNvCxnSpPr>
          <p:nvPr/>
        </p:nvCxnSpPr>
        <p:spPr bwMode="auto">
          <a:xfrm>
            <a:off x="5100866" y="4174903"/>
            <a:ext cx="1226219" cy="11339"/>
          </a:xfrm>
          <a:prstGeom prst="line">
            <a:avLst/>
          </a:prstGeom>
          <a:noFill/>
          <a:ln w="57150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</p:cxnSp>
      <p:cxnSp>
        <p:nvCxnSpPr>
          <p:cNvPr id="339" name="Straight Connector 320"/>
          <p:cNvCxnSpPr>
            <a:cxnSpLocks noChangeShapeType="1"/>
          </p:cNvCxnSpPr>
          <p:nvPr/>
        </p:nvCxnSpPr>
        <p:spPr bwMode="auto">
          <a:xfrm>
            <a:off x="4111142" y="4165185"/>
            <a:ext cx="933028" cy="3239"/>
          </a:xfrm>
          <a:prstGeom prst="line">
            <a:avLst/>
          </a:prstGeom>
          <a:noFill/>
          <a:ln w="28575" algn="ctr">
            <a:solidFill>
              <a:srgbClr val="4F81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0" name="Straight Connector 339"/>
          <p:cNvCxnSpPr/>
          <p:nvPr/>
        </p:nvCxnSpPr>
        <p:spPr bwMode="auto">
          <a:xfrm>
            <a:off x="2620889" y="4157085"/>
            <a:ext cx="1427080" cy="12958"/>
          </a:xfrm>
          <a:prstGeom prst="line">
            <a:avLst/>
          </a:prstGeom>
          <a:noFill/>
          <a:ln w="57150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</p:cxnSp>
      <p:cxnSp>
        <p:nvCxnSpPr>
          <p:cNvPr id="341" name="Straight Arrow Connector 340"/>
          <p:cNvCxnSpPr>
            <a:endCxn id="353" idx="3"/>
          </p:cNvCxnSpPr>
          <p:nvPr/>
        </p:nvCxnSpPr>
        <p:spPr bwMode="auto">
          <a:xfrm flipH="1" flipV="1">
            <a:off x="2257235" y="3437351"/>
            <a:ext cx="5669" cy="259159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342" name="Straight Arrow Connector 341"/>
          <p:cNvCxnSpPr/>
          <p:nvPr/>
        </p:nvCxnSpPr>
        <p:spPr bwMode="auto">
          <a:xfrm flipH="1" flipV="1">
            <a:off x="2261284" y="4145748"/>
            <a:ext cx="1620" cy="179792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343" name="Straight Arrow Connector 342"/>
          <p:cNvCxnSpPr>
            <a:endCxn id="347" idx="1"/>
          </p:cNvCxnSpPr>
          <p:nvPr/>
        </p:nvCxnSpPr>
        <p:spPr bwMode="auto">
          <a:xfrm flipV="1">
            <a:off x="2271003" y="4155465"/>
            <a:ext cx="226778" cy="0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344" name="Straight Arrow Connector 343"/>
          <p:cNvCxnSpPr/>
          <p:nvPr/>
        </p:nvCxnSpPr>
        <p:spPr bwMode="auto">
          <a:xfrm flipV="1">
            <a:off x="2261284" y="3792642"/>
            <a:ext cx="0" cy="353104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345" name="Straight Arrow Connector 344"/>
          <p:cNvCxnSpPr/>
          <p:nvPr/>
        </p:nvCxnSpPr>
        <p:spPr bwMode="auto">
          <a:xfrm flipH="1">
            <a:off x="1976192" y="4145746"/>
            <a:ext cx="285092" cy="1620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miter lim="800000"/>
            <a:tailEnd type="none"/>
          </a:ln>
          <a:effectLst/>
        </p:spPr>
      </p:cxnSp>
      <p:grpSp>
        <p:nvGrpSpPr>
          <p:cNvPr id="346" name="Group 35"/>
          <p:cNvGrpSpPr>
            <a:grpSpLocks/>
          </p:cNvGrpSpPr>
          <p:nvPr/>
        </p:nvGrpSpPr>
        <p:grpSpPr bwMode="auto">
          <a:xfrm>
            <a:off x="2497781" y="4116591"/>
            <a:ext cx="166844" cy="77748"/>
            <a:chOff x="6096000" y="3698970"/>
            <a:chExt cx="342900" cy="171450"/>
          </a:xfrm>
        </p:grpSpPr>
        <p:sp>
          <p:nvSpPr>
            <p:cNvPr id="347" name="Rectangle 346"/>
            <p:cNvSpPr/>
            <p:nvPr/>
          </p:nvSpPr>
          <p:spPr>
            <a:xfrm>
              <a:off x="6096000" y="3738262"/>
              <a:ext cx="229710" cy="89296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6249139" y="3698970"/>
              <a:ext cx="189761" cy="17145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</p:grpSp>
      <p:grpSp>
        <p:nvGrpSpPr>
          <p:cNvPr id="349" name="Group 43"/>
          <p:cNvGrpSpPr>
            <a:grpSpLocks/>
          </p:cNvGrpSpPr>
          <p:nvPr/>
        </p:nvGrpSpPr>
        <p:grpSpPr bwMode="auto">
          <a:xfrm rot="-5400000">
            <a:off x="2190015" y="3697075"/>
            <a:ext cx="103664" cy="87471"/>
            <a:chOff x="12039600" y="9432926"/>
            <a:chExt cx="457200" cy="358774"/>
          </a:xfrm>
        </p:grpSpPr>
        <p:sp>
          <p:nvSpPr>
            <p:cNvPr id="350" name="Rectangle 349"/>
            <p:cNvSpPr/>
            <p:nvPr/>
          </p:nvSpPr>
          <p:spPr>
            <a:xfrm>
              <a:off x="12161039" y="9432924"/>
              <a:ext cx="214313" cy="358774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12039600" y="9565805"/>
              <a:ext cx="457200" cy="22589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</p:grpSp>
      <p:grpSp>
        <p:nvGrpSpPr>
          <p:cNvPr id="352" name="Group 77"/>
          <p:cNvGrpSpPr>
            <a:grpSpLocks/>
          </p:cNvGrpSpPr>
          <p:nvPr/>
        </p:nvGrpSpPr>
        <p:grpSpPr bwMode="auto">
          <a:xfrm>
            <a:off x="2146277" y="3280234"/>
            <a:ext cx="166843" cy="155496"/>
            <a:chOff x="5612108" y="1890203"/>
            <a:chExt cx="342040" cy="342900"/>
          </a:xfrm>
        </p:grpSpPr>
        <p:sp>
          <p:nvSpPr>
            <p:cNvPr id="353" name="Isosceles Triangle 352"/>
            <p:cNvSpPr/>
            <p:nvPr/>
          </p:nvSpPr>
          <p:spPr>
            <a:xfrm>
              <a:off x="5725015" y="2004503"/>
              <a:ext cx="229133" cy="232173"/>
            </a:xfrm>
            <a:prstGeom prst="triangl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black"/>
                </a:solidFill>
                <a:latin typeface="+mj-lt"/>
                <a:ea typeface="SimSun"/>
              </a:endParaRPr>
            </a:p>
          </p:txBody>
        </p:sp>
        <p:sp>
          <p:nvSpPr>
            <p:cNvPr id="354" name="Isosceles Triangle 353"/>
            <p:cNvSpPr/>
            <p:nvPr/>
          </p:nvSpPr>
          <p:spPr>
            <a:xfrm rot="5400000">
              <a:off x="5612376" y="1889935"/>
              <a:ext cx="228600" cy="229133"/>
            </a:xfrm>
            <a:prstGeom prst="triangl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black"/>
                </a:solidFill>
                <a:latin typeface="+mj-lt"/>
                <a:ea typeface="SimSun"/>
              </a:endParaRPr>
            </a:p>
          </p:txBody>
        </p:sp>
      </p:grpSp>
      <p:cxnSp>
        <p:nvCxnSpPr>
          <p:cNvPr id="355" name="Straight Arrow Connector 354"/>
          <p:cNvCxnSpPr/>
          <p:nvPr/>
        </p:nvCxnSpPr>
        <p:spPr bwMode="auto">
          <a:xfrm flipV="1">
            <a:off x="4198615" y="4165183"/>
            <a:ext cx="361225" cy="0"/>
          </a:xfrm>
          <a:prstGeom prst="straightConnector1">
            <a:avLst/>
          </a:prstGeom>
          <a:noFill/>
          <a:ln w="28575" cap="flat" cmpd="sng" algn="ctr">
            <a:solidFill>
              <a:srgbClr val="4F81BD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356" name="Straight Arrow Connector 355"/>
          <p:cNvCxnSpPr/>
          <p:nvPr/>
        </p:nvCxnSpPr>
        <p:spPr bwMode="auto">
          <a:xfrm flipH="1">
            <a:off x="1391430" y="3332066"/>
            <a:ext cx="751606" cy="0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miter lim="800000"/>
            <a:tailEnd type="none"/>
          </a:ln>
          <a:effectLst/>
        </p:spPr>
      </p:cxnSp>
      <p:sp>
        <p:nvSpPr>
          <p:cNvPr id="357" name="TextBox 250"/>
          <p:cNvSpPr txBox="1">
            <a:spLocks noChangeArrowheads="1"/>
          </p:cNvSpPr>
          <p:nvPr/>
        </p:nvSpPr>
        <p:spPr bwMode="auto">
          <a:xfrm>
            <a:off x="7295750" y="5903171"/>
            <a:ext cx="991687" cy="23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6643" tIns="23322" rIns="46643" bIns="23322">
            <a:spAutoFit/>
          </a:bodyPr>
          <a:lstStyle/>
          <a:p>
            <a:pPr defTabSz="18625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1200" b="1">
                <a:solidFill>
                  <a:prstClr val="white"/>
                </a:solidFill>
                <a:latin typeface="+mj-lt"/>
                <a:ea typeface="SimSun" charset="-122"/>
              </a:rPr>
              <a:t>Fill Terminal</a:t>
            </a:r>
          </a:p>
        </p:txBody>
      </p:sp>
      <p:sp>
        <p:nvSpPr>
          <p:cNvPr id="358" name="TextBox 256"/>
          <p:cNvSpPr txBox="1">
            <a:spLocks noChangeArrowheads="1"/>
          </p:cNvSpPr>
          <p:nvPr/>
        </p:nvSpPr>
        <p:spPr bwMode="auto">
          <a:xfrm>
            <a:off x="3370878" y="6104019"/>
            <a:ext cx="1488810" cy="23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6643" tIns="23322" rIns="46643" bIns="23322">
            <a:spAutoFit/>
          </a:bodyPr>
          <a:lstStyle/>
          <a:p>
            <a:pPr defTabSz="18625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1200" b="1" dirty="0">
                <a:solidFill>
                  <a:prstClr val="black"/>
                </a:solidFill>
                <a:latin typeface="+mj-lt"/>
                <a:ea typeface="SimSun" charset="-122"/>
              </a:rPr>
              <a:t>Pressurizing Pump</a:t>
            </a:r>
          </a:p>
        </p:txBody>
      </p:sp>
      <p:sp>
        <p:nvSpPr>
          <p:cNvPr id="359" name="Line Callout 1 (No Border) 358"/>
          <p:cNvSpPr/>
          <p:nvPr/>
        </p:nvSpPr>
        <p:spPr bwMode="auto">
          <a:xfrm>
            <a:off x="1504830" y="5687017"/>
            <a:ext cx="874714" cy="236483"/>
          </a:xfrm>
          <a:prstGeom prst="callout1">
            <a:avLst>
              <a:gd name="adj1" fmla="val 22089"/>
              <a:gd name="adj2" fmla="val 84916"/>
              <a:gd name="adj3" fmla="val -47014"/>
              <a:gd name="adj4" fmla="val 189513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6643" tIns="23322" rIns="46643" bIns="23322" anchor="ctr"/>
          <a:lstStyle/>
          <a:p>
            <a:pPr defTabSz="186250">
              <a:buClr>
                <a:srgbClr val="000000"/>
              </a:buClr>
              <a:buSzPct val="100000"/>
              <a:defRPr/>
            </a:pPr>
            <a:r>
              <a:rPr lang="en-US" sz="1200" b="1" kern="0" dirty="0">
                <a:solidFill>
                  <a:prstClr val="black"/>
                </a:solidFill>
                <a:latin typeface="+mj-lt"/>
                <a:ea typeface="SimSun"/>
              </a:rPr>
              <a:t>Pre-heater</a:t>
            </a:r>
          </a:p>
        </p:txBody>
      </p:sp>
      <p:grpSp>
        <p:nvGrpSpPr>
          <p:cNvPr id="360" name="Group 348"/>
          <p:cNvGrpSpPr>
            <a:grpSpLocks/>
          </p:cNvGrpSpPr>
          <p:nvPr/>
        </p:nvGrpSpPr>
        <p:grpSpPr bwMode="auto">
          <a:xfrm>
            <a:off x="2870344" y="4106874"/>
            <a:ext cx="111770" cy="80987"/>
            <a:chOff x="12039600" y="9432926"/>
            <a:chExt cx="457200" cy="358774"/>
          </a:xfrm>
        </p:grpSpPr>
        <p:sp>
          <p:nvSpPr>
            <p:cNvPr id="361" name="Rectangle 360"/>
            <p:cNvSpPr/>
            <p:nvPr/>
          </p:nvSpPr>
          <p:spPr>
            <a:xfrm>
              <a:off x="12165497" y="9432926"/>
              <a:ext cx="205406" cy="358774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12039600" y="9562085"/>
              <a:ext cx="457200" cy="22961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</p:grpSp>
      <p:grpSp>
        <p:nvGrpSpPr>
          <p:cNvPr id="363" name="Group 10"/>
          <p:cNvGrpSpPr>
            <a:grpSpLocks/>
          </p:cNvGrpSpPr>
          <p:nvPr/>
        </p:nvGrpSpPr>
        <p:grpSpPr bwMode="auto">
          <a:xfrm rot="10800000">
            <a:off x="4697524" y="3677640"/>
            <a:ext cx="103670" cy="90706"/>
            <a:chOff x="5257800" y="6214315"/>
            <a:chExt cx="213365" cy="200026"/>
          </a:xfrm>
        </p:grpSpPr>
        <p:sp>
          <p:nvSpPr>
            <p:cNvPr id="364" name="Rectangle 363"/>
            <p:cNvSpPr/>
            <p:nvPr/>
          </p:nvSpPr>
          <p:spPr>
            <a:xfrm>
              <a:off x="5401154" y="6214315"/>
              <a:ext cx="100015" cy="200026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5287803" y="6314328"/>
              <a:ext cx="193362" cy="100013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</p:grpSp>
      <p:grpSp>
        <p:nvGrpSpPr>
          <p:cNvPr id="366" name="Group 27"/>
          <p:cNvGrpSpPr>
            <a:grpSpLocks/>
          </p:cNvGrpSpPr>
          <p:nvPr/>
        </p:nvGrpSpPr>
        <p:grpSpPr bwMode="auto">
          <a:xfrm>
            <a:off x="2209449" y="4325538"/>
            <a:ext cx="79373" cy="115001"/>
            <a:chOff x="4629716" y="5791200"/>
            <a:chExt cx="161189" cy="253803"/>
          </a:xfrm>
        </p:grpSpPr>
        <p:sp>
          <p:nvSpPr>
            <p:cNvPr id="367" name="Rectangle 366"/>
            <p:cNvSpPr/>
            <p:nvPr/>
          </p:nvSpPr>
          <p:spPr>
            <a:xfrm rot="18889635">
              <a:off x="4596413" y="5903146"/>
              <a:ext cx="175159" cy="108556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  <p:sp>
          <p:nvSpPr>
            <p:cNvPr id="368" name="Rectangle 367"/>
            <p:cNvSpPr/>
            <p:nvPr/>
          </p:nvSpPr>
          <p:spPr>
            <a:xfrm rot="16200000">
              <a:off x="4668566" y="5808273"/>
              <a:ext cx="139412" cy="105266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</p:grpSp>
      <p:cxnSp>
        <p:nvCxnSpPr>
          <p:cNvPr id="369" name="Straight Arrow Connector 368"/>
          <p:cNvCxnSpPr/>
          <p:nvPr/>
        </p:nvCxnSpPr>
        <p:spPr bwMode="auto">
          <a:xfrm flipH="1">
            <a:off x="2003730" y="4425964"/>
            <a:ext cx="204100" cy="192749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370" name="Straight Arrow Connector 369"/>
          <p:cNvCxnSpPr>
            <a:stCxn id="513" idx="1"/>
          </p:cNvCxnSpPr>
          <p:nvPr/>
        </p:nvCxnSpPr>
        <p:spPr bwMode="auto">
          <a:xfrm flipH="1" flipV="1">
            <a:off x="1976192" y="5255273"/>
            <a:ext cx="228398" cy="218665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miter lim="800000"/>
            <a:tailEnd type="none"/>
          </a:ln>
          <a:effectLst/>
        </p:spPr>
      </p:cxnSp>
      <p:grpSp>
        <p:nvGrpSpPr>
          <p:cNvPr id="371" name="Group 375"/>
          <p:cNvGrpSpPr>
            <a:grpSpLocks/>
          </p:cNvGrpSpPr>
          <p:nvPr/>
        </p:nvGrpSpPr>
        <p:grpSpPr bwMode="auto">
          <a:xfrm rot="-5400000">
            <a:off x="5547944" y="3676018"/>
            <a:ext cx="93945" cy="97190"/>
            <a:chOff x="5257800" y="6214315"/>
            <a:chExt cx="213365" cy="200026"/>
          </a:xfrm>
        </p:grpSpPr>
        <p:sp>
          <p:nvSpPr>
            <p:cNvPr id="372" name="Rectangle 371"/>
            <p:cNvSpPr/>
            <p:nvPr/>
          </p:nvSpPr>
          <p:spPr>
            <a:xfrm>
              <a:off x="5368161" y="6214315"/>
              <a:ext cx="99326" cy="200026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5254124" y="6314329"/>
              <a:ext cx="194970" cy="100013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</p:grpSp>
      <p:grpSp>
        <p:nvGrpSpPr>
          <p:cNvPr id="374" name="Group 386"/>
          <p:cNvGrpSpPr>
            <a:grpSpLocks/>
          </p:cNvGrpSpPr>
          <p:nvPr/>
        </p:nvGrpSpPr>
        <p:grpSpPr bwMode="auto">
          <a:xfrm>
            <a:off x="4657030" y="4106874"/>
            <a:ext cx="110149" cy="80987"/>
            <a:chOff x="12039600" y="9432926"/>
            <a:chExt cx="457200" cy="358774"/>
          </a:xfrm>
        </p:grpSpPr>
        <p:sp>
          <p:nvSpPr>
            <p:cNvPr id="375" name="Rectangle 374"/>
            <p:cNvSpPr/>
            <p:nvPr/>
          </p:nvSpPr>
          <p:spPr>
            <a:xfrm>
              <a:off x="12160624" y="9432926"/>
              <a:ext cx="208427" cy="358774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2039600" y="9562085"/>
              <a:ext cx="457200" cy="22961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</p:grpSp>
      <p:grpSp>
        <p:nvGrpSpPr>
          <p:cNvPr id="377" name="Group 74"/>
          <p:cNvGrpSpPr>
            <a:grpSpLocks/>
          </p:cNvGrpSpPr>
          <p:nvPr/>
        </p:nvGrpSpPr>
        <p:grpSpPr bwMode="auto">
          <a:xfrm>
            <a:off x="5019873" y="3324536"/>
            <a:ext cx="302910" cy="455148"/>
            <a:chOff x="8727679" y="1492034"/>
            <a:chExt cx="621346" cy="1002080"/>
          </a:xfrm>
        </p:grpSpPr>
        <p:sp>
          <p:nvSpPr>
            <p:cNvPr id="378" name="Rectangle 377"/>
            <p:cNvSpPr/>
            <p:nvPr/>
          </p:nvSpPr>
          <p:spPr>
            <a:xfrm>
              <a:off x="8900460" y="1834382"/>
              <a:ext cx="279108" cy="363745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>
                    <a:lumMod val="75000"/>
                    <a:shade val="30000"/>
                    <a:satMod val="115000"/>
                  </a:sysClr>
                </a:gs>
                <a:gs pos="50000">
                  <a:sysClr val="window" lastClr="FFFFFF">
                    <a:lumMod val="75000"/>
                    <a:shade val="67500"/>
                    <a:satMod val="115000"/>
                  </a:sysClr>
                </a:gs>
                <a:gs pos="100000">
                  <a:sysClr val="window" lastClr="FFFFFF">
                    <a:lumMod val="75000"/>
                    <a:shade val="100000"/>
                    <a:satMod val="115000"/>
                  </a:sysClr>
                </a:gs>
              </a:gsLst>
              <a:lin ang="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  <p:sp>
          <p:nvSpPr>
            <p:cNvPr id="379" name="Oval 378"/>
            <p:cNvSpPr/>
            <p:nvPr/>
          </p:nvSpPr>
          <p:spPr>
            <a:xfrm>
              <a:off x="8757582" y="1492034"/>
              <a:ext cx="591443" cy="524219"/>
            </a:xfrm>
            <a:prstGeom prst="ellipse">
              <a:avLst/>
            </a:prstGeom>
            <a:solidFill>
              <a:srgbClr val="F7964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8824037" y="2101840"/>
              <a:ext cx="445243" cy="331651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>
                    <a:lumMod val="75000"/>
                    <a:shade val="30000"/>
                    <a:satMod val="115000"/>
                  </a:sysClr>
                </a:gs>
                <a:gs pos="50000">
                  <a:sysClr val="window" lastClr="FFFFFF">
                    <a:lumMod val="75000"/>
                    <a:shade val="67500"/>
                    <a:satMod val="115000"/>
                  </a:sysClr>
                </a:gs>
                <a:gs pos="100000">
                  <a:sysClr val="window" lastClr="FFFFFF">
                    <a:lumMod val="75000"/>
                    <a:shade val="100000"/>
                    <a:satMod val="115000"/>
                  </a:sysClr>
                </a:gs>
              </a:gsLst>
              <a:lin ang="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  <p:sp>
          <p:nvSpPr>
            <p:cNvPr id="381" name="Oval 380"/>
            <p:cNvSpPr/>
            <p:nvPr/>
          </p:nvSpPr>
          <p:spPr>
            <a:xfrm>
              <a:off x="8727679" y="2048349"/>
              <a:ext cx="132908" cy="445765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75000"/>
                    <a:shade val="30000"/>
                    <a:satMod val="115000"/>
                  </a:sysClr>
                </a:gs>
                <a:gs pos="50000">
                  <a:sysClr val="window" lastClr="FFFFFF">
                    <a:lumMod val="75000"/>
                    <a:shade val="67500"/>
                    <a:satMod val="115000"/>
                  </a:sysClr>
                </a:gs>
                <a:gs pos="100000">
                  <a:sysClr val="window" lastClr="FFFFFF">
                    <a:lumMod val="75000"/>
                    <a:shade val="100000"/>
                    <a:satMod val="115000"/>
                  </a:sysClr>
                </a:gs>
              </a:gsLst>
              <a:lin ang="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  <p:sp>
          <p:nvSpPr>
            <p:cNvPr id="382" name="Oval 381"/>
            <p:cNvSpPr/>
            <p:nvPr/>
          </p:nvSpPr>
          <p:spPr>
            <a:xfrm>
              <a:off x="9202826" y="2048349"/>
              <a:ext cx="132908" cy="44219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75000"/>
                    <a:shade val="30000"/>
                    <a:satMod val="115000"/>
                  </a:sysClr>
                </a:gs>
                <a:gs pos="50000">
                  <a:sysClr val="window" lastClr="FFFFFF">
                    <a:lumMod val="75000"/>
                    <a:shade val="67500"/>
                    <a:satMod val="115000"/>
                  </a:sysClr>
                </a:gs>
                <a:gs pos="100000">
                  <a:sysClr val="window" lastClr="FFFFFF">
                    <a:lumMod val="75000"/>
                    <a:shade val="100000"/>
                    <a:satMod val="115000"/>
                  </a:sysClr>
                </a:gs>
              </a:gsLst>
              <a:lin ang="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  <p:sp>
          <p:nvSpPr>
            <p:cNvPr id="383" name="Oval 382"/>
            <p:cNvSpPr/>
            <p:nvPr/>
          </p:nvSpPr>
          <p:spPr>
            <a:xfrm>
              <a:off x="8880524" y="1606150"/>
              <a:ext cx="332271" cy="295987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8956945" y="1677472"/>
              <a:ext cx="182750" cy="748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  <p:sp>
          <p:nvSpPr>
            <p:cNvPr id="385" name="Oval 384"/>
            <p:cNvSpPr/>
            <p:nvPr/>
          </p:nvSpPr>
          <p:spPr>
            <a:xfrm>
              <a:off x="8757582" y="2233788"/>
              <a:ext cx="66454" cy="74888"/>
            </a:xfrm>
            <a:prstGeom prst="ellipse">
              <a:avLst/>
            </a:prstGeom>
            <a:solidFill>
              <a:srgbClr val="4F81BD"/>
            </a:solidFill>
            <a:ln w="12700" cap="flat" cmpd="sng" algn="ctr">
              <a:solidFill>
                <a:srgbClr val="4F81B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  <p:sp>
          <p:nvSpPr>
            <p:cNvPr id="386" name="Oval 385"/>
            <p:cNvSpPr/>
            <p:nvPr/>
          </p:nvSpPr>
          <p:spPr>
            <a:xfrm>
              <a:off x="9236053" y="2233788"/>
              <a:ext cx="66454" cy="74888"/>
            </a:xfrm>
            <a:prstGeom prst="ellipse">
              <a:avLst/>
            </a:prstGeom>
            <a:solidFill>
              <a:srgbClr val="4F81BD"/>
            </a:solidFill>
            <a:ln w="12700" cap="flat" cmpd="sng" algn="ctr">
              <a:solidFill>
                <a:srgbClr val="4F81B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</p:grpSp>
      <p:grpSp>
        <p:nvGrpSpPr>
          <p:cNvPr id="387" name="Group 84"/>
          <p:cNvGrpSpPr>
            <a:grpSpLocks/>
          </p:cNvGrpSpPr>
          <p:nvPr/>
        </p:nvGrpSpPr>
        <p:grpSpPr bwMode="auto">
          <a:xfrm>
            <a:off x="2724560" y="3293762"/>
            <a:ext cx="398481" cy="463247"/>
            <a:chOff x="6662685" y="2021376"/>
            <a:chExt cx="815666" cy="1021096"/>
          </a:xfrm>
        </p:grpSpPr>
        <p:sp>
          <p:nvSpPr>
            <p:cNvPr id="388" name="Rectangle 387"/>
            <p:cNvSpPr/>
            <p:nvPr/>
          </p:nvSpPr>
          <p:spPr>
            <a:xfrm>
              <a:off x="6977679" y="2735429"/>
              <a:ext cx="215520" cy="307043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  <p:sp>
          <p:nvSpPr>
            <p:cNvPr id="389" name="Oval 388"/>
            <p:cNvSpPr/>
            <p:nvPr/>
          </p:nvSpPr>
          <p:spPr>
            <a:xfrm>
              <a:off x="6662685" y="2021376"/>
              <a:ext cx="815666" cy="828302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75000"/>
                    <a:lumOff val="25000"/>
                    <a:shade val="30000"/>
                    <a:satMod val="115000"/>
                  </a:sysClr>
                </a:gs>
                <a:gs pos="50000">
                  <a:sysClr val="windowText" lastClr="000000">
                    <a:lumMod val="75000"/>
                    <a:lumOff val="25000"/>
                    <a:shade val="67500"/>
                    <a:satMod val="115000"/>
                  </a:sysClr>
                </a:gs>
                <a:gs pos="100000">
                  <a:sysClr val="windowText" lastClr="000000">
                    <a:lumMod val="75000"/>
                    <a:lumOff val="25000"/>
                    <a:shade val="100000"/>
                    <a:satMod val="115000"/>
                  </a:sysClr>
                </a:gs>
              </a:gsLst>
              <a:lin ang="27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  <p:sp>
          <p:nvSpPr>
            <p:cNvPr id="390" name="Oval 389"/>
            <p:cNvSpPr/>
            <p:nvPr/>
          </p:nvSpPr>
          <p:spPr>
            <a:xfrm>
              <a:off x="6772105" y="2132055"/>
              <a:ext cx="603460" cy="603374"/>
            </a:xfrm>
            <a:prstGeom prst="ellipse">
              <a:avLst/>
            </a:prstGeom>
            <a:solidFill>
              <a:srgbClr val="EEECE1">
                <a:lumMod val="9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  <p:sp>
          <p:nvSpPr>
            <p:cNvPr id="391" name="Isosceles Triangle 390"/>
            <p:cNvSpPr/>
            <p:nvPr/>
          </p:nvSpPr>
          <p:spPr>
            <a:xfrm rot="2400000">
              <a:off x="7083782" y="2267725"/>
              <a:ext cx="43103" cy="207075"/>
            </a:xfrm>
            <a:prstGeom prst="triangl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</p:grpSp>
      <p:grpSp>
        <p:nvGrpSpPr>
          <p:cNvPr id="392" name="Group 412"/>
          <p:cNvGrpSpPr>
            <a:grpSpLocks/>
          </p:cNvGrpSpPr>
          <p:nvPr/>
        </p:nvGrpSpPr>
        <p:grpSpPr bwMode="auto">
          <a:xfrm>
            <a:off x="5562519" y="4129550"/>
            <a:ext cx="111770" cy="80987"/>
            <a:chOff x="12039600" y="9432926"/>
            <a:chExt cx="457200" cy="358774"/>
          </a:xfrm>
        </p:grpSpPr>
        <p:sp>
          <p:nvSpPr>
            <p:cNvPr id="393" name="Rectangle 392"/>
            <p:cNvSpPr/>
            <p:nvPr/>
          </p:nvSpPr>
          <p:spPr>
            <a:xfrm>
              <a:off x="12165497" y="9432926"/>
              <a:ext cx="205406" cy="358774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12039600" y="9562085"/>
              <a:ext cx="457200" cy="22961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</p:grpSp>
      <p:cxnSp>
        <p:nvCxnSpPr>
          <p:cNvPr id="395" name="Straight Arrow Connector 394"/>
          <p:cNvCxnSpPr/>
          <p:nvPr/>
        </p:nvCxnSpPr>
        <p:spPr bwMode="auto">
          <a:xfrm>
            <a:off x="5682388" y="4183002"/>
            <a:ext cx="221919" cy="1619"/>
          </a:xfrm>
          <a:prstGeom prst="straightConnector1">
            <a:avLst/>
          </a:prstGeom>
          <a:noFill/>
          <a:ln w="19050" cap="flat" cmpd="sng" algn="ctr">
            <a:solidFill>
              <a:srgbClr val="4F81BD"/>
            </a:solidFill>
            <a:prstDash val="solid"/>
            <a:miter lim="800000"/>
            <a:tailEnd type="arrow"/>
          </a:ln>
          <a:effectLst/>
        </p:spPr>
      </p:cxnSp>
      <p:grpSp>
        <p:nvGrpSpPr>
          <p:cNvPr id="396" name="Group 87"/>
          <p:cNvGrpSpPr>
            <a:grpSpLocks/>
          </p:cNvGrpSpPr>
          <p:nvPr/>
        </p:nvGrpSpPr>
        <p:grpSpPr bwMode="auto">
          <a:xfrm rot="-5400000">
            <a:off x="6231516" y="4142506"/>
            <a:ext cx="103664" cy="87471"/>
            <a:chOff x="12039600" y="9432926"/>
            <a:chExt cx="457200" cy="358774"/>
          </a:xfrm>
        </p:grpSpPr>
        <p:sp>
          <p:nvSpPr>
            <p:cNvPr id="397" name="Rectangle 396"/>
            <p:cNvSpPr/>
            <p:nvPr/>
          </p:nvSpPr>
          <p:spPr>
            <a:xfrm>
              <a:off x="12161044" y="9432924"/>
              <a:ext cx="214313" cy="358774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12039600" y="9565805"/>
              <a:ext cx="457200" cy="22589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</p:grpSp>
      <p:cxnSp>
        <p:nvCxnSpPr>
          <p:cNvPr id="399" name="Straight Arrow Connector 398"/>
          <p:cNvCxnSpPr/>
          <p:nvPr/>
        </p:nvCxnSpPr>
        <p:spPr bwMode="auto">
          <a:xfrm flipV="1">
            <a:off x="6297927" y="3964335"/>
            <a:ext cx="0" cy="166834"/>
          </a:xfrm>
          <a:prstGeom prst="straightConnector1">
            <a:avLst/>
          </a:prstGeom>
          <a:noFill/>
          <a:ln w="19050" cap="flat" cmpd="sng" algn="ctr">
            <a:solidFill>
              <a:srgbClr val="4F81BD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400" name="Straight Arrow Connector 399"/>
          <p:cNvCxnSpPr/>
          <p:nvPr/>
        </p:nvCxnSpPr>
        <p:spPr bwMode="auto">
          <a:xfrm>
            <a:off x="6301166" y="4612233"/>
            <a:ext cx="0" cy="291554"/>
          </a:xfrm>
          <a:prstGeom prst="straightConnector1">
            <a:avLst/>
          </a:prstGeom>
          <a:noFill/>
          <a:ln w="28575" cap="flat" cmpd="sng" algn="ctr">
            <a:solidFill>
              <a:srgbClr val="4F81BD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402" name="Straight Arrow Connector 401"/>
          <p:cNvCxnSpPr/>
          <p:nvPr/>
        </p:nvCxnSpPr>
        <p:spPr bwMode="auto">
          <a:xfrm flipH="1">
            <a:off x="5938322" y="5516052"/>
            <a:ext cx="312630" cy="4860"/>
          </a:xfrm>
          <a:prstGeom prst="straightConnector1">
            <a:avLst/>
          </a:prstGeom>
          <a:noFill/>
          <a:ln w="19050" cap="flat" cmpd="sng" algn="ctr">
            <a:solidFill>
              <a:srgbClr val="4F81BD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403" name="Straight Arrow Connector 402"/>
          <p:cNvCxnSpPr/>
          <p:nvPr/>
        </p:nvCxnSpPr>
        <p:spPr bwMode="auto">
          <a:xfrm flipV="1">
            <a:off x="5407014" y="5546826"/>
            <a:ext cx="0" cy="217046"/>
          </a:xfrm>
          <a:prstGeom prst="straightConnector1">
            <a:avLst/>
          </a:prstGeom>
          <a:noFill/>
          <a:ln w="57150" cap="flat" cmpd="sng" algn="ctr">
            <a:solidFill>
              <a:srgbClr val="4F81BD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404" name="Straight Arrow Connector 403"/>
          <p:cNvCxnSpPr/>
          <p:nvPr/>
        </p:nvCxnSpPr>
        <p:spPr bwMode="auto">
          <a:xfrm flipV="1">
            <a:off x="4512862" y="5579221"/>
            <a:ext cx="0" cy="95564"/>
          </a:xfrm>
          <a:prstGeom prst="straightConnector1">
            <a:avLst/>
          </a:prstGeom>
          <a:noFill/>
          <a:ln w="19050" cap="flat" cmpd="sng" algn="ctr">
            <a:solidFill>
              <a:srgbClr val="4F81BD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405" name="Straight Arrow Connector 404"/>
          <p:cNvCxnSpPr/>
          <p:nvPr/>
        </p:nvCxnSpPr>
        <p:spPr bwMode="auto">
          <a:xfrm flipV="1">
            <a:off x="4512862" y="5814083"/>
            <a:ext cx="1620" cy="111763"/>
          </a:xfrm>
          <a:prstGeom prst="straightConnector1">
            <a:avLst/>
          </a:prstGeom>
          <a:noFill/>
          <a:ln w="19050" cap="flat" cmpd="sng" algn="ctr">
            <a:solidFill>
              <a:srgbClr val="4F81BD"/>
            </a:solidFill>
            <a:prstDash val="solid"/>
            <a:miter lim="800000"/>
            <a:tailEnd type="none"/>
          </a:ln>
          <a:effectLst/>
        </p:spPr>
      </p:cxnSp>
      <p:grpSp>
        <p:nvGrpSpPr>
          <p:cNvPr id="406" name="Group 217"/>
          <p:cNvGrpSpPr>
            <a:grpSpLocks/>
          </p:cNvGrpSpPr>
          <p:nvPr/>
        </p:nvGrpSpPr>
        <p:grpSpPr bwMode="auto">
          <a:xfrm rot="-5400000">
            <a:off x="4439974" y="5710417"/>
            <a:ext cx="155496" cy="84232"/>
            <a:chOff x="6096000" y="3698970"/>
            <a:chExt cx="342900" cy="171450"/>
          </a:xfrm>
        </p:grpSpPr>
        <p:sp>
          <p:nvSpPr>
            <p:cNvPr id="407" name="Rectangle 406"/>
            <p:cNvSpPr/>
            <p:nvPr/>
          </p:nvSpPr>
          <p:spPr>
            <a:xfrm>
              <a:off x="6096000" y="3738535"/>
              <a:ext cx="228600" cy="8902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6281736" y="3698969"/>
              <a:ext cx="189308" cy="17145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</p:grpSp>
      <p:cxnSp>
        <p:nvCxnSpPr>
          <p:cNvPr id="409" name="Straight Arrow Connector 408"/>
          <p:cNvCxnSpPr/>
          <p:nvPr/>
        </p:nvCxnSpPr>
        <p:spPr bwMode="auto">
          <a:xfrm flipH="1">
            <a:off x="6294687" y="5577602"/>
            <a:ext cx="1620" cy="328809"/>
          </a:xfrm>
          <a:prstGeom prst="straightConnector1">
            <a:avLst/>
          </a:prstGeom>
          <a:noFill/>
          <a:ln w="19050" cap="flat" cmpd="sng" algn="ctr">
            <a:solidFill>
              <a:srgbClr val="4F81BD"/>
            </a:solidFill>
            <a:prstDash val="solid"/>
            <a:miter lim="800000"/>
            <a:tailEnd type="arrow"/>
          </a:ln>
          <a:effectLst/>
        </p:spPr>
      </p:cxnSp>
      <p:grpSp>
        <p:nvGrpSpPr>
          <p:cNvPr id="410" name="Group 215"/>
          <p:cNvGrpSpPr>
            <a:grpSpLocks/>
          </p:cNvGrpSpPr>
          <p:nvPr/>
        </p:nvGrpSpPr>
        <p:grpSpPr bwMode="auto">
          <a:xfrm rot="16200000" flipH="1">
            <a:off x="5718850" y="3906830"/>
            <a:ext cx="498881" cy="111770"/>
            <a:chOff x="12964446" y="9881683"/>
            <a:chExt cx="1101408" cy="228600"/>
          </a:xfrm>
        </p:grpSpPr>
        <p:sp>
          <p:nvSpPr>
            <p:cNvPr id="411" name="Rectangle 410"/>
            <p:cNvSpPr/>
            <p:nvPr/>
          </p:nvSpPr>
          <p:spPr>
            <a:xfrm>
              <a:off x="12964446" y="9971136"/>
              <a:ext cx="915456" cy="53008"/>
            </a:xfrm>
            <a:prstGeom prst="rect">
              <a:avLst/>
            </a:prstGeom>
            <a:solidFill>
              <a:srgbClr val="4F81BD"/>
            </a:solidFill>
            <a:ln w="12700" cap="flat" cmpd="sng" algn="ctr">
              <a:solidFill>
                <a:srgbClr val="4F81B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  <p:grpSp>
          <p:nvGrpSpPr>
            <p:cNvPr id="412" name="Group 223"/>
            <p:cNvGrpSpPr>
              <a:grpSpLocks/>
            </p:cNvGrpSpPr>
            <p:nvPr/>
          </p:nvGrpSpPr>
          <p:grpSpPr bwMode="auto">
            <a:xfrm rot="-5400000">
              <a:off x="13861861" y="9906289"/>
              <a:ext cx="228600" cy="179387"/>
              <a:chOff x="12039600" y="9432926"/>
              <a:chExt cx="457200" cy="358774"/>
            </a:xfrm>
          </p:grpSpPr>
          <p:sp>
            <p:nvSpPr>
              <p:cNvPr id="416" name="Rectangle 415"/>
              <p:cNvSpPr/>
              <p:nvPr/>
            </p:nvSpPr>
            <p:spPr>
              <a:xfrm>
                <a:off x="12225130" y="9434097"/>
                <a:ext cx="198782" cy="35759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white"/>
                  </a:solidFill>
                  <a:latin typeface="+mj-lt"/>
                  <a:ea typeface="SimSun"/>
                </a:endParaRPr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12099237" y="9562833"/>
                <a:ext cx="457196" cy="228863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white"/>
                  </a:solidFill>
                  <a:latin typeface="+mj-lt"/>
                  <a:ea typeface="SimSun"/>
                </a:endParaRPr>
              </a:p>
            </p:txBody>
          </p:sp>
        </p:grpSp>
        <p:grpSp>
          <p:nvGrpSpPr>
            <p:cNvPr id="413" name="Group 261"/>
            <p:cNvGrpSpPr>
              <a:grpSpLocks/>
            </p:cNvGrpSpPr>
            <p:nvPr/>
          </p:nvGrpSpPr>
          <p:grpSpPr bwMode="auto">
            <a:xfrm>
              <a:off x="13516896" y="9910257"/>
              <a:ext cx="342900" cy="171450"/>
              <a:chOff x="6096000" y="3698970"/>
              <a:chExt cx="342900" cy="171450"/>
            </a:xfrm>
          </p:grpSpPr>
          <p:sp>
            <p:nvSpPr>
              <p:cNvPr id="414" name="Rectangle 413"/>
              <p:cNvSpPr/>
              <p:nvPr/>
            </p:nvSpPr>
            <p:spPr>
              <a:xfrm>
                <a:off x="6079949" y="3739973"/>
                <a:ext cx="228864" cy="82824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white"/>
                  </a:solidFill>
                  <a:latin typeface="+mj-lt"/>
                  <a:ea typeface="SimSun"/>
                </a:endParaRPr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6201534" y="3703528"/>
                <a:ext cx="189527" cy="155712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white"/>
                  </a:solidFill>
                  <a:latin typeface="+mj-lt"/>
                  <a:ea typeface="SimSun"/>
                </a:endParaRPr>
              </a:p>
            </p:txBody>
          </p:sp>
        </p:grpSp>
      </p:grpSp>
      <p:grpSp>
        <p:nvGrpSpPr>
          <p:cNvPr id="418" name="Group 290"/>
          <p:cNvGrpSpPr>
            <a:grpSpLocks/>
          </p:cNvGrpSpPr>
          <p:nvPr/>
        </p:nvGrpSpPr>
        <p:grpSpPr bwMode="auto">
          <a:xfrm>
            <a:off x="5695347" y="5368654"/>
            <a:ext cx="196001" cy="207327"/>
            <a:chOff x="7887432" y="10420231"/>
            <a:chExt cx="403320" cy="459160"/>
          </a:xfrm>
        </p:grpSpPr>
        <p:grpSp>
          <p:nvGrpSpPr>
            <p:cNvPr id="419" name="Group 188"/>
            <p:cNvGrpSpPr>
              <a:grpSpLocks/>
            </p:cNvGrpSpPr>
            <p:nvPr/>
          </p:nvGrpSpPr>
          <p:grpSpPr bwMode="auto">
            <a:xfrm rot="-5400000">
              <a:off x="7965811" y="10554451"/>
              <a:ext cx="246561" cy="403320"/>
              <a:chOff x="4724400" y="2590800"/>
              <a:chExt cx="246561" cy="403320"/>
            </a:xfrm>
          </p:grpSpPr>
          <p:sp>
            <p:nvSpPr>
              <p:cNvPr id="422" name="Isosceles Triangle 421"/>
              <p:cNvSpPr/>
              <p:nvPr/>
            </p:nvSpPr>
            <p:spPr>
              <a:xfrm>
                <a:off x="4724401" y="2794128"/>
                <a:ext cx="247517" cy="199993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black"/>
                  </a:solidFill>
                  <a:latin typeface="+mj-lt"/>
                  <a:ea typeface="SimSun"/>
                </a:endParaRPr>
              </a:p>
            </p:txBody>
          </p:sp>
          <p:sp>
            <p:nvSpPr>
              <p:cNvPr id="423" name="Isosceles Triangle 422"/>
              <p:cNvSpPr/>
              <p:nvPr/>
            </p:nvSpPr>
            <p:spPr>
              <a:xfrm rot="10800000">
                <a:off x="4724401" y="2590801"/>
                <a:ext cx="247517" cy="203327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black"/>
                  </a:solidFill>
                  <a:latin typeface="+mj-lt"/>
                  <a:ea typeface="SimSun"/>
                </a:endParaRPr>
              </a:p>
            </p:txBody>
          </p:sp>
        </p:grpSp>
        <p:sp>
          <p:nvSpPr>
            <p:cNvPr id="420" name="Flowchart: Delay 419"/>
            <p:cNvSpPr/>
            <p:nvPr/>
          </p:nvSpPr>
          <p:spPr>
            <a:xfrm rot="16200000">
              <a:off x="8020683" y="10353645"/>
              <a:ext cx="143487" cy="276658"/>
            </a:xfrm>
            <a:prstGeom prst="flowChartDelay">
              <a:avLst/>
            </a:prstGeom>
            <a:noFill/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  <p:cxnSp>
          <p:nvCxnSpPr>
            <p:cNvPr id="421" name="Straight Connector 420"/>
            <p:cNvCxnSpPr>
              <a:endCxn id="422" idx="0"/>
            </p:cNvCxnSpPr>
            <p:nvPr/>
          </p:nvCxnSpPr>
          <p:spPr>
            <a:xfrm flipH="1">
              <a:off x="8090759" y="10574479"/>
              <a:ext cx="3332" cy="17935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cxnSp>
        <p:nvCxnSpPr>
          <p:cNvPr id="424" name="Straight Arrow Connector 423"/>
          <p:cNvCxnSpPr/>
          <p:nvPr/>
        </p:nvCxnSpPr>
        <p:spPr bwMode="auto">
          <a:xfrm flipV="1">
            <a:off x="6297927" y="3256508"/>
            <a:ext cx="0" cy="552333"/>
          </a:xfrm>
          <a:prstGeom prst="straightConnector1">
            <a:avLst/>
          </a:prstGeom>
          <a:noFill/>
          <a:ln w="19050" cap="flat" cmpd="sng" algn="ctr">
            <a:solidFill>
              <a:srgbClr val="4F81BD"/>
            </a:solidFill>
            <a:prstDash val="solid"/>
            <a:miter lim="800000"/>
            <a:tailEnd type="none"/>
          </a:ln>
          <a:effectLst/>
        </p:spPr>
      </p:cxnSp>
      <p:grpSp>
        <p:nvGrpSpPr>
          <p:cNvPr id="425" name="Group 287"/>
          <p:cNvGrpSpPr>
            <a:grpSpLocks/>
          </p:cNvGrpSpPr>
          <p:nvPr/>
        </p:nvGrpSpPr>
        <p:grpSpPr bwMode="auto">
          <a:xfrm rot="5400000">
            <a:off x="6223418" y="3844471"/>
            <a:ext cx="155496" cy="84232"/>
            <a:chOff x="6096000" y="3698970"/>
            <a:chExt cx="342900" cy="171450"/>
          </a:xfrm>
        </p:grpSpPr>
        <p:sp>
          <p:nvSpPr>
            <p:cNvPr id="426" name="Rectangle 425"/>
            <p:cNvSpPr/>
            <p:nvPr/>
          </p:nvSpPr>
          <p:spPr>
            <a:xfrm>
              <a:off x="6096000" y="3738535"/>
              <a:ext cx="228600" cy="92319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6249593" y="3698971"/>
              <a:ext cx="189308" cy="17145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</p:grpSp>
      <p:grpSp>
        <p:nvGrpSpPr>
          <p:cNvPr id="428" name="Group 93"/>
          <p:cNvGrpSpPr>
            <a:grpSpLocks/>
          </p:cNvGrpSpPr>
          <p:nvPr/>
        </p:nvGrpSpPr>
        <p:grpSpPr bwMode="auto">
          <a:xfrm>
            <a:off x="6239614" y="3561020"/>
            <a:ext cx="119868" cy="183031"/>
            <a:chOff x="4724400" y="2590800"/>
            <a:chExt cx="246561" cy="403320"/>
          </a:xfrm>
        </p:grpSpPr>
        <p:sp>
          <p:nvSpPr>
            <p:cNvPr id="429" name="Isosceles Triangle 428"/>
            <p:cNvSpPr/>
            <p:nvPr/>
          </p:nvSpPr>
          <p:spPr>
            <a:xfrm>
              <a:off x="4724400" y="2794244"/>
              <a:ext cx="246561" cy="199876"/>
            </a:xfrm>
            <a:prstGeom prst="triangl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black"/>
                </a:solidFill>
                <a:latin typeface="+mj-lt"/>
                <a:ea typeface="SimSun"/>
              </a:endParaRPr>
            </a:p>
          </p:txBody>
        </p:sp>
        <p:sp>
          <p:nvSpPr>
            <p:cNvPr id="430" name="Isosceles Triangle 429"/>
            <p:cNvSpPr/>
            <p:nvPr/>
          </p:nvSpPr>
          <p:spPr>
            <a:xfrm rot="10800000">
              <a:off x="4724400" y="2590800"/>
              <a:ext cx="246561" cy="203444"/>
            </a:xfrm>
            <a:prstGeom prst="triangl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black"/>
                </a:solidFill>
                <a:latin typeface="+mj-lt"/>
                <a:ea typeface="SimSun"/>
              </a:endParaRPr>
            </a:p>
          </p:txBody>
        </p:sp>
      </p:grpSp>
      <p:sp>
        <p:nvSpPr>
          <p:cNvPr id="431" name="Cross 430"/>
          <p:cNvSpPr/>
          <p:nvPr/>
        </p:nvSpPr>
        <p:spPr bwMode="auto">
          <a:xfrm>
            <a:off x="6247714" y="5469078"/>
            <a:ext cx="111768" cy="103664"/>
          </a:xfrm>
          <a:prstGeom prst="plus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lIns="23322" tIns="11661" rIns="23322" bIns="11661" anchor="ctr"/>
          <a:lstStyle/>
          <a:p>
            <a:pPr algn="ctr" defTabSz="186250">
              <a:buClr>
                <a:srgbClr val="000000"/>
              </a:buClr>
              <a:buSzPct val="100000"/>
              <a:defRPr/>
            </a:pPr>
            <a:endParaRPr lang="en-US" sz="1200" b="1" kern="0">
              <a:solidFill>
                <a:prstClr val="white"/>
              </a:solidFill>
              <a:latin typeface="+mj-lt"/>
              <a:ea typeface="SimSun"/>
            </a:endParaRPr>
          </a:p>
        </p:txBody>
      </p:sp>
      <p:grpSp>
        <p:nvGrpSpPr>
          <p:cNvPr id="432" name="Group 456"/>
          <p:cNvGrpSpPr>
            <a:grpSpLocks/>
          </p:cNvGrpSpPr>
          <p:nvPr/>
        </p:nvGrpSpPr>
        <p:grpSpPr bwMode="auto">
          <a:xfrm>
            <a:off x="4817392" y="5375134"/>
            <a:ext cx="196001" cy="208947"/>
            <a:chOff x="7887432" y="10420231"/>
            <a:chExt cx="403320" cy="459160"/>
          </a:xfrm>
        </p:grpSpPr>
        <p:grpSp>
          <p:nvGrpSpPr>
            <p:cNvPr id="433" name="Group 457"/>
            <p:cNvGrpSpPr>
              <a:grpSpLocks/>
            </p:cNvGrpSpPr>
            <p:nvPr/>
          </p:nvGrpSpPr>
          <p:grpSpPr bwMode="auto">
            <a:xfrm rot="-5400000">
              <a:off x="7965811" y="10554451"/>
              <a:ext cx="246561" cy="403320"/>
              <a:chOff x="4724400" y="2590800"/>
              <a:chExt cx="246561" cy="403320"/>
            </a:xfrm>
          </p:grpSpPr>
          <p:sp>
            <p:nvSpPr>
              <p:cNvPr id="436" name="Isosceles Triangle 435"/>
              <p:cNvSpPr/>
              <p:nvPr/>
            </p:nvSpPr>
            <p:spPr>
              <a:xfrm>
                <a:off x="4724400" y="2794127"/>
                <a:ext cx="245597" cy="199993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black"/>
                  </a:solidFill>
                  <a:latin typeface="+mj-lt"/>
                  <a:ea typeface="SimSun"/>
                </a:endParaRPr>
              </a:p>
            </p:txBody>
          </p:sp>
          <p:sp>
            <p:nvSpPr>
              <p:cNvPr id="437" name="Isosceles Triangle 436"/>
              <p:cNvSpPr/>
              <p:nvPr/>
            </p:nvSpPr>
            <p:spPr>
              <a:xfrm rot="10800000">
                <a:off x="4724400" y="2590800"/>
                <a:ext cx="245597" cy="203327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black"/>
                  </a:solidFill>
                  <a:latin typeface="+mj-lt"/>
                  <a:ea typeface="SimSun"/>
                </a:endParaRPr>
              </a:p>
            </p:txBody>
          </p:sp>
        </p:grpSp>
        <p:sp>
          <p:nvSpPr>
            <p:cNvPr id="434" name="Flowchart: Delay 433"/>
            <p:cNvSpPr/>
            <p:nvPr/>
          </p:nvSpPr>
          <p:spPr>
            <a:xfrm rot="16200000">
              <a:off x="8021238" y="10353089"/>
              <a:ext cx="142376" cy="276658"/>
            </a:xfrm>
            <a:prstGeom prst="flowChartDelay">
              <a:avLst/>
            </a:prstGeom>
            <a:noFill/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  <p:cxnSp>
          <p:nvCxnSpPr>
            <p:cNvPr id="435" name="Straight Connector 434"/>
            <p:cNvCxnSpPr>
              <a:endCxn id="436" idx="0"/>
            </p:cNvCxnSpPr>
            <p:nvPr/>
          </p:nvCxnSpPr>
          <p:spPr>
            <a:xfrm flipH="1">
              <a:off x="8090759" y="10573284"/>
              <a:ext cx="3332" cy="18153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cxnSp>
        <p:nvCxnSpPr>
          <p:cNvPr id="438" name="Straight Arrow Connector 437"/>
          <p:cNvCxnSpPr/>
          <p:nvPr/>
        </p:nvCxnSpPr>
        <p:spPr bwMode="auto">
          <a:xfrm rot="5400000" flipV="1">
            <a:off x="6438853" y="5885349"/>
            <a:ext cx="0" cy="178182"/>
          </a:xfrm>
          <a:prstGeom prst="straightConnector1">
            <a:avLst/>
          </a:prstGeom>
          <a:noFill/>
          <a:ln w="57150" cap="flat" cmpd="sng" algn="ctr">
            <a:solidFill>
              <a:srgbClr val="4F81BD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439" name="Straight Arrow Connector 438"/>
          <p:cNvCxnSpPr/>
          <p:nvPr/>
        </p:nvCxnSpPr>
        <p:spPr bwMode="auto">
          <a:xfrm rot="5400000" flipV="1">
            <a:off x="6990409" y="5678819"/>
            <a:ext cx="0" cy="591241"/>
          </a:xfrm>
          <a:prstGeom prst="straightConnector1">
            <a:avLst/>
          </a:prstGeom>
          <a:noFill/>
          <a:ln w="19050" cap="flat" cmpd="sng" algn="ctr">
            <a:solidFill>
              <a:srgbClr val="4F81BD"/>
            </a:solidFill>
            <a:prstDash val="solid"/>
            <a:miter lim="800000"/>
            <a:tailEnd type="none"/>
          </a:ln>
          <a:effectLst/>
        </p:spPr>
      </p:cxnSp>
      <p:grpSp>
        <p:nvGrpSpPr>
          <p:cNvPr id="440" name="Group 466"/>
          <p:cNvGrpSpPr>
            <a:grpSpLocks/>
          </p:cNvGrpSpPr>
          <p:nvPr/>
        </p:nvGrpSpPr>
        <p:grpSpPr bwMode="auto">
          <a:xfrm rot="10800000">
            <a:off x="6527944" y="5937184"/>
            <a:ext cx="166844" cy="77748"/>
            <a:chOff x="6096000" y="3698970"/>
            <a:chExt cx="342900" cy="171450"/>
          </a:xfrm>
        </p:grpSpPr>
        <p:sp>
          <p:nvSpPr>
            <p:cNvPr id="441" name="Rectangle 440"/>
            <p:cNvSpPr/>
            <p:nvPr/>
          </p:nvSpPr>
          <p:spPr>
            <a:xfrm>
              <a:off x="6096000" y="3770408"/>
              <a:ext cx="229710" cy="89296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6249139" y="3698970"/>
              <a:ext cx="189761" cy="17145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</p:grpSp>
      <p:grpSp>
        <p:nvGrpSpPr>
          <p:cNvPr id="443" name="Group 469"/>
          <p:cNvGrpSpPr>
            <a:grpSpLocks/>
          </p:cNvGrpSpPr>
          <p:nvPr/>
        </p:nvGrpSpPr>
        <p:grpSpPr bwMode="auto">
          <a:xfrm rot="5400000">
            <a:off x="6806560" y="5877248"/>
            <a:ext cx="111762" cy="196001"/>
            <a:chOff x="4724400" y="2590800"/>
            <a:chExt cx="246561" cy="403320"/>
          </a:xfrm>
        </p:grpSpPr>
        <p:sp>
          <p:nvSpPr>
            <p:cNvPr id="444" name="Isosceles Triangle 443"/>
            <p:cNvSpPr/>
            <p:nvPr/>
          </p:nvSpPr>
          <p:spPr>
            <a:xfrm>
              <a:off x="4724400" y="2764127"/>
              <a:ext cx="246561" cy="199993"/>
            </a:xfrm>
            <a:prstGeom prst="triangl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black"/>
                </a:solidFill>
                <a:latin typeface="+mj-lt"/>
                <a:ea typeface="SimSun"/>
              </a:endParaRPr>
            </a:p>
          </p:txBody>
        </p:sp>
        <p:sp>
          <p:nvSpPr>
            <p:cNvPr id="445" name="Isosceles Triangle 444"/>
            <p:cNvSpPr/>
            <p:nvPr/>
          </p:nvSpPr>
          <p:spPr>
            <a:xfrm rot="10800000">
              <a:off x="4724400" y="2590800"/>
              <a:ext cx="246561" cy="203327"/>
            </a:xfrm>
            <a:prstGeom prst="triangl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black"/>
                </a:solidFill>
                <a:latin typeface="+mj-lt"/>
                <a:ea typeface="SimSun"/>
              </a:endParaRPr>
            </a:p>
          </p:txBody>
        </p:sp>
      </p:grpSp>
      <p:grpSp>
        <p:nvGrpSpPr>
          <p:cNvPr id="446" name="Group 472"/>
          <p:cNvGrpSpPr>
            <a:grpSpLocks/>
          </p:cNvGrpSpPr>
          <p:nvPr/>
        </p:nvGrpSpPr>
        <p:grpSpPr bwMode="auto">
          <a:xfrm rot="10800000">
            <a:off x="4457789" y="5493375"/>
            <a:ext cx="110149" cy="80987"/>
            <a:chOff x="12039600" y="9432926"/>
            <a:chExt cx="457200" cy="358774"/>
          </a:xfrm>
        </p:grpSpPr>
        <p:sp>
          <p:nvSpPr>
            <p:cNvPr id="447" name="Rectangle 446"/>
            <p:cNvSpPr/>
            <p:nvPr/>
          </p:nvSpPr>
          <p:spPr>
            <a:xfrm>
              <a:off x="12167345" y="9432926"/>
              <a:ext cx="201706" cy="358774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12100110" y="9562085"/>
              <a:ext cx="457200" cy="22961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</p:grpSp>
      <p:grpSp>
        <p:nvGrpSpPr>
          <p:cNvPr id="449" name="Group 475"/>
          <p:cNvGrpSpPr>
            <a:grpSpLocks/>
          </p:cNvGrpSpPr>
          <p:nvPr/>
        </p:nvGrpSpPr>
        <p:grpSpPr bwMode="auto">
          <a:xfrm flipH="1">
            <a:off x="3991275" y="5849718"/>
            <a:ext cx="338547" cy="254300"/>
            <a:chOff x="8190864" y="9634119"/>
            <a:chExt cx="1410336" cy="1126370"/>
          </a:xfrm>
        </p:grpSpPr>
        <p:sp>
          <p:nvSpPr>
            <p:cNvPr id="450" name="Oval 449"/>
            <p:cNvSpPr/>
            <p:nvPr/>
          </p:nvSpPr>
          <p:spPr>
            <a:xfrm>
              <a:off x="8460784" y="9634119"/>
              <a:ext cx="1140416" cy="112637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8190864" y="9634119"/>
              <a:ext cx="836753" cy="509379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</p:grpSp>
      <p:cxnSp>
        <p:nvCxnSpPr>
          <p:cNvPr id="452" name="Straight Arrow Connector 451"/>
          <p:cNvCxnSpPr/>
          <p:nvPr/>
        </p:nvCxnSpPr>
        <p:spPr bwMode="auto">
          <a:xfrm>
            <a:off x="4329821" y="5933944"/>
            <a:ext cx="184662" cy="0"/>
          </a:xfrm>
          <a:prstGeom prst="straightConnector1">
            <a:avLst/>
          </a:prstGeom>
          <a:noFill/>
          <a:ln w="19050" cap="flat" cmpd="sng" algn="ctr">
            <a:solidFill>
              <a:srgbClr val="4F81BD"/>
            </a:solidFill>
            <a:prstDash val="solid"/>
            <a:miter lim="800000"/>
            <a:tailEnd type="none"/>
          </a:ln>
          <a:effectLst/>
        </p:spPr>
      </p:cxnSp>
      <p:grpSp>
        <p:nvGrpSpPr>
          <p:cNvPr id="453" name="Group 480"/>
          <p:cNvGrpSpPr>
            <a:grpSpLocks/>
          </p:cNvGrpSpPr>
          <p:nvPr/>
        </p:nvGrpSpPr>
        <p:grpSpPr bwMode="auto">
          <a:xfrm rot="5400000">
            <a:off x="2730245" y="5252840"/>
            <a:ext cx="498881" cy="111768"/>
            <a:chOff x="2394935" y="8140756"/>
            <a:chExt cx="1101408" cy="228600"/>
          </a:xfrm>
        </p:grpSpPr>
        <p:sp>
          <p:nvSpPr>
            <p:cNvPr id="454" name="Rectangle 453"/>
            <p:cNvSpPr/>
            <p:nvPr/>
          </p:nvSpPr>
          <p:spPr>
            <a:xfrm>
              <a:off x="2394935" y="8230208"/>
              <a:ext cx="915456" cy="49697"/>
            </a:xfrm>
            <a:prstGeom prst="rect">
              <a:avLst/>
            </a:prstGeom>
            <a:solidFill>
              <a:srgbClr val="4F81BD"/>
            </a:solidFill>
            <a:ln w="12700" cap="flat" cmpd="sng" algn="ctr">
              <a:solidFill>
                <a:srgbClr val="4F81B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  <p:grpSp>
          <p:nvGrpSpPr>
            <p:cNvPr id="455" name="Group 482"/>
            <p:cNvGrpSpPr>
              <a:grpSpLocks/>
            </p:cNvGrpSpPr>
            <p:nvPr/>
          </p:nvGrpSpPr>
          <p:grpSpPr bwMode="auto">
            <a:xfrm rot="-5400000">
              <a:off x="3292350" y="8165362"/>
              <a:ext cx="228600" cy="179387"/>
              <a:chOff x="12039600" y="9432926"/>
              <a:chExt cx="457200" cy="358774"/>
            </a:xfrm>
          </p:grpSpPr>
          <p:sp>
            <p:nvSpPr>
              <p:cNvPr id="459" name="Rectangle 458"/>
              <p:cNvSpPr/>
              <p:nvPr/>
            </p:nvSpPr>
            <p:spPr>
              <a:xfrm>
                <a:off x="12165490" y="9434102"/>
                <a:ext cx="205412" cy="35759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white"/>
                  </a:solidFill>
                  <a:latin typeface="+mj-lt"/>
                  <a:ea typeface="SimSun"/>
                </a:endParaRPr>
              </a:p>
            </p:txBody>
          </p:sp>
          <p:sp>
            <p:nvSpPr>
              <p:cNvPr id="460" name="Rectangle 459"/>
              <p:cNvSpPr/>
              <p:nvPr/>
            </p:nvSpPr>
            <p:spPr>
              <a:xfrm>
                <a:off x="12039596" y="9562837"/>
                <a:ext cx="457200" cy="228863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white"/>
                  </a:solidFill>
                  <a:latin typeface="+mj-lt"/>
                  <a:ea typeface="SimSun"/>
                </a:endParaRPr>
              </a:p>
            </p:txBody>
          </p:sp>
        </p:grpSp>
        <p:grpSp>
          <p:nvGrpSpPr>
            <p:cNvPr id="456" name="Group 483"/>
            <p:cNvGrpSpPr>
              <a:grpSpLocks/>
            </p:cNvGrpSpPr>
            <p:nvPr/>
          </p:nvGrpSpPr>
          <p:grpSpPr bwMode="auto">
            <a:xfrm>
              <a:off x="2940278" y="8168838"/>
              <a:ext cx="342900" cy="171450"/>
              <a:chOff x="6096000" y="3698970"/>
              <a:chExt cx="342900" cy="171450"/>
            </a:xfrm>
          </p:grpSpPr>
          <p:sp>
            <p:nvSpPr>
              <p:cNvPr id="457" name="Rectangle 456"/>
              <p:cNvSpPr/>
              <p:nvPr/>
            </p:nvSpPr>
            <p:spPr>
              <a:xfrm>
                <a:off x="6112091" y="3707331"/>
                <a:ext cx="210983" cy="92765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white"/>
                  </a:solidFill>
                  <a:latin typeface="+mj-lt"/>
                  <a:ea typeface="SimSun"/>
                </a:endParaRPr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6247981" y="3654324"/>
                <a:ext cx="189527" cy="198783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white"/>
                  </a:solidFill>
                  <a:latin typeface="+mj-lt"/>
                  <a:ea typeface="SimSun"/>
                </a:endParaRPr>
              </a:p>
            </p:txBody>
          </p:sp>
        </p:grpSp>
      </p:grpSp>
      <p:cxnSp>
        <p:nvCxnSpPr>
          <p:cNvPr id="461" name="Straight Arrow Connector 460"/>
          <p:cNvCxnSpPr/>
          <p:nvPr/>
        </p:nvCxnSpPr>
        <p:spPr bwMode="auto">
          <a:xfrm flipH="1" flipV="1">
            <a:off x="3733721" y="5525769"/>
            <a:ext cx="311009" cy="4860"/>
          </a:xfrm>
          <a:prstGeom prst="straightConnector1">
            <a:avLst/>
          </a:prstGeom>
          <a:noFill/>
          <a:ln w="19050" cap="flat" cmpd="sng" algn="ctr">
            <a:solidFill>
              <a:srgbClr val="4F81BD"/>
            </a:solidFill>
            <a:prstDash val="solid"/>
            <a:miter lim="800000"/>
            <a:tailEnd type="arrow"/>
          </a:ln>
          <a:effectLst/>
        </p:spPr>
      </p:cxnSp>
      <p:grpSp>
        <p:nvGrpSpPr>
          <p:cNvPr id="462" name="Group 492"/>
          <p:cNvGrpSpPr>
            <a:grpSpLocks/>
          </p:cNvGrpSpPr>
          <p:nvPr/>
        </p:nvGrpSpPr>
        <p:grpSpPr bwMode="auto">
          <a:xfrm rot="5400000">
            <a:off x="3445404" y="5253648"/>
            <a:ext cx="498881" cy="110149"/>
            <a:chOff x="2394935" y="8140756"/>
            <a:chExt cx="1101408" cy="228600"/>
          </a:xfrm>
        </p:grpSpPr>
        <p:sp>
          <p:nvSpPr>
            <p:cNvPr id="463" name="Rectangle 462"/>
            <p:cNvSpPr/>
            <p:nvPr/>
          </p:nvSpPr>
          <p:spPr>
            <a:xfrm>
              <a:off x="2394935" y="8251695"/>
              <a:ext cx="915456" cy="50425"/>
            </a:xfrm>
            <a:prstGeom prst="rect">
              <a:avLst/>
            </a:prstGeom>
            <a:solidFill>
              <a:srgbClr val="4F81BD"/>
            </a:solidFill>
            <a:ln w="12700" cap="flat" cmpd="sng" algn="ctr">
              <a:solidFill>
                <a:srgbClr val="4F81B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  <p:grpSp>
          <p:nvGrpSpPr>
            <p:cNvPr id="464" name="Group 494"/>
            <p:cNvGrpSpPr>
              <a:grpSpLocks/>
            </p:cNvGrpSpPr>
            <p:nvPr/>
          </p:nvGrpSpPr>
          <p:grpSpPr bwMode="auto">
            <a:xfrm rot="-5400000">
              <a:off x="3292350" y="8165362"/>
              <a:ext cx="228600" cy="179387"/>
              <a:chOff x="12039600" y="9432926"/>
              <a:chExt cx="457200" cy="358774"/>
            </a:xfrm>
          </p:grpSpPr>
          <p:sp>
            <p:nvSpPr>
              <p:cNvPr id="468" name="Rectangle 467"/>
              <p:cNvSpPr/>
              <p:nvPr/>
            </p:nvSpPr>
            <p:spPr>
              <a:xfrm>
                <a:off x="12160624" y="9434097"/>
                <a:ext cx="208427" cy="35759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white"/>
                  </a:solidFill>
                  <a:latin typeface="+mj-lt"/>
                  <a:ea typeface="SimSun"/>
                </a:endParaRPr>
              </a:p>
            </p:txBody>
          </p:sp>
          <p:sp>
            <p:nvSpPr>
              <p:cNvPr id="469" name="Rectangle 468"/>
              <p:cNvSpPr/>
              <p:nvPr/>
            </p:nvSpPr>
            <p:spPr>
              <a:xfrm>
                <a:off x="12039600" y="9562833"/>
                <a:ext cx="457200" cy="228863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white"/>
                  </a:solidFill>
                  <a:latin typeface="+mj-lt"/>
                  <a:ea typeface="SimSun"/>
                </a:endParaRPr>
              </a:p>
            </p:txBody>
          </p:sp>
        </p:grpSp>
        <p:grpSp>
          <p:nvGrpSpPr>
            <p:cNvPr id="465" name="Group 495"/>
            <p:cNvGrpSpPr>
              <a:grpSpLocks/>
            </p:cNvGrpSpPr>
            <p:nvPr/>
          </p:nvGrpSpPr>
          <p:grpSpPr bwMode="auto">
            <a:xfrm>
              <a:off x="2940278" y="8168838"/>
              <a:ext cx="342900" cy="171450"/>
              <a:chOff x="6096000" y="3698970"/>
              <a:chExt cx="342900" cy="171450"/>
            </a:xfrm>
          </p:grpSpPr>
          <p:sp>
            <p:nvSpPr>
              <p:cNvPr id="466" name="Rectangle 465"/>
              <p:cNvSpPr/>
              <p:nvPr/>
            </p:nvSpPr>
            <p:spPr>
              <a:xfrm>
                <a:off x="6112088" y="3738123"/>
                <a:ext cx="210983" cy="87405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white"/>
                  </a:solidFill>
                  <a:latin typeface="+mj-lt"/>
                  <a:ea typeface="SimSun"/>
                </a:endParaRPr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6247977" y="3691060"/>
                <a:ext cx="189527" cy="168087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white"/>
                  </a:solidFill>
                  <a:latin typeface="+mj-lt"/>
                  <a:ea typeface="SimSun"/>
                </a:endParaRPr>
              </a:p>
            </p:txBody>
          </p:sp>
        </p:grpSp>
      </p:grpSp>
      <p:cxnSp>
        <p:nvCxnSpPr>
          <p:cNvPr id="470" name="Straight Arrow Connector 469"/>
          <p:cNvCxnSpPr/>
          <p:nvPr/>
        </p:nvCxnSpPr>
        <p:spPr bwMode="auto">
          <a:xfrm flipH="1" flipV="1">
            <a:off x="2293681" y="5525769"/>
            <a:ext cx="226778" cy="0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miter lim="800000"/>
            <a:tailEnd type="none"/>
          </a:ln>
          <a:effectLst/>
        </p:spPr>
      </p:cxnSp>
      <p:grpSp>
        <p:nvGrpSpPr>
          <p:cNvPr id="471" name="Group 506"/>
          <p:cNvGrpSpPr>
            <a:grpSpLocks/>
          </p:cNvGrpSpPr>
          <p:nvPr/>
        </p:nvGrpSpPr>
        <p:grpSpPr bwMode="auto">
          <a:xfrm>
            <a:off x="2520459" y="5486895"/>
            <a:ext cx="166844" cy="77748"/>
            <a:chOff x="6096000" y="3698970"/>
            <a:chExt cx="342900" cy="171450"/>
          </a:xfrm>
        </p:grpSpPr>
        <p:sp>
          <p:nvSpPr>
            <p:cNvPr id="472" name="Rectangle 471"/>
            <p:cNvSpPr/>
            <p:nvPr/>
          </p:nvSpPr>
          <p:spPr>
            <a:xfrm>
              <a:off x="6096000" y="3738262"/>
              <a:ext cx="229710" cy="89296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6249139" y="3698970"/>
              <a:ext cx="189761" cy="17145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</p:grpSp>
      <p:cxnSp>
        <p:nvCxnSpPr>
          <p:cNvPr id="474" name="Straight Arrow Connector 473"/>
          <p:cNvCxnSpPr/>
          <p:nvPr/>
        </p:nvCxnSpPr>
        <p:spPr bwMode="auto">
          <a:xfrm rot="5400000" flipV="1">
            <a:off x="6446143" y="5431010"/>
            <a:ext cx="0" cy="179803"/>
          </a:xfrm>
          <a:prstGeom prst="straightConnector1">
            <a:avLst/>
          </a:prstGeom>
          <a:noFill/>
          <a:ln w="57150" cap="flat" cmpd="sng" algn="ctr">
            <a:solidFill>
              <a:srgbClr val="4F81BD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475" name="Straight Arrow Connector 474"/>
          <p:cNvCxnSpPr/>
          <p:nvPr/>
        </p:nvCxnSpPr>
        <p:spPr bwMode="auto">
          <a:xfrm rot="5400000" flipV="1">
            <a:off x="6998508" y="5223669"/>
            <a:ext cx="0" cy="591242"/>
          </a:xfrm>
          <a:prstGeom prst="straightConnector1">
            <a:avLst/>
          </a:prstGeom>
          <a:noFill/>
          <a:ln w="19050" cap="flat" cmpd="sng" algn="ctr">
            <a:solidFill>
              <a:srgbClr val="4F81BD"/>
            </a:solidFill>
            <a:prstDash val="solid"/>
            <a:miter lim="800000"/>
            <a:tailEnd type="none"/>
          </a:ln>
          <a:effectLst/>
        </p:spPr>
      </p:cxnSp>
      <p:grpSp>
        <p:nvGrpSpPr>
          <p:cNvPr id="476" name="Group 521"/>
          <p:cNvGrpSpPr>
            <a:grpSpLocks/>
          </p:cNvGrpSpPr>
          <p:nvPr/>
        </p:nvGrpSpPr>
        <p:grpSpPr bwMode="auto">
          <a:xfrm rot="10800000">
            <a:off x="6536045" y="5483655"/>
            <a:ext cx="166843" cy="77748"/>
            <a:chOff x="6096000" y="3698970"/>
            <a:chExt cx="342900" cy="171450"/>
          </a:xfrm>
        </p:grpSpPr>
        <p:sp>
          <p:nvSpPr>
            <p:cNvPr id="477" name="Rectangle 476"/>
            <p:cNvSpPr/>
            <p:nvPr/>
          </p:nvSpPr>
          <p:spPr>
            <a:xfrm>
              <a:off x="6096000" y="3770407"/>
              <a:ext cx="229709" cy="89296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6249140" y="3698970"/>
              <a:ext cx="189760" cy="17145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</p:grpSp>
      <p:cxnSp>
        <p:nvCxnSpPr>
          <p:cNvPr id="479" name="Straight Arrow Connector 478"/>
          <p:cNvCxnSpPr/>
          <p:nvPr/>
        </p:nvCxnSpPr>
        <p:spPr bwMode="auto">
          <a:xfrm>
            <a:off x="3123041" y="5971200"/>
            <a:ext cx="866613" cy="6478"/>
          </a:xfrm>
          <a:prstGeom prst="straightConnector1">
            <a:avLst/>
          </a:prstGeom>
          <a:noFill/>
          <a:ln w="19050" cap="flat" cmpd="sng" algn="ctr">
            <a:solidFill>
              <a:srgbClr val="4F81BD"/>
            </a:solidFill>
            <a:prstDash val="solid"/>
            <a:miter lim="800000"/>
            <a:tailEnd type="none"/>
          </a:ln>
          <a:effectLst/>
        </p:spPr>
      </p:cxnSp>
      <p:sp>
        <p:nvSpPr>
          <p:cNvPr id="480" name="TextBox 534"/>
          <p:cNvSpPr txBox="1">
            <a:spLocks noChangeArrowheads="1"/>
          </p:cNvSpPr>
          <p:nvPr/>
        </p:nvSpPr>
        <p:spPr bwMode="auto">
          <a:xfrm>
            <a:off x="5685627" y="3256508"/>
            <a:ext cx="1356722" cy="23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6643" tIns="23322" rIns="46643" bIns="23322">
            <a:spAutoFit/>
          </a:bodyPr>
          <a:lstStyle/>
          <a:p>
            <a:pPr defTabSz="18625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1200" b="1" dirty="0">
                <a:solidFill>
                  <a:prstClr val="black"/>
                </a:solidFill>
                <a:latin typeface="+mj-lt"/>
                <a:ea typeface="SimSun" charset="-122"/>
              </a:rPr>
              <a:t>Vacuum Terminal</a:t>
            </a:r>
          </a:p>
        </p:txBody>
      </p:sp>
      <p:sp>
        <p:nvSpPr>
          <p:cNvPr id="481" name="TextBox 535"/>
          <p:cNvSpPr txBox="1">
            <a:spLocks noChangeArrowheads="1"/>
          </p:cNvSpPr>
          <p:nvPr/>
        </p:nvSpPr>
        <p:spPr bwMode="auto">
          <a:xfrm>
            <a:off x="756606" y="3270515"/>
            <a:ext cx="640180" cy="23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6643" tIns="23322" rIns="46643" bIns="23322">
            <a:spAutoFit/>
          </a:bodyPr>
          <a:lstStyle/>
          <a:p>
            <a:pPr defTabSz="18625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1200" b="1" dirty="0">
                <a:solidFill>
                  <a:prstClr val="black"/>
                </a:solidFill>
                <a:latin typeface="+mj-lt"/>
                <a:ea typeface="SimSun" charset="-122"/>
              </a:rPr>
              <a:t>To Vent</a:t>
            </a:r>
          </a:p>
        </p:txBody>
      </p:sp>
      <p:grpSp>
        <p:nvGrpSpPr>
          <p:cNvPr id="482" name="Group 540"/>
          <p:cNvGrpSpPr>
            <a:grpSpLocks/>
          </p:cNvGrpSpPr>
          <p:nvPr/>
        </p:nvGrpSpPr>
        <p:grpSpPr bwMode="auto">
          <a:xfrm>
            <a:off x="1765613" y="3868772"/>
            <a:ext cx="220298" cy="359583"/>
            <a:chOff x="7616967" y="2394717"/>
            <a:chExt cx="452113" cy="792596"/>
          </a:xfrm>
        </p:grpSpPr>
        <p:sp>
          <p:nvSpPr>
            <p:cNvPr id="483" name="Freeform 482"/>
            <p:cNvSpPr/>
            <p:nvPr/>
          </p:nvSpPr>
          <p:spPr>
            <a:xfrm>
              <a:off x="7663508" y="2394717"/>
              <a:ext cx="172867" cy="232065"/>
            </a:xfrm>
            <a:custGeom>
              <a:avLst/>
              <a:gdLst>
                <a:gd name="connsiteX0" fmla="*/ 173620 w 173620"/>
                <a:gd name="connsiteY0" fmla="*/ 232736 h 232736"/>
                <a:gd name="connsiteX1" fmla="*/ 162045 w 173620"/>
                <a:gd name="connsiteY1" fmla="*/ 70691 h 232736"/>
                <a:gd name="connsiteX2" fmla="*/ 150470 w 173620"/>
                <a:gd name="connsiteY2" fmla="*/ 35967 h 232736"/>
                <a:gd name="connsiteX3" fmla="*/ 92597 w 173620"/>
                <a:gd name="connsiteY3" fmla="*/ 1242 h 232736"/>
                <a:gd name="connsiteX4" fmla="*/ 0 w 173620"/>
                <a:gd name="connsiteY4" fmla="*/ 1242 h 23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620" h="232736">
                  <a:moveTo>
                    <a:pt x="173620" y="232736"/>
                  </a:moveTo>
                  <a:cubicBezTo>
                    <a:pt x="169762" y="178721"/>
                    <a:pt x="168372" y="124473"/>
                    <a:pt x="162045" y="70691"/>
                  </a:cubicBezTo>
                  <a:cubicBezTo>
                    <a:pt x="160619" y="58574"/>
                    <a:pt x="156747" y="46429"/>
                    <a:pt x="150470" y="35967"/>
                  </a:cubicBezTo>
                  <a:cubicBezTo>
                    <a:pt x="138340" y="15750"/>
                    <a:pt x="115709" y="3343"/>
                    <a:pt x="92597" y="1242"/>
                  </a:cubicBezTo>
                  <a:cubicBezTo>
                    <a:pt x="61858" y="-1553"/>
                    <a:pt x="30866" y="1242"/>
                    <a:pt x="0" y="1242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7803131" y="2591080"/>
              <a:ext cx="79785" cy="321323"/>
            </a:xfrm>
            <a:prstGeom prst="rect">
              <a:avLst/>
            </a:prstGeom>
            <a:solidFill>
              <a:srgbClr val="4F81BD"/>
            </a:solidFill>
            <a:ln w="12700" cap="flat" cmpd="sng" algn="ctr">
              <a:solidFill>
                <a:srgbClr val="4F81B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  <p:sp>
          <p:nvSpPr>
            <p:cNvPr id="485" name="Rounded Rectangle 484"/>
            <p:cNvSpPr/>
            <p:nvPr/>
          </p:nvSpPr>
          <p:spPr>
            <a:xfrm>
              <a:off x="7616967" y="2783873"/>
              <a:ext cx="452113" cy="403440"/>
            </a:xfrm>
            <a:prstGeom prst="roundRect">
              <a:avLst/>
            </a:prstGeom>
            <a:solidFill>
              <a:srgbClr val="4F81BD"/>
            </a:solidFill>
            <a:ln w="12700" cap="flat" cmpd="sng" algn="ctr">
              <a:solidFill>
                <a:srgbClr val="4F81B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</p:grpSp>
      <p:sp>
        <p:nvSpPr>
          <p:cNvPr id="488" name="TextBox 613"/>
          <p:cNvSpPr txBox="1">
            <a:spLocks noChangeArrowheads="1"/>
          </p:cNvSpPr>
          <p:nvPr/>
        </p:nvSpPr>
        <p:spPr bwMode="auto">
          <a:xfrm>
            <a:off x="4635970" y="5192103"/>
            <a:ext cx="1077992" cy="23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6643" tIns="23322" rIns="46643" bIns="23322">
            <a:spAutoFit/>
          </a:bodyPr>
          <a:lstStyle/>
          <a:p>
            <a:pPr defTabSz="18625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1200" b="1">
                <a:solidFill>
                  <a:prstClr val="white"/>
                </a:solidFill>
                <a:latin typeface="+mj-lt"/>
                <a:ea typeface="SimSun" charset="-122"/>
              </a:rPr>
              <a:t>Control Valve</a:t>
            </a:r>
          </a:p>
        </p:txBody>
      </p:sp>
      <p:sp>
        <p:nvSpPr>
          <p:cNvPr id="490" name="Line Callout 1 (No Border) 489"/>
          <p:cNvSpPr/>
          <p:nvPr/>
        </p:nvSpPr>
        <p:spPr bwMode="auto">
          <a:xfrm>
            <a:off x="3467347" y="4643979"/>
            <a:ext cx="1295872" cy="230004"/>
          </a:xfrm>
          <a:prstGeom prst="callout1">
            <a:avLst>
              <a:gd name="adj1" fmla="val 101203"/>
              <a:gd name="adj2" fmla="val 36080"/>
              <a:gd name="adj3" fmla="val 241528"/>
              <a:gd name="adj4" fmla="val 20958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6643" tIns="23322" rIns="46643" bIns="23322" anchor="ctr"/>
          <a:lstStyle/>
          <a:p>
            <a:pPr defTabSz="186250">
              <a:buClr>
                <a:srgbClr val="000000"/>
              </a:buClr>
              <a:buSzPct val="100000"/>
              <a:defRPr/>
            </a:pPr>
            <a:r>
              <a:rPr lang="en-US" sz="1200" b="1" kern="0" dirty="0">
                <a:solidFill>
                  <a:prstClr val="black"/>
                </a:solidFill>
                <a:latin typeface="+mj-lt"/>
                <a:ea typeface="SimSun"/>
              </a:rPr>
              <a:t>Thermocouple</a:t>
            </a:r>
          </a:p>
        </p:txBody>
      </p:sp>
      <p:sp>
        <p:nvSpPr>
          <p:cNvPr id="491" name="Cross 490"/>
          <p:cNvSpPr/>
          <p:nvPr/>
        </p:nvSpPr>
        <p:spPr bwMode="auto">
          <a:xfrm>
            <a:off x="2204592" y="4093914"/>
            <a:ext cx="111768" cy="103664"/>
          </a:xfrm>
          <a:prstGeom prst="plus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lIns="23322" tIns="11661" rIns="23322" bIns="11661" anchor="ctr"/>
          <a:lstStyle/>
          <a:p>
            <a:pPr algn="ctr" defTabSz="186250">
              <a:buClr>
                <a:srgbClr val="000000"/>
              </a:buClr>
              <a:buSzPct val="100000"/>
              <a:defRPr/>
            </a:pPr>
            <a:endParaRPr lang="en-US" sz="1200" b="1" kern="0">
              <a:solidFill>
                <a:prstClr val="white"/>
              </a:solidFill>
              <a:latin typeface="+mj-lt"/>
              <a:ea typeface="SimSun"/>
            </a:endParaRPr>
          </a:p>
        </p:txBody>
      </p:sp>
      <p:sp>
        <p:nvSpPr>
          <p:cNvPr id="492" name="TextBox 534"/>
          <p:cNvSpPr txBox="1">
            <a:spLocks noChangeArrowheads="1"/>
          </p:cNvSpPr>
          <p:nvPr/>
        </p:nvSpPr>
        <p:spPr bwMode="auto">
          <a:xfrm>
            <a:off x="7253634" y="5818944"/>
            <a:ext cx="991687" cy="23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6643" tIns="23322" rIns="46643" bIns="23322">
            <a:spAutoFit/>
          </a:bodyPr>
          <a:lstStyle/>
          <a:p>
            <a:pPr defTabSz="18625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1200" b="1" dirty="0">
                <a:solidFill>
                  <a:prstClr val="black"/>
                </a:solidFill>
                <a:latin typeface="+mj-lt"/>
                <a:ea typeface="SimSun" charset="-122"/>
              </a:rPr>
              <a:t>Fill Terminal</a:t>
            </a:r>
          </a:p>
        </p:txBody>
      </p:sp>
      <p:sp>
        <p:nvSpPr>
          <p:cNvPr id="493" name="TextBox 534"/>
          <p:cNvSpPr txBox="1">
            <a:spLocks noChangeArrowheads="1"/>
          </p:cNvSpPr>
          <p:nvPr/>
        </p:nvSpPr>
        <p:spPr bwMode="auto">
          <a:xfrm>
            <a:off x="7273072" y="5378374"/>
            <a:ext cx="1380318" cy="23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6643" tIns="23322" rIns="46643" bIns="23322">
            <a:spAutoFit/>
          </a:bodyPr>
          <a:lstStyle/>
          <a:p>
            <a:pPr defTabSz="18625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1200" b="1" dirty="0">
                <a:solidFill>
                  <a:prstClr val="black"/>
                </a:solidFill>
                <a:latin typeface="+mj-lt"/>
                <a:ea typeface="SimSun" charset="-122"/>
              </a:rPr>
              <a:t>To </a:t>
            </a:r>
            <a:r>
              <a:rPr lang="en-US" altLang="en-US" sz="1200" b="1" dirty="0" smtClean="0">
                <a:solidFill>
                  <a:prstClr val="black"/>
                </a:solidFill>
                <a:latin typeface="+mj-lt"/>
                <a:ea typeface="SimSun" charset="-122"/>
              </a:rPr>
              <a:t>Auxiliary </a:t>
            </a:r>
            <a:r>
              <a:rPr lang="en-US" altLang="en-US" sz="1200" b="1" dirty="0">
                <a:solidFill>
                  <a:prstClr val="black"/>
                </a:solidFill>
                <a:latin typeface="+mj-lt"/>
                <a:ea typeface="SimSun" charset="-122"/>
              </a:rPr>
              <a:t>Loop</a:t>
            </a:r>
          </a:p>
        </p:txBody>
      </p:sp>
      <p:grpSp>
        <p:nvGrpSpPr>
          <p:cNvPr id="494" name="Group 352"/>
          <p:cNvGrpSpPr>
            <a:grpSpLocks/>
          </p:cNvGrpSpPr>
          <p:nvPr/>
        </p:nvGrpSpPr>
        <p:grpSpPr bwMode="auto">
          <a:xfrm rot="5400000">
            <a:off x="3005616" y="3879295"/>
            <a:ext cx="498881" cy="111768"/>
            <a:chOff x="2394935" y="8140756"/>
            <a:chExt cx="1101408" cy="228600"/>
          </a:xfrm>
        </p:grpSpPr>
        <p:sp>
          <p:nvSpPr>
            <p:cNvPr id="495" name="Rectangle 494"/>
            <p:cNvSpPr/>
            <p:nvPr/>
          </p:nvSpPr>
          <p:spPr>
            <a:xfrm>
              <a:off x="2394936" y="8210330"/>
              <a:ext cx="915456" cy="53009"/>
            </a:xfrm>
            <a:prstGeom prst="rect">
              <a:avLst/>
            </a:prstGeom>
            <a:solidFill>
              <a:srgbClr val="4F81BD"/>
            </a:solidFill>
            <a:ln w="12700" cap="flat" cmpd="sng" algn="ctr">
              <a:solidFill>
                <a:srgbClr val="4F81B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  <p:grpSp>
          <p:nvGrpSpPr>
            <p:cNvPr id="496" name="Group 354"/>
            <p:cNvGrpSpPr>
              <a:grpSpLocks/>
            </p:cNvGrpSpPr>
            <p:nvPr/>
          </p:nvGrpSpPr>
          <p:grpSpPr bwMode="auto">
            <a:xfrm rot="-5400000">
              <a:off x="3292350" y="8165362"/>
              <a:ext cx="228600" cy="179387"/>
              <a:chOff x="12039600" y="9432926"/>
              <a:chExt cx="457200" cy="358774"/>
            </a:xfrm>
          </p:grpSpPr>
          <p:sp>
            <p:nvSpPr>
              <p:cNvPr id="500" name="Rectangle 499"/>
              <p:cNvSpPr/>
              <p:nvPr/>
            </p:nvSpPr>
            <p:spPr>
              <a:xfrm>
                <a:off x="12165490" y="9434102"/>
                <a:ext cx="198784" cy="35759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white"/>
                  </a:solidFill>
                  <a:latin typeface="+mj-lt"/>
                  <a:ea typeface="SimSun"/>
                </a:endParaRPr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12039596" y="9562837"/>
                <a:ext cx="457200" cy="228863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white"/>
                  </a:solidFill>
                  <a:latin typeface="+mj-lt"/>
                  <a:ea typeface="SimSun"/>
                </a:endParaRPr>
              </a:p>
            </p:txBody>
          </p:sp>
        </p:grpSp>
        <p:grpSp>
          <p:nvGrpSpPr>
            <p:cNvPr id="497" name="Group 355"/>
            <p:cNvGrpSpPr>
              <a:grpSpLocks/>
            </p:cNvGrpSpPr>
            <p:nvPr/>
          </p:nvGrpSpPr>
          <p:grpSpPr bwMode="auto">
            <a:xfrm>
              <a:off x="2940278" y="8168838"/>
              <a:ext cx="342900" cy="171450"/>
              <a:chOff x="6096000" y="3698970"/>
              <a:chExt cx="342900" cy="171450"/>
            </a:xfrm>
          </p:grpSpPr>
          <p:sp>
            <p:nvSpPr>
              <p:cNvPr id="498" name="Rectangle 497"/>
              <p:cNvSpPr/>
              <p:nvPr/>
            </p:nvSpPr>
            <p:spPr>
              <a:xfrm>
                <a:off x="6097787" y="3727210"/>
                <a:ext cx="225287" cy="92765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white"/>
                  </a:solidFill>
                  <a:latin typeface="+mj-lt"/>
                  <a:ea typeface="SimSun"/>
                </a:endParaRPr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6247981" y="3684142"/>
                <a:ext cx="175223" cy="172279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white"/>
                  </a:solidFill>
                  <a:latin typeface="+mj-lt"/>
                  <a:ea typeface="SimSun"/>
                </a:endParaRPr>
              </a:p>
            </p:txBody>
          </p:sp>
        </p:grpSp>
      </p:grpSp>
      <p:cxnSp>
        <p:nvCxnSpPr>
          <p:cNvPr id="502" name="Straight Connector 319"/>
          <p:cNvCxnSpPr>
            <a:cxnSpLocks noChangeShapeType="1"/>
            <a:stCxn id="504" idx="1"/>
            <a:endCxn id="388" idx="2"/>
          </p:cNvCxnSpPr>
          <p:nvPr/>
        </p:nvCxnSpPr>
        <p:spPr bwMode="auto">
          <a:xfrm flipV="1">
            <a:off x="2927039" y="3757007"/>
            <a:ext cx="4859" cy="194369"/>
          </a:xfrm>
          <a:prstGeom prst="line">
            <a:avLst/>
          </a:prstGeom>
          <a:noFill/>
          <a:ln w="19050" algn="ctr">
            <a:solidFill>
              <a:srgbClr val="4F81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03" name="Group 397"/>
          <p:cNvGrpSpPr>
            <a:grpSpLocks/>
          </p:cNvGrpSpPr>
          <p:nvPr/>
        </p:nvGrpSpPr>
        <p:grpSpPr bwMode="auto">
          <a:xfrm rot="5400000">
            <a:off x="2854150" y="3987008"/>
            <a:ext cx="155496" cy="84232"/>
            <a:chOff x="6096000" y="3698970"/>
            <a:chExt cx="342900" cy="171450"/>
          </a:xfrm>
        </p:grpSpPr>
        <p:sp>
          <p:nvSpPr>
            <p:cNvPr id="504" name="Rectangle 503"/>
            <p:cNvSpPr/>
            <p:nvPr/>
          </p:nvSpPr>
          <p:spPr>
            <a:xfrm>
              <a:off x="6095999" y="3768207"/>
              <a:ext cx="228600" cy="89023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6249593" y="3698971"/>
              <a:ext cx="189308" cy="17145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</p:grpSp>
      <p:grpSp>
        <p:nvGrpSpPr>
          <p:cNvPr id="506" name="Group 35"/>
          <p:cNvGrpSpPr>
            <a:grpSpLocks/>
          </p:cNvGrpSpPr>
          <p:nvPr/>
        </p:nvGrpSpPr>
        <p:grpSpPr bwMode="auto">
          <a:xfrm rot="10800000">
            <a:off x="3989654" y="4126309"/>
            <a:ext cx="166843" cy="77748"/>
            <a:chOff x="6096000" y="3698970"/>
            <a:chExt cx="342900" cy="171450"/>
          </a:xfrm>
        </p:grpSpPr>
        <p:sp>
          <p:nvSpPr>
            <p:cNvPr id="507" name="Rectangle 506"/>
            <p:cNvSpPr/>
            <p:nvPr/>
          </p:nvSpPr>
          <p:spPr>
            <a:xfrm>
              <a:off x="6112645" y="3756120"/>
              <a:ext cx="229711" cy="89296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6265785" y="3698970"/>
              <a:ext cx="189762" cy="17145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</p:grpSp>
      <p:grpSp>
        <p:nvGrpSpPr>
          <p:cNvPr id="509" name="Group 35"/>
          <p:cNvGrpSpPr>
            <a:grpSpLocks/>
          </p:cNvGrpSpPr>
          <p:nvPr/>
        </p:nvGrpSpPr>
        <p:grpSpPr bwMode="auto">
          <a:xfrm>
            <a:off x="5026352" y="4136027"/>
            <a:ext cx="166843" cy="77748"/>
            <a:chOff x="6096000" y="3698970"/>
            <a:chExt cx="342900" cy="171450"/>
          </a:xfrm>
        </p:grpSpPr>
        <p:sp>
          <p:nvSpPr>
            <p:cNvPr id="510" name="Rectangle 509"/>
            <p:cNvSpPr/>
            <p:nvPr/>
          </p:nvSpPr>
          <p:spPr>
            <a:xfrm>
              <a:off x="6096000" y="3738262"/>
              <a:ext cx="229709" cy="89296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6249140" y="3698970"/>
              <a:ext cx="189760" cy="17145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</p:grpSp>
      <p:grpSp>
        <p:nvGrpSpPr>
          <p:cNvPr id="512" name="Group 368"/>
          <p:cNvGrpSpPr>
            <a:grpSpLocks/>
          </p:cNvGrpSpPr>
          <p:nvPr/>
        </p:nvGrpSpPr>
        <p:grpSpPr bwMode="auto">
          <a:xfrm rot="-5400000" flipH="1" flipV="1">
            <a:off x="2218360" y="5452067"/>
            <a:ext cx="72889" cy="123108"/>
            <a:chOff x="4629716" y="5791200"/>
            <a:chExt cx="161189" cy="253803"/>
          </a:xfrm>
        </p:grpSpPr>
        <p:sp>
          <p:nvSpPr>
            <p:cNvPr id="513" name="Rectangle 512"/>
            <p:cNvSpPr/>
            <p:nvPr/>
          </p:nvSpPr>
          <p:spPr>
            <a:xfrm rot="18889635">
              <a:off x="4627186" y="5902776"/>
              <a:ext cx="176995" cy="107459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  <p:sp>
          <p:nvSpPr>
            <p:cNvPr id="514" name="Rectangle 513"/>
            <p:cNvSpPr/>
            <p:nvPr/>
          </p:nvSpPr>
          <p:spPr>
            <a:xfrm rot="16200000">
              <a:off x="4700953" y="5805930"/>
              <a:ext cx="136919" cy="107459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</p:grpSp>
      <p:grpSp>
        <p:nvGrpSpPr>
          <p:cNvPr id="515" name="Group 437"/>
          <p:cNvGrpSpPr>
            <a:grpSpLocks/>
          </p:cNvGrpSpPr>
          <p:nvPr/>
        </p:nvGrpSpPr>
        <p:grpSpPr bwMode="auto">
          <a:xfrm rot="10800000">
            <a:off x="5343843" y="5498235"/>
            <a:ext cx="111768" cy="80987"/>
            <a:chOff x="12039600" y="9432926"/>
            <a:chExt cx="457200" cy="358774"/>
          </a:xfrm>
        </p:grpSpPr>
        <p:sp>
          <p:nvSpPr>
            <p:cNvPr id="516" name="Rectangle 515"/>
            <p:cNvSpPr/>
            <p:nvPr/>
          </p:nvSpPr>
          <p:spPr>
            <a:xfrm>
              <a:off x="12165494" y="9432926"/>
              <a:ext cx="205412" cy="358774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12099233" y="9562085"/>
              <a:ext cx="457204" cy="22961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</p:grpSp>
      <p:grpSp>
        <p:nvGrpSpPr>
          <p:cNvPr id="518" name="Group 542"/>
          <p:cNvGrpSpPr>
            <a:grpSpLocks/>
          </p:cNvGrpSpPr>
          <p:nvPr/>
        </p:nvGrpSpPr>
        <p:grpSpPr bwMode="auto">
          <a:xfrm rot="-5400000">
            <a:off x="3287457" y="5362975"/>
            <a:ext cx="79367" cy="336927"/>
            <a:chOff x="864126" y="5082338"/>
            <a:chExt cx="1680557" cy="1219743"/>
          </a:xfrm>
        </p:grpSpPr>
        <p:cxnSp>
          <p:nvCxnSpPr>
            <p:cNvPr id="519" name="Straight Connector 518"/>
            <p:cNvCxnSpPr/>
            <p:nvPr/>
          </p:nvCxnSpPr>
          <p:spPr>
            <a:xfrm>
              <a:off x="1309980" y="5082338"/>
              <a:ext cx="754541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  <p:cxnSp>
          <p:nvCxnSpPr>
            <p:cNvPr id="520" name="Straight Connector 519"/>
            <p:cNvCxnSpPr/>
            <p:nvPr/>
          </p:nvCxnSpPr>
          <p:spPr>
            <a:xfrm>
              <a:off x="1035602" y="5234806"/>
              <a:ext cx="1337606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  <p:cxnSp>
          <p:nvCxnSpPr>
            <p:cNvPr id="521" name="Straight Connector 520"/>
            <p:cNvCxnSpPr/>
            <p:nvPr/>
          </p:nvCxnSpPr>
          <p:spPr>
            <a:xfrm>
              <a:off x="1035602" y="5387274"/>
              <a:ext cx="1337606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  <p:grpSp>
          <p:nvGrpSpPr>
            <p:cNvPr id="522" name="Group 546"/>
            <p:cNvGrpSpPr>
              <a:grpSpLocks/>
            </p:cNvGrpSpPr>
            <p:nvPr/>
          </p:nvGrpSpPr>
          <p:grpSpPr bwMode="auto">
            <a:xfrm rot="10800000">
              <a:off x="865845" y="5232103"/>
              <a:ext cx="360375" cy="155035"/>
              <a:chOff x="5410200" y="1355506"/>
              <a:chExt cx="914400" cy="930494"/>
            </a:xfrm>
          </p:grpSpPr>
          <p:sp>
            <p:nvSpPr>
              <p:cNvPr id="550" name="Arc 549"/>
              <p:cNvSpPr/>
              <p:nvPr/>
            </p:nvSpPr>
            <p:spPr>
              <a:xfrm>
                <a:off x="4675446" y="1389870"/>
                <a:ext cx="1653485" cy="844694"/>
              </a:xfrm>
              <a:prstGeom prst="arc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black"/>
                  </a:solidFill>
                  <a:latin typeface="+mj-lt"/>
                  <a:ea typeface="SimSun"/>
                </a:endParaRPr>
              </a:p>
            </p:txBody>
          </p:sp>
          <p:sp>
            <p:nvSpPr>
              <p:cNvPr id="551" name="Arc 550"/>
              <p:cNvSpPr/>
              <p:nvPr/>
            </p:nvSpPr>
            <p:spPr>
              <a:xfrm rot="5400000">
                <a:off x="5079841" y="985475"/>
                <a:ext cx="844694" cy="1653485"/>
              </a:xfrm>
              <a:prstGeom prst="arc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black"/>
                  </a:solidFill>
                  <a:latin typeface="+mj-lt"/>
                  <a:ea typeface="SimSun"/>
                </a:endParaRPr>
              </a:p>
            </p:txBody>
          </p:sp>
        </p:grpSp>
        <p:grpSp>
          <p:nvGrpSpPr>
            <p:cNvPr id="523" name="Group 547"/>
            <p:cNvGrpSpPr>
              <a:grpSpLocks/>
            </p:cNvGrpSpPr>
            <p:nvPr/>
          </p:nvGrpSpPr>
          <p:grpSpPr bwMode="auto">
            <a:xfrm>
              <a:off x="2184308" y="5082338"/>
              <a:ext cx="360375" cy="152400"/>
              <a:chOff x="5410200" y="1355506"/>
              <a:chExt cx="914400" cy="930494"/>
            </a:xfrm>
          </p:grpSpPr>
          <p:sp>
            <p:nvSpPr>
              <p:cNvPr id="548" name="Arc 547"/>
              <p:cNvSpPr/>
              <p:nvPr/>
            </p:nvSpPr>
            <p:spPr>
              <a:xfrm>
                <a:off x="4845224" y="1355529"/>
                <a:ext cx="1305377" cy="930900"/>
              </a:xfrm>
              <a:prstGeom prst="arc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black"/>
                  </a:solidFill>
                  <a:latin typeface="+mj-lt"/>
                  <a:ea typeface="SimSun"/>
                </a:endParaRPr>
              </a:p>
            </p:txBody>
          </p:sp>
          <p:sp>
            <p:nvSpPr>
              <p:cNvPr id="549" name="Arc 548"/>
              <p:cNvSpPr/>
              <p:nvPr/>
            </p:nvSpPr>
            <p:spPr>
              <a:xfrm rot="5400000">
                <a:off x="5032435" y="1168279"/>
                <a:ext cx="930900" cy="1305377"/>
              </a:xfrm>
              <a:prstGeom prst="arc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black"/>
                  </a:solidFill>
                  <a:latin typeface="+mj-lt"/>
                  <a:ea typeface="SimSun"/>
                </a:endParaRPr>
              </a:p>
            </p:txBody>
          </p:sp>
        </p:grpSp>
        <p:cxnSp>
          <p:nvCxnSpPr>
            <p:cNvPr id="524" name="Straight Connector 523"/>
            <p:cNvCxnSpPr/>
            <p:nvPr/>
          </p:nvCxnSpPr>
          <p:spPr>
            <a:xfrm>
              <a:off x="1035602" y="5692210"/>
              <a:ext cx="1337606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  <p:cxnSp>
          <p:nvCxnSpPr>
            <p:cNvPr id="525" name="Straight Connector 524"/>
            <p:cNvCxnSpPr/>
            <p:nvPr/>
          </p:nvCxnSpPr>
          <p:spPr>
            <a:xfrm>
              <a:off x="1035602" y="5545608"/>
              <a:ext cx="1337606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  <p:grpSp>
          <p:nvGrpSpPr>
            <p:cNvPr id="526" name="Group 550"/>
            <p:cNvGrpSpPr>
              <a:grpSpLocks/>
            </p:cNvGrpSpPr>
            <p:nvPr/>
          </p:nvGrpSpPr>
          <p:grpSpPr bwMode="auto">
            <a:xfrm rot="10800000">
              <a:off x="864126" y="5541557"/>
              <a:ext cx="360375" cy="155035"/>
              <a:chOff x="5410200" y="1355506"/>
              <a:chExt cx="914400" cy="930494"/>
            </a:xfrm>
          </p:grpSpPr>
          <p:sp>
            <p:nvSpPr>
              <p:cNvPr id="546" name="Arc 545"/>
              <p:cNvSpPr/>
              <p:nvPr/>
            </p:nvSpPr>
            <p:spPr>
              <a:xfrm>
                <a:off x="4671087" y="1346582"/>
                <a:ext cx="1653485" cy="950292"/>
              </a:xfrm>
              <a:prstGeom prst="arc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black"/>
                  </a:solidFill>
                  <a:latin typeface="+mj-lt"/>
                  <a:ea typeface="SimSun"/>
                </a:endParaRPr>
              </a:p>
            </p:txBody>
          </p:sp>
          <p:sp>
            <p:nvSpPr>
              <p:cNvPr id="547" name="Arc 546"/>
              <p:cNvSpPr/>
              <p:nvPr/>
            </p:nvSpPr>
            <p:spPr>
              <a:xfrm rot="5400000">
                <a:off x="5022711" y="994997"/>
                <a:ext cx="950292" cy="1653485"/>
              </a:xfrm>
              <a:prstGeom prst="arc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black"/>
                  </a:solidFill>
                  <a:latin typeface="+mj-lt"/>
                  <a:ea typeface="SimSun"/>
                </a:endParaRPr>
              </a:p>
            </p:txBody>
          </p:sp>
        </p:grpSp>
        <p:grpSp>
          <p:nvGrpSpPr>
            <p:cNvPr id="527" name="Group 551"/>
            <p:cNvGrpSpPr>
              <a:grpSpLocks/>
            </p:cNvGrpSpPr>
            <p:nvPr/>
          </p:nvGrpSpPr>
          <p:grpSpPr bwMode="auto">
            <a:xfrm>
              <a:off x="2182589" y="5391792"/>
              <a:ext cx="360375" cy="152400"/>
              <a:chOff x="5410200" y="1355506"/>
              <a:chExt cx="914400" cy="930494"/>
            </a:xfrm>
          </p:grpSpPr>
          <p:sp>
            <p:nvSpPr>
              <p:cNvPr id="544" name="Arc 543"/>
              <p:cNvSpPr/>
              <p:nvPr/>
            </p:nvSpPr>
            <p:spPr>
              <a:xfrm>
                <a:off x="5371771" y="1363761"/>
                <a:ext cx="957269" cy="930900"/>
              </a:xfrm>
              <a:prstGeom prst="arc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black"/>
                  </a:solidFill>
                  <a:latin typeface="+mj-lt"/>
                  <a:ea typeface="SimSun"/>
                </a:endParaRPr>
              </a:p>
            </p:txBody>
          </p:sp>
          <p:sp>
            <p:nvSpPr>
              <p:cNvPr id="545" name="Arc 544"/>
              <p:cNvSpPr/>
              <p:nvPr/>
            </p:nvSpPr>
            <p:spPr>
              <a:xfrm rot="5400000">
                <a:off x="5384928" y="1350565"/>
                <a:ext cx="930900" cy="957269"/>
              </a:xfrm>
              <a:prstGeom prst="arc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black"/>
                  </a:solidFill>
                  <a:latin typeface="+mj-lt"/>
                  <a:ea typeface="SimSun"/>
                </a:endParaRPr>
              </a:p>
            </p:txBody>
          </p:sp>
        </p:grpSp>
        <p:cxnSp>
          <p:nvCxnSpPr>
            <p:cNvPr id="528" name="Straight Connector 527"/>
            <p:cNvCxnSpPr/>
            <p:nvPr/>
          </p:nvCxnSpPr>
          <p:spPr>
            <a:xfrm>
              <a:off x="1035602" y="5997145"/>
              <a:ext cx="1337606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  <p:cxnSp>
          <p:nvCxnSpPr>
            <p:cNvPr id="529" name="Straight Connector 528"/>
            <p:cNvCxnSpPr/>
            <p:nvPr/>
          </p:nvCxnSpPr>
          <p:spPr>
            <a:xfrm>
              <a:off x="1035602" y="5850543"/>
              <a:ext cx="1337606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  <p:grpSp>
          <p:nvGrpSpPr>
            <p:cNvPr id="530" name="Group 554"/>
            <p:cNvGrpSpPr>
              <a:grpSpLocks/>
            </p:cNvGrpSpPr>
            <p:nvPr/>
          </p:nvGrpSpPr>
          <p:grpSpPr bwMode="auto">
            <a:xfrm rot="10800000">
              <a:off x="864985" y="5847218"/>
              <a:ext cx="360375" cy="155035"/>
              <a:chOff x="5410200" y="1355506"/>
              <a:chExt cx="914400" cy="930494"/>
            </a:xfrm>
          </p:grpSpPr>
          <p:sp>
            <p:nvSpPr>
              <p:cNvPr id="542" name="Arc 541"/>
              <p:cNvSpPr/>
              <p:nvPr/>
            </p:nvSpPr>
            <p:spPr>
              <a:xfrm>
                <a:off x="4673225" y="1350928"/>
                <a:ext cx="1653485" cy="950292"/>
              </a:xfrm>
              <a:prstGeom prst="arc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black"/>
                  </a:solidFill>
                  <a:latin typeface="+mj-lt"/>
                  <a:ea typeface="SimSun"/>
                </a:endParaRPr>
              </a:p>
            </p:txBody>
          </p:sp>
          <p:sp>
            <p:nvSpPr>
              <p:cNvPr id="543" name="Arc 542"/>
              <p:cNvSpPr/>
              <p:nvPr/>
            </p:nvSpPr>
            <p:spPr>
              <a:xfrm rot="5400000">
                <a:off x="5024849" y="999342"/>
                <a:ext cx="950292" cy="1653485"/>
              </a:xfrm>
              <a:prstGeom prst="arc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black"/>
                  </a:solidFill>
                  <a:latin typeface="+mj-lt"/>
                  <a:ea typeface="SimSun"/>
                </a:endParaRPr>
              </a:p>
            </p:txBody>
          </p:sp>
        </p:grpSp>
        <p:grpSp>
          <p:nvGrpSpPr>
            <p:cNvPr id="531" name="Group 555"/>
            <p:cNvGrpSpPr>
              <a:grpSpLocks/>
            </p:cNvGrpSpPr>
            <p:nvPr/>
          </p:nvGrpSpPr>
          <p:grpSpPr bwMode="auto">
            <a:xfrm>
              <a:off x="2183448" y="5697453"/>
              <a:ext cx="360375" cy="152400"/>
              <a:chOff x="5410200" y="1355506"/>
              <a:chExt cx="914400" cy="930494"/>
            </a:xfrm>
          </p:grpSpPr>
          <p:sp>
            <p:nvSpPr>
              <p:cNvPr id="540" name="Arc 539"/>
              <p:cNvSpPr/>
              <p:nvPr/>
            </p:nvSpPr>
            <p:spPr>
              <a:xfrm>
                <a:off x="5369578" y="1359340"/>
                <a:ext cx="957269" cy="930900"/>
              </a:xfrm>
              <a:prstGeom prst="arc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black"/>
                  </a:solidFill>
                  <a:latin typeface="+mj-lt"/>
                  <a:ea typeface="SimSun"/>
                </a:endParaRPr>
              </a:p>
            </p:txBody>
          </p:sp>
          <p:sp>
            <p:nvSpPr>
              <p:cNvPr id="541" name="Arc 540"/>
              <p:cNvSpPr/>
              <p:nvPr/>
            </p:nvSpPr>
            <p:spPr>
              <a:xfrm rot="5400000">
                <a:off x="5382736" y="1346144"/>
                <a:ext cx="930900" cy="957269"/>
              </a:xfrm>
              <a:prstGeom prst="arc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black"/>
                  </a:solidFill>
                  <a:latin typeface="+mj-lt"/>
                  <a:ea typeface="SimSun"/>
                </a:endParaRPr>
              </a:p>
            </p:txBody>
          </p:sp>
        </p:grpSp>
        <p:cxnSp>
          <p:nvCxnSpPr>
            <p:cNvPr id="532" name="Straight Connector 531"/>
            <p:cNvCxnSpPr/>
            <p:nvPr/>
          </p:nvCxnSpPr>
          <p:spPr>
            <a:xfrm>
              <a:off x="1035602" y="6302081"/>
              <a:ext cx="65166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  <p:cxnSp>
          <p:nvCxnSpPr>
            <p:cNvPr id="533" name="Straight Connector 532"/>
            <p:cNvCxnSpPr/>
            <p:nvPr/>
          </p:nvCxnSpPr>
          <p:spPr>
            <a:xfrm>
              <a:off x="1035602" y="6149613"/>
              <a:ext cx="1337606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  <p:grpSp>
          <p:nvGrpSpPr>
            <p:cNvPr id="534" name="Group 558"/>
            <p:cNvGrpSpPr>
              <a:grpSpLocks/>
            </p:cNvGrpSpPr>
            <p:nvPr/>
          </p:nvGrpSpPr>
          <p:grpSpPr bwMode="auto">
            <a:xfrm rot="10800000">
              <a:off x="865845" y="6147046"/>
              <a:ext cx="360375" cy="155035"/>
              <a:chOff x="5410200" y="1355506"/>
              <a:chExt cx="914400" cy="930494"/>
            </a:xfrm>
          </p:grpSpPr>
          <p:sp>
            <p:nvSpPr>
              <p:cNvPr id="538" name="Arc 537"/>
              <p:cNvSpPr/>
              <p:nvPr/>
            </p:nvSpPr>
            <p:spPr>
              <a:xfrm>
                <a:off x="4675418" y="1425864"/>
                <a:ext cx="1653485" cy="774303"/>
              </a:xfrm>
              <a:prstGeom prst="arc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black"/>
                  </a:solidFill>
                  <a:latin typeface="+mj-lt"/>
                  <a:ea typeface="SimSun"/>
                </a:endParaRPr>
              </a:p>
            </p:txBody>
          </p:sp>
          <p:sp>
            <p:nvSpPr>
              <p:cNvPr id="539" name="Arc 538"/>
              <p:cNvSpPr/>
              <p:nvPr/>
            </p:nvSpPr>
            <p:spPr>
              <a:xfrm rot="5400000">
                <a:off x="5115037" y="986284"/>
                <a:ext cx="774303" cy="1653485"/>
              </a:xfrm>
              <a:prstGeom prst="arc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black"/>
                  </a:solidFill>
                  <a:latin typeface="+mj-lt"/>
                  <a:ea typeface="SimSun"/>
                </a:endParaRPr>
              </a:p>
            </p:txBody>
          </p:sp>
        </p:grpSp>
        <p:grpSp>
          <p:nvGrpSpPr>
            <p:cNvPr id="535" name="Group 559"/>
            <p:cNvGrpSpPr>
              <a:grpSpLocks/>
            </p:cNvGrpSpPr>
            <p:nvPr/>
          </p:nvGrpSpPr>
          <p:grpSpPr bwMode="auto">
            <a:xfrm>
              <a:off x="2184308" y="5997281"/>
              <a:ext cx="360375" cy="152400"/>
              <a:chOff x="5410200" y="1355506"/>
              <a:chExt cx="914400" cy="930494"/>
            </a:xfrm>
          </p:grpSpPr>
          <p:sp>
            <p:nvSpPr>
              <p:cNvPr id="536" name="Arc 535"/>
              <p:cNvSpPr/>
              <p:nvPr/>
            </p:nvSpPr>
            <p:spPr>
              <a:xfrm>
                <a:off x="4845224" y="1354717"/>
                <a:ext cx="1305377" cy="930900"/>
              </a:xfrm>
              <a:prstGeom prst="arc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black"/>
                  </a:solidFill>
                  <a:latin typeface="+mj-lt"/>
                  <a:ea typeface="SimSun"/>
                </a:endParaRPr>
              </a:p>
            </p:txBody>
          </p:sp>
          <p:sp>
            <p:nvSpPr>
              <p:cNvPr id="537" name="Arc 536"/>
              <p:cNvSpPr/>
              <p:nvPr/>
            </p:nvSpPr>
            <p:spPr>
              <a:xfrm rot="5400000">
                <a:off x="5032435" y="1167467"/>
                <a:ext cx="930900" cy="1305377"/>
              </a:xfrm>
              <a:prstGeom prst="arc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black"/>
                  </a:solidFill>
                  <a:latin typeface="+mj-lt"/>
                  <a:ea typeface="SimSun"/>
                </a:endParaRPr>
              </a:p>
            </p:txBody>
          </p:sp>
        </p:grpSp>
      </p:grpSp>
      <p:sp>
        <p:nvSpPr>
          <p:cNvPr id="552" name="Line Callout 1 (No Border) 551"/>
          <p:cNvSpPr/>
          <p:nvPr/>
        </p:nvSpPr>
        <p:spPr bwMode="auto">
          <a:xfrm>
            <a:off x="210566" y="5313584"/>
            <a:ext cx="874714" cy="236483"/>
          </a:xfrm>
          <a:prstGeom prst="callout1">
            <a:avLst>
              <a:gd name="adj1" fmla="val 18183"/>
              <a:gd name="adj2" fmla="val 95475"/>
              <a:gd name="adj3" fmla="val -133793"/>
              <a:gd name="adj4" fmla="val 182568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6643" tIns="23322" rIns="46643" bIns="23322" anchor="ctr"/>
          <a:lstStyle/>
          <a:p>
            <a:pPr defTabSz="186250">
              <a:buClr>
                <a:srgbClr val="000000"/>
              </a:buClr>
              <a:buSzPct val="100000"/>
              <a:defRPr/>
            </a:pPr>
            <a:r>
              <a:rPr lang="en-US" sz="1200" b="1" kern="0" dirty="0">
                <a:solidFill>
                  <a:prstClr val="black"/>
                </a:solidFill>
                <a:latin typeface="+mj-lt"/>
                <a:ea typeface="SimSun"/>
              </a:rPr>
              <a:t>Autoclave</a:t>
            </a:r>
          </a:p>
        </p:txBody>
      </p:sp>
      <p:sp>
        <p:nvSpPr>
          <p:cNvPr id="553" name="Rectangle 552"/>
          <p:cNvSpPr/>
          <p:nvPr/>
        </p:nvSpPr>
        <p:spPr bwMode="auto">
          <a:xfrm>
            <a:off x="1841747" y="4612234"/>
            <a:ext cx="236497" cy="64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lIns="14576" tIns="7288" rIns="14576" bIns="7288" anchor="ctr"/>
          <a:lstStyle/>
          <a:p>
            <a:pPr algn="ctr" defTabSz="186250">
              <a:buClr>
                <a:srgbClr val="000000"/>
              </a:buClr>
              <a:buSzPct val="100000"/>
              <a:defRPr/>
            </a:pPr>
            <a:endParaRPr lang="en-US" sz="1200" b="1" kern="0" dirty="0">
              <a:solidFill>
                <a:prstClr val="black"/>
              </a:solidFill>
              <a:latin typeface="+mj-lt"/>
              <a:ea typeface="SimSun"/>
            </a:endParaRPr>
          </a:p>
        </p:txBody>
      </p:sp>
      <p:grpSp>
        <p:nvGrpSpPr>
          <p:cNvPr id="560" name="Group 542"/>
          <p:cNvGrpSpPr>
            <a:grpSpLocks/>
          </p:cNvGrpSpPr>
          <p:nvPr/>
        </p:nvGrpSpPr>
        <p:grpSpPr bwMode="auto">
          <a:xfrm rot="-5400000">
            <a:off x="4045542" y="5364594"/>
            <a:ext cx="79367" cy="336927"/>
            <a:chOff x="864126" y="5082338"/>
            <a:chExt cx="1680557" cy="1219743"/>
          </a:xfrm>
        </p:grpSpPr>
        <p:cxnSp>
          <p:nvCxnSpPr>
            <p:cNvPr id="561" name="Straight Connector 560"/>
            <p:cNvCxnSpPr/>
            <p:nvPr/>
          </p:nvCxnSpPr>
          <p:spPr>
            <a:xfrm>
              <a:off x="1309980" y="5082338"/>
              <a:ext cx="754541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  <p:cxnSp>
          <p:nvCxnSpPr>
            <p:cNvPr id="562" name="Straight Connector 561"/>
            <p:cNvCxnSpPr/>
            <p:nvPr/>
          </p:nvCxnSpPr>
          <p:spPr>
            <a:xfrm>
              <a:off x="1035602" y="5234806"/>
              <a:ext cx="1337606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  <p:cxnSp>
          <p:nvCxnSpPr>
            <p:cNvPr id="563" name="Straight Connector 562"/>
            <p:cNvCxnSpPr/>
            <p:nvPr/>
          </p:nvCxnSpPr>
          <p:spPr>
            <a:xfrm>
              <a:off x="1035602" y="5387274"/>
              <a:ext cx="1337606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  <p:grpSp>
          <p:nvGrpSpPr>
            <p:cNvPr id="564" name="Group 546"/>
            <p:cNvGrpSpPr>
              <a:grpSpLocks/>
            </p:cNvGrpSpPr>
            <p:nvPr/>
          </p:nvGrpSpPr>
          <p:grpSpPr bwMode="auto">
            <a:xfrm rot="10800000">
              <a:off x="865845" y="5232103"/>
              <a:ext cx="360375" cy="155035"/>
              <a:chOff x="5410200" y="1355506"/>
              <a:chExt cx="914400" cy="930494"/>
            </a:xfrm>
          </p:grpSpPr>
          <p:sp>
            <p:nvSpPr>
              <p:cNvPr id="592" name="Arc 591"/>
              <p:cNvSpPr/>
              <p:nvPr/>
            </p:nvSpPr>
            <p:spPr>
              <a:xfrm>
                <a:off x="4675446" y="1389870"/>
                <a:ext cx="1653485" cy="844694"/>
              </a:xfrm>
              <a:prstGeom prst="arc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black"/>
                  </a:solidFill>
                  <a:latin typeface="+mj-lt"/>
                  <a:ea typeface="SimSun"/>
                </a:endParaRPr>
              </a:p>
            </p:txBody>
          </p:sp>
          <p:sp>
            <p:nvSpPr>
              <p:cNvPr id="593" name="Arc 592"/>
              <p:cNvSpPr/>
              <p:nvPr/>
            </p:nvSpPr>
            <p:spPr>
              <a:xfrm rot="5400000">
                <a:off x="5079841" y="985475"/>
                <a:ext cx="844694" cy="1653485"/>
              </a:xfrm>
              <a:prstGeom prst="arc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black"/>
                  </a:solidFill>
                  <a:latin typeface="+mj-lt"/>
                  <a:ea typeface="SimSun"/>
                </a:endParaRPr>
              </a:p>
            </p:txBody>
          </p:sp>
        </p:grpSp>
        <p:grpSp>
          <p:nvGrpSpPr>
            <p:cNvPr id="565" name="Group 547"/>
            <p:cNvGrpSpPr>
              <a:grpSpLocks/>
            </p:cNvGrpSpPr>
            <p:nvPr/>
          </p:nvGrpSpPr>
          <p:grpSpPr bwMode="auto">
            <a:xfrm>
              <a:off x="2184308" y="5082338"/>
              <a:ext cx="360375" cy="152400"/>
              <a:chOff x="5410200" y="1355506"/>
              <a:chExt cx="914400" cy="930494"/>
            </a:xfrm>
          </p:grpSpPr>
          <p:sp>
            <p:nvSpPr>
              <p:cNvPr id="590" name="Arc 589"/>
              <p:cNvSpPr/>
              <p:nvPr/>
            </p:nvSpPr>
            <p:spPr>
              <a:xfrm>
                <a:off x="4845224" y="1355529"/>
                <a:ext cx="1305377" cy="930900"/>
              </a:xfrm>
              <a:prstGeom prst="arc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black"/>
                  </a:solidFill>
                  <a:latin typeface="+mj-lt"/>
                  <a:ea typeface="SimSun"/>
                </a:endParaRPr>
              </a:p>
            </p:txBody>
          </p:sp>
          <p:sp>
            <p:nvSpPr>
              <p:cNvPr id="591" name="Arc 590"/>
              <p:cNvSpPr/>
              <p:nvPr/>
            </p:nvSpPr>
            <p:spPr>
              <a:xfrm rot="5400000">
                <a:off x="5032435" y="1168279"/>
                <a:ext cx="930900" cy="1305377"/>
              </a:xfrm>
              <a:prstGeom prst="arc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black"/>
                  </a:solidFill>
                  <a:latin typeface="+mj-lt"/>
                  <a:ea typeface="SimSun"/>
                </a:endParaRPr>
              </a:p>
            </p:txBody>
          </p:sp>
        </p:grpSp>
        <p:cxnSp>
          <p:nvCxnSpPr>
            <p:cNvPr id="566" name="Straight Connector 565"/>
            <p:cNvCxnSpPr/>
            <p:nvPr/>
          </p:nvCxnSpPr>
          <p:spPr>
            <a:xfrm>
              <a:off x="1035602" y="5692210"/>
              <a:ext cx="1337606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  <p:cxnSp>
          <p:nvCxnSpPr>
            <p:cNvPr id="567" name="Straight Connector 566"/>
            <p:cNvCxnSpPr/>
            <p:nvPr/>
          </p:nvCxnSpPr>
          <p:spPr>
            <a:xfrm>
              <a:off x="1035602" y="5545608"/>
              <a:ext cx="1337606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  <p:grpSp>
          <p:nvGrpSpPr>
            <p:cNvPr id="568" name="Group 550"/>
            <p:cNvGrpSpPr>
              <a:grpSpLocks/>
            </p:cNvGrpSpPr>
            <p:nvPr/>
          </p:nvGrpSpPr>
          <p:grpSpPr bwMode="auto">
            <a:xfrm rot="10800000">
              <a:off x="864126" y="5541557"/>
              <a:ext cx="360375" cy="155035"/>
              <a:chOff x="5410200" y="1355506"/>
              <a:chExt cx="914400" cy="930494"/>
            </a:xfrm>
          </p:grpSpPr>
          <p:sp>
            <p:nvSpPr>
              <p:cNvPr id="588" name="Arc 587"/>
              <p:cNvSpPr/>
              <p:nvPr/>
            </p:nvSpPr>
            <p:spPr>
              <a:xfrm>
                <a:off x="4671087" y="1346582"/>
                <a:ext cx="1653485" cy="950292"/>
              </a:xfrm>
              <a:prstGeom prst="arc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black"/>
                  </a:solidFill>
                  <a:latin typeface="+mj-lt"/>
                  <a:ea typeface="SimSun"/>
                </a:endParaRPr>
              </a:p>
            </p:txBody>
          </p:sp>
          <p:sp>
            <p:nvSpPr>
              <p:cNvPr id="589" name="Arc 588"/>
              <p:cNvSpPr/>
              <p:nvPr/>
            </p:nvSpPr>
            <p:spPr>
              <a:xfrm rot="5400000">
                <a:off x="5022711" y="994997"/>
                <a:ext cx="950292" cy="1653485"/>
              </a:xfrm>
              <a:prstGeom prst="arc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black"/>
                  </a:solidFill>
                  <a:latin typeface="+mj-lt"/>
                  <a:ea typeface="SimSun"/>
                </a:endParaRPr>
              </a:p>
            </p:txBody>
          </p:sp>
        </p:grpSp>
        <p:grpSp>
          <p:nvGrpSpPr>
            <p:cNvPr id="569" name="Group 551"/>
            <p:cNvGrpSpPr>
              <a:grpSpLocks/>
            </p:cNvGrpSpPr>
            <p:nvPr/>
          </p:nvGrpSpPr>
          <p:grpSpPr bwMode="auto">
            <a:xfrm>
              <a:off x="2182589" y="5391792"/>
              <a:ext cx="360375" cy="152400"/>
              <a:chOff x="5410200" y="1355506"/>
              <a:chExt cx="914400" cy="930494"/>
            </a:xfrm>
          </p:grpSpPr>
          <p:sp>
            <p:nvSpPr>
              <p:cNvPr id="586" name="Arc 585"/>
              <p:cNvSpPr/>
              <p:nvPr/>
            </p:nvSpPr>
            <p:spPr>
              <a:xfrm>
                <a:off x="5371771" y="1363761"/>
                <a:ext cx="957269" cy="930900"/>
              </a:xfrm>
              <a:prstGeom prst="arc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black"/>
                  </a:solidFill>
                  <a:latin typeface="+mj-lt"/>
                  <a:ea typeface="SimSun"/>
                </a:endParaRPr>
              </a:p>
            </p:txBody>
          </p:sp>
          <p:sp>
            <p:nvSpPr>
              <p:cNvPr id="587" name="Arc 586"/>
              <p:cNvSpPr/>
              <p:nvPr/>
            </p:nvSpPr>
            <p:spPr>
              <a:xfrm rot="5400000">
                <a:off x="5384928" y="1350565"/>
                <a:ext cx="930900" cy="957269"/>
              </a:xfrm>
              <a:prstGeom prst="arc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black"/>
                  </a:solidFill>
                  <a:latin typeface="+mj-lt"/>
                  <a:ea typeface="SimSun"/>
                </a:endParaRPr>
              </a:p>
            </p:txBody>
          </p:sp>
        </p:grpSp>
        <p:cxnSp>
          <p:nvCxnSpPr>
            <p:cNvPr id="570" name="Straight Connector 569"/>
            <p:cNvCxnSpPr/>
            <p:nvPr/>
          </p:nvCxnSpPr>
          <p:spPr>
            <a:xfrm>
              <a:off x="1035602" y="5997145"/>
              <a:ext cx="1337606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  <p:cxnSp>
          <p:nvCxnSpPr>
            <p:cNvPr id="571" name="Straight Connector 570"/>
            <p:cNvCxnSpPr/>
            <p:nvPr/>
          </p:nvCxnSpPr>
          <p:spPr>
            <a:xfrm>
              <a:off x="1035602" y="5850543"/>
              <a:ext cx="1337606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  <p:grpSp>
          <p:nvGrpSpPr>
            <p:cNvPr id="572" name="Group 554"/>
            <p:cNvGrpSpPr>
              <a:grpSpLocks/>
            </p:cNvGrpSpPr>
            <p:nvPr/>
          </p:nvGrpSpPr>
          <p:grpSpPr bwMode="auto">
            <a:xfrm rot="10800000">
              <a:off x="864985" y="5847218"/>
              <a:ext cx="360375" cy="155035"/>
              <a:chOff x="5410200" y="1355506"/>
              <a:chExt cx="914400" cy="930494"/>
            </a:xfrm>
          </p:grpSpPr>
          <p:sp>
            <p:nvSpPr>
              <p:cNvPr id="584" name="Arc 583"/>
              <p:cNvSpPr/>
              <p:nvPr/>
            </p:nvSpPr>
            <p:spPr>
              <a:xfrm>
                <a:off x="4673225" y="1350928"/>
                <a:ext cx="1653485" cy="950292"/>
              </a:xfrm>
              <a:prstGeom prst="arc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black"/>
                  </a:solidFill>
                  <a:latin typeface="+mj-lt"/>
                  <a:ea typeface="SimSun"/>
                </a:endParaRPr>
              </a:p>
            </p:txBody>
          </p:sp>
          <p:sp>
            <p:nvSpPr>
              <p:cNvPr id="585" name="Arc 584"/>
              <p:cNvSpPr/>
              <p:nvPr/>
            </p:nvSpPr>
            <p:spPr>
              <a:xfrm rot="5400000">
                <a:off x="5024849" y="999342"/>
                <a:ext cx="950292" cy="1653485"/>
              </a:xfrm>
              <a:prstGeom prst="arc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black"/>
                  </a:solidFill>
                  <a:latin typeface="+mj-lt"/>
                  <a:ea typeface="SimSun"/>
                </a:endParaRPr>
              </a:p>
            </p:txBody>
          </p:sp>
        </p:grpSp>
        <p:grpSp>
          <p:nvGrpSpPr>
            <p:cNvPr id="573" name="Group 555"/>
            <p:cNvGrpSpPr>
              <a:grpSpLocks/>
            </p:cNvGrpSpPr>
            <p:nvPr/>
          </p:nvGrpSpPr>
          <p:grpSpPr bwMode="auto">
            <a:xfrm>
              <a:off x="2183448" y="5697453"/>
              <a:ext cx="360375" cy="152400"/>
              <a:chOff x="5410200" y="1355506"/>
              <a:chExt cx="914400" cy="930494"/>
            </a:xfrm>
          </p:grpSpPr>
          <p:sp>
            <p:nvSpPr>
              <p:cNvPr id="582" name="Arc 581"/>
              <p:cNvSpPr/>
              <p:nvPr/>
            </p:nvSpPr>
            <p:spPr>
              <a:xfrm>
                <a:off x="5369578" y="1359340"/>
                <a:ext cx="957269" cy="930900"/>
              </a:xfrm>
              <a:prstGeom prst="arc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black"/>
                  </a:solidFill>
                  <a:latin typeface="+mj-lt"/>
                  <a:ea typeface="SimSun"/>
                </a:endParaRPr>
              </a:p>
            </p:txBody>
          </p:sp>
          <p:sp>
            <p:nvSpPr>
              <p:cNvPr id="583" name="Arc 582"/>
              <p:cNvSpPr/>
              <p:nvPr/>
            </p:nvSpPr>
            <p:spPr>
              <a:xfrm rot="5400000">
                <a:off x="5382736" y="1346144"/>
                <a:ext cx="930900" cy="957269"/>
              </a:xfrm>
              <a:prstGeom prst="arc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black"/>
                  </a:solidFill>
                  <a:latin typeface="+mj-lt"/>
                  <a:ea typeface="SimSun"/>
                </a:endParaRPr>
              </a:p>
            </p:txBody>
          </p:sp>
        </p:grpSp>
        <p:cxnSp>
          <p:nvCxnSpPr>
            <p:cNvPr id="574" name="Straight Connector 573"/>
            <p:cNvCxnSpPr/>
            <p:nvPr/>
          </p:nvCxnSpPr>
          <p:spPr>
            <a:xfrm>
              <a:off x="1035602" y="6302081"/>
              <a:ext cx="65166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  <p:cxnSp>
          <p:nvCxnSpPr>
            <p:cNvPr id="575" name="Straight Connector 574"/>
            <p:cNvCxnSpPr/>
            <p:nvPr/>
          </p:nvCxnSpPr>
          <p:spPr>
            <a:xfrm>
              <a:off x="1035602" y="6149613"/>
              <a:ext cx="1337606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  <p:grpSp>
          <p:nvGrpSpPr>
            <p:cNvPr id="576" name="Group 558"/>
            <p:cNvGrpSpPr>
              <a:grpSpLocks/>
            </p:cNvGrpSpPr>
            <p:nvPr/>
          </p:nvGrpSpPr>
          <p:grpSpPr bwMode="auto">
            <a:xfrm rot="10800000">
              <a:off x="865845" y="6147046"/>
              <a:ext cx="360375" cy="155035"/>
              <a:chOff x="5410200" y="1355506"/>
              <a:chExt cx="914400" cy="930494"/>
            </a:xfrm>
          </p:grpSpPr>
          <p:sp>
            <p:nvSpPr>
              <p:cNvPr id="580" name="Arc 579"/>
              <p:cNvSpPr/>
              <p:nvPr/>
            </p:nvSpPr>
            <p:spPr>
              <a:xfrm>
                <a:off x="4675418" y="1425864"/>
                <a:ext cx="1653485" cy="774303"/>
              </a:xfrm>
              <a:prstGeom prst="arc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black"/>
                  </a:solidFill>
                  <a:latin typeface="+mj-lt"/>
                  <a:ea typeface="SimSun"/>
                </a:endParaRPr>
              </a:p>
            </p:txBody>
          </p:sp>
          <p:sp>
            <p:nvSpPr>
              <p:cNvPr id="581" name="Arc 580"/>
              <p:cNvSpPr/>
              <p:nvPr/>
            </p:nvSpPr>
            <p:spPr>
              <a:xfrm rot="5400000">
                <a:off x="5115037" y="986284"/>
                <a:ext cx="774303" cy="1653485"/>
              </a:xfrm>
              <a:prstGeom prst="arc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black"/>
                  </a:solidFill>
                  <a:latin typeface="+mj-lt"/>
                  <a:ea typeface="SimSun"/>
                </a:endParaRPr>
              </a:p>
            </p:txBody>
          </p:sp>
        </p:grpSp>
        <p:grpSp>
          <p:nvGrpSpPr>
            <p:cNvPr id="577" name="Group 559"/>
            <p:cNvGrpSpPr>
              <a:grpSpLocks/>
            </p:cNvGrpSpPr>
            <p:nvPr/>
          </p:nvGrpSpPr>
          <p:grpSpPr bwMode="auto">
            <a:xfrm>
              <a:off x="2184308" y="5997281"/>
              <a:ext cx="360375" cy="152400"/>
              <a:chOff x="5410200" y="1355506"/>
              <a:chExt cx="914400" cy="930494"/>
            </a:xfrm>
          </p:grpSpPr>
          <p:sp>
            <p:nvSpPr>
              <p:cNvPr id="578" name="Arc 577"/>
              <p:cNvSpPr/>
              <p:nvPr/>
            </p:nvSpPr>
            <p:spPr>
              <a:xfrm>
                <a:off x="4845224" y="1354717"/>
                <a:ext cx="1305377" cy="930900"/>
              </a:xfrm>
              <a:prstGeom prst="arc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black"/>
                  </a:solidFill>
                  <a:latin typeface="+mj-lt"/>
                  <a:ea typeface="SimSun"/>
                </a:endParaRPr>
              </a:p>
            </p:txBody>
          </p:sp>
          <p:sp>
            <p:nvSpPr>
              <p:cNvPr id="579" name="Arc 578"/>
              <p:cNvSpPr/>
              <p:nvPr/>
            </p:nvSpPr>
            <p:spPr>
              <a:xfrm rot="5400000">
                <a:off x="5032435" y="1167467"/>
                <a:ext cx="930900" cy="1305377"/>
              </a:xfrm>
              <a:prstGeom prst="arc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black"/>
                  </a:solidFill>
                  <a:latin typeface="+mj-lt"/>
                  <a:ea typeface="SimSun"/>
                </a:endParaRPr>
              </a:p>
            </p:txBody>
          </p:sp>
        </p:grpSp>
      </p:grpSp>
      <p:sp>
        <p:nvSpPr>
          <p:cNvPr id="594" name="Rectangle 593"/>
          <p:cNvSpPr/>
          <p:nvPr/>
        </p:nvSpPr>
        <p:spPr>
          <a:xfrm>
            <a:off x="3400105" y="5809223"/>
            <a:ext cx="1451377" cy="597686"/>
          </a:xfrm>
          <a:prstGeom prst="rect">
            <a:avLst/>
          </a:prstGeom>
          <a:solidFill>
            <a:schemeClr val="accent4">
              <a:alpha val="3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86" tIns="46643" rIns="93286" bIns="4664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97" name="Rectangle 596"/>
          <p:cNvSpPr/>
          <p:nvPr/>
        </p:nvSpPr>
        <p:spPr>
          <a:xfrm>
            <a:off x="2786151" y="4989595"/>
            <a:ext cx="1593074" cy="713536"/>
          </a:xfrm>
          <a:prstGeom prst="rect">
            <a:avLst/>
          </a:prstGeom>
          <a:solidFill>
            <a:schemeClr val="accent5">
              <a:alpha val="3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86" tIns="46643" rIns="93286" bIns="4664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98" name="Rectangle 597"/>
          <p:cNvSpPr/>
          <p:nvPr/>
        </p:nvSpPr>
        <p:spPr>
          <a:xfrm>
            <a:off x="1741961" y="4499623"/>
            <a:ext cx="446642" cy="869031"/>
          </a:xfrm>
          <a:prstGeom prst="rect">
            <a:avLst/>
          </a:prstGeom>
          <a:solidFill>
            <a:schemeClr val="accent5">
              <a:alpha val="3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86" tIns="46643" rIns="93286" bIns="4664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00" name="Rectangle 599"/>
          <p:cNvSpPr/>
          <p:nvPr/>
        </p:nvSpPr>
        <p:spPr>
          <a:xfrm>
            <a:off x="3582689" y="3261129"/>
            <a:ext cx="2102938" cy="1095995"/>
          </a:xfrm>
          <a:prstGeom prst="rect">
            <a:avLst/>
          </a:prstGeom>
          <a:solidFill>
            <a:srgbClr val="00B050">
              <a:alpha val="30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86" tIns="46643" rIns="93286" bIns="4664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01" name="Rectangle 600"/>
          <p:cNvSpPr/>
          <p:nvPr/>
        </p:nvSpPr>
        <p:spPr>
          <a:xfrm>
            <a:off x="4698760" y="5039459"/>
            <a:ext cx="1489018" cy="635326"/>
          </a:xfrm>
          <a:prstGeom prst="rect">
            <a:avLst/>
          </a:prstGeom>
          <a:solidFill>
            <a:srgbClr val="00B050">
              <a:alpha val="30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86" tIns="46643" rIns="93286" bIns="4664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03" name="Rectangle 602"/>
          <p:cNvSpPr/>
          <p:nvPr/>
        </p:nvSpPr>
        <p:spPr>
          <a:xfrm>
            <a:off x="3147581" y="3619247"/>
            <a:ext cx="236013" cy="618824"/>
          </a:xfrm>
          <a:prstGeom prst="rect">
            <a:avLst/>
          </a:prstGeom>
          <a:solidFill>
            <a:schemeClr val="accent5">
              <a:alpha val="3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86" tIns="46643" rIns="93286" bIns="4664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04" name="Rectangle 603"/>
          <p:cNvSpPr/>
          <p:nvPr/>
        </p:nvSpPr>
        <p:spPr>
          <a:xfrm>
            <a:off x="5858625" y="3670135"/>
            <a:ext cx="236013" cy="618824"/>
          </a:xfrm>
          <a:prstGeom prst="rect">
            <a:avLst/>
          </a:prstGeom>
          <a:solidFill>
            <a:schemeClr val="accent5">
              <a:alpha val="3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86" tIns="46643" rIns="93286" bIns="4664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05" name="Rectangle 604"/>
          <p:cNvSpPr/>
          <p:nvPr/>
        </p:nvSpPr>
        <p:spPr>
          <a:xfrm>
            <a:off x="2724560" y="3293760"/>
            <a:ext cx="398481" cy="479444"/>
          </a:xfrm>
          <a:prstGeom prst="rect">
            <a:avLst/>
          </a:prstGeom>
          <a:solidFill>
            <a:schemeClr val="accent4">
              <a:alpha val="3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86" tIns="46643" rIns="93286" bIns="4664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06" name="Rectangle 11"/>
          <p:cNvSpPr>
            <a:spLocks noChangeAspect="1" noChangeArrowheads="1"/>
          </p:cNvSpPr>
          <p:nvPr>
            <p:custDataLst>
              <p:tags r:id="rId19"/>
            </p:custDataLst>
          </p:nvPr>
        </p:nvSpPr>
        <p:spPr bwMode="gray">
          <a:xfrm>
            <a:off x="351291" y="2547020"/>
            <a:ext cx="149284" cy="149276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2960"/>
                </a:solidFill>
              </a:rPr>
              <a:t>3</a:t>
            </a:r>
          </a:p>
        </p:txBody>
      </p:sp>
      <p:sp>
        <p:nvSpPr>
          <p:cNvPr id="607" name="Rectangle 11"/>
          <p:cNvSpPr>
            <a:spLocks noChangeAspect="1" noChangeArrowheads="1"/>
          </p:cNvSpPr>
          <p:nvPr>
            <p:custDataLst>
              <p:tags r:id="rId20"/>
            </p:custDataLst>
          </p:nvPr>
        </p:nvSpPr>
        <p:spPr bwMode="gray">
          <a:xfrm>
            <a:off x="6354260" y="2057400"/>
            <a:ext cx="149284" cy="149276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2960"/>
                </a:solidFill>
              </a:rPr>
              <a:t>2</a:t>
            </a:r>
          </a:p>
        </p:txBody>
      </p:sp>
      <p:sp>
        <p:nvSpPr>
          <p:cNvPr id="486" name="Line Callout 1 (No Border) 485"/>
          <p:cNvSpPr/>
          <p:nvPr/>
        </p:nvSpPr>
        <p:spPr bwMode="auto">
          <a:xfrm>
            <a:off x="3548246" y="3361790"/>
            <a:ext cx="958946" cy="425992"/>
          </a:xfrm>
          <a:prstGeom prst="callout1">
            <a:avLst>
              <a:gd name="adj1" fmla="val 9123"/>
              <a:gd name="adj2" fmla="val 95962"/>
              <a:gd name="adj3" fmla="val 32972"/>
              <a:gd name="adj4" fmla="val 146777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6643" tIns="23322" rIns="46643" bIns="23322" anchor="ctr"/>
          <a:lstStyle/>
          <a:p>
            <a:pPr marL="0" lvl="2" indent="-233216" algn="ctr" defTabSz="186250">
              <a:buClr>
                <a:srgbClr val="000000"/>
              </a:buClr>
              <a:buSzPct val="100000"/>
              <a:defRPr/>
            </a:pPr>
            <a:r>
              <a:rPr lang="en-US" sz="1200" b="1" kern="0" dirty="0">
                <a:solidFill>
                  <a:prstClr val="black"/>
                </a:solidFill>
                <a:latin typeface="+mj-lt"/>
                <a:ea typeface="SimSun"/>
              </a:rPr>
              <a:t>Differential Pressure Sensor</a:t>
            </a:r>
          </a:p>
        </p:txBody>
      </p:sp>
      <p:cxnSp>
        <p:nvCxnSpPr>
          <p:cNvPr id="401" name="Straight Arrow Connector 400"/>
          <p:cNvCxnSpPr>
            <a:stCxn id="559" idx="1"/>
          </p:cNvCxnSpPr>
          <p:nvPr/>
        </p:nvCxnSpPr>
        <p:spPr bwMode="auto">
          <a:xfrm flipH="1" flipV="1">
            <a:off x="5316305" y="5971200"/>
            <a:ext cx="923309" cy="4859"/>
          </a:xfrm>
          <a:prstGeom prst="straightConnector1">
            <a:avLst/>
          </a:prstGeom>
          <a:noFill/>
          <a:ln w="57150" cap="flat" cmpd="sng" algn="ctr">
            <a:solidFill>
              <a:srgbClr val="4F81BD"/>
            </a:solidFill>
            <a:prstDash val="solid"/>
            <a:miter lim="800000"/>
            <a:tailEnd type="none"/>
          </a:ln>
          <a:effectLst/>
        </p:spPr>
      </p:cxnSp>
      <p:sp>
        <p:nvSpPr>
          <p:cNvPr id="487" name="TextBox 612"/>
          <p:cNvSpPr txBox="1">
            <a:spLocks noChangeArrowheads="1"/>
          </p:cNvSpPr>
          <p:nvPr/>
        </p:nvSpPr>
        <p:spPr bwMode="auto">
          <a:xfrm>
            <a:off x="4887046" y="6055427"/>
            <a:ext cx="1370187" cy="23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6643" tIns="23322" rIns="46643" bIns="23322">
            <a:spAutoFit/>
          </a:bodyPr>
          <a:lstStyle/>
          <a:p>
            <a:pPr defTabSz="18625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1200" b="1">
                <a:solidFill>
                  <a:prstClr val="black"/>
                </a:solidFill>
                <a:latin typeface="+mj-lt"/>
                <a:ea typeface="SimSun" charset="-122"/>
              </a:rPr>
              <a:t>Circulation Pump</a:t>
            </a:r>
          </a:p>
        </p:txBody>
      </p:sp>
      <p:grpSp>
        <p:nvGrpSpPr>
          <p:cNvPr id="557" name="Group 194"/>
          <p:cNvGrpSpPr>
            <a:grpSpLocks/>
          </p:cNvGrpSpPr>
          <p:nvPr/>
        </p:nvGrpSpPr>
        <p:grpSpPr bwMode="auto">
          <a:xfrm>
            <a:off x="6239612" y="5919367"/>
            <a:ext cx="111770" cy="82606"/>
            <a:chOff x="12039600" y="9432926"/>
            <a:chExt cx="457200" cy="358774"/>
          </a:xfrm>
        </p:grpSpPr>
        <p:sp>
          <p:nvSpPr>
            <p:cNvPr id="558" name="Rectangle 557"/>
            <p:cNvSpPr/>
            <p:nvPr/>
          </p:nvSpPr>
          <p:spPr>
            <a:xfrm>
              <a:off x="12165497" y="9432926"/>
              <a:ext cx="205406" cy="358774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12039600" y="9566586"/>
              <a:ext cx="457200" cy="225114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</p:grpSp>
      <p:sp>
        <p:nvSpPr>
          <p:cNvPr id="489" name="TextBox 615"/>
          <p:cNvSpPr txBox="1">
            <a:spLocks noChangeArrowheads="1"/>
          </p:cNvSpPr>
          <p:nvPr/>
        </p:nvSpPr>
        <p:spPr bwMode="auto">
          <a:xfrm>
            <a:off x="5007245" y="5098156"/>
            <a:ext cx="1077992" cy="23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6643" tIns="23322" rIns="46643" bIns="23322">
            <a:spAutoFit/>
          </a:bodyPr>
          <a:lstStyle/>
          <a:p>
            <a:pPr defTabSz="18625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1200" b="1" dirty="0">
                <a:solidFill>
                  <a:prstClr val="black"/>
                </a:solidFill>
                <a:latin typeface="+mj-lt"/>
                <a:ea typeface="SimSun" charset="-122"/>
              </a:rPr>
              <a:t>Control Valve</a:t>
            </a:r>
          </a:p>
        </p:txBody>
      </p:sp>
      <p:grpSp>
        <p:nvGrpSpPr>
          <p:cNvPr id="554" name="Group 184"/>
          <p:cNvGrpSpPr>
            <a:grpSpLocks/>
          </p:cNvGrpSpPr>
          <p:nvPr/>
        </p:nvGrpSpPr>
        <p:grpSpPr bwMode="auto">
          <a:xfrm rot="5400000">
            <a:off x="5181057" y="5754957"/>
            <a:ext cx="301273" cy="273753"/>
            <a:chOff x="8190864" y="9634119"/>
            <a:chExt cx="1410336" cy="1126370"/>
          </a:xfrm>
        </p:grpSpPr>
        <p:sp>
          <p:nvSpPr>
            <p:cNvPr id="555" name="Oval 554"/>
            <p:cNvSpPr/>
            <p:nvPr/>
          </p:nvSpPr>
          <p:spPr>
            <a:xfrm>
              <a:off x="8456247" y="9634119"/>
              <a:ext cx="1144953" cy="112637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8190862" y="9634117"/>
              <a:ext cx="841650" cy="513197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latin typeface="+mj-lt"/>
                <a:ea typeface="SimSun"/>
              </a:endParaRPr>
            </a:p>
          </p:txBody>
        </p:sp>
      </p:grpSp>
      <p:sp>
        <p:nvSpPr>
          <p:cNvPr id="295" name="Line Callout 1 (No Border) 294"/>
          <p:cNvSpPr/>
          <p:nvPr/>
        </p:nvSpPr>
        <p:spPr bwMode="auto">
          <a:xfrm>
            <a:off x="442361" y="4366032"/>
            <a:ext cx="779144" cy="391978"/>
          </a:xfrm>
          <a:prstGeom prst="callout1">
            <a:avLst>
              <a:gd name="adj1" fmla="val 26399"/>
              <a:gd name="adj2" fmla="val 95446"/>
              <a:gd name="adj3" fmla="val -49688"/>
              <a:gd name="adj4" fmla="val 157074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6643" tIns="23322" rIns="46643" bIns="23322" anchor="ctr"/>
          <a:lstStyle/>
          <a:p>
            <a:pPr algn="ctr" defTabSz="186250">
              <a:buClr>
                <a:srgbClr val="000000"/>
              </a:buClr>
              <a:buSzPct val="100000"/>
              <a:defRPr/>
            </a:pPr>
            <a:r>
              <a:rPr lang="en-US" sz="1200" b="1" kern="0" dirty="0">
                <a:solidFill>
                  <a:prstClr val="black"/>
                </a:solidFill>
                <a:ea typeface="SimSun"/>
              </a:rPr>
              <a:t>Pressure switch</a:t>
            </a:r>
          </a:p>
        </p:txBody>
      </p:sp>
      <p:sp>
        <p:nvSpPr>
          <p:cNvPr id="296" name="TextBox 302"/>
          <p:cNvSpPr txBox="1">
            <a:spLocks noChangeArrowheads="1"/>
          </p:cNvSpPr>
          <p:nvPr/>
        </p:nvSpPr>
        <p:spPr bwMode="auto">
          <a:xfrm>
            <a:off x="7754268" y="3350453"/>
            <a:ext cx="1150196" cy="27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86" tIns="46643" rIns="93286" bIns="46643">
            <a:spAutoFit/>
          </a:bodyPr>
          <a:lstStyle/>
          <a:p>
            <a:pPr defTabSz="1862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>
                <a:solidFill>
                  <a:prstClr val="black"/>
                </a:solidFill>
                <a:ea typeface="SimSun" charset="-122"/>
              </a:rPr>
              <a:t>1 Inch tubing</a:t>
            </a:r>
          </a:p>
        </p:txBody>
      </p:sp>
      <p:sp>
        <p:nvSpPr>
          <p:cNvPr id="297" name="TextBox 303"/>
          <p:cNvSpPr txBox="1">
            <a:spLocks noChangeArrowheads="1"/>
          </p:cNvSpPr>
          <p:nvPr/>
        </p:nvSpPr>
        <p:spPr bwMode="auto">
          <a:xfrm>
            <a:off x="7689474" y="3606373"/>
            <a:ext cx="1278436" cy="27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86" tIns="46643" rIns="93286" bIns="46643">
            <a:spAutoFit/>
          </a:bodyPr>
          <a:lstStyle/>
          <a:p>
            <a:pPr defTabSz="1862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>
                <a:solidFill>
                  <a:prstClr val="black"/>
                </a:solidFill>
                <a:ea typeface="SimSun" charset="-122"/>
              </a:rPr>
              <a:t>3/4 Inch tubing</a:t>
            </a:r>
          </a:p>
        </p:txBody>
      </p:sp>
      <p:sp>
        <p:nvSpPr>
          <p:cNvPr id="298" name="TextBox 304"/>
          <p:cNvSpPr txBox="1">
            <a:spLocks noChangeArrowheads="1"/>
          </p:cNvSpPr>
          <p:nvPr/>
        </p:nvSpPr>
        <p:spPr bwMode="auto">
          <a:xfrm>
            <a:off x="7689473" y="3854192"/>
            <a:ext cx="1278436" cy="27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86" tIns="46643" rIns="93286" bIns="46643">
            <a:spAutoFit/>
          </a:bodyPr>
          <a:lstStyle/>
          <a:p>
            <a:pPr defTabSz="1862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>
                <a:solidFill>
                  <a:prstClr val="black"/>
                </a:solidFill>
                <a:ea typeface="SimSun" charset="-122"/>
              </a:rPr>
              <a:t>1/2 Inch tubing</a:t>
            </a:r>
          </a:p>
        </p:txBody>
      </p:sp>
      <p:sp>
        <p:nvSpPr>
          <p:cNvPr id="299" name="TextBox 306"/>
          <p:cNvSpPr txBox="1">
            <a:spLocks noChangeArrowheads="1"/>
          </p:cNvSpPr>
          <p:nvPr/>
        </p:nvSpPr>
        <p:spPr bwMode="auto">
          <a:xfrm>
            <a:off x="7689474" y="4093914"/>
            <a:ext cx="1278436" cy="27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86" tIns="46643" rIns="93286" bIns="46643">
            <a:spAutoFit/>
          </a:bodyPr>
          <a:lstStyle/>
          <a:p>
            <a:pPr defTabSz="1862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>
                <a:solidFill>
                  <a:prstClr val="black"/>
                </a:solidFill>
                <a:ea typeface="SimSun" charset="-122"/>
              </a:rPr>
              <a:t>1/4 Inch tubing</a:t>
            </a:r>
          </a:p>
        </p:txBody>
      </p:sp>
      <p:cxnSp>
        <p:nvCxnSpPr>
          <p:cNvPr id="300" name="Straight Arrow Connector 299"/>
          <p:cNvCxnSpPr/>
          <p:nvPr/>
        </p:nvCxnSpPr>
        <p:spPr bwMode="auto">
          <a:xfrm rot="21540000" flipV="1">
            <a:off x="7394663" y="4221874"/>
            <a:ext cx="311009" cy="0"/>
          </a:xfrm>
          <a:prstGeom prst="straightConnector1">
            <a:avLst/>
          </a:prstGeom>
          <a:noFill/>
          <a:ln w="19050" cap="flat" cmpd="sng" algn="ctr">
            <a:solidFill>
              <a:srgbClr val="4F81BD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301" name="Straight Arrow Connector 300"/>
          <p:cNvCxnSpPr/>
          <p:nvPr/>
        </p:nvCxnSpPr>
        <p:spPr bwMode="auto">
          <a:xfrm rot="21540000" flipV="1">
            <a:off x="7402762" y="3987010"/>
            <a:ext cx="311009" cy="0"/>
          </a:xfrm>
          <a:prstGeom prst="straightConnector1">
            <a:avLst/>
          </a:prstGeom>
          <a:noFill/>
          <a:ln w="28575" cap="flat" cmpd="sng" algn="ctr">
            <a:solidFill>
              <a:srgbClr val="4F81BD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302" name="Straight Arrow Connector 301"/>
          <p:cNvCxnSpPr/>
          <p:nvPr/>
        </p:nvCxnSpPr>
        <p:spPr bwMode="auto">
          <a:xfrm rot="21540000" flipV="1">
            <a:off x="7402762" y="3737570"/>
            <a:ext cx="311009" cy="0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303" name="Straight Arrow Connector 302"/>
          <p:cNvCxnSpPr/>
          <p:nvPr/>
        </p:nvCxnSpPr>
        <p:spPr bwMode="auto">
          <a:xfrm rot="21540000" flipV="1">
            <a:off x="7402762" y="3491368"/>
            <a:ext cx="311009" cy="0"/>
          </a:xfrm>
          <a:prstGeom prst="straightConnector1">
            <a:avLst/>
          </a:prstGeom>
          <a:noFill/>
          <a:ln w="57150" cap="flat" cmpd="sng" algn="ctr">
            <a:solidFill>
              <a:srgbClr val="4F81BD"/>
            </a:solidFill>
            <a:prstDash val="solid"/>
            <a:miter lim="800000"/>
            <a:tailEnd type="none"/>
          </a:ln>
          <a:effectLst/>
        </p:spPr>
      </p:cxnSp>
      <p:sp>
        <p:nvSpPr>
          <p:cNvPr id="304" name="Line Callout 1 (No Border) 303"/>
          <p:cNvSpPr/>
          <p:nvPr/>
        </p:nvSpPr>
        <p:spPr bwMode="auto">
          <a:xfrm>
            <a:off x="394679" y="3706797"/>
            <a:ext cx="816400" cy="448670"/>
          </a:xfrm>
          <a:prstGeom prst="callout1">
            <a:avLst>
              <a:gd name="adj1" fmla="val 29497"/>
              <a:gd name="adj2" fmla="val 97114"/>
              <a:gd name="adj3" fmla="val -62356"/>
              <a:gd name="adj4" fmla="val 21302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6643" tIns="23322" rIns="46643" bIns="23322" anchor="ctr"/>
          <a:lstStyle/>
          <a:p>
            <a:pPr marL="0" lvl="2" indent="-233216" algn="ctr" defTabSz="186250">
              <a:buClr>
                <a:srgbClr val="000000"/>
              </a:buClr>
              <a:buSzPct val="100000"/>
              <a:defRPr/>
            </a:pPr>
            <a:r>
              <a:rPr lang="en-US" sz="1200" b="1" kern="0" dirty="0">
                <a:solidFill>
                  <a:prstClr val="black"/>
                </a:solidFill>
                <a:ea typeface="SimSun"/>
              </a:rPr>
              <a:t>Pressure Relief Valve </a:t>
            </a:r>
          </a:p>
        </p:txBody>
      </p:sp>
      <p:sp>
        <p:nvSpPr>
          <p:cNvPr id="305" name="Line Callout 1 (No Border) 304"/>
          <p:cNvSpPr/>
          <p:nvPr/>
        </p:nvSpPr>
        <p:spPr bwMode="auto">
          <a:xfrm>
            <a:off x="2340659" y="4459850"/>
            <a:ext cx="903871" cy="234863"/>
          </a:xfrm>
          <a:prstGeom prst="callout1">
            <a:avLst>
              <a:gd name="adj1" fmla="val -27582"/>
              <a:gd name="adj2" fmla="val 43033"/>
              <a:gd name="adj3" fmla="val -267905"/>
              <a:gd name="adj4" fmla="val 53291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6643" tIns="23322" rIns="46643" bIns="23322" anchor="ctr"/>
          <a:lstStyle/>
          <a:p>
            <a:pPr marL="0" lvl="2" indent="-233216" algn="ctr" defTabSz="186250">
              <a:buClr>
                <a:srgbClr val="000000"/>
              </a:buClr>
              <a:buSzPct val="100000"/>
              <a:defRPr/>
            </a:pPr>
            <a:r>
              <a:rPr lang="en-US" sz="1200" b="1" kern="0" dirty="0">
                <a:solidFill>
                  <a:prstClr val="black"/>
                </a:solidFill>
                <a:ea typeface="SimSun"/>
              </a:rPr>
              <a:t>Pressure Gauge</a:t>
            </a:r>
          </a:p>
        </p:txBody>
      </p:sp>
      <p:sp>
        <p:nvSpPr>
          <p:cNvPr id="306" name="TextBox 532"/>
          <p:cNvSpPr txBox="1">
            <a:spLocks noChangeArrowheads="1"/>
          </p:cNvSpPr>
          <p:nvPr/>
        </p:nvSpPr>
        <p:spPr bwMode="auto">
          <a:xfrm>
            <a:off x="2415920" y="5969906"/>
            <a:ext cx="996201" cy="416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643" tIns="23322" rIns="46643" bIns="23322">
            <a:spAutoFit/>
          </a:bodyPr>
          <a:lstStyle/>
          <a:p>
            <a:pPr defTabSz="18625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1200" b="1" dirty="0">
                <a:solidFill>
                  <a:prstClr val="black"/>
                </a:solidFill>
                <a:ea typeface="SimSun" charset="-122"/>
              </a:rPr>
              <a:t>From Water Tank</a:t>
            </a:r>
          </a:p>
        </p:txBody>
      </p:sp>
    </p:spTree>
    <p:extLst>
      <p:ext uri="{BB962C8B-B14F-4D97-AF65-F5344CB8AC3E}">
        <p14:creationId xmlns:p14="http://schemas.microsoft.com/office/powerpoint/2010/main" val="417698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Auxiliary Chemistry Control Loop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9643" y="1602872"/>
            <a:ext cx="3124200" cy="3376769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 bwMode="auto">
          <a:xfrm>
            <a:off x="4474945" y="2010691"/>
            <a:ext cx="249455" cy="223525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3286" tIns="46643" rIns="93286" bIns="46643" anchor="ctr"/>
          <a:lstStyle/>
          <a:p>
            <a:pPr algn="ctr" defTabSz="186250">
              <a:buClr>
                <a:srgbClr val="000000"/>
              </a:buClr>
              <a:buSzPct val="100000"/>
              <a:defRPr/>
            </a:pPr>
            <a:endParaRPr lang="en-US" sz="1200" b="1" kern="0">
              <a:solidFill>
                <a:prstClr val="white"/>
              </a:solidFill>
              <a:ea typeface="SimSun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572000" y="2569504"/>
            <a:ext cx="694911" cy="1078750"/>
          </a:xfrm>
          <a:prstGeom prst="rect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lIns="93286" tIns="46643" rIns="93286" bIns="46643" anchor="ctr"/>
          <a:lstStyle/>
          <a:p>
            <a:pPr algn="ctr" defTabSz="186250">
              <a:buClr>
                <a:srgbClr val="000000"/>
              </a:buClr>
              <a:buSzPct val="100000"/>
              <a:defRPr/>
            </a:pPr>
            <a:r>
              <a:rPr lang="en-US" sz="1200" b="1" kern="0" dirty="0">
                <a:solidFill>
                  <a:prstClr val="black"/>
                </a:solidFill>
                <a:ea typeface="SimSun"/>
              </a:rPr>
              <a:t>Cooler</a:t>
            </a:r>
          </a:p>
        </p:txBody>
      </p:sp>
      <p:cxnSp>
        <p:nvCxnSpPr>
          <p:cNvPr id="18" name="Straight Arrow Connector 17"/>
          <p:cNvCxnSpPr>
            <a:stCxn id="17" idx="0"/>
          </p:cNvCxnSpPr>
          <p:nvPr/>
        </p:nvCxnSpPr>
        <p:spPr bwMode="auto">
          <a:xfrm flipV="1">
            <a:off x="4920264" y="2334639"/>
            <a:ext cx="8100" cy="234864"/>
          </a:xfrm>
          <a:prstGeom prst="straightConnector1">
            <a:avLst/>
          </a:prstGeom>
          <a:noFill/>
          <a:ln w="28575" cap="flat" cmpd="sng" algn="ctr">
            <a:solidFill>
              <a:srgbClr val="4F81BD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847053" y="2840731"/>
            <a:ext cx="0" cy="1106488"/>
          </a:xfrm>
          <a:prstGeom prst="straightConnector1">
            <a:avLst/>
          </a:prstGeom>
          <a:noFill/>
          <a:ln w="28575" cap="flat" cmpd="sng" algn="ctr">
            <a:solidFill>
              <a:srgbClr val="4F81BD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4257874" y="2334639"/>
            <a:ext cx="801822" cy="0"/>
          </a:xfrm>
          <a:prstGeom prst="straightConnector1">
            <a:avLst/>
          </a:prstGeom>
          <a:noFill/>
          <a:ln w="28575" cap="flat" cmpd="sng" algn="ctr">
            <a:solidFill>
              <a:srgbClr val="4F81BD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5111260" y="2329780"/>
            <a:ext cx="549125" cy="0"/>
          </a:xfrm>
          <a:prstGeom prst="straightConnector1">
            <a:avLst/>
          </a:prstGeom>
          <a:noFill/>
          <a:ln w="28575" cap="flat" cmpd="sng" algn="ctr">
            <a:solidFill>
              <a:srgbClr val="4F81BD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Straight Arrow Connector 21"/>
          <p:cNvCxnSpPr>
            <a:endCxn id="116" idx="0"/>
          </p:cNvCxnSpPr>
          <p:nvPr/>
        </p:nvCxnSpPr>
        <p:spPr bwMode="auto">
          <a:xfrm>
            <a:off x="4282170" y="2318442"/>
            <a:ext cx="2" cy="471348"/>
          </a:xfrm>
          <a:prstGeom prst="straightConnector1">
            <a:avLst/>
          </a:prstGeom>
          <a:noFill/>
          <a:ln w="28575" cap="flat" cmpd="sng" algn="ctr">
            <a:solidFill>
              <a:srgbClr val="4F81BD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3" name="Straight Arrow Connector 22"/>
          <p:cNvCxnSpPr>
            <a:stCxn id="116" idx="4"/>
          </p:cNvCxnSpPr>
          <p:nvPr/>
        </p:nvCxnSpPr>
        <p:spPr bwMode="auto">
          <a:xfrm>
            <a:off x="4282172" y="3042470"/>
            <a:ext cx="347" cy="1277649"/>
          </a:xfrm>
          <a:prstGeom prst="straightConnector1">
            <a:avLst/>
          </a:prstGeom>
          <a:noFill/>
          <a:ln w="28575" cap="flat" cmpd="sng" algn="ctr">
            <a:solidFill>
              <a:srgbClr val="4F81BD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5" name="Straight Arrow Connector 24"/>
          <p:cNvCxnSpPr>
            <a:stCxn id="91" idx="0"/>
          </p:cNvCxnSpPr>
          <p:nvPr/>
        </p:nvCxnSpPr>
        <p:spPr bwMode="auto">
          <a:xfrm flipH="1">
            <a:off x="3581400" y="3772645"/>
            <a:ext cx="265654" cy="0"/>
          </a:xfrm>
          <a:prstGeom prst="straightConnector1">
            <a:avLst/>
          </a:prstGeom>
          <a:noFill/>
          <a:ln w="28575" cap="flat" cmpd="sng" algn="ctr">
            <a:solidFill>
              <a:srgbClr val="4F81BD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6" name="Straight Arrow Connector 25"/>
          <p:cNvCxnSpPr>
            <a:stCxn id="120" idx="2"/>
          </p:cNvCxnSpPr>
          <p:nvPr/>
        </p:nvCxnSpPr>
        <p:spPr bwMode="auto">
          <a:xfrm flipH="1" flipV="1">
            <a:off x="2052944" y="3759687"/>
            <a:ext cx="1334749" cy="12958"/>
          </a:xfrm>
          <a:prstGeom prst="straightConnector1">
            <a:avLst/>
          </a:prstGeom>
          <a:noFill/>
          <a:ln w="28575" cap="flat" cmpd="sng" algn="ctr">
            <a:solidFill>
              <a:srgbClr val="4F81BD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3847054" y="4320119"/>
            <a:ext cx="435116" cy="0"/>
          </a:xfrm>
          <a:prstGeom prst="straightConnector1">
            <a:avLst/>
          </a:prstGeom>
          <a:noFill/>
          <a:ln w="28575" cap="flat" cmpd="sng" algn="ctr">
            <a:solidFill>
              <a:srgbClr val="4F81BD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H="1" flipV="1">
            <a:off x="3847053" y="3962155"/>
            <a:ext cx="0" cy="357964"/>
          </a:xfrm>
          <a:prstGeom prst="straightConnector1">
            <a:avLst/>
          </a:prstGeom>
          <a:noFill/>
          <a:ln w="28575" cap="flat" cmpd="sng" algn="ctr">
            <a:solidFill>
              <a:srgbClr val="4F81BD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32" name="Straight Arrow Connector 31"/>
          <p:cNvCxnSpPr>
            <a:endCxn id="97" idx="0"/>
          </p:cNvCxnSpPr>
          <p:nvPr/>
        </p:nvCxnSpPr>
        <p:spPr bwMode="auto">
          <a:xfrm flipH="1">
            <a:off x="1163788" y="3863351"/>
            <a:ext cx="197621" cy="0"/>
          </a:xfrm>
          <a:prstGeom prst="straightConnector1">
            <a:avLst/>
          </a:prstGeom>
          <a:noFill/>
          <a:ln w="28575" cap="flat" cmpd="sng" algn="ctr">
            <a:solidFill>
              <a:srgbClr val="4F81BD"/>
            </a:solidFill>
            <a:prstDash val="solid"/>
            <a:miter lim="800000"/>
            <a:tailEnd type="none" w="sm" len="sm"/>
          </a:ln>
          <a:effectLst/>
        </p:spPr>
      </p:cxnSp>
      <p:cxnSp>
        <p:nvCxnSpPr>
          <p:cNvPr id="35" name="Straight Arrow Connector 34"/>
          <p:cNvCxnSpPr>
            <a:stCxn id="97" idx="3"/>
          </p:cNvCxnSpPr>
          <p:nvPr/>
        </p:nvCxnSpPr>
        <p:spPr bwMode="auto">
          <a:xfrm flipH="1" flipV="1">
            <a:off x="1163786" y="2622628"/>
            <a:ext cx="0" cy="1051214"/>
          </a:xfrm>
          <a:prstGeom prst="straightConnector1">
            <a:avLst/>
          </a:prstGeom>
          <a:noFill/>
          <a:ln w="28575" cap="flat" cmpd="sng" algn="ctr">
            <a:solidFill>
              <a:srgbClr val="4F81BD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50298" y="2991570"/>
            <a:ext cx="3241" cy="1744547"/>
          </a:xfrm>
          <a:prstGeom prst="straightConnector1">
            <a:avLst/>
          </a:prstGeom>
          <a:noFill/>
          <a:ln w="28575" cap="flat" cmpd="sng" algn="ctr">
            <a:solidFill>
              <a:srgbClr val="4F81BD"/>
            </a:solidFill>
            <a:prstDash val="solid"/>
            <a:miter lim="800000"/>
            <a:tailEnd type="none"/>
          </a:ln>
          <a:effectLst/>
        </p:spPr>
      </p:cxnSp>
      <p:sp>
        <p:nvSpPr>
          <p:cNvPr id="41" name="Isosceles Triangle 40"/>
          <p:cNvSpPr/>
          <p:nvPr/>
        </p:nvSpPr>
        <p:spPr bwMode="auto">
          <a:xfrm>
            <a:off x="922431" y="4728019"/>
            <a:ext cx="320728" cy="191130"/>
          </a:xfrm>
          <a:prstGeom prst="triangl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lIns="93286" tIns="46643" rIns="93286" bIns="46643" anchor="ctr"/>
          <a:lstStyle/>
          <a:p>
            <a:pPr algn="ctr" defTabSz="186250">
              <a:buClr>
                <a:srgbClr val="000000"/>
              </a:buClr>
              <a:buSzPct val="100000"/>
              <a:defRPr/>
            </a:pPr>
            <a:endParaRPr lang="en-US" sz="1200" b="1" kern="0">
              <a:solidFill>
                <a:prstClr val="white"/>
              </a:solidFill>
              <a:ea typeface="SimSun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899754" y="4533649"/>
            <a:ext cx="390381" cy="317470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lIns="93286" tIns="46643" rIns="93286" bIns="46643" anchor="ctr"/>
          <a:lstStyle/>
          <a:p>
            <a:pPr algn="ctr" defTabSz="186250">
              <a:buClr>
                <a:srgbClr val="000000"/>
              </a:buClr>
              <a:buSzPct val="100000"/>
              <a:defRPr/>
            </a:pPr>
            <a:endParaRPr lang="en-US" sz="1200" b="1" kern="0">
              <a:solidFill>
                <a:prstClr val="white"/>
              </a:solidFill>
              <a:ea typeface="SimSun"/>
            </a:endParaRPr>
          </a:p>
        </p:txBody>
      </p:sp>
      <p:cxnSp>
        <p:nvCxnSpPr>
          <p:cNvPr id="43" name="Straight Connector 42"/>
          <p:cNvCxnSpPr>
            <a:stCxn id="16" idx="4"/>
          </p:cNvCxnSpPr>
          <p:nvPr/>
        </p:nvCxnSpPr>
        <p:spPr bwMode="auto">
          <a:xfrm>
            <a:off x="4599672" y="2234214"/>
            <a:ext cx="0" cy="123101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1173505" y="4036664"/>
            <a:ext cx="3645" cy="405204"/>
          </a:xfrm>
          <a:prstGeom prst="straightConnector1">
            <a:avLst/>
          </a:prstGeom>
          <a:noFill/>
          <a:ln w="28575" cap="flat" cmpd="sng" algn="ctr">
            <a:solidFill>
              <a:srgbClr val="4F81BD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647059" y="4736117"/>
            <a:ext cx="252695" cy="0"/>
          </a:xfrm>
          <a:prstGeom prst="straightConnector1">
            <a:avLst/>
          </a:prstGeom>
          <a:noFill/>
          <a:ln w="28575" cap="flat" cmpd="sng" algn="ctr">
            <a:solidFill>
              <a:srgbClr val="4F81BD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1304713" y="4715061"/>
            <a:ext cx="592862" cy="0"/>
          </a:xfrm>
          <a:prstGeom prst="straightConnector1">
            <a:avLst/>
          </a:prstGeom>
          <a:noFill/>
          <a:ln w="28575" cap="flat" cmpd="sng" algn="ctr">
            <a:solidFill>
              <a:srgbClr val="4F81BD"/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47" name="Straight Arrow Connector 46"/>
          <p:cNvCxnSpPr>
            <a:endCxn id="17" idx="2"/>
          </p:cNvCxnSpPr>
          <p:nvPr/>
        </p:nvCxnSpPr>
        <p:spPr bwMode="auto">
          <a:xfrm flipH="1" flipV="1">
            <a:off x="4920264" y="3648254"/>
            <a:ext cx="8100" cy="560432"/>
          </a:xfrm>
          <a:prstGeom prst="straightConnector1">
            <a:avLst/>
          </a:prstGeom>
          <a:noFill/>
          <a:ln w="28575" cap="flat" cmpd="sng" algn="ctr">
            <a:solidFill>
              <a:srgbClr val="4F81BD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TextBox 191"/>
          <p:cNvSpPr txBox="1">
            <a:spLocks noChangeArrowheads="1"/>
          </p:cNvSpPr>
          <p:nvPr/>
        </p:nvSpPr>
        <p:spPr bwMode="auto">
          <a:xfrm>
            <a:off x="1120052" y="4163005"/>
            <a:ext cx="581130" cy="27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86" tIns="46643" rIns="93286" bIns="46643">
            <a:spAutoFit/>
          </a:bodyPr>
          <a:lstStyle/>
          <a:p>
            <a:pPr defTabSz="18625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1200" b="1">
                <a:solidFill>
                  <a:prstClr val="black"/>
                </a:solidFill>
                <a:ea typeface="SimSun" charset="-122"/>
              </a:rPr>
              <a:t>Drain</a:t>
            </a:r>
          </a:p>
        </p:txBody>
      </p:sp>
      <p:sp>
        <p:nvSpPr>
          <p:cNvPr id="50" name="TextBox 194"/>
          <p:cNvSpPr txBox="1">
            <a:spLocks noChangeArrowheads="1"/>
          </p:cNvSpPr>
          <p:nvPr/>
        </p:nvSpPr>
        <p:spPr bwMode="auto">
          <a:xfrm>
            <a:off x="313647" y="4919149"/>
            <a:ext cx="1574992" cy="27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86" tIns="46643" rIns="93286" bIns="46643">
            <a:spAutoFit/>
          </a:bodyPr>
          <a:lstStyle/>
          <a:p>
            <a:pPr defTabSz="18625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1200" b="1" dirty="0">
                <a:solidFill>
                  <a:prstClr val="black"/>
                </a:solidFill>
                <a:ea typeface="SimSun" charset="-122"/>
              </a:rPr>
              <a:t>Pressurizing pump</a:t>
            </a:r>
          </a:p>
        </p:txBody>
      </p:sp>
      <p:sp>
        <p:nvSpPr>
          <p:cNvPr id="51" name="TextBox 198"/>
          <p:cNvSpPr txBox="1">
            <a:spLocks noChangeArrowheads="1"/>
          </p:cNvSpPr>
          <p:nvPr/>
        </p:nvSpPr>
        <p:spPr bwMode="auto">
          <a:xfrm>
            <a:off x="3805795" y="2980468"/>
            <a:ext cx="879289" cy="46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86" tIns="46643" rIns="93286" bIns="46643">
            <a:spAutoFit/>
          </a:bodyPr>
          <a:lstStyle/>
          <a:p>
            <a:pPr defTabSz="18625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1200" b="1" dirty="0" smtClean="0">
                <a:solidFill>
                  <a:prstClr val="black"/>
                </a:solidFill>
                <a:ea typeface="SimSun" charset="-122"/>
              </a:rPr>
              <a:t>pressure </a:t>
            </a:r>
          </a:p>
          <a:p>
            <a:pPr defTabSz="18625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1200" b="1" dirty="0" smtClean="0">
                <a:solidFill>
                  <a:prstClr val="black"/>
                </a:solidFill>
                <a:ea typeface="SimSun" charset="-122"/>
              </a:rPr>
              <a:t>regulator</a:t>
            </a:r>
            <a:endParaRPr lang="en-US" altLang="en-US" sz="1200" b="1" dirty="0">
              <a:solidFill>
                <a:prstClr val="black"/>
              </a:solidFill>
              <a:ea typeface="SimSun" charset="-122"/>
            </a:endParaRPr>
          </a:p>
        </p:txBody>
      </p:sp>
      <p:sp>
        <p:nvSpPr>
          <p:cNvPr id="52" name="TextBox 200"/>
          <p:cNvSpPr txBox="1">
            <a:spLocks noChangeArrowheads="1"/>
          </p:cNvSpPr>
          <p:nvPr/>
        </p:nvSpPr>
        <p:spPr bwMode="auto">
          <a:xfrm>
            <a:off x="2996917" y="3927251"/>
            <a:ext cx="965483" cy="27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86" tIns="46643" rIns="93286" bIns="46643">
            <a:spAutoFit/>
          </a:bodyPr>
          <a:lstStyle/>
          <a:p>
            <a:pPr defTabSz="18625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1200" b="1" dirty="0">
                <a:solidFill>
                  <a:prstClr val="black"/>
                </a:solidFill>
                <a:ea typeface="SimSun" charset="-122"/>
              </a:rPr>
              <a:t>Small pump</a:t>
            </a:r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0" y="3440597"/>
            <a:ext cx="132827" cy="387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Oval 57"/>
          <p:cNvSpPr/>
          <p:nvPr/>
        </p:nvSpPr>
        <p:spPr bwMode="auto">
          <a:xfrm>
            <a:off x="2971800" y="3701378"/>
            <a:ext cx="196000" cy="158735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3286" tIns="46643" rIns="93286" bIns="46643" anchor="ctr"/>
          <a:lstStyle/>
          <a:p>
            <a:pPr algn="ctr" defTabSz="186250">
              <a:buClr>
                <a:srgbClr val="000000"/>
              </a:buClr>
              <a:buSzPct val="100000"/>
              <a:defRPr/>
            </a:pPr>
            <a:endParaRPr lang="en-US" sz="1200" b="1" kern="0">
              <a:solidFill>
                <a:prstClr val="white"/>
              </a:solidFill>
              <a:ea typeface="SimSun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4175261" y="3483040"/>
            <a:ext cx="196000" cy="158735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3286" tIns="46643" rIns="93286" bIns="46643" anchor="ctr"/>
          <a:lstStyle/>
          <a:p>
            <a:pPr algn="ctr" defTabSz="186250">
              <a:buClr>
                <a:srgbClr val="000000"/>
              </a:buClr>
              <a:buSzPct val="100000"/>
              <a:defRPr/>
            </a:pPr>
            <a:endParaRPr lang="en-US" sz="1200" b="1" kern="0">
              <a:solidFill>
                <a:prstClr val="white"/>
              </a:solidFill>
              <a:ea typeface="SimSun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62168" y="3048000"/>
            <a:ext cx="213819" cy="310991"/>
            <a:chOff x="1162168" y="3239317"/>
            <a:chExt cx="213819" cy="310991"/>
          </a:xfrm>
        </p:grpSpPr>
        <p:cxnSp>
          <p:nvCxnSpPr>
            <p:cNvPr id="72" name="Straight Arrow Connector 71"/>
            <p:cNvCxnSpPr/>
            <p:nvPr/>
          </p:nvCxnSpPr>
          <p:spPr bwMode="auto">
            <a:xfrm>
              <a:off x="1320911" y="3245796"/>
              <a:ext cx="0" cy="304512"/>
            </a:xfrm>
            <a:prstGeom prst="straightConnector1">
              <a:avLst/>
            </a:prstGeom>
            <a:noFill/>
            <a:ln w="28575" cap="flat" cmpd="sng" algn="ctr">
              <a:solidFill>
                <a:srgbClr val="4F81BD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73" name="Group 228"/>
            <p:cNvGrpSpPr>
              <a:grpSpLocks/>
            </p:cNvGrpSpPr>
            <p:nvPr/>
          </p:nvGrpSpPr>
          <p:grpSpPr bwMode="auto">
            <a:xfrm>
              <a:off x="1269078" y="3302488"/>
              <a:ext cx="106909" cy="134438"/>
              <a:chOff x="1619680" y="3048000"/>
              <a:chExt cx="229460" cy="436574"/>
            </a:xfrm>
            <a:solidFill>
              <a:schemeClr val="accent4"/>
            </a:solidFill>
          </p:grpSpPr>
          <p:sp>
            <p:nvSpPr>
              <p:cNvPr id="74" name="Isosceles Triangle 73"/>
              <p:cNvSpPr/>
              <p:nvPr/>
            </p:nvSpPr>
            <p:spPr>
              <a:xfrm>
                <a:off x="1619680" y="3258398"/>
                <a:ext cx="229460" cy="226176"/>
              </a:xfrm>
              <a:prstGeom prst="triangle">
                <a:avLst/>
              </a:prstGeom>
              <a:grpFill/>
              <a:ln w="28575" cap="flat" cmpd="sng" algn="ctr">
                <a:solidFill>
                  <a:schemeClr val="accent4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black"/>
                  </a:solidFill>
                  <a:ea typeface="SimSun"/>
                </a:endParaRPr>
              </a:p>
            </p:txBody>
          </p:sp>
          <p:sp>
            <p:nvSpPr>
              <p:cNvPr id="75" name="Isosceles Triangle 74"/>
              <p:cNvSpPr/>
              <p:nvPr/>
            </p:nvSpPr>
            <p:spPr>
              <a:xfrm rot="10800000">
                <a:off x="1619680" y="3048000"/>
                <a:ext cx="229460" cy="226176"/>
              </a:xfrm>
              <a:prstGeom prst="triangle">
                <a:avLst/>
              </a:prstGeom>
              <a:grpFill/>
              <a:ln w="28575" cap="flat" cmpd="sng" algn="ctr">
                <a:solidFill>
                  <a:schemeClr val="accent4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black"/>
                  </a:solidFill>
                  <a:ea typeface="SimSun"/>
                </a:endParaRPr>
              </a:p>
            </p:txBody>
          </p:sp>
        </p:grpSp>
        <p:cxnSp>
          <p:nvCxnSpPr>
            <p:cNvPr id="76" name="Straight Arrow Connector 75"/>
            <p:cNvCxnSpPr/>
            <p:nvPr/>
          </p:nvCxnSpPr>
          <p:spPr bwMode="auto">
            <a:xfrm>
              <a:off x="1162168" y="3239317"/>
              <a:ext cx="174943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4F81BD"/>
              </a:solidFill>
              <a:prstDash val="solid"/>
              <a:miter lim="800000"/>
              <a:tailEnd type="none"/>
            </a:ln>
            <a:effectLst/>
          </p:spPr>
        </p:cxnSp>
      </p:grpSp>
      <p:sp>
        <p:nvSpPr>
          <p:cNvPr id="77" name="Rectangle 76"/>
          <p:cNvSpPr/>
          <p:nvPr/>
        </p:nvSpPr>
        <p:spPr bwMode="auto">
          <a:xfrm>
            <a:off x="3410111" y="2027727"/>
            <a:ext cx="996787" cy="464808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2857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lIns="93286" tIns="46643" rIns="93286" bIns="46643" anchor="ctr"/>
          <a:lstStyle/>
          <a:p>
            <a:pPr algn="ctr" defTabSz="186250">
              <a:buClr>
                <a:srgbClr val="000000"/>
              </a:buClr>
              <a:buSzPct val="100000"/>
              <a:defRPr/>
            </a:pPr>
            <a:r>
              <a:rPr lang="en-US" sz="1200" b="1" kern="0" dirty="0">
                <a:solidFill>
                  <a:prstClr val="black"/>
                </a:solidFill>
                <a:ea typeface="SimSun"/>
              </a:rPr>
              <a:t>Pressure transmitter </a:t>
            </a:r>
          </a:p>
        </p:txBody>
      </p:sp>
      <p:sp>
        <p:nvSpPr>
          <p:cNvPr id="78" name="TextBox 235"/>
          <p:cNvSpPr txBox="1">
            <a:spLocks noChangeArrowheads="1"/>
          </p:cNvSpPr>
          <p:nvPr/>
        </p:nvSpPr>
        <p:spPr bwMode="auto">
          <a:xfrm>
            <a:off x="4308291" y="1752600"/>
            <a:ext cx="1366602" cy="27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86" tIns="46643" rIns="93286" bIns="46643">
            <a:spAutoFit/>
          </a:bodyPr>
          <a:lstStyle/>
          <a:p>
            <a:pPr defTabSz="18625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1200" b="1" dirty="0">
                <a:solidFill>
                  <a:prstClr val="black"/>
                </a:solidFill>
                <a:ea typeface="SimSun" charset="-122"/>
              </a:rPr>
              <a:t>Pressure Gauge</a:t>
            </a:r>
          </a:p>
        </p:txBody>
      </p:sp>
      <p:grpSp>
        <p:nvGrpSpPr>
          <p:cNvPr id="83" name="Group 236"/>
          <p:cNvGrpSpPr>
            <a:grpSpLocks/>
          </p:cNvGrpSpPr>
          <p:nvPr/>
        </p:nvGrpSpPr>
        <p:grpSpPr bwMode="auto">
          <a:xfrm>
            <a:off x="593604" y="3043400"/>
            <a:ext cx="106909" cy="136059"/>
            <a:chOff x="1619680" y="3048000"/>
            <a:chExt cx="229460" cy="436574"/>
          </a:xfrm>
          <a:solidFill>
            <a:schemeClr val="accent4"/>
          </a:solidFill>
        </p:grpSpPr>
        <p:sp>
          <p:nvSpPr>
            <p:cNvPr id="84" name="Isosceles Triangle 83"/>
            <p:cNvSpPr/>
            <p:nvPr/>
          </p:nvSpPr>
          <p:spPr>
            <a:xfrm>
              <a:off x="1619680" y="3255892"/>
              <a:ext cx="229460" cy="228682"/>
            </a:xfrm>
            <a:prstGeom prst="triangle">
              <a:avLst/>
            </a:prstGeom>
            <a:grpFill/>
            <a:ln w="28575" cap="flat" cmpd="sng" algn="ctr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black"/>
                </a:solidFill>
                <a:ea typeface="SimSun"/>
              </a:endParaRPr>
            </a:p>
          </p:txBody>
        </p:sp>
        <p:sp>
          <p:nvSpPr>
            <p:cNvPr id="85" name="Isosceles Triangle 84"/>
            <p:cNvSpPr/>
            <p:nvPr/>
          </p:nvSpPr>
          <p:spPr>
            <a:xfrm rot="10800000">
              <a:off x="1619680" y="3048000"/>
              <a:ext cx="229460" cy="228682"/>
            </a:xfrm>
            <a:prstGeom prst="triangle">
              <a:avLst/>
            </a:prstGeom>
            <a:grpFill/>
            <a:ln w="28575" cap="flat" cmpd="sng" algn="ctr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black"/>
                </a:solidFill>
                <a:ea typeface="SimSun"/>
              </a:endParaRPr>
            </a:p>
          </p:txBody>
        </p:sp>
      </p:grpSp>
      <p:sp>
        <p:nvSpPr>
          <p:cNvPr id="86" name="TextBox 177"/>
          <p:cNvSpPr txBox="1">
            <a:spLocks noChangeArrowheads="1"/>
          </p:cNvSpPr>
          <p:nvPr/>
        </p:nvSpPr>
        <p:spPr bwMode="auto">
          <a:xfrm>
            <a:off x="5060066" y="2104065"/>
            <a:ext cx="581130" cy="27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86" tIns="46643" rIns="93286" bIns="46643">
            <a:spAutoFit/>
          </a:bodyPr>
          <a:lstStyle/>
          <a:p>
            <a:pPr defTabSz="18625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1200" b="1">
                <a:solidFill>
                  <a:prstClr val="black"/>
                </a:solidFill>
                <a:ea typeface="SimSun" charset="-122"/>
              </a:rPr>
              <a:t>Drain</a:t>
            </a:r>
          </a:p>
        </p:txBody>
      </p:sp>
      <p:sp>
        <p:nvSpPr>
          <p:cNvPr id="87" name="TextBox 192"/>
          <p:cNvSpPr txBox="1">
            <a:spLocks noChangeArrowheads="1"/>
          </p:cNvSpPr>
          <p:nvPr/>
        </p:nvSpPr>
        <p:spPr bwMode="auto">
          <a:xfrm>
            <a:off x="1897576" y="4609605"/>
            <a:ext cx="1169525" cy="64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86" tIns="46643" rIns="93286" bIns="46643">
            <a:spAutoFit/>
          </a:bodyPr>
          <a:lstStyle/>
          <a:p>
            <a:pPr defTabSz="18625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1200" b="1" dirty="0">
                <a:solidFill>
                  <a:prstClr val="black"/>
                </a:solidFill>
                <a:ea typeface="SimSun" charset="-122"/>
              </a:rPr>
              <a:t>To Circulation Loop</a:t>
            </a:r>
          </a:p>
        </p:txBody>
      </p:sp>
      <p:sp>
        <p:nvSpPr>
          <p:cNvPr id="88" name="TextBox 202"/>
          <p:cNvSpPr txBox="1">
            <a:spLocks noChangeArrowheads="1"/>
          </p:cNvSpPr>
          <p:nvPr/>
        </p:nvSpPr>
        <p:spPr bwMode="auto">
          <a:xfrm>
            <a:off x="4600860" y="4105021"/>
            <a:ext cx="1169525" cy="64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86" tIns="46643" rIns="93286" bIns="46643">
            <a:spAutoFit/>
          </a:bodyPr>
          <a:lstStyle/>
          <a:p>
            <a:pPr defTabSz="18625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1200" b="1" dirty="0">
                <a:solidFill>
                  <a:prstClr val="black"/>
                </a:solidFill>
                <a:ea typeface="SimSun" charset="-122"/>
              </a:rPr>
              <a:t>From Circulation Loop</a:t>
            </a:r>
          </a:p>
        </p:txBody>
      </p:sp>
      <p:grpSp>
        <p:nvGrpSpPr>
          <p:cNvPr id="89" name="Group 11"/>
          <p:cNvGrpSpPr>
            <a:grpSpLocks/>
          </p:cNvGrpSpPr>
          <p:nvPr/>
        </p:nvGrpSpPr>
        <p:grpSpPr bwMode="auto">
          <a:xfrm rot="10800000">
            <a:off x="3740145" y="3599333"/>
            <a:ext cx="213819" cy="362823"/>
            <a:chOff x="1619680" y="3048000"/>
            <a:chExt cx="229460" cy="436574"/>
          </a:xfrm>
          <a:solidFill>
            <a:schemeClr val="accent4"/>
          </a:solidFill>
        </p:grpSpPr>
        <p:sp>
          <p:nvSpPr>
            <p:cNvPr id="90" name="Isosceles Triangle 89"/>
            <p:cNvSpPr/>
            <p:nvPr/>
          </p:nvSpPr>
          <p:spPr>
            <a:xfrm>
              <a:off x="1635326" y="3274083"/>
              <a:ext cx="229460" cy="228031"/>
            </a:xfrm>
            <a:prstGeom prst="triangle">
              <a:avLst/>
            </a:prstGeom>
            <a:grpFill/>
            <a:ln w="28575" cap="flat" cmpd="sng" algn="ctr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black"/>
                </a:solidFill>
                <a:ea typeface="SimSun"/>
              </a:endParaRPr>
            </a:p>
          </p:txBody>
        </p:sp>
        <p:sp>
          <p:nvSpPr>
            <p:cNvPr id="91" name="Isosceles Triangle 90"/>
            <p:cNvSpPr/>
            <p:nvPr/>
          </p:nvSpPr>
          <p:spPr>
            <a:xfrm rot="10800000">
              <a:off x="1635326" y="3065540"/>
              <a:ext cx="229460" cy="228033"/>
            </a:xfrm>
            <a:prstGeom prst="triangle">
              <a:avLst/>
            </a:prstGeom>
            <a:grpFill/>
            <a:ln w="28575" cap="flat" cmpd="sng" algn="ctr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black"/>
                </a:solidFill>
                <a:ea typeface="SimSun"/>
              </a:endParaRPr>
            </a:p>
          </p:txBody>
        </p:sp>
      </p:grpSp>
      <p:cxnSp>
        <p:nvCxnSpPr>
          <p:cNvPr id="93" name="Straight Arrow Connector 92"/>
          <p:cNvCxnSpPr/>
          <p:nvPr/>
        </p:nvCxnSpPr>
        <p:spPr bwMode="auto">
          <a:xfrm flipH="1" flipV="1">
            <a:off x="3200400" y="3767787"/>
            <a:ext cx="197621" cy="4860"/>
          </a:xfrm>
          <a:prstGeom prst="straightConnector1">
            <a:avLst/>
          </a:prstGeom>
          <a:noFill/>
          <a:ln w="28575" cap="flat" cmpd="sng" algn="ctr">
            <a:solidFill>
              <a:srgbClr val="4F81BD"/>
            </a:solidFill>
            <a:prstDash val="solid"/>
            <a:miter lim="800000"/>
            <a:tailEnd type="arrow"/>
          </a:ln>
          <a:effectLst/>
        </p:spPr>
      </p:cxnSp>
      <p:grpSp>
        <p:nvGrpSpPr>
          <p:cNvPr id="124" name="Group 123"/>
          <p:cNvGrpSpPr/>
          <p:nvPr/>
        </p:nvGrpSpPr>
        <p:grpSpPr>
          <a:xfrm>
            <a:off x="1361408" y="2788914"/>
            <a:ext cx="2496798" cy="335286"/>
            <a:chOff x="1361408" y="2108810"/>
            <a:chExt cx="2496798" cy="335286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 flipV="1">
              <a:off x="1361408" y="2151732"/>
              <a:ext cx="2496798" cy="810"/>
            </a:xfrm>
            <a:prstGeom prst="straightConnector1">
              <a:avLst/>
            </a:prstGeom>
            <a:noFill/>
            <a:ln w="28575" cap="flat" cmpd="sng" algn="ctr">
              <a:solidFill>
                <a:srgbClr val="4F81BD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68" name="Straight Arrow Connector 67"/>
            <p:cNvCxnSpPr/>
            <p:nvPr/>
          </p:nvCxnSpPr>
          <p:spPr bwMode="auto">
            <a:xfrm>
              <a:off x="2456419" y="2137965"/>
              <a:ext cx="0" cy="306131"/>
            </a:xfrm>
            <a:prstGeom prst="straightConnector1">
              <a:avLst/>
            </a:prstGeom>
            <a:noFill/>
            <a:ln w="28575" cap="flat" cmpd="sng" algn="ctr">
              <a:solidFill>
                <a:srgbClr val="4F81BD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69" name="Group 224"/>
            <p:cNvGrpSpPr>
              <a:grpSpLocks/>
            </p:cNvGrpSpPr>
            <p:nvPr/>
          </p:nvGrpSpPr>
          <p:grpSpPr bwMode="auto">
            <a:xfrm>
              <a:off x="2404586" y="2194656"/>
              <a:ext cx="106909" cy="134439"/>
              <a:chOff x="1619680" y="3048000"/>
              <a:chExt cx="229460" cy="436574"/>
            </a:xfrm>
            <a:solidFill>
              <a:schemeClr val="accent4"/>
            </a:solidFill>
          </p:grpSpPr>
          <p:sp>
            <p:nvSpPr>
              <p:cNvPr id="70" name="Isosceles Triangle 69"/>
              <p:cNvSpPr/>
              <p:nvPr/>
            </p:nvSpPr>
            <p:spPr>
              <a:xfrm>
                <a:off x="1619680" y="3258396"/>
                <a:ext cx="229460" cy="226178"/>
              </a:xfrm>
              <a:prstGeom prst="triangle">
                <a:avLst/>
              </a:prstGeom>
              <a:grpFill/>
              <a:ln w="28575" cap="flat" cmpd="sng" algn="ctr">
                <a:solidFill>
                  <a:schemeClr val="accent4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black"/>
                  </a:solidFill>
                  <a:ea typeface="SimSun"/>
                </a:endParaRPr>
              </a:p>
            </p:txBody>
          </p:sp>
          <p:sp>
            <p:nvSpPr>
              <p:cNvPr id="71" name="Isosceles Triangle 70"/>
              <p:cNvSpPr/>
              <p:nvPr/>
            </p:nvSpPr>
            <p:spPr>
              <a:xfrm rot="10800000">
                <a:off x="1619680" y="3048000"/>
                <a:ext cx="229460" cy="231436"/>
              </a:xfrm>
              <a:prstGeom prst="triangle">
                <a:avLst/>
              </a:prstGeom>
              <a:grpFill/>
              <a:ln w="28575" cap="flat" cmpd="sng" algn="ctr">
                <a:solidFill>
                  <a:schemeClr val="accent4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black"/>
                  </a:solidFill>
                  <a:ea typeface="SimSun"/>
                </a:endParaRPr>
              </a:p>
            </p:txBody>
          </p:sp>
        </p:grpSp>
        <p:grpSp>
          <p:nvGrpSpPr>
            <p:cNvPr id="80" name="Group 222"/>
            <p:cNvGrpSpPr>
              <a:grpSpLocks/>
            </p:cNvGrpSpPr>
            <p:nvPr/>
          </p:nvGrpSpPr>
          <p:grpSpPr bwMode="auto">
            <a:xfrm rot="-5400000">
              <a:off x="1511245" y="2054542"/>
              <a:ext cx="85846" cy="194381"/>
              <a:chOff x="1619680" y="3048000"/>
              <a:chExt cx="229460" cy="436574"/>
            </a:xfrm>
            <a:solidFill>
              <a:schemeClr val="accent4"/>
            </a:solidFill>
          </p:grpSpPr>
          <p:sp>
            <p:nvSpPr>
              <p:cNvPr id="81" name="Isosceles Triangle 80"/>
              <p:cNvSpPr/>
              <p:nvPr/>
            </p:nvSpPr>
            <p:spPr>
              <a:xfrm>
                <a:off x="1619681" y="3255373"/>
                <a:ext cx="229460" cy="229202"/>
              </a:xfrm>
              <a:prstGeom prst="triangle">
                <a:avLst/>
              </a:prstGeom>
              <a:grpFill/>
              <a:ln w="28575" cap="flat" cmpd="sng" algn="ctr">
                <a:solidFill>
                  <a:schemeClr val="accent4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black"/>
                  </a:solidFill>
                  <a:ea typeface="SimSun"/>
                </a:endParaRPr>
              </a:p>
            </p:txBody>
          </p:sp>
          <p:sp>
            <p:nvSpPr>
              <p:cNvPr id="82" name="Isosceles Triangle 81"/>
              <p:cNvSpPr/>
              <p:nvPr/>
            </p:nvSpPr>
            <p:spPr>
              <a:xfrm rot="10800000">
                <a:off x="1619680" y="3048000"/>
                <a:ext cx="229460" cy="229200"/>
              </a:xfrm>
              <a:prstGeom prst="triangle">
                <a:avLst/>
              </a:prstGeom>
              <a:grpFill/>
              <a:ln w="28575" cap="flat" cmpd="sng" algn="ctr">
                <a:solidFill>
                  <a:schemeClr val="accent4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black"/>
                  </a:solidFill>
                  <a:ea typeface="SimSun"/>
                </a:endParaRPr>
              </a:p>
            </p:txBody>
          </p:sp>
        </p:grpSp>
        <p:cxnSp>
          <p:nvCxnSpPr>
            <p:cNvPr id="94" name="Straight Arrow Connector 93"/>
            <p:cNvCxnSpPr/>
            <p:nvPr/>
          </p:nvCxnSpPr>
          <p:spPr bwMode="auto">
            <a:xfrm flipV="1">
              <a:off x="3399167" y="2147684"/>
              <a:ext cx="298051" cy="3239"/>
            </a:xfrm>
            <a:prstGeom prst="straightConnector1">
              <a:avLst/>
            </a:prstGeom>
            <a:noFill/>
            <a:ln w="28575" cap="flat" cmpd="sng" algn="ctr">
              <a:solidFill>
                <a:srgbClr val="4F81BD"/>
              </a:solidFill>
              <a:prstDash val="solid"/>
              <a:miter lim="800000"/>
              <a:tailEnd type="arrow"/>
            </a:ln>
            <a:effectLst/>
          </p:spPr>
        </p:cxnSp>
      </p:grpSp>
      <p:grpSp>
        <p:nvGrpSpPr>
          <p:cNvPr id="95" name="Group 7"/>
          <p:cNvGrpSpPr>
            <a:grpSpLocks/>
          </p:cNvGrpSpPr>
          <p:nvPr/>
        </p:nvGrpSpPr>
        <p:grpSpPr bwMode="auto">
          <a:xfrm>
            <a:off x="1056878" y="3673840"/>
            <a:ext cx="213819" cy="362823"/>
            <a:chOff x="1619680" y="3048000"/>
            <a:chExt cx="229460" cy="436574"/>
          </a:xfrm>
          <a:solidFill>
            <a:schemeClr val="accent4"/>
          </a:solidFill>
        </p:grpSpPr>
        <p:sp>
          <p:nvSpPr>
            <p:cNvPr id="96" name="Isosceles Triangle 95"/>
            <p:cNvSpPr/>
            <p:nvPr/>
          </p:nvSpPr>
          <p:spPr>
            <a:xfrm>
              <a:off x="1619680" y="3256543"/>
              <a:ext cx="229460" cy="228031"/>
            </a:xfrm>
            <a:prstGeom prst="triangle">
              <a:avLst/>
            </a:prstGeom>
            <a:grpFill/>
            <a:ln w="28575" cap="flat" cmpd="sng" algn="ctr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black"/>
                </a:solidFill>
                <a:ea typeface="SimSun"/>
              </a:endParaRPr>
            </a:p>
          </p:txBody>
        </p:sp>
        <p:sp>
          <p:nvSpPr>
            <p:cNvPr id="97" name="Isosceles Triangle 96"/>
            <p:cNvSpPr/>
            <p:nvPr/>
          </p:nvSpPr>
          <p:spPr>
            <a:xfrm rot="10800000">
              <a:off x="1619680" y="3048000"/>
              <a:ext cx="229460" cy="228033"/>
            </a:xfrm>
            <a:prstGeom prst="triangle">
              <a:avLst/>
            </a:prstGeom>
            <a:grpFill/>
            <a:ln w="28575" cap="flat" cmpd="sng" algn="ctr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black"/>
                </a:solidFill>
                <a:ea typeface="SimSun"/>
              </a:endParaRPr>
            </a:p>
          </p:txBody>
        </p:sp>
      </p:grpSp>
      <p:grpSp>
        <p:nvGrpSpPr>
          <p:cNvPr id="98" name="Group 14"/>
          <p:cNvGrpSpPr>
            <a:grpSpLocks/>
          </p:cNvGrpSpPr>
          <p:nvPr/>
        </p:nvGrpSpPr>
        <p:grpSpPr bwMode="auto">
          <a:xfrm rot="5400000">
            <a:off x="4865858" y="2155647"/>
            <a:ext cx="150636" cy="356365"/>
            <a:chOff x="1619680" y="3048000"/>
            <a:chExt cx="229460" cy="436574"/>
          </a:xfrm>
          <a:solidFill>
            <a:schemeClr val="accent4"/>
          </a:solidFill>
        </p:grpSpPr>
        <p:sp>
          <p:nvSpPr>
            <p:cNvPr id="99" name="Isosceles Triangle 98"/>
            <p:cNvSpPr/>
            <p:nvPr/>
          </p:nvSpPr>
          <p:spPr>
            <a:xfrm>
              <a:off x="1619680" y="3274225"/>
              <a:ext cx="229460" cy="228209"/>
            </a:xfrm>
            <a:prstGeom prst="triangle">
              <a:avLst/>
            </a:prstGeom>
            <a:grpFill/>
            <a:ln w="28575" cap="flat" cmpd="sng" algn="ctr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black"/>
                </a:solidFill>
                <a:ea typeface="SimSun"/>
              </a:endParaRPr>
            </a:p>
          </p:txBody>
        </p:sp>
        <p:sp>
          <p:nvSpPr>
            <p:cNvPr id="100" name="Isosceles Triangle 99"/>
            <p:cNvSpPr/>
            <p:nvPr/>
          </p:nvSpPr>
          <p:spPr>
            <a:xfrm rot="10800000">
              <a:off x="1619679" y="3065859"/>
              <a:ext cx="229460" cy="228210"/>
            </a:xfrm>
            <a:prstGeom prst="triangle">
              <a:avLst/>
            </a:prstGeom>
            <a:grpFill/>
            <a:ln w="28575" cap="flat" cmpd="sng" algn="ctr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black"/>
                </a:solidFill>
                <a:ea typeface="SimSun"/>
              </a:endParaRPr>
            </a:p>
          </p:txBody>
        </p:sp>
      </p:grpSp>
      <p:cxnSp>
        <p:nvCxnSpPr>
          <p:cNvPr id="101" name="Straight Arrow Connector 100"/>
          <p:cNvCxnSpPr/>
          <p:nvPr/>
        </p:nvCxnSpPr>
        <p:spPr bwMode="auto">
          <a:xfrm>
            <a:off x="824567" y="1834260"/>
            <a:ext cx="1778585" cy="0"/>
          </a:xfrm>
          <a:prstGeom prst="straightConnector1">
            <a:avLst/>
          </a:prstGeom>
          <a:noFill/>
          <a:ln w="28575" cap="flat" cmpd="sng" algn="ctr">
            <a:solidFill>
              <a:srgbClr val="4F81BD"/>
            </a:solidFill>
            <a:prstDash val="solid"/>
            <a:miter lim="800000"/>
            <a:tailEnd type="none"/>
          </a:ln>
          <a:effectLst/>
        </p:spPr>
      </p:cxnSp>
      <p:sp>
        <p:nvSpPr>
          <p:cNvPr id="102" name="Isosceles Triangle 101"/>
          <p:cNvSpPr/>
          <p:nvPr/>
        </p:nvSpPr>
        <p:spPr bwMode="auto">
          <a:xfrm>
            <a:off x="1530479" y="1865846"/>
            <a:ext cx="233257" cy="116622"/>
          </a:xfrm>
          <a:prstGeom prst="triangl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lIns="93286" tIns="46643" rIns="93286" bIns="46643" anchor="ctr"/>
          <a:lstStyle/>
          <a:p>
            <a:pPr algn="ctr" defTabSz="186250">
              <a:buClr>
                <a:srgbClr val="000000"/>
              </a:buClr>
              <a:buSzPct val="100000"/>
              <a:defRPr/>
            </a:pPr>
            <a:endParaRPr lang="en-US" sz="1200" b="1" kern="0">
              <a:solidFill>
                <a:prstClr val="white"/>
              </a:solidFill>
              <a:ea typeface="SimSun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1524000" y="1720069"/>
            <a:ext cx="249455" cy="192749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lIns="93286" tIns="46643" rIns="93286" bIns="46643" anchor="ctr"/>
          <a:lstStyle/>
          <a:p>
            <a:pPr algn="ctr" defTabSz="186250">
              <a:buClr>
                <a:srgbClr val="000000"/>
              </a:buClr>
              <a:buSzPct val="100000"/>
              <a:defRPr/>
            </a:pPr>
            <a:endParaRPr lang="en-US" sz="1200" b="1" kern="0">
              <a:solidFill>
                <a:prstClr val="white"/>
              </a:solidFill>
              <a:ea typeface="SimSun"/>
            </a:endParaRPr>
          </a:p>
        </p:txBody>
      </p:sp>
      <p:cxnSp>
        <p:nvCxnSpPr>
          <p:cNvPr id="104" name="Straight Arrow Connector 103"/>
          <p:cNvCxnSpPr/>
          <p:nvPr/>
        </p:nvCxnSpPr>
        <p:spPr bwMode="auto">
          <a:xfrm>
            <a:off x="964211" y="1369590"/>
            <a:ext cx="1686725" cy="13963"/>
          </a:xfrm>
          <a:prstGeom prst="straightConnector1">
            <a:avLst/>
          </a:prstGeom>
          <a:noFill/>
          <a:ln w="28575" cap="flat" cmpd="sng" algn="ctr">
            <a:solidFill>
              <a:srgbClr val="4F81BD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05" name="Straight Arrow Connector 104"/>
          <p:cNvCxnSpPr/>
          <p:nvPr/>
        </p:nvCxnSpPr>
        <p:spPr bwMode="auto">
          <a:xfrm flipV="1">
            <a:off x="964211" y="1383553"/>
            <a:ext cx="7289" cy="325177"/>
          </a:xfrm>
          <a:prstGeom prst="straightConnector1">
            <a:avLst/>
          </a:prstGeom>
          <a:noFill/>
          <a:ln w="28575" cap="flat" cmpd="sng" algn="ctr">
            <a:solidFill>
              <a:srgbClr val="4F81BD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 flipV="1">
            <a:off x="2640269" y="1379400"/>
            <a:ext cx="0" cy="197016"/>
          </a:xfrm>
          <a:prstGeom prst="straightConnector1">
            <a:avLst/>
          </a:prstGeom>
          <a:noFill/>
          <a:ln w="28575" cap="flat" cmpd="sng" algn="ctr">
            <a:solidFill>
              <a:srgbClr val="4F81BD"/>
            </a:solidFill>
            <a:prstDash val="solid"/>
            <a:miter lim="800000"/>
            <a:tailEnd type="none"/>
          </a:ln>
          <a:effectLst/>
        </p:spPr>
      </p:cxnSp>
      <p:sp>
        <p:nvSpPr>
          <p:cNvPr id="107" name="Rectangle 106"/>
          <p:cNvSpPr/>
          <p:nvPr/>
        </p:nvSpPr>
        <p:spPr bwMode="auto">
          <a:xfrm>
            <a:off x="2018388" y="1534777"/>
            <a:ext cx="1265096" cy="527700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lIns="93286" tIns="46643" rIns="93286" bIns="46643" anchor="ctr"/>
          <a:lstStyle/>
          <a:p>
            <a:pPr algn="ctr" defTabSz="186250">
              <a:buClr>
                <a:srgbClr val="000000"/>
              </a:buClr>
              <a:buSzPct val="100000"/>
              <a:defRPr/>
            </a:pPr>
            <a:r>
              <a:rPr lang="en-US" sz="1200" b="1" kern="0" dirty="0">
                <a:solidFill>
                  <a:prstClr val="black"/>
                </a:solidFill>
                <a:ea typeface="SimSun"/>
              </a:rPr>
              <a:t>Ion Exchange Resin Container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436479" y="1708732"/>
            <a:ext cx="924928" cy="126826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3286" tIns="46643" rIns="93286" bIns="46643" anchor="ctr"/>
          <a:lstStyle/>
          <a:p>
            <a:pPr algn="ctr" defTabSz="186250">
              <a:buClr>
                <a:srgbClr val="000000"/>
              </a:buClr>
              <a:buSzPct val="100000"/>
              <a:defRPr/>
            </a:pPr>
            <a:r>
              <a:rPr lang="en-US" sz="1200" b="1" kern="0" dirty="0">
                <a:solidFill>
                  <a:prstClr val="black"/>
                </a:solidFill>
                <a:ea typeface="SimSun"/>
              </a:rPr>
              <a:t>Water Tank</a:t>
            </a:r>
          </a:p>
        </p:txBody>
      </p:sp>
      <p:sp>
        <p:nvSpPr>
          <p:cNvPr id="109" name="TextBox 200"/>
          <p:cNvSpPr txBox="1">
            <a:spLocks noChangeArrowheads="1"/>
          </p:cNvSpPr>
          <p:nvPr/>
        </p:nvSpPr>
        <p:spPr bwMode="auto">
          <a:xfrm>
            <a:off x="1057002" y="1493915"/>
            <a:ext cx="1062031" cy="27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86" tIns="46643" rIns="93286" bIns="46643">
            <a:spAutoFit/>
          </a:bodyPr>
          <a:lstStyle/>
          <a:p>
            <a:pPr defTabSz="18625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1200" b="1" dirty="0">
                <a:solidFill>
                  <a:prstClr val="black"/>
                </a:solidFill>
                <a:ea typeface="SimSun" charset="-122"/>
              </a:rPr>
              <a:t>Small pump</a:t>
            </a:r>
          </a:p>
        </p:txBody>
      </p:sp>
      <p:grpSp>
        <p:nvGrpSpPr>
          <p:cNvPr id="110" name="Group 236"/>
          <p:cNvGrpSpPr>
            <a:grpSpLocks/>
          </p:cNvGrpSpPr>
          <p:nvPr/>
        </p:nvGrpSpPr>
        <p:grpSpPr bwMode="auto">
          <a:xfrm>
            <a:off x="914400" y="1478112"/>
            <a:ext cx="106909" cy="136059"/>
            <a:chOff x="1619680" y="3048000"/>
            <a:chExt cx="229460" cy="436574"/>
          </a:xfrm>
          <a:solidFill>
            <a:schemeClr val="accent4"/>
          </a:solidFill>
        </p:grpSpPr>
        <p:sp>
          <p:nvSpPr>
            <p:cNvPr id="111" name="Isosceles Triangle 110"/>
            <p:cNvSpPr/>
            <p:nvPr/>
          </p:nvSpPr>
          <p:spPr>
            <a:xfrm>
              <a:off x="1619680" y="3255892"/>
              <a:ext cx="229460" cy="228682"/>
            </a:xfrm>
            <a:prstGeom prst="triangle">
              <a:avLst/>
            </a:prstGeom>
            <a:grpFill/>
            <a:ln w="28575" cap="flat" cmpd="sng" algn="ctr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black"/>
                </a:solidFill>
                <a:ea typeface="SimSun"/>
              </a:endParaRPr>
            </a:p>
          </p:txBody>
        </p:sp>
        <p:sp>
          <p:nvSpPr>
            <p:cNvPr id="112" name="Isosceles Triangle 111"/>
            <p:cNvSpPr/>
            <p:nvPr/>
          </p:nvSpPr>
          <p:spPr>
            <a:xfrm rot="10800000">
              <a:off x="1619680" y="3048000"/>
              <a:ext cx="229460" cy="228682"/>
            </a:xfrm>
            <a:prstGeom prst="triangle">
              <a:avLst/>
            </a:prstGeom>
            <a:grpFill/>
            <a:ln w="28575" cap="flat" cmpd="sng" algn="ctr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black"/>
                </a:solidFill>
                <a:ea typeface="SimSun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844023" y="4926746"/>
            <a:ext cx="2604770" cy="1033704"/>
            <a:chOff x="4786630" y="1480896"/>
            <a:chExt cx="2604770" cy="1033704"/>
          </a:xfrm>
        </p:grpSpPr>
        <p:pic>
          <p:nvPicPr>
            <p:cNvPr id="55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8151" y="1982397"/>
              <a:ext cx="132827" cy="387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" name="TextBox 121"/>
            <p:cNvSpPr txBox="1">
              <a:spLocks noChangeArrowheads="1"/>
            </p:cNvSpPr>
            <p:nvPr/>
          </p:nvSpPr>
          <p:spPr bwMode="auto">
            <a:xfrm>
              <a:off x="5007803" y="2073103"/>
              <a:ext cx="1586021" cy="278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3286" tIns="46643" rIns="93286" bIns="46643">
              <a:spAutoFit/>
            </a:bodyPr>
            <a:lstStyle/>
            <a:p>
              <a:pPr defTabSz="1862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altLang="en-US" sz="1200" b="1" dirty="0">
                  <a:solidFill>
                    <a:prstClr val="black"/>
                  </a:solidFill>
                  <a:ea typeface="SimSun" charset="-122"/>
                </a:rPr>
                <a:t>Temperature </a:t>
              </a:r>
              <a:r>
                <a:rPr lang="en-US" altLang="en-US" sz="1200" b="1" dirty="0" smtClean="0">
                  <a:solidFill>
                    <a:prstClr val="black"/>
                  </a:solidFill>
                  <a:ea typeface="SimSun" charset="-122"/>
                </a:rPr>
                <a:t>Probe</a:t>
              </a:r>
              <a:endParaRPr lang="en-US" altLang="en-US" sz="1200" b="1" dirty="0">
                <a:solidFill>
                  <a:prstClr val="black"/>
                </a:solidFill>
                <a:ea typeface="SimSun" charset="-122"/>
              </a:endParaRPr>
            </a:p>
          </p:txBody>
        </p:sp>
        <p:grpSp>
          <p:nvGrpSpPr>
            <p:cNvPr id="60" name="Group 141"/>
            <p:cNvGrpSpPr>
              <a:grpSpLocks/>
            </p:cNvGrpSpPr>
            <p:nvPr/>
          </p:nvGrpSpPr>
          <p:grpSpPr bwMode="auto">
            <a:xfrm rot="5400000">
              <a:off x="6477037" y="1485122"/>
              <a:ext cx="191130" cy="408200"/>
              <a:chOff x="1619680" y="3048000"/>
              <a:chExt cx="229460" cy="436574"/>
            </a:xfrm>
            <a:solidFill>
              <a:schemeClr val="accent4"/>
            </a:solidFill>
          </p:grpSpPr>
          <p:sp>
            <p:nvSpPr>
              <p:cNvPr id="61" name="Isosceles Triangle 60"/>
              <p:cNvSpPr/>
              <p:nvPr/>
            </p:nvSpPr>
            <p:spPr>
              <a:xfrm>
                <a:off x="1619680" y="3255892"/>
                <a:ext cx="229460" cy="228682"/>
              </a:xfrm>
              <a:prstGeom prst="triangle">
                <a:avLst/>
              </a:prstGeom>
              <a:grpFill/>
              <a:ln w="28575" cap="flat" cmpd="sng" algn="ctr">
                <a:solidFill>
                  <a:schemeClr val="accent4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black"/>
                  </a:solidFill>
                  <a:ea typeface="SimSun"/>
                </a:endParaRPr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 rot="10800000">
                <a:off x="1619680" y="3048000"/>
                <a:ext cx="229460" cy="228682"/>
              </a:xfrm>
              <a:prstGeom prst="triangle">
                <a:avLst/>
              </a:prstGeom>
              <a:grpFill/>
              <a:ln w="28575" cap="flat" cmpd="sng" algn="ctr">
                <a:solidFill>
                  <a:schemeClr val="accent4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86250">
                  <a:buClr>
                    <a:srgbClr val="000000"/>
                  </a:buClr>
                  <a:buSzPct val="100000"/>
                  <a:defRPr/>
                </a:pPr>
                <a:endParaRPr lang="en-US" sz="1200" b="1" kern="0">
                  <a:solidFill>
                    <a:prstClr val="black"/>
                  </a:solidFill>
                  <a:ea typeface="SimSun"/>
                </a:endParaRPr>
              </a:p>
            </p:txBody>
          </p:sp>
        </p:grpSp>
        <p:sp>
          <p:nvSpPr>
            <p:cNvPr id="63" name="TextBox 174"/>
            <p:cNvSpPr txBox="1">
              <a:spLocks noChangeArrowheads="1"/>
            </p:cNvSpPr>
            <p:nvPr/>
          </p:nvSpPr>
          <p:spPr bwMode="auto">
            <a:xfrm>
              <a:off x="6810719" y="1596898"/>
              <a:ext cx="580681" cy="278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3286" tIns="46643" rIns="93286" bIns="46643">
              <a:spAutoFit/>
            </a:bodyPr>
            <a:lstStyle/>
            <a:p>
              <a:pPr defTabSz="1862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altLang="en-US" sz="1200" b="1" dirty="0" smtClean="0">
                  <a:solidFill>
                    <a:prstClr val="black"/>
                  </a:solidFill>
                  <a:ea typeface="SimSun" charset="-122"/>
                </a:rPr>
                <a:t>Valve</a:t>
              </a:r>
              <a:endParaRPr lang="en-US" altLang="en-US" sz="1200" b="1" dirty="0">
                <a:solidFill>
                  <a:prstClr val="black"/>
                </a:solidFill>
                <a:ea typeface="SimSun" charset="-122"/>
              </a:endParaRPr>
            </a:p>
          </p:txBody>
        </p:sp>
        <p:sp>
          <p:nvSpPr>
            <p:cNvPr id="64" name="TextBox 205"/>
            <p:cNvSpPr txBox="1">
              <a:spLocks noChangeArrowheads="1"/>
            </p:cNvSpPr>
            <p:nvPr/>
          </p:nvSpPr>
          <p:spPr bwMode="auto">
            <a:xfrm>
              <a:off x="5127672" y="1632532"/>
              <a:ext cx="1105312" cy="278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3286" tIns="46643" rIns="93286" bIns="46643">
              <a:spAutoFit/>
            </a:bodyPr>
            <a:lstStyle/>
            <a:p>
              <a:pPr defTabSz="1862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altLang="en-US" sz="1200" b="1" dirty="0">
                  <a:solidFill>
                    <a:prstClr val="black"/>
                  </a:solidFill>
                  <a:ea typeface="SimSun" charset="-122"/>
                </a:rPr>
                <a:t>Flow </a:t>
              </a:r>
              <a:r>
                <a:rPr lang="en-US" altLang="en-US" sz="1200" b="1" dirty="0" smtClean="0">
                  <a:solidFill>
                    <a:prstClr val="black"/>
                  </a:solidFill>
                  <a:ea typeface="SimSun" charset="-122"/>
                </a:rPr>
                <a:t>Sensor</a:t>
              </a:r>
              <a:endParaRPr lang="en-US" altLang="en-US" sz="1200" b="1" dirty="0">
                <a:solidFill>
                  <a:prstClr val="black"/>
                </a:solidFill>
                <a:ea typeface="SimSun" charset="-122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4955968" y="1656829"/>
              <a:ext cx="194381" cy="158735"/>
            </a:xfrm>
            <a:prstGeom prst="ellipse">
              <a:avLst/>
            </a:prstGeom>
            <a:solidFill>
              <a:sysClr val="window" lastClr="FFFFFF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93286" tIns="46643" rIns="93286" bIns="46643"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ea typeface="SimSun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786630" y="1480896"/>
              <a:ext cx="2598946" cy="103370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16" name="Oval 115"/>
          <p:cNvSpPr/>
          <p:nvPr/>
        </p:nvSpPr>
        <p:spPr bwMode="auto">
          <a:xfrm>
            <a:off x="4146105" y="2789790"/>
            <a:ext cx="272133" cy="252680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93286" tIns="46643" rIns="93286" bIns="46643" anchor="ctr"/>
          <a:lstStyle/>
          <a:p>
            <a:pPr algn="ctr" defTabSz="186250">
              <a:buClr>
                <a:srgbClr val="000000"/>
              </a:buClr>
              <a:buSzPct val="100000"/>
              <a:defRPr/>
            </a:pPr>
            <a:endParaRPr lang="en-US" sz="1200" b="1" kern="0">
              <a:solidFill>
                <a:prstClr val="white"/>
              </a:solidFill>
              <a:ea typeface="SimSun"/>
            </a:endParaRPr>
          </a:p>
        </p:txBody>
      </p:sp>
      <p:cxnSp>
        <p:nvCxnSpPr>
          <p:cNvPr id="117" name="Straight Arrow Connector 116"/>
          <p:cNvCxnSpPr>
            <a:stCxn id="116" idx="3"/>
            <a:endCxn id="116" idx="7"/>
          </p:cNvCxnSpPr>
          <p:nvPr/>
        </p:nvCxnSpPr>
        <p:spPr bwMode="auto">
          <a:xfrm flipV="1">
            <a:off x="4185958" y="2826794"/>
            <a:ext cx="192427" cy="178672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grpSp>
        <p:nvGrpSpPr>
          <p:cNvPr id="118" name="Group 117"/>
          <p:cNvGrpSpPr/>
          <p:nvPr/>
        </p:nvGrpSpPr>
        <p:grpSpPr>
          <a:xfrm>
            <a:off x="3387695" y="3675462"/>
            <a:ext cx="249455" cy="262399"/>
            <a:chOff x="4012339" y="3868569"/>
            <a:chExt cx="244475" cy="257175"/>
          </a:xfrm>
          <a:solidFill>
            <a:schemeClr val="tx1"/>
          </a:solidFill>
        </p:grpSpPr>
        <p:sp>
          <p:nvSpPr>
            <p:cNvPr id="119" name="Isosceles Triangle 118"/>
            <p:cNvSpPr/>
            <p:nvPr/>
          </p:nvSpPr>
          <p:spPr bwMode="auto">
            <a:xfrm>
              <a:off x="4018689" y="4011444"/>
              <a:ext cx="228600" cy="114300"/>
            </a:xfrm>
            <a:prstGeom prst="triangl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ea typeface="SimSun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4012339" y="3868569"/>
              <a:ext cx="244475" cy="188912"/>
            </a:xfrm>
            <a:prstGeom prst="ellips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86250">
                <a:buClr>
                  <a:srgbClr val="000000"/>
                </a:buClr>
                <a:buSzPct val="100000"/>
                <a:defRPr/>
              </a:pPr>
              <a:endParaRPr lang="en-US" sz="1200" b="1" kern="0">
                <a:solidFill>
                  <a:prstClr val="white"/>
                </a:solidFill>
                <a:ea typeface="SimSun"/>
              </a:endParaRP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1361407" y="3429000"/>
            <a:ext cx="1418980" cy="7682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3286" tIns="46643" rIns="93286" bIns="46643" anchor="ctr"/>
          <a:lstStyle/>
          <a:p>
            <a:pPr algn="ctr" defTabSz="186250">
              <a:buClr>
                <a:srgbClr val="000000"/>
              </a:buClr>
              <a:buSzPct val="100000"/>
              <a:defRPr/>
            </a:pPr>
            <a:r>
              <a:rPr lang="en-US" sz="1200" b="1" kern="0" dirty="0">
                <a:solidFill>
                  <a:prstClr val="black"/>
                </a:solidFill>
                <a:ea typeface="SimSun"/>
              </a:rPr>
              <a:t>Measurement equipment</a:t>
            </a:r>
          </a:p>
          <a:p>
            <a:pPr algn="ctr" defTabSz="186250">
              <a:buClr>
                <a:srgbClr val="000000"/>
              </a:buClr>
              <a:buSzPct val="100000"/>
              <a:defRPr/>
            </a:pPr>
            <a:r>
              <a:rPr lang="en-US" sz="1200" b="1" kern="0" dirty="0">
                <a:solidFill>
                  <a:prstClr val="black"/>
                </a:solidFill>
                <a:ea typeface="SimSun"/>
              </a:rPr>
              <a:t>pH, Dissolved O</a:t>
            </a:r>
            <a:r>
              <a:rPr lang="en-US" sz="1200" b="1" kern="0" baseline="-25000" dirty="0">
                <a:solidFill>
                  <a:prstClr val="black"/>
                </a:solidFill>
                <a:ea typeface="SimSun"/>
              </a:rPr>
              <a:t>2</a:t>
            </a:r>
            <a:r>
              <a:rPr lang="en-US" sz="1200" b="1" kern="0" dirty="0">
                <a:solidFill>
                  <a:prstClr val="black"/>
                </a:solidFill>
                <a:ea typeface="SimSun"/>
              </a:rPr>
              <a:t>, Conductivity</a:t>
            </a:r>
          </a:p>
        </p:txBody>
      </p:sp>
    </p:spTree>
    <p:extLst>
      <p:ext uri="{BB962C8B-B14F-4D97-AF65-F5344CB8AC3E}">
        <p14:creationId xmlns:p14="http://schemas.microsoft.com/office/powerpoint/2010/main" val="24580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IHTFP to a PWR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19062" y="1153800"/>
          <a:ext cx="8906704" cy="4942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80934"/>
                <a:gridCol w="2817445"/>
                <a:gridCol w="2708325"/>
              </a:tblGrid>
              <a:tr h="8237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102776" marR="1027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solidFill>
                            <a:schemeClr val="tx2"/>
                          </a:solidFill>
                          <a:effectLst/>
                        </a:rPr>
                        <a:t>PWR</a:t>
                      </a:r>
                      <a:endParaRPr lang="en-US" sz="260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102776" marR="102776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IHTFP</a:t>
                      </a:r>
                      <a:endParaRPr lang="en-US" sz="260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102776" marR="102776" marT="0" marB="0" anchor="ctr"/>
                </a:tc>
              </a:tr>
              <a:tr h="8237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solidFill>
                            <a:schemeClr val="tx2"/>
                          </a:solidFill>
                          <a:effectLst/>
                        </a:rPr>
                        <a:t>Pressure</a:t>
                      </a:r>
                      <a:endParaRPr lang="en-US" sz="260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102776" marR="102776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tx1"/>
                          </a:solidFill>
                          <a:effectLst/>
                        </a:rPr>
                        <a:t>15.5 MPa </a:t>
                      </a:r>
                      <a:endParaRPr lang="en-US" sz="2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102776" marR="102776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tx1"/>
                          </a:solidFill>
                          <a:effectLst/>
                        </a:rPr>
                        <a:t>15.5 MPa</a:t>
                      </a:r>
                      <a:endParaRPr lang="en-US" sz="2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102776" marR="102776" marT="0" marB="0" anchor="ctr"/>
                </a:tc>
              </a:tr>
              <a:tr h="8237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solidFill>
                            <a:schemeClr val="tx2"/>
                          </a:solidFill>
                          <a:effectLst/>
                        </a:rPr>
                        <a:t>Temperature</a:t>
                      </a:r>
                      <a:endParaRPr lang="en-US" sz="260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102776" marR="102776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</a:rPr>
                        <a:t>287-324°C</a:t>
                      </a:r>
                      <a:endParaRPr lang="en-US" sz="2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102776" marR="102776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</a:rPr>
                        <a:t>320°C</a:t>
                      </a:r>
                      <a:endParaRPr lang="en-US" sz="2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102776" marR="102776" marT="0" marB="0" anchor="ctr"/>
                </a:tc>
              </a:tr>
              <a:tr h="8237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solidFill>
                            <a:schemeClr val="tx2"/>
                          </a:solidFill>
                          <a:effectLst/>
                        </a:rPr>
                        <a:t>Reynolds Number</a:t>
                      </a:r>
                      <a:endParaRPr lang="en-US" sz="260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102776" marR="102776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</a:rPr>
                        <a:t>5 · 10</a:t>
                      </a:r>
                      <a:r>
                        <a:rPr lang="en-US" sz="2600" b="1" baseline="30000" dirty="0" smtClean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2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102776" marR="102776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</a:rPr>
                        <a:t>1.62 · 10</a:t>
                      </a:r>
                      <a:r>
                        <a:rPr lang="en-US" sz="2600" b="1" baseline="30000" dirty="0" smtClean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2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102776" marR="102776" marT="0" marB="0" anchor="ctr"/>
                </a:tc>
              </a:tr>
              <a:tr h="8237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solidFill>
                            <a:schemeClr val="tx2"/>
                          </a:solidFill>
                          <a:effectLst/>
                        </a:rPr>
                        <a:t>Mass flux</a:t>
                      </a:r>
                      <a:endParaRPr lang="en-US" sz="260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102776" marR="102776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</a:rPr>
                        <a:t>3500 kg/m</a:t>
                      </a:r>
                      <a:r>
                        <a:rPr lang="en-US" sz="2600" b="1" baseline="30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102776" marR="102776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</a:rPr>
                        <a:t>1920 kg/m</a:t>
                      </a:r>
                      <a:r>
                        <a:rPr lang="en-US" sz="2600" b="1" baseline="30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102776" marR="102776" marT="0" marB="0" anchor="ctr"/>
                </a:tc>
              </a:tr>
              <a:tr h="8237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solidFill>
                            <a:schemeClr val="tx2"/>
                          </a:solidFill>
                          <a:effectLst/>
                        </a:rPr>
                        <a:t>Fe</a:t>
                      </a:r>
                      <a:r>
                        <a:rPr lang="en-US" sz="2600" baseline="-25000">
                          <a:solidFill>
                            <a:schemeClr val="tx2"/>
                          </a:solidFill>
                          <a:effectLst/>
                        </a:rPr>
                        <a:t>3</a:t>
                      </a:r>
                      <a:r>
                        <a:rPr lang="en-US" sz="2600">
                          <a:solidFill>
                            <a:schemeClr val="tx2"/>
                          </a:solidFill>
                          <a:effectLst/>
                        </a:rPr>
                        <a:t>O</a:t>
                      </a:r>
                      <a:r>
                        <a:rPr lang="en-US" sz="2600" baseline="-25000">
                          <a:solidFill>
                            <a:schemeClr val="tx2"/>
                          </a:solidFill>
                          <a:effectLst/>
                        </a:rPr>
                        <a:t>4</a:t>
                      </a:r>
                      <a:r>
                        <a:rPr lang="en-US" sz="2600">
                          <a:solidFill>
                            <a:schemeClr val="tx2"/>
                          </a:solidFill>
                          <a:effectLst/>
                        </a:rPr>
                        <a:t>, NiO</a:t>
                      </a:r>
                      <a:endParaRPr lang="en-US" sz="260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102776" marR="102776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</a:rPr>
                        <a:t>0.01 - 0.1 ppm</a:t>
                      </a:r>
                      <a:endParaRPr lang="en-US" sz="2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102776" marR="102776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solidFill>
                            <a:schemeClr val="tx1"/>
                          </a:solidFill>
                          <a:effectLst/>
                        </a:rPr>
                        <a:t>10 - 100 ppm</a:t>
                      </a:r>
                      <a:endParaRPr lang="en-US" sz="2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102776" marR="102776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94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1124091" y="867299"/>
            <a:ext cx="3342084" cy="5689563"/>
            <a:chOff x="199584" y="2147117"/>
            <a:chExt cx="2282688" cy="3886048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547" y="2147117"/>
              <a:ext cx="1990725" cy="3708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99584" y="4009974"/>
              <a:ext cx="96853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aseline="0" dirty="0" smtClean="0">
                  <a:solidFill>
                    <a:schemeClr val="bg2"/>
                  </a:solidFill>
                </a:rPr>
                <a:t>Sapphire</a:t>
              </a:r>
            </a:p>
            <a:p>
              <a:r>
                <a:rPr lang="en-US" sz="1400" baseline="0" dirty="0" smtClean="0">
                  <a:solidFill>
                    <a:schemeClr val="bg2"/>
                  </a:solidFill>
                </a:rPr>
                <a:t>Windows</a:t>
              </a:r>
              <a:endParaRPr lang="en-US" sz="1400" baseline="0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0784" y="2500534"/>
              <a:ext cx="100354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aseline="0" dirty="0" smtClean="0">
                  <a:solidFill>
                    <a:schemeClr val="bg2"/>
                  </a:solidFill>
                </a:rPr>
                <a:t>Water out</a:t>
              </a:r>
              <a:endParaRPr lang="en-US" sz="1400" baseline="0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0784" y="5725388"/>
              <a:ext cx="88492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aseline="0" dirty="0" smtClean="0">
                  <a:solidFill>
                    <a:schemeClr val="bg2"/>
                  </a:solidFill>
                </a:rPr>
                <a:t>Water in</a:t>
              </a:r>
              <a:endParaRPr lang="en-US" sz="1400" baseline="0" dirty="0">
                <a:solidFill>
                  <a:schemeClr val="bg2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the Magic Happens: The Autoclave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10000" y="1426081"/>
            <a:ext cx="6096359" cy="4572000"/>
            <a:chOff x="5816421" y="1510573"/>
            <a:chExt cx="6096359" cy="4572000"/>
          </a:xfrm>
        </p:grpSpPr>
        <p:pic>
          <p:nvPicPr>
            <p:cNvPr id="5" name="Picture 39" descr="C:\Users\ittinop\Desktop\CRUD loop photos\photo 5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6421" y="1510573"/>
              <a:ext cx="6096359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 bwMode="auto">
            <a:xfrm>
              <a:off x="5969000" y="3213100"/>
              <a:ext cx="1219200" cy="1676400"/>
            </a:xfrm>
            <a:prstGeom prst="rect">
              <a:avLst/>
            </a:prstGeom>
            <a:noFill/>
            <a:ln w="571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825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49672" y="1313984"/>
            <a:ext cx="1935155" cy="4564604"/>
            <a:chOff x="3381393" y="1510573"/>
            <a:chExt cx="1935155" cy="4564604"/>
          </a:xfrm>
        </p:grpSpPr>
        <p:pic>
          <p:nvPicPr>
            <p:cNvPr id="9" name="Picture 2" descr="C:\Users\ittinop\Desktop\C153\C153_testrun_flowcell_25042013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8887" y="1742163"/>
              <a:ext cx="1626417" cy="4333014"/>
            </a:xfrm>
            <a:prstGeom prst="rect">
              <a:avLst/>
            </a:prstGeom>
            <a:solidFill>
              <a:schemeClr val="bg1"/>
            </a:solidFill>
            <a:extLst/>
          </p:spPr>
        </p:pic>
        <p:sp>
          <p:nvSpPr>
            <p:cNvPr id="10" name="Rectangle 3"/>
            <p:cNvSpPr txBox="1">
              <a:spLocks/>
            </p:cNvSpPr>
            <p:nvPr>
              <p:custDataLst>
                <p:tags r:id="rId1"/>
              </p:custDataLst>
            </p:nvPr>
          </p:nvSpPr>
          <p:spPr bwMode="gray">
            <a:xfrm>
              <a:off x="3381393" y="1510573"/>
              <a:ext cx="1935155" cy="194853"/>
            </a:xfrm>
            <a:prstGeom prst="rect">
              <a:avLst/>
            </a:prstGeom>
            <a:solidFill>
              <a:schemeClr val="bg1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205230" tIns="73464" rIns="73464" bIns="73464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 defTabSz="466431" eaLnBrk="0" hangingPunct="0">
                <a:buClr>
                  <a:srgbClr val="000000"/>
                </a:buClr>
                <a:buSzPct val="100000"/>
                <a:tabLst>
                  <a:tab pos="0" algn="l"/>
                  <a:tab pos="184629" algn="l"/>
                  <a:tab pos="370879" algn="l"/>
                  <a:tab pos="557127" algn="l"/>
                  <a:tab pos="743376" algn="l"/>
                  <a:tab pos="929625" algn="l"/>
                  <a:tab pos="1115874" algn="l"/>
                  <a:tab pos="1302122" algn="l"/>
                  <a:tab pos="1488371" algn="l"/>
                  <a:tab pos="1674619" algn="l"/>
                  <a:tab pos="1860869" algn="l"/>
                  <a:tab pos="2047117" algn="l"/>
                  <a:tab pos="2233366" algn="l"/>
                  <a:tab pos="2419615" algn="l"/>
                  <a:tab pos="2605864" algn="l"/>
                  <a:tab pos="2792112" algn="l"/>
                  <a:tab pos="2978361" algn="l"/>
                  <a:tab pos="3164609" algn="l"/>
                  <a:tab pos="3350859" algn="l"/>
                  <a:tab pos="3537107" algn="l"/>
                  <a:tab pos="3723356" algn="l"/>
                </a:tabLst>
                <a:defRPr/>
              </a:pPr>
              <a:r>
                <a:rPr lang="en-US" altLang="en-US" sz="1600" b="1" kern="0" dirty="0" smtClean="0">
                  <a:solidFill>
                    <a:schemeClr val="bg2"/>
                  </a:solidFill>
                  <a:ea typeface="SimSun" charset="-122"/>
                </a:rPr>
                <a:t>Actual Autoclave</a:t>
              </a:r>
              <a:endParaRPr lang="en-US" altLang="en-US" sz="1600" b="1" kern="0" dirty="0">
                <a:solidFill>
                  <a:schemeClr val="bg2"/>
                </a:solidFill>
                <a:ea typeface="SimSun" charset="-122"/>
              </a:endParaRPr>
            </a:p>
          </p:txBody>
        </p:sp>
      </p:grpSp>
      <p:sp>
        <p:nvSpPr>
          <p:cNvPr id="20" name="Right Arrow 19"/>
          <p:cNvSpPr/>
          <p:nvPr/>
        </p:nvSpPr>
        <p:spPr>
          <a:xfrm>
            <a:off x="1749672" y="3505200"/>
            <a:ext cx="299248" cy="584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587042" y="3536046"/>
            <a:ext cx="299248" cy="584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7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957857" y="4709190"/>
            <a:ext cx="368808" cy="119640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86" tIns="46643" rIns="93286" bIns="4664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CRUD Growth after One Week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27098" y="1951443"/>
            <a:ext cx="1456065" cy="345431"/>
          </a:xfrm>
          <a:prstGeom prst="rect">
            <a:avLst/>
          </a:prstGeom>
          <a:noFill/>
        </p:spPr>
        <p:txBody>
          <a:bodyPr wrap="none" lIns="93286" tIns="46643" rIns="93286" bIns="46643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Sample Ring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78292" y="3241711"/>
            <a:ext cx="1189452" cy="345431"/>
          </a:xfrm>
          <a:prstGeom prst="rect">
            <a:avLst/>
          </a:prstGeom>
          <a:noFill/>
        </p:spPr>
        <p:txBody>
          <a:bodyPr wrap="none" lIns="93286" tIns="46643" rIns="93286" bIns="46643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Flow Ring</a:t>
            </a:r>
          </a:p>
        </p:txBody>
      </p:sp>
      <p:cxnSp>
        <p:nvCxnSpPr>
          <p:cNvPr id="44" name="Straight Connector 43"/>
          <p:cNvCxnSpPr>
            <a:stCxn id="24" idx="3"/>
            <a:endCxn id="38" idx="2"/>
          </p:cNvCxnSpPr>
          <p:nvPr/>
        </p:nvCxnSpPr>
        <p:spPr>
          <a:xfrm flipV="1">
            <a:off x="3463319" y="3587142"/>
            <a:ext cx="909699" cy="1975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010" name="Picture 2" descr="C:\Users\ittinop\Desktop\C153\C153_testrun_tube_25042013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-163116" y="3107589"/>
            <a:ext cx="4975752" cy="75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ittinop\Desktop\C153\C153_testrun_flowcell_25042013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1584376" cy="497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ight Arrow 42"/>
          <p:cNvSpPr/>
          <p:nvPr/>
        </p:nvSpPr>
        <p:spPr>
          <a:xfrm>
            <a:off x="1722174" y="3104909"/>
            <a:ext cx="259026" cy="559638"/>
          </a:xfrm>
          <a:prstGeom prst="rightArrow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3286" tIns="46643" rIns="93286" bIns="4664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 dirty="0" err="1">
              <a:solidFill>
                <a:srgbClr val="002960"/>
              </a:solidFill>
            </a:endParaRPr>
          </a:p>
        </p:txBody>
      </p:sp>
      <p:sp>
        <p:nvSpPr>
          <p:cNvPr id="26" name="Text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90999" y="4343400"/>
            <a:ext cx="4319988" cy="1877903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46908" tIns="146908" rIns="146908" bIns="146908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95262" lvl="2" indent="0">
              <a:spcAft>
                <a:spcPts val="857"/>
              </a:spcAft>
              <a:buClr>
                <a:srgbClr val="002960"/>
              </a:buClr>
              <a:buNone/>
            </a:pPr>
            <a:r>
              <a:rPr lang="en-US" b="1" dirty="0" smtClean="0">
                <a:solidFill>
                  <a:sysClr val="windowText" lastClr="000000"/>
                </a:solidFill>
              </a:rPr>
              <a:t>CRUD grown: </a:t>
            </a:r>
          </a:p>
          <a:p>
            <a:pPr lvl="3">
              <a:spcAft>
                <a:spcPts val="857"/>
              </a:spcAft>
              <a:buClr>
                <a:srgbClr val="002960"/>
              </a:buClr>
            </a:pPr>
            <a:r>
              <a:rPr lang="en-US" b="1" dirty="0" smtClean="0">
                <a:solidFill>
                  <a:sysClr val="windowText" lastClr="000000"/>
                </a:solidFill>
              </a:rPr>
              <a:t>Heater Temperature: 470 Celsius</a:t>
            </a:r>
          </a:p>
          <a:p>
            <a:pPr lvl="3">
              <a:spcAft>
                <a:spcPts val="857"/>
              </a:spcAft>
              <a:buClr>
                <a:srgbClr val="002960"/>
              </a:buClr>
            </a:pPr>
            <a:r>
              <a:rPr lang="en-US" b="1" dirty="0" smtClean="0">
                <a:solidFill>
                  <a:sysClr val="windowText" lastClr="000000"/>
                </a:solidFill>
              </a:rPr>
              <a:t>Water Temperature: 320 Celsius</a:t>
            </a:r>
          </a:p>
          <a:p>
            <a:pPr lvl="3">
              <a:spcAft>
                <a:spcPts val="857"/>
              </a:spcAft>
              <a:buClr>
                <a:srgbClr val="002960"/>
              </a:buClr>
            </a:pPr>
            <a:r>
              <a:rPr lang="en-US" b="1" dirty="0" smtClean="0">
                <a:solidFill>
                  <a:sysClr val="windowText" lastClr="000000"/>
                </a:solidFill>
              </a:rPr>
              <a:t>Pressure:155 bars</a:t>
            </a:r>
            <a:endParaRPr lang="en-US" b="1" dirty="0">
              <a:solidFill>
                <a:sysClr val="windowText" lastClr="000000"/>
              </a:solidFill>
            </a:endParaRPr>
          </a:p>
          <a:p>
            <a:pPr lvl="3">
              <a:spcAft>
                <a:spcPts val="857"/>
              </a:spcAft>
              <a:buClr>
                <a:srgbClr val="002960"/>
              </a:buClr>
            </a:pPr>
            <a:r>
              <a:rPr lang="en-US" b="1" dirty="0" smtClean="0">
                <a:solidFill>
                  <a:sysClr val="windowText" lastClr="000000"/>
                </a:solidFill>
              </a:rPr>
              <a:t>7 days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76496" y="1524000"/>
            <a:ext cx="526793" cy="3185190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86" tIns="46643" rIns="93286" bIns="4664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6" name="Block Arc 5"/>
          <p:cNvSpPr/>
          <p:nvPr/>
        </p:nvSpPr>
        <p:spPr>
          <a:xfrm rot="10800000">
            <a:off x="2815711" y="4193299"/>
            <a:ext cx="648362" cy="768250"/>
          </a:xfrm>
          <a:prstGeom prst="blockArc">
            <a:avLst>
              <a:gd name="adj1" fmla="val 10674364"/>
              <a:gd name="adj2" fmla="val 32324"/>
              <a:gd name="adj3" fmla="val 18481"/>
            </a:avLst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 err="1"/>
          </a:p>
        </p:txBody>
      </p:sp>
      <p:sp>
        <p:nvSpPr>
          <p:cNvPr id="7" name="Rectangle 6"/>
          <p:cNvSpPr/>
          <p:nvPr/>
        </p:nvSpPr>
        <p:spPr>
          <a:xfrm>
            <a:off x="3296792" y="1499595"/>
            <a:ext cx="121568" cy="3386693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 err="1"/>
          </a:p>
        </p:txBody>
      </p:sp>
      <p:sp>
        <p:nvSpPr>
          <p:cNvPr id="8" name="Rectangle 7"/>
          <p:cNvSpPr/>
          <p:nvPr/>
        </p:nvSpPr>
        <p:spPr>
          <a:xfrm>
            <a:off x="2861425" y="1499595"/>
            <a:ext cx="121568" cy="3386693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 err="1"/>
          </a:p>
        </p:txBody>
      </p:sp>
      <p:sp>
        <p:nvSpPr>
          <p:cNvPr id="22" name="Rectangle 21"/>
          <p:cNvSpPr/>
          <p:nvPr/>
        </p:nvSpPr>
        <p:spPr>
          <a:xfrm>
            <a:off x="3402534" y="2381080"/>
            <a:ext cx="60785" cy="794409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86" tIns="46643" rIns="93286" bIns="4664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 err="1"/>
          </a:p>
        </p:txBody>
      </p:sp>
      <p:sp>
        <p:nvSpPr>
          <p:cNvPr id="23" name="Rectangle 22"/>
          <p:cNvSpPr/>
          <p:nvPr/>
        </p:nvSpPr>
        <p:spPr>
          <a:xfrm>
            <a:off x="2816464" y="2381077"/>
            <a:ext cx="60785" cy="794409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86" tIns="46643" rIns="93286" bIns="4664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 err="1"/>
          </a:p>
        </p:txBody>
      </p:sp>
      <p:sp>
        <p:nvSpPr>
          <p:cNvPr id="24" name="Rectangle 23"/>
          <p:cNvSpPr/>
          <p:nvPr/>
        </p:nvSpPr>
        <p:spPr>
          <a:xfrm>
            <a:off x="3402534" y="2964141"/>
            <a:ext cx="60785" cy="1641087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86" tIns="46643" rIns="93286" bIns="4664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 err="1"/>
          </a:p>
        </p:txBody>
      </p:sp>
      <p:sp>
        <p:nvSpPr>
          <p:cNvPr id="25" name="Rectangle 24"/>
          <p:cNvSpPr/>
          <p:nvPr/>
        </p:nvSpPr>
        <p:spPr>
          <a:xfrm>
            <a:off x="2816464" y="2964138"/>
            <a:ext cx="60785" cy="1641087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86" tIns="46643" rIns="93286" bIns="4664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 err="1"/>
          </a:p>
        </p:txBody>
      </p:sp>
      <p:sp>
        <p:nvSpPr>
          <p:cNvPr id="29" name="Rectangle 28"/>
          <p:cNvSpPr/>
          <p:nvPr/>
        </p:nvSpPr>
        <p:spPr>
          <a:xfrm>
            <a:off x="3402533" y="1724259"/>
            <a:ext cx="60785" cy="797697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86" tIns="46643" rIns="93286" bIns="4664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 err="1"/>
          </a:p>
        </p:txBody>
      </p:sp>
      <p:sp>
        <p:nvSpPr>
          <p:cNvPr id="31" name="Rectangle 30"/>
          <p:cNvSpPr/>
          <p:nvPr/>
        </p:nvSpPr>
        <p:spPr>
          <a:xfrm>
            <a:off x="2820773" y="1724258"/>
            <a:ext cx="59173" cy="797696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86" tIns="46643" rIns="93286" bIns="4664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 err="1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3474581" y="2285252"/>
            <a:ext cx="833423" cy="3060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V="1">
            <a:off x="4206517" y="2387423"/>
            <a:ext cx="2994384" cy="762000"/>
          </a:xfrm>
          <a:prstGeom prst="rect">
            <a:avLst/>
          </a:prstGeom>
        </p:spPr>
      </p:pic>
      <p:sp>
        <p:nvSpPr>
          <p:cNvPr id="33" name="Right Arrow 32"/>
          <p:cNvSpPr/>
          <p:nvPr/>
        </p:nvSpPr>
        <p:spPr>
          <a:xfrm>
            <a:off x="2590800" y="3104909"/>
            <a:ext cx="273388" cy="559638"/>
          </a:xfrm>
          <a:prstGeom prst="rightArrow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3286" tIns="46643" rIns="93286" bIns="4664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 dirty="0" err="1">
              <a:solidFill>
                <a:srgbClr val="00296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35913" y="2502354"/>
            <a:ext cx="826389" cy="340418"/>
          </a:xfrm>
          <a:prstGeom prst="rect">
            <a:avLst/>
          </a:prstGeom>
          <a:noFill/>
        </p:spPr>
        <p:txBody>
          <a:bodyPr wrap="none" lIns="93286" tIns="46643" rIns="93286" bIns="46643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/>
              <a:t>Heater</a:t>
            </a:r>
            <a:endParaRPr lang="en-US" sz="1600" b="1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3071642" y="2675461"/>
            <a:ext cx="973121" cy="3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Arrow 44"/>
          <p:cNvSpPr/>
          <p:nvPr/>
        </p:nvSpPr>
        <p:spPr>
          <a:xfrm>
            <a:off x="5048724" y="2540533"/>
            <a:ext cx="185336" cy="462511"/>
          </a:xfrm>
          <a:prstGeom prst="rightArrow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3286" tIns="46643" rIns="93286" bIns="4664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 dirty="0" err="1">
              <a:solidFill>
                <a:srgbClr val="002960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6133307" y="2537164"/>
            <a:ext cx="185336" cy="462511"/>
          </a:xfrm>
          <a:prstGeom prst="rightArrow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3286" tIns="46643" rIns="93286" bIns="4664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 dirty="0" err="1">
              <a:solidFill>
                <a:srgbClr val="00296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234241" y="2400461"/>
            <a:ext cx="3020461" cy="762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15587" y="1271230"/>
            <a:ext cx="1295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8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86"/>
            <a:ext cx="9144000" cy="5863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CFD Shows Minimal Flow Disturbance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6261" y="1752600"/>
            <a:ext cx="3081338" cy="2895600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CFD analysis courtesy of </a:t>
            </a:r>
            <a:r>
              <a:rPr lang="en-US" dirty="0" err="1" smtClean="0"/>
              <a:t>Akshay</a:t>
            </a:r>
            <a:r>
              <a:rPr lang="en-US" dirty="0" smtClean="0"/>
              <a:t> Dave, Victor </a:t>
            </a:r>
            <a:r>
              <a:rPr lang="en-US" dirty="0" err="1" smtClean="0"/>
              <a:t>Petrov</a:t>
            </a:r>
            <a:r>
              <a:rPr lang="en-US" dirty="0" smtClean="0"/>
              <a:t>, Annalisa </a:t>
            </a:r>
            <a:r>
              <a:rPr lang="en-US" dirty="0" err="1" smtClean="0"/>
              <a:t>Manera</a:t>
            </a:r>
            <a:r>
              <a:rPr lang="en-US" dirty="0" smtClean="0"/>
              <a:t> of U. Michigan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9062" y="1981200"/>
            <a:ext cx="2852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Flow remains relatively uniform around heating rod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249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IHTFP Meshing and Modeling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67"/>
          <a:stretch/>
        </p:blipFill>
        <p:spPr>
          <a:xfrm>
            <a:off x="83203" y="1295400"/>
            <a:ext cx="8942760" cy="478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6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LGfWqOe0CBmm3barZWJ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FmFE_ICEedj.blGM1KW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XUtqLZ9Uq.41Ox_ciB0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3SQb.aTIUaAYwSHBT.89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3SQb.aTIUaAYwSHBT.89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Mdp2YZsUGvgdzM2QfoJ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FmFE_ICEedj.blGM1KW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XUtqLZ9Uq.41Ox_ciB0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3SQb.aTIUaAYwSHBT.89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3SQb.aTIUaAYwSHBT.89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Mdp2YZsUGvgdzM2QfoJ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E8iHgkA6AEu_FumrDOoSD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FmFE_ICEedj.blGM1KW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XUtqLZ9Uq.41Ox_ciB0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3SQb.aTIUaAYwSHBT.89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3SQb.aTIUaAYwSHBT.89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3SQb.aTIUaAYwSHBT.89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3SQb.aTIUaAYwSHBT.89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FmFE_ICEedj.blGM1KW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EHCTSLQwUuEl691bhdJf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EHCTSLQwUuEl691bhdJf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FmFE_ICEedj.blGM1KW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EHCTSLQwUuEl691bhdJf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FmFE_ICEedj.blGM1KW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uclnle20uUl96javhUq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Mdp2YZsUGvgdzM2QfoJA"/>
</p:tagLst>
</file>

<file path=ppt/theme/theme1.xml><?xml version="1.0" encoding="utf-8"?>
<a:theme xmlns:a="http://schemas.openxmlformats.org/drawingml/2006/main" name="Office Theme">
  <a:themeElements>
    <a:clrScheme name="AAAAA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366092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9634</TotalTime>
  <Words>412</Words>
  <Application>Microsoft Office PowerPoint</Application>
  <PresentationFormat>On-screen Show (4:3)</PresentationFormat>
  <Paragraphs>137</Paragraphs>
  <Slides>16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SimSun</vt:lpstr>
      <vt:lpstr>Arial</vt:lpstr>
      <vt:lpstr>Calibri</vt:lpstr>
      <vt:lpstr>Cambria Math</vt:lpstr>
      <vt:lpstr>Cordia New</vt:lpstr>
      <vt:lpstr>Times New Roman</vt:lpstr>
      <vt:lpstr>Wingdings</vt:lpstr>
      <vt:lpstr>Office Theme</vt:lpstr>
      <vt:lpstr>think-cell Slide</vt:lpstr>
      <vt:lpstr>Overview of the MIT IHTFP* Loop</vt:lpstr>
      <vt:lpstr>Overview of the MIT IHTFP Loop</vt:lpstr>
      <vt:lpstr>Main Circulation Loop</vt:lpstr>
      <vt:lpstr>Auxiliary Chemistry Control Loop</vt:lpstr>
      <vt:lpstr>Comparison of IHTFP to a PWR</vt:lpstr>
      <vt:lpstr>Where the Magic Happens: The Autoclave</vt:lpstr>
      <vt:lpstr>First CRUD Growth after One Week</vt:lpstr>
      <vt:lpstr>CFD Shows Minimal Flow Disturbance</vt:lpstr>
      <vt:lpstr>IHTFP Meshing and Modeling</vt:lpstr>
      <vt:lpstr>IHTFP Simulated Fluid Flow</vt:lpstr>
      <vt:lpstr>IHTFP Simulated Wall Shear Stresses</vt:lpstr>
      <vt:lpstr>CFD-Predicted Quantities</vt:lpstr>
      <vt:lpstr>IHTFP vs. PWR CRUD</vt:lpstr>
      <vt:lpstr>IHTFP vs. Plant CRUD and Beyond</vt:lpstr>
      <vt:lpstr>Validating MAMBA-BDM Assumptions</vt:lpstr>
      <vt:lpstr>To Discuss…</vt:lpstr>
    </vt:vector>
  </TitlesOfParts>
  <Company>MIT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ittinop</dc:creator>
  <cp:lastModifiedBy>Michael Philip Short</cp:lastModifiedBy>
  <cp:revision>180</cp:revision>
  <dcterms:created xsi:type="dcterms:W3CDTF">2014-09-27T15:24:48Z</dcterms:created>
  <dcterms:modified xsi:type="dcterms:W3CDTF">2016-05-04T18:55:57Z</dcterms:modified>
</cp:coreProperties>
</file>