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</p:sldMasterIdLst>
  <p:notesMasterIdLst>
    <p:notesMasterId r:id="rId4"/>
  </p:notesMasterIdLst>
  <p:sldIdLst>
    <p:sldId id="377" r:id="rId2"/>
    <p:sldId id="382" r:id="rId3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17FF05"/>
    <a:srgbClr val="FFEB99"/>
    <a:srgbClr val="80A856"/>
    <a:srgbClr val="F3FBFF"/>
    <a:srgbClr val="E4F6FE"/>
    <a:srgbClr val="D5F0F9"/>
    <a:srgbClr val="AAD2E9"/>
    <a:srgbClr val="E6CE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15" autoAdjust="0"/>
    <p:restoredTop sz="96366" autoAdjust="0"/>
  </p:normalViewPr>
  <p:slideViewPr>
    <p:cSldViewPr snapToGrid="0">
      <p:cViewPr varScale="1">
        <p:scale>
          <a:sx n="53" d="100"/>
          <a:sy n="53" d="100"/>
        </p:scale>
        <p:origin x="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6888" cy="466725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l">
              <a:spcBef>
                <a:spcPct val="50000"/>
              </a:spcBef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925" y="0"/>
            <a:ext cx="3036888" cy="466725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r">
              <a:spcBef>
                <a:spcPct val="50000"/>
              </a:spcBef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140C4922-A8A7-4E35-A4D6-3C2B220A4249}" type="datetimeFigureOut">
              <a:rPr lang="en-US"/>
              <a:pPr>
                <a:defRPr/>
              </a:pPr>
              <a:t>8/15/2016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50" tIns="45825" rIns="91650" bIns="45825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5163"/>
            <a:ext cx="5607050" cy="3659187"/>
          </a:xfrm>
          <a:prstGeom prst="rect">
            <a:avLst/>
          </a:prstGeom>
        </p:spPr>
        <p:txBody>
          <a:bodyPr vert="horz" lIns="91650" tIns="45825" rIns="91650" bIns="45825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6888" cy="466725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l">
              <a:spcBef>
                <a:spcPct val="50000"/>
              </a:spcBef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925" y="8829675"/>
            <a:ext cx="3036888" cy="466725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r">
              <a:spcBef>
                <a:spcPct val="50000"/>
              </a:spcBef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DCF9E681-7043-4866-B465-91547609B9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28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PRI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65760" y="4114800"/>
            <a:ext cx="6858000" cy="22860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365760" y="777240"/>
            <a:ext cx="6858000" cy="3108960"/>
          </a:xfrm>
        </p:spPr>
        <p:txBody>
          <a:bodyPr anchor="b">
            <a:normAutofit/>
          </a:bodyPr>
          <a:lstStyle>
            <a:lvl1pPr algn="r">
              <a:spcAft>
                <a:spcPts val="600"/>
              </a:spcAft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2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880"/>
            <a:ext cx="11430000" cy="73152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05840"/>
            <a:ext cx="5577840" cy="639762"/>
          </a:xfrm>
        </p:spPr>
        <p:txBody>
          <a:bodyPr anchor="b"/>
          <a:lstStyle>
            <a:lvl1pPr marL="0" indent="0">
              <a:buNone/>
              <a:defRPr sz="20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737360"/>
            <a:ext cx="5577840" cy="46634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005840"/>
            <a:ext cx="5577840" cy="639762"/>
          </a:xfrm>
        </p:spPr>
        <p:txBody>
          <a:bodyPr anchor="b"/>
          <a:lstStyle>
            <a:lvl1pPr marL="0" indent="0">
              <a:buNone/>
              <a:defRPr sz="20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19" y="1737360"/>
            <a:ext cx="5577840" cy="46634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7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563"/>
            <a:ext cx="11430000" cy="7315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51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39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NV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7"/>
          <p:cNvSpPr txBox="1">
            <a:spLocks noChangeArrowheads="1"/>
          </p:cNvSpPr>
          <p:nvPr userDrawn="1"/>
        </p:nvSpPr>
        <p:spPr bwMode="auto">
          <a:xfrm>
            <a:off x="9307513" y="6583363"/>
            <a:ext cx="27908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spcBef>
                <a:spcPct val="500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700">
                <a:solidFill>
                  <a:srgbClr val="7F7F7F"/>
                </a:solidFill>
                <a:cs typeface="Arial" panose="020B0604020202020204" pitchFamily="34" charset="0"/>
              </a:rPr>
              <a:t>© 2015 Electric Power Research Institute, Inc. All rights reserved.</a:t>
            </a:r>
            <a:endParaRPr lang="en-US" altLang="en-US" sz="700">
              <a:solidFill>
                <a:srgbClr val="7F7F7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275" y="1006475"/>
            <a:ext cx="4572000" cy="2811463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6" name="Picture 7" descr="EPRI logo 2014_RGB_PPT-Large.jpg"/>
          <p:cNvSpPr>
            <a:spLocks noChangeAspect="1"/>
          </p:cNvSpPr>
          <p:nvPr userDrawn="1"/>
        </p:nvSpPr>
        <p:spPr bwMode="auto">
          <a:xfrm>
            <a:off x="9601200" y="365125"/>
            <a:ext cx="228600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65760" y="4114800"/>
            <a:ext cx="6858000" cy="22860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365760" y="777240"/>
            <a:ext cx="6858000" cy="3108960"/>
          </a:xfrm>
        </p:spPr>
        <p:txBody>
          <a:bodyPr anchor="b">
            <a:normAutofit/>
          </a:bodyPr>
          <a:lstStyle>
            <a:lvl1pPr algn="r">
              <a:spcAft>
                <a:spcPts val="600"/>
              </a:spcAft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E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7"/>
          <p:cNvSpPr txBox="1">
            <a:spLocks noChangeArrowheads="1"/>
          </p:cNvSpPr>
          <p:nvPr userDrawn="1"/>
        </p:nvSpPr>
        <p:spPr bwMode="auto">
          <a:xfrm>
            <a:off x="9307513" y="6583363"/>
            <a:ext cx="27908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spcBef>
                <a:spcPct val="500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700">
                <a:solidFill>
                  <a:srgbClr val="7F7F7F"/>
                </a:solidFill>
                <a:cs typeface="Arial" panose="020B0604020202020204" pitchFamily="34" charset="0"/>
              </a:rPr>
              <a:t>© 2015 Electric Power Research Institute, Inc. All rights reserved.</a:t>
            </a:r>
            <a:endParaRPr lang="en-US" altLang="en-US" sz="700">
              <a:solidFill>
                <a:srgbClr val="7F7F7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275" y="1006475"/>
            <a:ext cx="4572000" cy="2811463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6" name="Picture 7" descr="EPRI logo 2014_RGB_PPT-Large.jpg"/>
          <p:cNvSpPr>
            <a:spLocks noChangeAspect="1"/>
          </p:cNvSpPr>
          <p:nvPr userDrawn="1"/>
        </p:nvSpPr>
        <p:spPr bwMode="auto">
          <a:xfrm>
            <a:off x="9601200" y="365125"/>
            <a:ext cx="228600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65760" y="4114800"/>
            <a:ext cx="6858000" cy="22860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365760" y="777240"/>
            <a:ext cx="6858000" cy="3108960"/>
          </a:xfrm>
        </p:spPr>
        <p:txBody>
          <a:bodyPr anchor="b">
            <a:normAutofit/>
          </a:bodyPr>
          <a:lstStyle>
            <a:lvl1pPr algn="r">
              <a:spcAft>
                <a:spcPts val="600"/>
              </a:spcAft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4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U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7"/>
          <p:cNvSpPr txBox="1">
            <a:spLocks noChangeArrowheads="1"/>
          </p:cNvSpPr>
          <p:nvPr userDrawn="1"/>
        </p:nvSpPr>
        <p:spPr bwMode="auto">
          <a:xfrm>
            <a:off x="9307513" y="6583363"/>
            <a:ext cx="27908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spcBef>
                <a:spcPct val="500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700">
                <a:solidFill>
                  <a:srgbClr val="7F7F7F"/>
                </a:solidFill>
                <a:cs typeface="Arial" panose="020B0604020202020204" pitchFamily="34" charset="0"/>
              </a:rPr>
              <a:t>© 2015 Electric Power Research Institute, Inc. All rights reserved.</a:t>
            </a:r>
            <a:endParaRPr lang="en-US" altLang="en-US" sz="700">
              <a:solidFill>
                <a:srgbClr val="7F7F7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275" y="1006475"/>
            <a:ext cx="4572000" cy="2811463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6" name="Picture 7" descr="EPRI logo 2014_RGB_PPT-Large.jpg"/>
          <p:cNvSpPr>
            <a:spLocks noChangeAspect="1"/>
          </p:cNvSpPr>
          <p:nvPr userDrawn="1"/>
        </p:nvSpPr>
        <p:spPr bwMode="auto">
          <a:xfrm>
            <a:off x="9601200" y="365125"/>
            <a:ext cx="228600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65760" y="4114800"/>
            <a:ext cx="6858000" cy="22860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365760" y="777240"/>
            <a:ext cx="6858000" cy="3108960"/>
          </a:xfrm>
        </p:spPr>
        <p:txBody>
          <a:bodyPr anchor="b">
            <a:normAutofit/>
          </a:bodyPr>
          <a:lstStyle>
            <a:lvl1pPr algn="r">
              <a:spcAft>
                <a:spcPts val="600"/>
              </a:spcAft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80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D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7"/>
          <p:cNvSpPr txBox="1">
            <a:spLocks noChangeArrowheads="1"/>
          </p:cNvSpPr>
          <p:nvPr userDrawn="1"/>
        </p:nvSpPr>
        <p:spPr bwMode="auto">
          <a:xfrm>
            <a:off x="9307513" y="6583363"/>
            <a:ext cx="27908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spcBef>
                <a:spcPct val="500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700">
                <a:solidFill>
                  <a:srgbClr val="7F7F7F"/>
                </a:solidFill>
                <a:cs typeface="Arial" panose="020B0604020202020204" pitchFamily="34" charset="0"/>
              </a:rPr>
              <a:t>© 2015 Electric Power Research Institute, Inc. All rights reserved.</a:t>
            </a:r>
            <a:endParaRPr lang="en-US" altLang="en-US" sz="700">
              <a:solidFill>
                <a:srgbClr val="7F7F7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275" y="1006475"/>
            <a:ext cx="4572000" cy="2811463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6" name="Picture 7" descr="EPRI logo 2014_RGB_PPT-Large.jpg"/>
          <p:cNvSpPr>
            <a:spLocks noChangeAspect="1"/>
          </p:cNvSpPr>
          <p:nvPr userDrawn="1"/>
        </p:nvSpPr>
        <p:spPr bwMode="auto">
          <a:xfrm>
            <a:off x="9601200" y="365125"/>
            <a:ext cx="228600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65760" y="4114800"/>
            <a:ext cx="6858000" cy="22860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365760" y="777240"/>
            <a:ext cx="6858000" cy="3108960"/>
          </a:xfrm>
        </p:spPr>
        <p:txBody>
          <a:bodyPr anchor="b">
            <a:normAutofit/>
          </a:bodyPr>
          <a:lstStyle>
            <a:lvl1pPr algn="r">
              <a:spcAft>
                <a:spcPts val="600"/>
              </a:spcAft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4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7"/>
          <p:cNvSpPr txBox="1">
            <a:spLocks noChangeArrowheads="1"/>
          </p:cNvSpPr>
          <p:nvPr userDrawn="1"/>
        </p:nvSpPr>
        <p:spPr bwMode="auto">
          <a:xfrm>
            <a:off x="9307513" y="6583363"/>
            <a:ext cx="27908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spcBef>
                <a:spcPct val="500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700">
                <a:solidFill>
                  <a:srgbClr val="7F7F7F"/>
                </a:solidFill>
                <a:cs typeface="Arial" panose="020B0604020202020204" pitchFamily="34" charset="0"/>
              </a:rPr>
              <a:t>© 2015 Electric Power Research Institute, Inc. All rights reserved.</a:t>
            </a:r>
            <a:endParaRPr lang="en-US" altLang="en-US" sz="700">
              <a:solidFill>
                <a:srgbClr val="7F7F7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275" y="1006475"/>
            <a:ext cx="4572000" cy="2817813"/>
          </a:xfrm>
          <a:prstGeom prst="rect">
            <a:avLst/>
          </a:prstGeom>
          <a:effectLst>
            <a:reflection blurRad="6350" stA="25000" endPos="55000" dist="76200" dir="5400000" sy="-100000" algn="bl" rotWithShape="0"/>
            <a:softEdge rad="25400"/>
          </a:effectLst>
        </p:spPr>
      </p:pic>
      <p:sp>
        <p:nvSpPr>
          <p:cNvPr id="6" name="Picture 7" descr="EPRI logo 2014_RGB_PPT-Large.jpg"/>
          <p:cNvSpPr>
            <a:spLocks noChangeAspect="1"/>
          </p:cNvSpPr>
          <p:nvPr userDrawn="1"/>
        </p:nvSpPr>
        <p:spPr bwMode="auto">
          <a:xfrm>
            <a:off x="9601200" y="365125"/>
            <a:ext cx="228600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65760" y="4114800"/>
            <a:ext cx="6858000" cy="22860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365760" y="777240"/>
            <a:ext cx="6858000" cy="3108960"/>
          </a:xfrm>
        </p:spPr>
        <p:txBody>
          <a:bodyPr anchor="b">
            <a:normAutofit/>
          </a:bodyPr>
          <a:lstStyle>
            <a:lvl1pPr algn="r">
              <a:spcAft>
                <a:spcPts val="600"/>
              </a:spcAft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49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563"/>
            <a:ext cx="11430000" cy="7315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05840"/>
            <a:ext cx="11430000" cy="53949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1920240"/>
            <a:ext cx="11247120" cy="1371600"/>
          </a:xfrm>
        </p:spPr>
        <p:txBody>
          <a:bodyPr/>
          <a:lstStyle>
            <a:lvl1pPr algn="ctr">
              <a:defRPr sz="3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440" y="3383280"/>
            <a:ext cx="11247120" cy="15544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879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563"/>
            <a:ext cx="11430000" cy="7315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005840"/>
            <a:ext cx="5577840" cy="53949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005840"/>
            <a:ext cx="5577840" cy="53949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0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36"/>
          <p:cNvSpPr txBox="1">
            <a:spLocks noChangeArrowheads="1"/>
          </p:cNvSpPr>
          <p:nvPr/>
        </p:nvSpPr>
        <p:spPr bwMode="auto">
          <a:xfrm>
            <a:off x="244475" y="6473825"/>
            <a:ext cx="8096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B9F6CE83-15E6-413A-8E13-65845340DFF0}" type="slidenum">
              <a:rPr lang="en-US" altLang="en-US" sz="800">
                <a:solidFill>
                  <a:srgbClr val="7F7F7F"/>
                </a:solidFill>
              </a:rPr>
              <a:pPr algn="l">
                <a:spcBef>
                  <a:spcPct val="0"/>
                </a:spcBef>
              </a:pPr>
              <a:t>‹#›</a:t>
            </a:fld>
            <a:endParaRPr lang="en-US" altLang="en-US" sz="800">
              <a:solidFill>
                <a:srgbClr val="7F7F7F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182563"/>
            <a:ext cx="1146175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1006475"/>
            <a:ext cx="11461750" cy="539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cxnSp>
        <p:nvCxnSpPr>
          <p:cNvPr id="1029" name="Straight Connector 2"/>
          <p:cNvCxnSpPr>
            <a:cxnSpLocks noChangeShapeType="1"/>
          </p:cNvCxnSpPr>
          <p:nvPr userDrawn="1"/>
        </p:nvCxnSpPr>
        <p:spPr bwMode="auto">
          <a:xfrm>
            <a:off x="365125" y="6446838"/>
            <a:ext cx="11461750" cy="0"/>
          </a:xfrm>
          <a:prstGeom prst="line">
            <a:avLst/>
          </a:prstGeom>
          <a:noFill/>
          <a:ln w="9525" algn="ctr">
            <a:solidFill>
              <a:srgbClr val="D1D1D1"/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231775" indent="-231775" algn="l" rtl="0" fontAlgn="base">
        <a:spcBef>
          <a:spcPct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566738" indent="-279400" algn="l" rtl="0" fontAlgn="base">
        <a:spcBef>
          <a:spcPct val="0"/>
        </a:spcBef>
        <a:spcAft>
          <a:spcPts val="600"/>
        </a:spcAft>
        <a:buClr>
          <a:schemeClr val="tx2"/>
        </a:buClr>
        <a:buChar char="–"/>
        <a:defRPr sz="2800">
          <a:solidFill>
            <a:schemeClr val="tx1"/>
          </a:solidFill>
          <a:latin typeface="+mn-lt"/>
        </a:defRPr>
      </a:lvl2pPr>
      <a:lvl3pPr marL="855663" indent="-223838" algn="l" rtl="0" fontAlgn="base">
        <a:spcBef>
          <a:spcPct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3pPr>
      <a:lvl4pPr marL="1262063" indent="-288925" algn="l" rtl="0" fontAlgn="base">
        <a:spcBef>
          <a:spcPct val="0"/>
        </a:spcBef>
        <a:spcAft>
          <a:spcPts val="600"/>
        </a:spcAft>
        <a:buClr>
          <a:schemeClr val="tx2"/>
        </a:buClr>
        <a:buChar char="–"/>
        <a:defRPr sz="2800">
          <a:solidFill>
            <a:schemeClr val="tx1"/>
          </a:solidFill>
          <a:latin typeface="+mn-lt"/>
        </a:defRPr>
      </a:lvl4pPr>
      <a:lvl5pPr marL="1538288" indent="-225425" algn="l" rtl="0" fontAlgn="base">
        <a:spcBef>
          <a:spcPct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5pPr>
      <a:lvl6pPr marL="19446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6pPr>
      <a:lvl7pPr marL="24018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7pPr>
      <a:lvl8pPr marL="28590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8pPr>
      <a:lvl9pPr marL="33162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the Materials Perform After Two Weeks?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818510"/>
              </p:ext>
            </p:extLst>
          </p:nvPr>
        </p:nvGraphicFramePr>
        <p:xfrm>
          <a:off x="365760" y="926783"/>
          <a:ext cx="11318238" cy="54359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1350"/>
                <a:gridCol w="2399222"/>
                <a:gridCol w="2399222"/>
                <a:gridCol w="2399222"/>
                <a:gridCol w="2399222"/>
              </a:tblGrid>
              <a:tr h="575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Algorithm</a:t>
                      </a:r>
                      <a:endParaRPr lang="en-US" sz="1800" b="1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108000" marR="36000" marT="108000" marB="3600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Moment Preserving Threshold</a:t>
                      </a:r>
                    </a:p>
                  </a:txBody>
                  <a:tcPr marL="108000" marR="36000" marT="108000" marB="3600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108000" marR="36000" marT="108000" marB="3600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Otsu</a:t>
                      </a:r>
                    </a:p>
                  </a:txBody>
                  <a:tcPr marL="108000" marR="36000" marT="108000" marB="3600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1" i="0" u="none" strike="noStrike" kern="1200" dirty="0">
                        <a:solidFill>
                          <a:schemeClr val="accent4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36000" marT="108000" marB="36000" anchor="ctr"/>
                </a:tc>
              </a:tr>
              <a:tr h="819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Material</a:t>
                      </a:r>
                      <a:endParaRPr lang="en-US" sz="1800" b="1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108000" marR="36000" marT="108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dirty="0" smtClean="0">
                          <a:solidFill>
                            <a:schemeClr val="bg1"/>
                          </a:solidFill>
                          <a:effectLst/>
                        </a:rPr>
                        <a:t>Control</a:t>
                      </a:r>
                      <a:r>
                        <a:rPr lang="en-US" sz="1800" b="1" u="none" strike="noStrike" kern="120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b="1" u="none" strike="noStrike" kern="1200" dirty="0" smtClean="0">
                          <a:solidFill>
                            <a:schemeClr val="bg1"/>
                          </a:solidFill>
                          <a:effectLst/>
                        </a:rPr>
                        <a:t>Area Coverage (%)</a:t>
                      </a:r>
                    </a:p>
                  </a:txBody>
                  <a:tcPr marL="108000" marR="36000" marT="108000" marB="36000" anchor="ctr"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Coated</a:t>
                      </a:r>
                      <a:r>
                        <a:rPr lang="en-US" sz="1800" b="1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CRUD</a:t>
                      </a:r>
                      <a:r>
                        <a:rPr lang="en-US" sz="18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Area Coverage (%)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8000" marR="36000" marT="108000" marB="36000" anchor="ctr"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dirty="0" smtClean="0">
                          <a:solidFill>
                            <a:schemeClr val="bg1"/>
                          </a:solidFill>
                          <a:effectLst/>
                        </a:rPr>
                        <a:t>Control</a:t>
                      </a:r>
                      <a:r>
                        <a:rPr lang="en-US" sz="1800" b="1" u="none" strike="noStrike" kern="120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b="1" u="none" strike="noStrike" kern="1200" dirty="0" smtClean="0">
                          <a:solidFill>
                            <a:schemeClr val="bg1"/>
                          </a:solidFill>
                          <a:effectLst/>
                        </a:rPr>
                        <a:t>Area Coverage (%)</a:t>
                      </a:r>
                    </a:p>
                  </a:txBody>
                  <a:tcPr marL="108000" marR="36000" marT="108000" marB="36000" anchor="ctr"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kern="1200" dirty="0" smtClean="0">
                          <a:solidFill>
                            <a:schemeClr val="bg1"/>
                          </a:solidFill>
                          <a:effectLst/>
                        </a:rPr>
                        <a:t>Coated</a:t>
                      </a:r>
                      <a:r>
                        <a:rPr lang="en-US" sz="1800" b="1" u="none" strike="noStrike" kern="1200" baseline="0" dirty="0" smtClean="0">
                          <a:solidFill>
                            <a:schemeClr val="bg1"/>
                          </a:solidFill>
                          <a:effectLst/>
                        </a:rPr>
                        <a:t> CRUD</a:t>
                      </a:r>
                      <a:r>
                        <a:rPr lang="en-US" sz="1800" b="1" u="none" strike="noStrike" kern="1200" dirty="0" smtClean="0">
                          <a:solidFill>
                            <a:schemeClr val="bg1"/>
                          </a:solidFill>
                          <a:effectLst/>
                        </a:rPr>
                        <a:t> Area Coverage (%)</a:t>
                      </a:r>
                      <a:endParaRPr lang="en-US" sz="18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36000" marT="108000" marB="36000" anchor="ctr">
                    <a:solidFill>
                      <a:srgbClr val="006699"/>
                    </a:solidFill>
                  </a:tcPr>
                </a:tc>
              </a:tr>
              <a:tr h="4489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ZrC</a:t>
                      </a:r>
                      <a:endParaRPr lang="en-US" sz="2000" b="1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108000" marR="36000" marT="108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41.5 ± 11.8</a:t>
                      </a:r>
                      <a:endParaRPr lang="en-US" sz="2000" b="1" dirty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33.2 ± 6.4</a:t>
                      </a:r>
                      <a:endParaRPr lang="en-US" sz="2000" b="1" dirty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33.3 ± 10.1</a:t>
                      </a:r>
                      <a:endParaRPr lang="en-US" sz="2000" b="1" dirty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32.4 ± 5.7</a:t>
                      </a:r>
                      <a:endParaRPr lang="en-US" sz="2000" b="1" dirty="0"/>
                    </a:p>
                  </a:txBody>
                  <a:tcPr marL="108000" marR="36000" marT="108000" marB="36000" anchor="b"/>
                </a:tc>
              </a:tr>
              <a:tr h="4489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MgO</a:t>
                      </a:r>
                      <a:endParaRPr lang="en-US" sz="2000" b="1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108000" marR="36000" marT="108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42.4 ± 2.4</a:t>
                      </a:r>
                      <a:endParaRPr lang="en-US" sz="2000" b="1" dirty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49.7 ± 1.5</a:t>
                      </a:r>
                      <a:endParaRPr lang="en-US" sz="2000" b="1" dirty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38.0 ± 6.4</a:t>
                      </a:r>
                      <a:endParaRPr lang="en-US" sz="2000" b="1" dirty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47.0 ± 2.0</a:t>
                      </a:r>
                      <a:endParaRPr lang="en-US" sz="2000" b="1" dirty="0"/>
                    </a:p>
                  </a:txBody>
                  <a:tcPr marL="108000" marR="36000" marT="108000" marB="36000" anchor="b"/>
                </a:tc>
              </a:tr>
              <a:tr h="4489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ZrN</a:t>
                      </a:r>
                      <a:endParaRPr lang="en-US" sz="2000" b="1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108000" marR="36000" marT="108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47.0 ± 15.9</a:t>
                      </a:r>
                      <a:endParaRPr lang="en-US" sz="2000" b="1" dirty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34.1 ± 3.9</a:t>
                      </a:r>
                      <a:endParaRPr lang="en-US" sz="2000" b="1" dirty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45.8 ± 19.1</a:t>
                      </a:r>
                      <a:endParaRPr lang="en-US" sz="2000" b="1" dirty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24.2 ± 4.8</a:t>
                      </a:r>
                      <a:endParaRPr lang="en-US" sz="2000" b="1" dirty="0"/>
                    </a:p>
                  </a:txBody>
                  <a:tcPr marL="108000" marR="36000" marT="108000" marB="36000" anchor="b"/>
                </a:tc>
              </a:tr>
              <a:tr h="4489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TiC</a:t>
                      </a:r>
                      <a:endParaRPr lang="en-US" sz="2000" b="1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108000" marR="36000" marT="108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63.6 ± 11.0</a:t>
                      </a:r>
                      <a:endParaRPr lang="en-US" sz="2000" b="1" dirty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44.6 ± 1.4</a:t>
                      </a:r>
                      <a:endParaRPr lang="en-US" sz="2000" b="1" dirty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60.6 ± 13.3</a:t>
                      </a:r>
                      <a:endParaRPr lang="en-US" sz="2000" b="1" dirty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43.2 ± 2.9</a:t>
                      </a:r>
                      <a:endParaRPr lang="en-US" sz="2000" b="1" dirty="0"/>
                    </a:p>
                  </a:txBody>
                  <a:tcPr marL="108000" marR="36000" marT="108000" marB="36000" anchor="b"/>
                </a:tc>
              </a:tr>
              <a:tr h="4489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TiN</a:t>
                      </a:r>
                      <a:endParaRPr lang="en-US" sz="2000" b="1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108000" marR="36000" marT="108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58.0 ± 9.3</a:t>
                      </a:r>
                      <a:endParaRPr lang="en-US" sz="2000" b="1" dirty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49.1 ± 1.7</a:t>
                      </a:r>
                      <a:endParaRPr lang="en-US" sz="2000" b="1" dirty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55.0 ± 10.4</a:t>
                      </a:r>
                      <a:endParaRPr lang="en-US" sz="2000" b="1" dirty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47.6 ± 2.9</a:t>
                      </a:r>
                    </a:p>
                  </a:txBody>
                  <a:tcPr marL="108000" marR="36000" marT="108000" marB="36000" anchor="b"/>
                </a:tc>
              </a:tr>
              <a:tr h="4489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Al</a:t>
                      </a:r>
                      <a:r>
                        <a:rPr lang="en-US" sz="2000" u="none" strike="noStrike" baseline="-25000" dirty="0">
                          <a:effectLst/>
                        </a:rPr>
                        <a:t>2</a:t>
                      </a:r>
                      <a:r>
                        <a:rPr lang="en-US" sz="2000" u="none" strike="noStrike" dirty="0">
                          <a:effectLst/>
                        </a:rPr>
                        <a:t>O</a:t>
                      </a:r>
                      <a:r>
                        <a:rPr lang="en-US" sz="2000" u="none" strike="noStrike" baseline="-25000" dirty="0">
                          <a:effectLst/>
                        </a:rPr>
                        <a:t>3</a:t>
                      </a:r>
                      <a:endParaRPr lang="en-US" sz="2000" b="1" i="0" u="none" strike="noStrike" baseline="-25000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108000" marR="36000" marT="108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38.4 ±</a:t>
                      </a:r>
                      <a:r>
                        <a:rPr lang="en-US" sz="2000" b="1" baseline="0" dirty="0" smtClean="0"/>
                        <a:t> 5.67</a:t>
                      </a:r>
                      <a:endParaRPr lang="en-US" sz="2000" b="1" dirty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45.1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dirty="0" smtClean="0"/>
                        <a:t>± 7.1</a:t>
                      </a:r>
                      <a:endParaRPr lang="en-US" sz="2000" b="1" dirty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32.7 ± 5.4</a:t>
                      </a:r>
                      <a:endParaRPr lang="en-US" sz="2000" b="1" dirty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43.0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dirty="0" smtClean="0"/>
                        <a:t>± 9.7</a:t>
                      </a:r>
                      <a:endParaRPr lang="en-US" sz="2000" b="1" dirty="0"/>
                    </a:p>
                  </a:txBody>
                  <a:tcPr marL="108000" marR="36000" marT="108000" marB="36000" anchor="b"/>
                </a:tc>
              </a:tr>
              <a:tr h="4489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TiO</a:t>
                      </a:r>
                      <a:r>
                        <a:rPr lang="en-US" sz="2000" u="none" strike="noStrike" baseline="-25000" dirty="0">
                          <a:effectLst/>
                        </a:rPr>
                        <a:t>2</a:t>
                      </a:r>
                      <a:endParaRPr lang="en-US" sz="2000" b="1" i="0" u="none" strike="noStrike" baseline="-25000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108000" marR="36000" marT="108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35.4 ± 3.6</a:t>
                      </a:r>
                      <a:endParaRPr lang="en-US" sz="2000" b="1" dirty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54.0 ± 3.6</a:t>
                      </a:r>
                      <a:endParaRPr lang="en-US" sz="2000" b="1" dirty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30.8 ± 4.5</a:t>
                      </a:r>
                      <a:endParaRPr lang="en-US" sz="2000" b="1" dirty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52.9 ± 2.9</a:t>
                      </a:r>
                      <a:endParaRPr lang="en-US" sz="2000" b="1" dirty="0"/>
                    </a:p>
                  </a:txBody>
                  <a:tcPr marL="108000" marR="36000" marT="108000" marB="36000" anchor="b"/>
                </a:tc>
              </a:tr>
              <a:tr h="4489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TiB</a:t>
                      </a:r>
                      <a:r>
                        <a:rPr lang="en-US" sz="2000" u="none" strike="noStrike" baseline="-25000" dirty="0">
                          <a:effectLst/>
                        </a:rPr>
                        <a:t>2</a:t>
                      </a:r>
                      <a:endParaRPr lang="en-US" sz="2000" b="1" i="0" u="none" strike="noStrike" baseline="-25000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108000" marR="36000" marT="108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54.0 ± 2.9</a:t>
                      </a:r>
                      <a:endParaRPr lang="en-US" sz="2000" b="1" dirty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 smtClean="0"/>
                        <a:t>62.9 </a:t>
                      </a:r>
                      <a:r>
                        <a:rPr lang="en-US" sz="2000" b="1" dirty="0" smtClean="0"/>
                        <a:t> ± 2.1</a:t>
                      </a:r>
                      <a:endParaRPr lang="en-US" sz="2000" b="1" dirty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50.0 ± 1.9</a:t>
                      </a:r>
                      <a:endParaRPr lang="en-US" sz="2000" b="1" dirty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58.7 ± 2.1</a:t>
                      </a:r>
                      <a:endParaRPr lang="en-US" sz="2000" b="1" dirty="0"/>
                    </a:p>
                  </a:txBody>
                  <a:tcPr marL="108000" marR="36000" marT="108000" marB="36000" anchor="b"/>
                </a:tc>
              </a:tr>
              <a:tr h="4489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ZrO</a:t>
                      </a:r>
                      <a:r>
                        <a:rPr lang="en-US" sz="2000" u="none" strike="noStrike" baseline="-25000" dirty="0">
                          <a:effectLst/>
                        </a:rPr>
                        <a:t>2</a:t>
                      </a:r>
                      <a:endParaRPr lang="en-US" sz="2000" b="1" i="0" u="none" strike="noStrike" baseline="-25000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108000" marR="36000" marT="108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61.3 ± 7.9</a:t>
                      </a:r>
                      <a:endParaRPr lang="en-US" sz="2000" b="1" dirty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51.4 ± 4.4</a:t>
                      </a:r>
                      <a:endParaRPr lang="en-US" sz="2000" b="1" dirty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58.6 ± 7.9</a:t>
                      </a:r>
                      <a:endParaRPr lang="en-US" sz="2000" b="1" dirty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46.8 ± 4.3</a:t>
                      </a:r>
                      <a:endParaRPr lang="en-US" sz="2000" b="1" dirty="0"/>
                    </a:p>
                  </a:txBody>
                  <a:tcPr marL="108000" marR="36000" marT="108000" marB="3600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52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from Set </a:t>
            </a:r>
            <a:r>
              <a:rPr lang="en-US" dirty="0" smtClean="0"/>
              <a:t>2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96449"/>
              </p:ext>
            </p:extLst>
          </p:nvPr>
        </p:nvGraphicFramePr>
        <p:xfrm>
          <a:off x="365760" y="926783"/>
          <a:ext cx="11318238" cy="54359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1350"/>
                <a:gridCol w="2399222"/>
                <a:gridCol w="2399222"/>
                <a:gridCol w="2399222"/>
                <a:gridCol w="2399222"/>
              </a:tblGrid>
              <a:tr h="575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Algorithm</a:t>
                      </a:r>
                      <a:endParaRPr lang="en-US" sz="1800" b="1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108000" marR="36000" marT="108000" marB="3600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Moment Preserving Threshold</a:t>
                      </a:r>
                    </a:p>
                  </a:txBody>
                  <a:tcPr marL="108000" marR="36000" marT="108000" marB="3600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108000" marR="36000" marT="108000" marB="3600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Otsu</a:t>
                      </a:r>
                    </a:p>
                  </a:txBody>
                  <a:tcPr marL="108000" marR="36000" marT="108000" marB="3600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1" i="0" u="none" strike="noStrike" kern="1200" dirty="0">
                        <a:solidFill>
                          <a:schemeClr val="accent4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36000" marT="108000" marB="36000" anchor="ctr"/>
                </a:tc>
              </a:tr>
              <a:tr h="819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Material</a:t>
                      </a:r>
                      <a:endParaRPr lang="en-US" sz="1800" b="1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108000" marR="36000" marT="108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dirty="0" smtClean="0">
                          <a:solidFill>
                            <a:schemeClr val="bg1"/>
                          </a:solidFill>
                          <a:effectLst/>
                        </a:rPr>
                        <a:t>Control</a:t>
                      </a:r>
                      <a:r>
                        <a:rPr lang="en-US" sz="1800" b="1" u="none" strike="noStrike" kern="120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b="1" u="none" strike="noStrike" kern="1200" dirty="0" smtClean="0">
                          <a:solidFill>
                            <a:schemeClr val="bg1"/>
                          </a:solidFill>
                          <a:effectLst/>
                        </a:rPr>
                        <a:t>Area Coverage (%)</a:t>
                      </a:r>
                    </a:p>
                  </a:txBody>
                  <a:tcPr marL="108000" marR="36000" marT="108000" marB="36000" anchor="ctr"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Coated</a:t>
                      </a:r>
                      <a:r>
                        <a:rPr lang="en-US" sz="1800" b="1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CRUD</a:t>
                      </a:r>
                      <a:r>
                        <a:rPr lang="en-US" sz="18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Area Coverage (%)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8000" marR="36000" marT="108000" marB="36000" anchor="ctr"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dirty="0" smtClean="0">
                          <a:solidFill>
                            <a:schemeClr val="bg1"/>
                          </a:solidFill>
                          <a:effectLst/>
                        </a:rPr>
                        <a:t>Control</a:t>
                      </a:r>
                      <a:r>
                        <a:rPr lang="en-US" sz="1800" b="1" u="none" strike="noStrike" kern="120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b="1" u="none" strike="noStrike" kern="1200" dirty="0" smtClean="0">
                          <a:solidFill>
                            <a:schemeClr val="bg1"/>
                          </a:solidFill>
                          <a:effectLst/>
                        </a:rPr>
                        <a:t>Area Coverage (%)</a:t>
                      </a:r>
                    </a:p>
                  </a:txBody>
                  <a:tcPr marL="108000" marR="36000" marT="108000" marB="36000" anchor="ctr"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kern="1200" dirty="0" smtClean="0">
                          <a:solidFill>
                            <a:schemeClr val="bg1"/>
                          </a:solidFill>
                          <a:effectLst/>
                        </a:rPr>
                        <a:t>Coated</a:t>
                      </a:r>
                      <a:r>
                        <a:rPr lang="en-US" sz="1800" b="1" u="none" strike="noStrike" kern="1200" baseline="0" dirty="0" smtClean="0">
                          <a:solidFill>
                            <a:schemeClr val="bg1"/>
                          </a:solidFill>
                          <a:effectLst/>
                        </a:rPr>
                        <a:t> CRUD</a:t>
                      </a:r>
                      <a:r>
                        <a:rPr lang="en-US" sz="1800" b="1" u="none" strike="noStrike" kern="1200" dirty="0" smtClean="0">
                          <a:solidFill>
                            <a:schemeClr val="bg1"/>
                          </a:solidFill>
                          <a:effectLst/>
                        </a:rPr>
                        <a:t> Area Coverage (%)</a:t>
                      </a:r>
                      <a:endParaRPr lang="en-US" sz="18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36000" marT="108000" marB="36000" anchor="ctr">
                    <a:solidFill>
                      <a:srgbClr val="006699"/>
                    </a:solidFill>
                  </a:tcPr>
                </a:tc>
              </a:tr>
              <a:tr h="4489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ZrC</a:t>
                      </a:r>
                      <a:endParaRPr lang="en-US" sz="2000" b="1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108000" marR="36000" marT="108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 25.8</a:t>
                      </a:r>
                      <a:r>
                        <a:rPr lang="en-US" sz="1800" b="1" baseline="0" dirty="0" smtClean="0"/>
                        <a:t> </a:t>
                      </a:r>
                      <a:r>
                        <a:rPr lang="en-US" sz="1800" b="1" dirty="0" smtClean="0"/>
                        <a:t>± 0.4</a:t>
                      </a:r>
                      <a:endParaRPr lang="en-US" dirty="0" smtClean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23.9</a:t>
                      </a:r>
                      <a:r>
                        <a:rPr lang="en-US" sz="1800" b="1" baseline="0" dirty="0" smtClean="0"/>
                        <a:t> </a:t>
                      </a:r>
                      <a:r>
                        <a:rPr lang="en-US" sz="1800" b="1" dirty="0" smtClean="0"/>
                        <a:t>± 0.6</a:t>
                      </a:r>
                      <a:endParaRPr lang="en-US" dirty="0" smtClean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 16.8 ± 1.0</a:t>
                      </a:r>
                      <a:endParaRPr lang="en-US" dirty="0" smtClean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15.7 ± 1.0</a:t>
                      </a:r>
                      <a:endParaRPr lang="en-US" dirty="0"/>
                    </a:p>
                  </a:txBody>
                  <a:tcPr marL="108000" marR="36000" marT="108000" marB="36000" anchor="b"/>
                </a:tc>
              </a:tr>
              <a:tr h="4489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MgO</a:t>
                      </a:r>
                      <a:endParaRPr lang="en-US" sz="2000" b="1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108000" marR="36000" marT="108000" marB="36000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24.7 ± 0.5</a:t>
                      </a:r>
                      <a:endParaRPr lang="en-US" dirty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33.5 ± 2.2</a:t>
                      </a:r>
                      <a:endParaRPr lang="en-US" dirty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19.4 ± 0.9</a:t>
                      </a:r>
                      <a:endParaRPr lang="en-US" dirty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24.8 ± 1.7</a:t>
                      </a:r>
                      <a:endParaRPr lang="en-US" dirty="0"/>
                    </a:p>
                  </a:txBody>
                  <a:tcPr marL="108000" marR="36000" marT="108000" marB="36000" anchor="b"/>
                </a:tc>
              </a:tr>
              <a:tr h="4489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ZrN</a:t>
                      </a:r>
                      <a:endParaRPr lang="en-US" sz="2000" b="1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108000" marR="36000" marT="108000" marB="36000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31.2 ± 1.3</a:t>
                      </a:r>
                      <a:endParaRPr lang="en-US" dirty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20.7</a:t>
                      </a:r>
                      <a:r>
                        <a:rPr lang="en-US" sz="1800" b="1" baseline="0" dirty="0" smtClean="0"/>
                        <a:t> </a:t>
                      </a:r>
                      <a:r>
                        <a:rPr lang="en-US" sz="1800" b="1" dirty="0" smtClean="0"/>
                        <a:t>± 0.2</a:t>
                      </a:r>
                      <a:endParaRPr lang="en-US" dirty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22.2 ± 2.4</a:t>
                      </a:r>
                      <a:endParaRPr lang="en-US" dirty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r>
                        <a:rPr lang="en-US" sz="1800" b="1" smtClean="0"/>
                        <a:t>13.5 ± 0.6</a:t>
                      </a:r>
                      <a:endParaRPr lang="en-US" dirty="0"/>
                    </a:p>
                  </a:txBody>
                  <a:tcPr marL="108000" marR="36000" marT="108000" marB="36000" anchor="b"/>
                </a:tc>
              </a:tr>
              <a:tr h="4489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TiC</a:t>
                      </a:r>
                      <a:endParaRPr lang="en-US" sz="2000" b="1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108000" marR="36000" marT="108000" marB="36000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35.3 ± 6.3</a:t>
                      </a:r>
                      <a:endParaRPr lang="en-US" dirty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18.4 ± 0.52</a:t>
                      </a:r>
                      <a:endParaRPr lang="en-US" dirty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29.6 ± 8.2</a:t>
                      </a:r>
                      <a:endParaRPr lang="en-US" dirty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13.8 ± 2.3</a:t>
                      </a:r>
                      <a:endParaRPr lang="en-US" dirty="0"/>
                    </a:p>
                  </a:txBody>
                  <a:tcPr marL="108000" marR="36000" marT="108000" marB="36000" anchor="b"/>
                </a:tc>
              </a:tr>
              <a:tr h="4489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TiN</a:t>
                      </a:r>
                      <a:endParaRPr lang="en-US" sz="2000" b="1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108000" marR="36000" marT="108000" marB="36000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19.7 ± 0.2 </a:t>
                      </a:r>
                      <a:endParaRPr lang="en-US" dirty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16.6</a:t>
                      </a:r>
                      <a:r>
                        <a:rPr lang="en-US" sz="1800" b="1" baseline="0" dirty="0" smtClean="0"/>
                        <a:t> </a:t>
                      </a:r>
                      <a:r>
                        <a:rPr lang="en-US" sz="1800" b="1" dirty="0" smtClean="0"/>
                        <a:t>± 0.2</a:t>
                      </a:r>
                      <a:endParaRPr lang="en-US" dirty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14.8 ± 0.9</a:t>
                      </a:r>
                      <a:endParaRPr lang="en-US" dirty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12.4 ± 0.2</a:t>
                      </a:r>
                      <a:endParaRPr lang="en-US" dirty="0"/>
                    </a:p>
                  </a:txBody>
                  <a:tcPr marL="108000" marR="36000" marT="108000" marB="36000" anchor="b"/>
                </a:tc>
              </a:tr>
              <a:tr h="4489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?Al</a:t>
                      </a:r>
                      <a:r>
                        <a:rPr lang="en-US" sz="2000" u="none" strike="noStrike" baseline="-25000" dirty="0" smtClean="0">
                          <a:effectLst/>
                        </a:rPr>
                        <a:t>2</a:t>
                      </a:r>
                      <a:r>
                        <a:rPr lang="en-US" sz="2000" u="none" strike="noStrike" dirty="0" smtClean="0">
                          <a:effectLst/>
                        </a:rPr>
                        <a:t>O</a:t>
                      </a:r>
                      <a:r>
                        <a:rPr lang="en-US" sz="2000" u="none" strike="noStrike" baseline="-25000" dirty="0" smtClean="0">
                          <a:effectLst/>
                        </a:rPr>
                        <a:t>3</a:t>
                      </a:r>
                      <a:endParaRPr lang="en-US" sz="2000" b="1" i="0" u="none" strike="noStrike" baseline="-25000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108000" marR="36000" marT="108000" marB="36000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36.9 ± 8.3</a:t>
                      </a:r>
                      <a:endParaRPr lang="en-US" dirty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26.2 ± 0.45</a:t>
                      </a:r>
                      <a:endParaRPr lang="en-US" dirty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30.8</a:t>
                      </a:r>
                      <a:r>
                        <a:rPr lang="en-US" sz="1800" b="1" baseline="0" dirty="0" smtClean="0"/>
                        <a:t> </a:t>
                      </a:r>
                      <a:r>
                        <a:rPr lang="en-US" sz="1800" b="1" dirty="0" smtClean="0"/>
                        <a:t>± 8.6</a:t>
                      </a:r>
                      <a:endParaRPr lang="en-US" dirty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 21.8</a:t>
                      </a:r>
                      <a:r>
                        <a:rPr lang="en-US" sz="1800" b="1" baseline="0" dirty="0" smtClean="0"/>
                        <a:t> </a:t>
                      </a:r>
                      <a:r>
                        <a:rPr lang="en-US" sz="1800" b="1" dirty="0" smtClean="0"/>
                        <a:t>± 0.64</a:t>
                      </a:r>
                      <a:endParaRPr lang="en-US" dirty="0"/>
                    </a:p>
                  </a:txBody>
                  <a:tcPr marL="108000" marR="36000" marT="108000" marB="36000" anchor="b"/>
                </a:tc>
              </a:tr>
              <a:tr h="4489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TiO</a:t>
                      </a:r>
                      <a:r>
                        <a:rPr lang="en-US" sz="2000" u="none" strike="noStrike" baseline="-25000" dirty="0">
                          <a:effectLst/>
                        </a:rPr>
                        <a:t>2</a:t>
                      </a:r>
                      <a:endParaRPr lang="en-US" sz="2000" b="1" i="0" u="none" strike="noStrike" baseline="-25000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108000" marR="36000" marT="108000" marB="36000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25.9 ± 0.4</a:t>
                      </a:r>
                      <a:endParaRPr lang="en-US" dirty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 33.7 ± 0.5</a:t>
                      </a:r>
                      <a:endParaRPr lang="en-US" dirty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17.0 ± 1.3</a:t>
                      </a:r>
                      <a:endParaRPr lang="en-US" dirty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22.1</a:t>
                      </a:r>
                      <a:r>
                        <a:rPr lang="en-US" sz="1800" b="1" baseline="0" dirty="0" smtClean="0"/>
                        <a:t> </a:t>
                      </a:r>
                      <a:r>
                        <a:rPr lang="en-US" sz="1800" b="1" dirty="0" smtClean="0"/>
                        <a:t>± 0.5</a:t>
                      </a:r>
                      <a:endParaRPr lang="en-US" dirty="0"/>
                    </a:p>
                  </a:txBody>
                  <a:tcPr marL="108000" marR="36000" marT="108000" marB="36000" anchor="b"/>
                </a:tc>
              </a:tr>
              <a:tr h="4489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TiB</a:t>
                      </a:r>
                      <a:r>
                        <a:rPr lang="en-US" sz="2000" u="none" strike="noStrike" baseline="-25000" dirty="0">
                          <a:effectLst/>
                        </a:rPr>
                        <a:t>2</a:t>
                      </a:r>
                      <a:endParaRPr lang="en-US" sz="2000" b="1" i="0" u="none" strike="noStrike" baseline="-25000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108000" marR="36000" marT="108000" marB="36000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42.7</a:t>
                      </a:r>
                      <a:r>
                        <a:rPr lang="en-US" sz="1800" b="1" baseline="0" dirty="0" smtClean="0"/>
                        <a:t> </a:t>
                      </a:r>
                      <a:r>
                        <a:rPr lang="en-US" sz="1800" b="1" dirty="0" smtClean="0"/>
                        <a:t>± 8.1</a:t>
                      </a:r>
                      <a:endParaRPr lang="en-US" dirty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44.9 ± 0.7</a:t>
                      </a:r>
                      <a:endParaRPr lang="en-US" dirty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34.4 ± 8.3</a:t>
                      </a:r>
                      <a:endParaRPr lang="en-US" dirty="0" smtClean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37.2 ± 1.4</a:t>
                      </a:r>
                      <a:endParaRPr lang="en-US" dirty="0"/>
                    </a:p>
                  </a:txBody>
                  <a:tcPr marL="108000" marR="36000" marT="108000" marB="36000" anchor="b"/>
                </a:tc>
              </a:tr>
              <a:tr h="4489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?ZrO</a:t>
                      </a:r>
                      <a:r>
                        <a:rPr lang="en-US" sz="2000" u="none" strike="noStrike" baseline="-25000" dirty="0" smtClean="0">
                          <a:effectLst/>
                        </a:rPr>
                        <a:t>2</a:t>
                      </a:r>
                      <a:endParaRPr lang="en-US" sz="2000" b="1" i="0" u="none" strike="noStrike" baseline="-25000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108000" marR="36000" marT="108000" marB="36000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25.9 ± 2.5</a:t>
                      </a:r>
                      <a:endParaRPr lang="en-US" dirty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36.2 ± 1.4</a:t>
                      </a:r>
                      <a:endParaRPr lang="en-US" dirty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21.8 ± 4.3</a:t>
                      </a:r>
                      <a:endParaRPr lang="en-US" dirty="0"/>
                    </a:p>
                  </a:txBody>
                  <a:tcPr marL="108000" marR="36000" marT="108000" marB="36000" anchor="b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27.3 ± 1.7</a:t>
                      </a:r>
                      <a:endParaRPr lang="en-US" dirty="0"/>
                    </a:p>
                  </a:txBody>
                  <a:tcPr marL="108000" marR="36000" marT="108000" marB="3600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20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2014 PowerPoint Theme">
  <a:themeElements>
    <a:clrScheme name="EPRI Color Theme 2015">
      <a:dk1>
        <a:srgbClr val="000000"/>
      </a:dk1>
      <a:lt1>
        <a:srgbClr val="FFFFFF"/>
      </a:lt1>
      <a:dk2>
        <a:srgbClr val="000099"/>
      </a:dk2>
      <a:lt2>
        <a:srgbClr val="595959"/>
      </a:lt2>
      <a:accent1>
        <a:srgbClr val="006699"/>
      </a:accent1>
      <a:accent2>
        <a:srgbClr val="A50021"/>
      </a:accent2>
      <a:accent3>
        <a:srgbClr val="30BE30"/>
      </a:accent3>
      <a:accent4>
        <a:srgbClr val="FF8000"/>
      </a:accent4>
      <a:accent5>
        <a:srgbClr val="8409FF"/>
      </a:accent5>
      <a:accent6>
        <a:srgbClr val="FFCC00"/>
      </a:accent6>
      <a:hlink>
        <a:srgbClr val="0000FF"/>
      </a:hlink>
      <a:folHlink>
        <a:srgbClr val="FF00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B04359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D4B0B5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5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6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5 PowerPoint Widescreen Template_FINAL.pptx" id="{A8DFCB02-FEEB-484A-80A2-558A72DF24C8}" vid="{C586A02E-A9C4-4E87-95C2-E823D9FD06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 PowerPoint Widescreen Template</Template>
  <TotalTime>356</TotalTime>
  <Words>301</Words>
  <Application>Microsoft Office PowerPoint</Application>
  <PresentationFormat>Widescreen</PresentationFormat>
  <Paragraphs>108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Calibri</vt:lpstr>
      <vt:lpstr>Wingdings</vt:lpstr>
      <vt:lpstr>1_2014 PowerPoint Theme</vt:lpstr>
      <vt:lpstr>How Did the Materials Perform After Two Weeks?</vt:lpstr>
      <vt:lpstr>Data from Set 2</vt:lpstr>
    </vt:vector>
  </TitlesOfParts>
  <Company>Electric Power Research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PWR Fuel Cladding Corrosion RFA 2016 P-TAC Gap Prioritizations</dc:title>
  <dc:subject>Version 1.0</dc:subject>
  <dc:creator>Wells, Daniel</dc:creator>
  <dc:description>© 2015 Electric Power Research Institute, Inc. All rights reserved.</dc:description>
  <cp:lastModifiedBy>Natthacha Assawachananont</cp:lastModifiedBy>
  <cp:revision>80</cp:revision>
  <cp:lastPrinted>2014-11-24T20:31:07Z</cp:lastPrinted>
  <dcterms:created xsi:type="dcterms:W3CDTF">2015-06-25T15:34:14Z</dcterms:created>
  <dcterms:modified xsi:type="dcterms:W3CDTF">2016-08-15T20:13:40Z</dcterms:modified>
</cp:coreProperties>
</file>