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72" r:id="rId3"/>
    <p:sldId id="259" r:id="rId4"/>
    <p:sldId id="257" r:id="rId5"/>
    <p:sldId id="258" r:id="rId6"/>
    <p:sldId id="274" r:id="rId7"/>
    <p:sldId id="267" r:id="rId8"/>
    <p:sldId id="276" r:id="rId9"/>
    <p:sldId id="268" r:id="rId10"/>
    <p:sldId id="273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D8CD-D50E-4861-AD0F-7C030C1F752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F91D-8EC7-4051-B25D-261FCCAE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  <a:r>
              <a:rPr lang="en-US" baseline="0" dirty="0"/>
              <a:t> in the user-experience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F91D-8EC7-4051-B25D-261FCCAE88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C91C-1B8E-426D-A714-14537E35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F47-27EA-4DCC-8890-94AF264E2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71B7-0644-4F45-B3B4-A46FA1D6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DD4E-2EBC-4721-9B1C-BFEB3ED7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E6E7-6AD7-4ADD-B5C1-F957A24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A160-E66F-49A7-A8C8-7FE9099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0F92D-ACBD-4CAA-A5D3-66DF266F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11D5-8F25-4BDE-8B36-D80D40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56FF-8C3F-4819-8963-EA07C40F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9F95-42BE-4CA9-9B28-6338C8BB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2A7B2-66C3-4812-9F44-709334665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8442E-4A79-4935-BF6E-B8D9E8F6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078B-5BED-4473-9FF2-D7E4B3A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DBDF-AC1F-41D9-A7F3-ADB7B45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718F-B068-4228-B067-EA758C95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A843-8E61-4FC1-95C4-4B76A1B7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D932-80CD-4153-8966-A6FEA454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A380-31EC-46C7-AAD0-9BFCE07B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6C29-E6B0-4F83-B608-D07172DA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04A9-3CD2-47C6-920C-DDE229D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5565-B3E0-4DD1-9E3C-A8CE145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2F86-8BD6-48CA-8581-5278A6B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7C8E-F6FC-4A6B-8104-2B28A072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7C6B-8D4C-488E-925A-D10354D8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1002-6579-480B-9956-02D6C9D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DD62-AA17-4773-87C8-6E2B3D36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2CE5-1093-4739-8DD1-8DD93247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D044-B998-4D66-AEA4-875F722E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B7A-ADB1-46CB-A01F-E2C275CA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4FB9-669A-4102-A3CB-431DE72A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ABD2-6CF9-4015-A068-A72A0CE3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3E06-4742-40C8-95BF-CEEB27F2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C7E7E-1460-4A33-AF32-7D47C538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62E-CFAB-406A-91DA-4D848F8C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15542-8CCB-4962-9604-0BEC83CAD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8FF8-0901-457B-9AFB-847B26DEA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C7511-71D5-496A-A7BB-1DBB4E2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4C013-C17A-4669-B903-93FB17F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85D29-92F2-4875-BB6D-73DA2E1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EEA8-7018-46B5-B499-3E454C98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55C31-59A7-433C-809B-9C59EB9A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1EF3F-32E1-4AE2-B605-E1B6FAE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27DFC-E29C-43FB-955F-D6A96CED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18FB0-8699-44B5-B33A-7AB3C39D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2EA45-0CE7-4D41-8A98-3135ABC5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4C1D2-7471-4A57-9550-6F27005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C883-AE80-45B6-BBC9-BB9358DB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C5AF-77DC-4347-B82C-F07E5051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7DB84-2F1B-4235-930B-4697AAFA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61D13-9440-4CD1-8E8F-778910A1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5218-5AD0-4AB4-8502-44399420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F1C3-18A4-4FBC-A0FC-8015241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713-7626-40E2-A136-3C6954E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6B3FA-55F0-4B1D-9140-7B942BF9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0FC5-CF6E-457E-AA82-ABFF2EE9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5AFB-AEF4-4F6F-8801-56D4C0F0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CEFB-3741-4C78-966B-D670272F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5C10-23ED-4F3B-81B7-8C4DBAC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0F88E-CAA7-4909-9160-8ADAD019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2929-866C-46C0-B458-AE494E78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1440-483C-4CD1-94DB-B41147709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9557-7262-42F7-B4F7-CBFE44E9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CC38-75AA-45F0-836B-B4A900E5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4E20-2FFB-49DE-8D4A-DC8046335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Mobile App Market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B57A7-12D7-4135-A2E8-AF18EBB6F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Horvath, </a:t>
            </a:r>
            <a:r>
              <a:rPr lang="en-US" dirty="0" err="1"/>
              <a:t>Dongkyu</a:t>
            </a:r>
            <a:r>
              <a:rPr lang="en-US" dirty="0"/>
              <a:t> Yun, Abdullah Sher, Matt </a:t>
            </a:r>
            <a:r>
              <a:rPr lang="en-US" dirty="0" err="1"/>
              <a:t>Migala</a:t>
            </a:r>
            <a:r>
              <a:rPr lang="en-US" dirty="0"/>
              <a:t>, Elizabeth Klink</a:t>
            </a:r>
          </a:p>
          <a:p>
            <a:endParaRPr lang="en-US" dirty="0"/>
          </a:p>
          <a:p>
            <a:r>
              <a:rPr lang="en-US" dirty="0"/>
              <a:t>July 10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68" y="5459624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250" y="5459624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62" y="144836"/>
            <a:ext cx="10515600" cy="1325563"/>
          </a:xfrm>
        </p:spPr>
        <p:txBody>
          <a:bodyPr/>
          <a:lstStyle/>
          <a:p>
            <a:r>
              <a:rPr lang="en-US" b="1" dirty="0"/>
              <a:t>The feasibility of deploying a mobile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7995844" y="2310064"/>
            <a:ext cx="4047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of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Larger distribution of Apple apps are available at a premium, driven by higher development costs and end-user willing to pay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End-user experience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479" y="5403488"/>
            <a:ext cx="1183055" cy="11847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3667-C79E-463C-89C0-D1DCF3B4AC07}"/>
              </a:ext>
            </a:extLst>
          </p:cNvPr>
          <p:cNvCxnSpPr/>
          <p:nvPr/>
        </p:nvCxnSpPr>
        <p:spPr>
          <a:xfrm>
            <a:off x="7744405" y="1752100"/>
            <a:ext cx="0" cy="489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103" y="5403488"/>
            <a:ext cx="1115665" cy="124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D1439-04B5-4E7C-808D-E5F76AC88D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1"/>
          <a:stretch/>
        </p:blipFill>
        <p:spPr>
          <a:xfrm>
            <a:off x="769736" y="2028181"/>
            <a:ext cx="5867400" cy="36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BA31-7F15-44DF-AC17-2420F1D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15A0-17A6-4761-8617-223BB280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r>
              <a:rPr lang="en-US" dirty="0"/>
              <a:t>There is a high demand of Gaming mobile apps</a:t>
            </a:r>
          </a:p>
          <a:p>
            <a:pPr lvl="1"/>
            <a:r>
              <a:rPr lang="en-US" dirty="0"/>
              <a:t>End-users are willing to pay a premium </a:t>
            </a:r>
          </a:p>
          <a:p>
            <a:r>
              <a:rPr lang="en-US" dirty="0"/>
              <a:t>Smaller app sizes are preferable</a:t>
            </a:r>
          </a:p>
          <a:p>
            <a:r>
              <a:rPr lang="en-US" dirty="0"/>
              <a:t>Apple users are more likely to pay for an app</a:t>
            </a:r>
          </a:p>
          <a:p>
            <a:r>
              <a:rPr lang="en-US" dirty="0"/>
              <a:t>Recommend to keep price low to influence an increase in installations</a:t>
            </a:r>
          </a:p>
          <a:p>
            <a:r>
              <a:rPr lang="en-US" dirty="0"/>
              <a:t>Game apps are king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68" y="5356365"/>
            <a:ext cx="1109568" cy="1255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827" y="5392945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DA02-386A-4B09-9866-D5815145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DF8C-57F0-4B97-B69B-A457FE9A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that arose? </a:t>
            </a:r>
          </a:p>
          <a:p>
            <a:pPr lvl="1"/>
            <a:r>
              <a:rPr lang="en-US" dirty="0"/>
              <a:t>Different data values between the 2 data sets</a:t>
            </a:r>
          </a:p>
          <a:p>
            <a:r>
              <a:rPr lang="en-US" dirty="0"/>
              <a:t>Additional questions that came up? </a:t>
            </a:r>
          </a:p>
          <a:p>
            <a:pPr lvl="1"/>
            <a:r>
              <a:rPr lang="en-US" dirty="0"/>
              <a:t>Advertising Revenue – understand the advertising sales/app if free</a:t>
            </a:r>
          </a:p>
          <a:p>
            <a:pPr lvl="1"/>
            <a:r>
              <a:rPr lang="en-US" dirty="0"/>
              <a:t>Historical data – trends overtime</a:t>
            </a:r>
          </a:p>
          <a:p>
            <a:pPr lvl="2"/>
            <a:r>
              <a:rPr lang="en-US" dirty="0"/>
              <a:t>Mobile use increase? </a:t>
            </a:r>
          </a:p>
          <a:p>
            <a:pPr lvl="2"/>
            <a:r>
              <a:rPr lang="en-US" dirty="0"/>
              <a:t>Mobile genres change YoY?</a:t>
            </a:r>
          </a:p>
          <a:p>
            <a:r>
              <a:rPr lang="en-US" dirty="0"/>
              <a:t>What research would you do next? </a:t>
            </a:r>
          </a:p>
          <a:p>
            <a:pPr lvl="1"/>
            <a:r>
              <a:rPr lang="en-US" dirty="0"/>
              <a:t>Qualitative market research – demographics of end-user</a:t>
            </a:r>
          </a:p>
          <a:p>
            <a:pPr lvl="1"/>
            <a:r>
              <a:rPr lang="en-US" dirty="0"/>
              <a:t>Cost to build an app – resource/time/product roadmap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331" y="5434572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273" y="546810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 market trends to advise developers on new product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research Google Play and Apple mobile app data gathering insights that can help first time developers build and deploy a successful mobile app in the market. </a:t>
            </a:r>
          </a:p>
          <a:p>
            <a:r>
              <a:rPr lang="en-US" dirty="0"/>
              <a:t>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indicators define success in the mobile app market?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What type of app will be successful in the market?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mobile app is feasible to deploy in the market?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Ease/timeline?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Differences in software provider?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71" y="5384468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273" y="5417998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F78-56E7-47BE-B82A-0B6ED899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data sets retrieved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6519-8EF5-4AC5-9988-EBDA9B54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13" y="1875729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Apple </a:t>
            </a:r>
          </a:p>
          <a:p>
            <a:pPr marL="514350" indent="-514350">
              <a:buAutoNum type="arabicPeriod"/>
            </a:pPr>
            <a:r>
              <a:rPr lang="en-US" dirty="0"/>
              <a:t>Google Play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CSV files</a:t>
            </a:r>
          </a:p>
          <a:p>
            <a:pPr lvl="1"/>
            <a:r>
              <a:rPr lang="en-US" dirty="0"/>
              <a:t>Snapshot of data in time</a:t>
            </a:r>
          </a:p>
          <a:p>
            <a:pPr lvl="2"/>
            <a:r>
              <a:rPr lang="en-US" dirty="0"/>
              <a:t>Future analysis: historical data to evaluate how market trends have changed overtime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85" y="5434572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749" y="543457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E1BB-4452-4FFF-8435-B2FFE894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2" y="-291689"/>
            <a:ext cx="10515600" cy="1325563"/>
          </a:xfrm>
        </p:spPr>
        <p:txBody>
          <a:bodyPr/>
          <a:lstStyle/>
          <a:p>
            <a:r>
              <a:rPr lang="en-US" altLang="ko-KR" b="1" dirty="0"/>
              <a:t>Cleaning Data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6C77-9809-4BA7-A089-6D6EBCC7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14" y="920192"/>
            <a:ext cx="3980329" cy="4351338"/>
          </a:xfrm>
        </p:spPr>
        <p:txBody>
          <a:bodyPr/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3FFC6-7749-4D95-A9B5-3AABE8DC716D}"/>
              </a:ext>
            </a:extLst>
          </p:cNvPr>
          <p:cNvSpPr txBox="1">
            <a:spLocks/>
          </p:cNvSpPr>
          <p:nvPr/>
        </p:nvSpPr>
        <p:spPr>
          <a:xfrm>
            <a:off x="6282020" y="826063"/>
            <a:ext cx="3980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Google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C26C-8AA3-4724-B243-3CB7F629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1830" r="37830" b="45425"/>
          <a:stretch/>
        </p:blipFill>
        <p:spPr>
          <a:xfrm>
            <a:off x="351867" y="3525309"/>
            <a:ext cx="3922059" cy="1559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E1B80-324E-4325-AF5D-58D46B15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52" t="40850" r="2096" b="17124"/>
          <a:stretch/>
        </p:blipFill>
        <p:spPr>
          <a:xfrm>
            <a:off x="0" y="1445863"/>
            <a:ext cx="5540189" cy="194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E9D0E-1B11-4ACC-A035-AE1A3C1E4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9" t="48301" r="3639" b="21243"/>
          <a:stretch/>
        </p:blipFill>
        <p:spPr>
          <a:xfrm>
            <a:off x="5593980" y="1445863"/>
            <a:ext cx="6450106" cy="182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E1DF-BF6D-4D9B-A91D-3ACF2408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50" t="42353" r="20405" b="37361"/>
          <a:stretch/>
        </p:blipFill>
        <p:spPr>
          <a:xfrm>
            <a:off x="3202643" y="5369862"/>
            <a:ext cx="5894294" cy="1391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53B263-5F50-46D4-ACFC-A29F805C53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66" t="37623" r="11362" b="42091"/>
          <a:stretch/>
        </p:blipFill>
        <p:spPr>
          <a:xfrm>
            <a:off x="4953008" y="3635331"/>
            <a:ext cx="7104529" cy="1391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CBAC7-75DF-401F-9874-83712AB71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285" y="5434572"/>
            <a:ext cx="1109568" cy="1249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FBCACD-54A2-46CD-BB71-457F0058D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2749" y="543457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BED4-A4E0-4CCF-AB9C-10DBF385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73" y="275147"/>
            <a:ext cx="10515600" cy="1325563"/>
          </a:xfrm>
        </p:spPr>
        <p:txBody>
          <a:bodyPr/>
          <a:lstStyle/>
          <a:p>
            <a:r>
              <a:rPr lang="en-US" altLang="ko-KR" b="1" dirty="0"/>
              <a:t>Data Exploration</a:t>
            </a:r>
            <a:endParaRPr lang="ko-KR" alt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5D850-9B17-4719-A260-B3395243B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46" y="1538793"/>
            <a:ext cx="3201129" cy="31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47C545-02CE-4C40-8EDD-F0357ED2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11" y="1538793"/>
            <a:ext cx="3309097" cy="31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64551-52ED-4A30-B5F0-03AE93ECAFC3}"/>
              </a:ext>
            </a:extLst>
          </p:cNvPr>
          <p:cNvSpPr txBox="1"/>
          <p:nvPr/>
        </p:nvSpPr>
        <p:spPr>
          <a:xfrm>
            <a:off x="739589" y="4727219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Significant difference between two data,</a:t>
            </a:r>
          </a:p>
          <a:p>
            <a:r>
              <a:rPr lang="en-US" altLang="ko-KR" dirty="0"/>
              <a:t>Why? Maybe because apple users are more likely to spend money on apps? Proof of iPhone price? Stricter process to upload apps?</a:t>
            </a:r>
          </a:p>
          <a:p>
            <a:endParaRPr lang="en-US" altLang="ko-KR" dirty="0"/>
          </a:p>
          <a:p>
            <a:r>
              <a:rPr lang="en-US" altLang="ko-KR" dirty="0"/>
              <a:t>Because of significance lead us to combine two datasets to account to look from more general perspective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CEF36-1DEE-4A09-8302-2C8BFBF2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408" y="5372695"/>
            <a:ext cx="1109568" cy="12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E966A-CF7C-4952-8723-4644C5995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375" y="5372695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FBCF-F9E9-4864-8FC9-DBD4F55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Merged Data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43E3-8C70-4A78-93D8-5D06FFD6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extracting apps that exist in both markets, ended up with 328 applications.</a:t>
            </a:r>
          </a:p>
          <a:p>
            <a:r>
              <a:rPr lang="en-US" altLang="ko-KR" dirty="0"/>
              <a:t>There were some difference in app information(some free in Apple but cost money on Google,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Averaged numbered data to look at general trend.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4D4F2-2197-476D-8CB6-4C1B8CD5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85" y="5434572"/>
            <a:ext cx="1109568" cy="1249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7DF00-71DC-4BE8-99F9-1DE35041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749" y="543457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62" y="14483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Average Installs &amp; Count Free Mobile Apps by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8456571" y="1886849"/>
            <a:ext cx="3492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app installs=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- # of installs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Apple - # of users who left 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662" y="5523910"/>
            <a:ext cx="1183055" cy="1184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14FBA-D71B-4611-9B30-71BDDA86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19" y="5523910"/>
            <a:ext cx="1111101" cy="12454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3667-C79E-463C-89C0-D1DCF3B4AC07}"/>
              </a:ext>
            </a:extLst>
          </p:cNvPr>
          <p:cNvCxnSpPr/>
          <p:nvPr/>
        </p:nvCxnSpPr>
        <p:spPr>
          <a:xfrm>
            <a:off x="8392411" y="1693122"/>
            <a:ext cx="0" cy="489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DDC436B-486C-4B13-ACE3-CEDDF655F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9" t="2294" r="13628"/>
          <a:stretch/>
        </p:blipFill>
        <p:spPr>
          <a:xfrm>
            <a:off x="0" y="2156199"/>
            <a:ext cx="3957121" cy="2712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2FB0B-20C1-4DA6-8088-FA5EDC5C6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39" y="1987233"/>
            <a:ext cx="3957121" cy="36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62" y="14483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Count and Avg Sales by Price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8456571" y="1886849"/>
            <a:ext cx="3492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Calculated sales revenue </a:t>
            </a:r>
            <a:r>
              <a:rPr lang="en-US" dirty="0"/>
              <a:t>= </a:t>
            </a:r>
          </a:p>
          <a:p>
            <a:r>
              <a:rPr lang="en-US" dirty="0"/>
              <a:t># of installs or ratings * app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 apps assumption – sales generated through # of downloads and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662" y="5523910"/>
            <a:ext cx="1183055" cy="1184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14FBA-D71B-4611-9B30-71BDDA86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19" y="5523910"/>
            <a:ext cx="1111101" cy="12454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3667-C79E-463C-89C0-D1DCF3B4AC07}"/>
              </a:ext>
            </a:extLst>
          </p:cNvPr>
          <p:cNvCxnSpPr/>
          <p:nvPr/>
        </p:nvCxnSpPr>
        <p:spPr>
          <a:xfrm>
            <a:off x="8519411" y="1693122"/>
            <a:ext cx="0" cy="489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B374372-7D59-4E64-B8B7-9DE97F613D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4222" r="6809"/>
          <a:stretch/>
        </p:blipFill>
        <p:spPr>
          <a:xfrm>
            <a:off x="84666" y="1693122"/>
            <a:ext cx="4385731" cy="3503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CA2E4-DBD8-4426-9614-50176510E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66" y="1787399"/>
            <a:ext cx="3922686" cy="33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96" y="-31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Which Paid mobile apps are leading in the market?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492918" y="4834485"/>
            <a:ext cx="10732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Gaming apps dominate the market, both in volume and estimated sales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Insights into end-user demand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product opportunities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84" y="5690930"/>
            <a:ext cx="834450" cy="835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58" y="5822775"/>
            <a:ext cx="686633" cy="765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E9435-C329-447B-B58D-51DBD5DD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51" y="998288"/>
            <a:ext cx="4952963" cy="3959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92F24-139A-4A32-A0B5-61C50F3DA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4" y="998288"/>
            <a:ext cx="4752704" cy="37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8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490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Mobile App Market Insights</vt:lpstr>
      <vt:lpstr>Understand market trends to advise developers on new product development</vt:lpstr>
      <vt:lpstr>Raw data sets retrieved from Kaggle</vt:lpstr>
      <vt:lpstr>Cleaning Data</vt:lpstr>
      <vt:lpstr>Data Exploration</vt:lpstr>
      <vt:lpstr>Merged Data</vt:lpstr>
      <vt:lpstr>Average Installs &amp; Count Free Mobile Apps by Category</vt:lpstr>
      <vt:lpstr>Count and Avg Sales by Price Range</vt:lpstr>
      <vt:lpstr>Which Paid mobile apps are leading in the market? </vt:lpstr>
      <vt:lpstr>The feasibility of deploying a mobile app</vt:lpstr>
      <vt:lpstr>Mobile App market trends</vt:lpstr>
      <vt:lpstr>What’s next?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Discovery</dc:title>
  <dc:creator>Elizabeth Klink</dc:creator>
  <cp:lastModifiedBy>Steve Horvath</cp:lastModifiedBy>
  <cp:revision>35</cp:revision>
  <dcterms:created xsi:type="dcterms:W3CDTF">2019-07-08T11:20:37Z</dcterms:created>
  <dcterms:modified xsi:type="dcterms:W3CDTF">2019-07-10T22:45:33Z</dcterms:modified>
</cp:coreProperties>
</file>