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72" r:id="rId3"/>
    <p:sldId id="259" r:id="rId4"/>
    <p:sldId id="257" r:id="rId5"/>
    <p:sldId id="258" r:id="rId6"/>
    <p:sldId id="274" r:id="rId7"/>
    <p:sldId id="267" r:id="rId8"/>
    <p:sldId id="276" r:id="rId9"/>
    <p:sldId id="268" r:id="rId10"/>
    <p:sldId id="273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5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3D8CD-D50E-4861-AD0F-7C030C1F752E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8F91D-8EC7-4051-B25D-261FCCAE8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Insights</a:t>
            </a:r>
            <a:r>
              <a:rPr lang="en-US" baseline="0" dirty="0"/>
              <a:t> in the user-experience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F91D-8EC7-4051-B25D-261FCCAE88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3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C91C-1B8E-426D-A714-14537E353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6F47-27EA-4DCC-8890-94AF264E2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71B7-0644-4F45-B3B4-A46FA1D6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1DD4E-2EBC-4721-9B1C-BFEB3ED7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0E6E7-6AD7-4ADD-B5C1-F957A246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A160-E66F-49A7-A8C8-7FE90996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0F92D-ACBD-4CAA-A5D3-66DF266FF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311D5-8F25-4BDE-8B36-D80D40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456FF-8C3F-4819-8963-EA07C40F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D9F95-42BE-4CA9-9B28-6338C8BB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2A7B2-66C3-4812-9F44-709334665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8442E-4A79-4935-BF6E-B8D9E8F60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C078B-5BED-4473-9FF2-D7E4B3A3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7DBDF-AC1F-41D9-A7F3-ADB7B45D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7718F-B068-4228-B067-EA758C95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6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A843-8E61-4FC1-95C4-4B76A1B7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6D932-80CD-4153-8966-A6FEA4540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CA380-31EC-46C7-AAD0-9BFCE07B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16C29-E6B0-4F83-B608-D07172DA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C04A9-3CD2-47C6-920C-DDE229D4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5565-B3E0-4DD1-9E3C-A8CE1455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F2F86-8BD6-48CA-8581-5278A6B83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B7C8E-F6FC-4A6B-8104-2B28A072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7C6B-8D4C-488E-925A-D10354D8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1002-6579-480B-9956-02D6C9DD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3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DD62-AA17-4773-87C8-6E2B3D36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E2CE5-1093-4739-8DD1-8DD932477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ED044-B998-4D66-AEA4-875F722E1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8B7A-ADB1-46CB-A01F-E2C275CA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F4FB9-669A-4102-A3CB-431DE72A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9ABD2-6CF9-4015-A068-A72A0CE3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3E06-4742-40C8-95BF-CEEB27F2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C7E7E-1460-4A33-AF32-7D47C5389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E162E-CFAB-406A-91DA-4D848F8C0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15542-8CCB-4962-9604-0BEC83CAD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28FF8-0901-457B-9AFB-847B26DEA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C7511-71D5-496A-A7BB-1DBB4E2C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4C013-C17A-4669-B903-93FB17F7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85D29-92F2-4875-BB6D-73DA2E11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8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EEA8-7018-46B5-B499-3E454C98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55C31-59A7-433C-809B-9C59EB9A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1EF3F-32E1-4AE2-B605-E1B6FAE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27DFC-E29C-43FB-955F-D6A96CED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4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18FB0-8699-44B5-B33A-7AB3C39D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2EA45-0CE7-4D41-8A98-3135ABC5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4C1D2-7471-4A57-9550-6F270058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C883-AE80-45B6-BBC9-BB9358DB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BC5AF-77DC-4347-B82C-F07E5051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7DB84-2F1B-4235-930B-4697AAFAD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61D13-9440-4CD1-8E8F-778910A1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C5218-5AD0-4AB4-8502-44399420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4F1C3-18A4-4FBC-A0FC-80152412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0713-7626-40E2-A136-3C6954EF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6B3FA-55F0-4B1D-9140-7B942BF9D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30FC5-CF6E-457E-AA82-ABFF2EE95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B5AFB-AEF4-4F6F-8801-56D4C0F0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ACEFB-3741-4C78-966B-D670272F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5C10-23ED-4F3B-81B7-8C4DBAC4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2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0F88E-CAA7-4909-9160-8ADAD019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E2929-866C-46C0-B458-AE494E78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C1440-483C-4CD1-94DB-B41147709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602C-C5F3-4FDA-BA56-F2C8988F623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9557-7262-42F7-B4F7-CBFE44E9E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0CC38-75AA-45F0-836B-B4A900E58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4985-AF1C-4298-BA7E-3F8FFCF0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4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4E20-2FFB-49DE-8D4A-DC8046335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Mobile App Market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B57A7-12D7-4135-A2E8-AF18EBB6F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Horvath, </a:t>
            </a:r>
            <a:r>
              <a:rPr lang="en-US" dirty="0" err="1"/>
              <a:t>Dongkyu</a:t>
            </a:r>
            <a:r>
              <a:rPr lang="en-US" dirty="0"/>
              <a:t> Yun, Abdullah Sher, Matt </a:t>
            </a:r>
            <a:r>
              <a:rPr lang="en-US" dirty="0" err="1"/>
              <a:t>Migala</a:t>
            </a:r>
            <a:r>
              <a:rPr lang="en-US" dirty="0"/>
              <a:t>, Elizabeth Klink</a:t>
            </a:r>
          </a:p>
          <a:p>
            <a:endParaRPr lang="en-US" dirty="0"/>
          </a:p>
          <a:p>
            <a:r>
              <a:rPr lang="en-US" dirty="0"/>
              <a:t>July 10</a:t>
            </a:r>
            <a:r>
              <a:rPr lang="en-US" baseline="30000" dirty="0"/>
              <a:t>th</a:t>
            </a:r>
            <a:r>
              <a:rPr lang="en-US" dirty="0"/>
              <a:t>, 2019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068" y="5459624"/>
            <a:ext cx="1109568" cy="1249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250" y="5459624"/>
            <a:ext cx="1182727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FA48-B3E8-4CE3-A760-8435405B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62" y="144836"/>
            <a:ext cx="10515600" cy="1325563"/>
          </a:xfrm>
        </p:spPr>
        <p:txBody>
          <a:bodyPr/>
          <a:lstStyle/>
          <a:p>
            <a:r>
              <a:rPr lang="en-US" b="1" dirty="0"/>
              <a:t>The feasibility of deploying a mobile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B4B4C-56FF-418C-ADFD-604E9F411C3A}"/>
              </a:ext>
            </a:extLst>
          </p:cNvPr>
          <p:cNvSpPr txBox="1"/>
          <p:nvPr/>
        </p:nvSpPr>
        <p:spPr>
          <a:xfrm>
            <a:off x="7995844" y="2310064"/>
            <a:ext cx="4047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Size of mobile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Larger distribution of Apple apps are available at a premium, driven by higher development costs and end-user willing to pay more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End-user experience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7A63D9-5EA6-4421-AD8F-A6C9E6A97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479" y="5403488"/>
            <a:ext cx="1183055" cy="118471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503667-C79E-463C-89C0-D1DCF3B4AC07}"/>
              </a:ext>
            </a:extLst>
          </p:cNvPr>
          <p:cNvCxnSpPr/>
          <p:nvPr/>
        </p:nvCxnSpPr>
        <p:spPr>
          <a:xfrm>
            <a:off x="7744405" y="1752100"/>
            <a:ext cx="0" cy="4895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103" y="5403488"/>
            <a:ext cx="1115665" cy="1243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3D1439-04B5-4E7C-808D-E5F76AC88D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1"/>
          <a:stretch/>
        </p:blipFill>
        <p:spPr>
          <a:xfrm>
            <a:off x="769736" y="2028181"/>
            <a:ext cx="5867400" cy="360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BA31-7F15-44DF-AC17-2420F1DE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market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15A0-17A6-4761-8617-223BB280B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Findings:</a:t>
            </a:r>
          </a:p>
          <a:p>
            <a:r>
              <a:rPr lang="en-US" dirty="0"/>
              <a:t>There is a high demand of Gaming mobile apps</a:t>
            </a:r>
          </a:p>
          <a:p>
            <a:pPr lvl="1"/>
            <a:r>
              <a:rPr lang="en-US" dirty="0"/>
              <a:t>End-users are willing to pay a premium </a:t>
            </a:r>
          </a:p>
          <a:p>
            <a:r>
              <a:rPr lang="en-US" dirty="0"/>
              <a:t>Smaller app sizes are preferable</a:t>
            </a:r>
          </a:p>
          <a:p>
            <a:r>
              <a:rPr lang="en-US" dirty="0"/>
              <a:t>Apple users are more likely to pay for an app</a:t>
            </a:r>
          </a:p>
          <a:p>
            <a:r>
              <a:rPr lang="en-US" dirty="0"/>
              <a:t>Recommend to keep price low to influence an increase in installations</a:t>
            </a:r>
          </a:p>
          <a:p>
            <a:r>
              <a:rPr lang="en-US" dirty="0"/>
              <a:t>Game apps are king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868" y="5356365"/>
            <a:ext cx="1109568" cy="1255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827" y="5392945"/>
            <a:ext cx="1182727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04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DA02-386A-4B09-9866-D5815145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DF8C-57F0-4B97-B69B-A457FE9A3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 that arose? </a:t>
            </a:r>
          </a:p>
          <a:p>
            <a:pPr lvl="1"/>
            <a:r>
              <a:rPr lang="en-US" dirty="0"/>
              <a:t>Different data values between the 2 data sets</a:t>
            </a:r>
          </a:p>
          <a:p>
            <a:r>
              <a:rPr lang="en-US" dirty="0"/>
              <a:t>Additional questions that came up? </a:t>
            </a:r>
          </a:p>
          <a:p>
            <a:pPr lvl="1"/>
            <a:r>
              <a:rPr lang="en-US" dirty="0"/>
              <a:t>Advertising Revenue – understand the advertising sales/app if free</a:t>
            </a:r>
          </a:p>
          <a:p>
            <a:pPr lvl="1"/>
            <a:r>
              <a:rPr lang="en-US" dirty="0"/>
              <a:t>Historical data – trends overtime</a:t>
            </a:r>
          </a:p>
          <a:p>
            <a:pPr lvl="2"/>
            <a:r>
              <a:rPr lang="en-US" dirty="0"/>
              <a:t>Mobile use increase? </a:t>
            </a:r>
          </a:p>
          <a:p>
            <a:pPr lvl="2"/>
            <a:r>
              <a:rPr lang="en-US" dirty="0"/>
              <a:t>Mobile genres change YoY?</a:t>
            </a:r>
          </a:p>
          <a:p>
            <a:r>
              <a:rPr lang="en-US" dirty="0"/>
              <a:t>What research would you do next? </a:t>
            </a:r>
          </a:p>
          <a:p>
            <a:pPr lvl="1"/>
            <a:r>
              <a:rPr lang="en-US" dirty="0"/>
              <a:t>Qualitative market research – demographics of end-user</a:t>
            </a:r>
          </a:p>
          <a:p>
            <a:pPr lvl="1"/>
            <a:r>
              <a:rPr lang="en-US" dirty="0"/>
              <a:t>Cost to build an app – resource/time/product roadmap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331" y="5434572"/>
            <a:ext cx="1109568" cy="1249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273" y="5468102"/>
            <a:ext cx="1182727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5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Understand market trends to advise developers on new product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research Google Play and Apple mobile app data gathering insights that can help first time developers build and deploy a successful mobile app in the market. </a:t>
            </a:r>
          </a:p>
          <a:p>
            <a:r>
              <a:rPr lang="en-US" dirty="0"/>
              <a:t>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 indicators define success in the mobile app market?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What type of app will be successful in the market?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type of mobile app is feasible to deploy in the market?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Ease/timeline?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Differences in software provider?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071" y="5384468"/>
            <a:ext cx="1109568" cy="1249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273" y="5417998"/>
            <a:ext cx="1182727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6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7F78-56E7-47BE-B82A-0B6ED899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Raw data sets retrieved from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C6519-8EF5-4AC5-9988-EBDA9B54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13" y="1875729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Apple </a:t>
            </a:r>
          </a:p>
          <a:p>
            <a:pPr marL="514350" indent="-514350">
              <a:buAutoNum type="arabicPeriod"/>
            </a:pPr>
            <a:r>
              <a:rPr lang="en-US" dirty="0"/>
              <a:t>Google Play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CSV files</a:t>
            </a:r>
          </a:p>
          <a:p>
            <a:pPr lvl="1"/>
            <a:r>
              <a:rPr lang="en-US" dirty="0"/>
              <a:t>Snapshot of data in time</a:t>
            </a:r>
          </a:p>
          <a:p>
            <a:pPr lvl="2"/>
            <a:r>
              <a:rPr lang="en-US" dirty="0"/>
              <a:t>Future analysis: historical data to evaluate how market trends have changed overtime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285" y="5434572"/>
            <a:ext cx="1109568" cy="1249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749" y="5434572"/>
            <a:ext cx="1182727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4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E1BB-4452-4FFF-8435-B2FFE894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72" y="-291689"/>
            <a:ext cx="10515600" cy="1325563"/>
          </a:xfrm>
        </p:spPr>
        <p:txBody>
          <a:bodyPr/>
          <a:lstStyle/>
          <a:p>
            <a:r>
              <a:rPr lang="en-US" altLang="ko-KR" b="1" dirty="0"/>
              <a:t>Cleaning Data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6C77-9809-4BA7-A089-6D6EBCC77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314" y="920192"/>
            <a:ext cx="3980329" cy="4351338"/>
          </a:xfrm>
        </p:spPr>
        <p:txBody>
          <a:bodyPr/>
          <a:lstStyle/>
          <a:p>
            <a:r>
              <a:rPr lang="en-US" altLang="ko-KR" dirty="0"/>
              <a:t>Apple</a:t>
            </a:r>
            <a:endParaRPr lang="ko-KR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3FFC6-7749-4D95-A9B5-3AABE8DC716D}"/>
              </a:ext>
            </a:extLst>
          </p:cNvPr>
          <p:cNvSpPr txBox="1">
            <a:spLocks/>
          </p:cNvSpPr>
          <p:nvPr/>
        </p:nvSpPr>
        <p:spPr>
          <a:xfrm>
            <a:off x="6282020" y="826063"/>
            <a:ext cx="3980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Google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9C26C-8AA3-4724-B243-3CB7F6295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31830" r="37830" b="45425"/>
          <a:stretch/>
        </p:blipFill>
        <p:spPr>
          <a:xfrm>
            <a:off x="351867" y="3525309"/>
            <a:ext cx="3922059" cy="1559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4E1B80-324E-4325-AF5D-58D46B1534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52" t="40850" r="2096" b="17124"/>
          <a:stretch/>
        </p:blipFill>
        <p:spPr>
          <a:xfrm>
            <a:off x="0" y="1445863"/>
            <a:ext cx="5540189" cy="1944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E9D0E-1B11-4ACC-A035-AE1A3C1E48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09" t="48301" r="3639" b="21243"/>
          <a:stretch/>
        </p:blipFill>
        <p:spPr>
          <a:xfrm>
            <a:off x="5593980" y="1445863"/>
            <a:ext cx="6450106" cy="182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EBE1DF-BF6D-4D9B-A91D-3ACF2408F4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250" t="42353" r="20405" b="37361"/>
          <a:stretch/>
        </p:blipFill>
        <p:spPr>
          <a:xfrm>
            <a:off x="3202643" y="5369862"/>
            <a:ext cx="5894294" cy="1391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53B263-5F50-46D4-ACFC-A29F805C53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366" t="37623" r="11362" b="42091"/>
          <a:stretch/>
        </p:blipFill>
        <p:spPr>
          <a:xfrm>
            <a:off x="4953008" y="3635331"/>
            <a:ext cx="7104529" cy="1391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0CBAC7-75DF-401F-9874-83712AB71E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285" y="5434572"/>
            <a:ext cx="1109568" cy="12497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FBCACD-54A2-46CD-BB71-457F0058D3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2749" y="5434572"/>
            <a:ext cx="1182727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2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BED4-A4E0-4CCF-AB9C-10DBF385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73" y="275147"/>
            <a:ext cx="10515600" cy="1325563"/>
          </a:xfrm>
        </p:spPr>
        <p:txBody>
          <a:bodyPr/>
          <a:lstStyle/>
          <a:p>
            <a:r>
              <a:rPr lang="en-US" altLang="ko-KR" b="1" dirty="0"/>
              <a:t>Data Exploration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64551-52ED-4A30-B5F0-03AE93ECAFC3}"/>
              </a:ext>
            </a:extLst>
          </p:cNvPr>
          <p:cNvSpPr txBox="1"/>
          <p:nvPr/>
        </p:nvSpPr>
        <p:spPr>
          <a:xfrm>
            <a:off x="739589" y="4727219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Significant difference between two data,</a:t>
            </a:r>
          </a:p>
          <a:p>
            <a:r>
              <a:rPr lang="en-US" altLang="ko-KR" dirty="0"/>
              <a:t>Why? Maybe because apple users are more likely to spend money on apps? Proof of iPhone price? Stricter process to upload apps?</a:t>
            </a:r>
          </a:p>
          <a:p>
            <a:endParaRPr lang="en-US" altLang="ko-KR" dirty="0"/>
          </a:p>
          <a:p>
            <a:r>
              <a:rPr lang="en-US" altLang="ko-KR" dirty="0"/>
              <a:t>Because of significance lead us to combine two datasets to account to look from more general perspective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CCEF36-1DEE-4A09-8302-2C8BFBF21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408" y="5372695"/>
            <a:ext cx="1109568" cy="1249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E966A-CF7C-4952-8723-4644C5995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375" y="5372695"/>
            <a:ext cx="1182727" cy="11827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A3E65-5A9B-4528-92E2-9BCB3B1BF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0C9D6-D622-4D20-811B-9D7D61E6B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75" y="2217486"/>
            <a:ext cx="2838450" cy="2589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B4B554-9F26-4354-95D3-9B58ADA8F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632" y="2217627"/>
            <a:ext cx="2916993" cy="25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1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FBCF-F9E9-4864-8FC9-DBD4F55F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Merged Data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43E3-8C70-4A78-93D8-5D06FFD64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extracting apps that exist in both markets, ended up with 328 applications.</a:t>
            </a:r>
          </a:p>
          <a:p>
            <a:r>
              <a:rPr lang="en-US" altLang="ko-KR" dirty="0"/>
              <a:t>There were some difference in app information(some free in Apple but cost money on Google,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Averaged numbered data to look at general trend.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4D4F2-2197-476D-8CB6-4C1B8CD5C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285" y="5434572"/>
            <a:ext cx="1109568" cy="1249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F7DF00-71DC-4BE8-99F9-1DE35041D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749" y="5434572"/>
            <a:ext cx="1182727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3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FA48-B3E8-4CE3-A760-8435405B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62" y="14483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Average Installs &amp; Count Free Mobile Apps by Category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B4B4C-56FF-418C-ADFD-604E9F411C3A}"/>
              </a:ext>
            </a:extLst>
          </p:cNvPr>
          <p:cNvSpPr txBox="1"/>
          <p:nvPr/>
        </p:nvSpPr>
        <p:spPr>
          <a:xfrm>
            <a:off x="8456571" y="1886849"/>
            <a:ext cx="3492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of app installs=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Google - # of installs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Apple - # of users who left a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7A63D9-5EA6-4421-AD8F-A6C9E6A97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662" y="5523910"/>
            <a:ext cx="1183055" cy="1184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C14FBA-D71B-4611-9B30-71BDDA86D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019" y="5523910"/>
            <a:ext cx="1111101" cy="124541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503667-C79E-463C-89C0-D1DCF3B4AC07}"/>
              </a:ext>
            </a:extLst>
          </p:cNvPr>
          <p:cNvCxnSpPr/>
          <p:nvPr/>
        </p:nvCxnSpPr>
        <p:spPr>
          <a:xfrm>
            <a:off x="8392411" y="1693122"/>
            <a:ext cx="0" cy="4895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DDC436B-486C-4B13-ACE3-CEDDF655FE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9" t="2294" r="13628"/>
          <a:stretch/>
        </p:blipFill>
        <p:spPr>
          <a:xfrm>
            <a:off x="0" y="2156199"/>
            <a:ext cx="3957121" cy="27121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D2FB0B-20C1-4DA6-8088-FA5EDC5C6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39" y="1987233"/>
            <a:ext cx="3957121" cy="361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FA48-B3E8-4CE3-A760-8435405B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62" y="14483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Count and Avg Sales by Price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B4B4C-56FF-418C-ADFD-604E9F411C3A}"/>
              </a:ext>
            </a:extLst>
          </p:cNvPr>
          <p:cNvSpPr txBox="1"/>
          <p:nvPr/>
        </p:nvSpPr>
        <p:spPr>
          <a:xfrm>
            <a:off x="8456571" y="1886849"/>
            <a:ext cx="3492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Calculated sales revenue </a:t>
            </a:r>
            <a:r>
              <a:rPr lang="en-US" dirty="0"/>
              <a:t>= </a:t>
            </a:r>
          </a:p>
          <a:p>
            <a:r>
              <a:rPr lang="en-US" dirty="0"/>
              <a:t># of installs or ratings * app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Free apps assumption – sales generated through # of downloads and advertising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7A63D9-5EA6-4421-AD8F-A6C9E6A97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662" y="5523910"/>
            <a:ext cx="1183055" cy="1184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C14FBA-D71B-4611-9B30-71BDDA86D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019" y="5523910"/>
            <a:ext cx="1111101" cy="124541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503667-C79E-463C-89C0-D1DCF3B4AC07}"/>
              </a:ext>
            </a:extLst>
          </p:cNvPr>
          <p:cNvCxnSpPr/>
          <p:nvPr/>
        </p:nvCxnSpPr>
        <p:spPr>
          <a:xfrm>
            <a:off x="8519411" y="1693122"/>
            <a:ext cx="0" cy="4895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2B374372-7D59-4E64-B8B7-9DE97F613D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4222" r="6809"/>
          <a:stretch/>
        </p:blipFill>
        <p:spPr>
          <a:xfrm>
            <a:off x="84666" y="1693122"/>
            <a:ext cx="4385731" cy="35033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6CA2E4-DBD8-4426-9614-50176510E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566" y="1787399"/>
            <a:ext cx="3922686" cy="334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4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FA48-B3E8-4CE3-A760-8435405B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196" y="-312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Which Paid mobile apps are leading in the market?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B4B4C-56FF-418C-ADFD-604E9F411C3A}"/>
              </a:ext>
            </a:extLst>
          </p:cNvPr>
          <p:cNvSpPr txBox="1"/>
          <p:nvPr/>
        </p:nvSpPr>
        <p:spPr>
          <a:xfrm>
            <a:off x="492918" y="4834485"/>
            <a:ext cx="107321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Gaming apps dominate the market, both in volume and estimated sales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Insights into end-user demand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New product opportunities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7A63D9-5EA6-4421-AD8F-A6C9E6A97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084" y="5690930"/>
            <a:ext cx="834450" cy="835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158" y="5822775"/>
            <a:ext cx="686633" cy="765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E9435-C329-447B-B58D-51DBD5DDA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351" y="998288"/>
            <a:ext cx="4952963" cy="3959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B92F24-139A-4A32-A0B5-61C50F3DA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94" y="998288"/>
            <a:ext cx="4752704" cy="373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8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</TotalTime>
  <Words>490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Mobile App Market Insights</vt:lpstr>
      <vt:lpstr>Understand market trends to advise developers on new product development</vt:lpstr>
      <vt:lpstr>Raw data sets retrieved from Kaggle</vt:lpstr>
      <vt:lpstr>Cleaning Data</vt:lpstr>
      <vt:lpstr>Data Exploration</vt:lpstr>
      <vt:lpstr>Merged Data</vt:lpstr>
      <vt:lpstr>Average Installs &amp; Count Free Mobile Apps by Category</vt:lpstr>
      <vt:lpstr>Count and Avg Sales by Price Range</vt:lpstr>
      <vt:lpstr>Which Paid mobile apps are leading in the market? </vt:lpstr>
      <vt:lpstr>The feasibility of deploying a mobile app</vt:lpstr>
      <vt:lpstr>Mobile App market trends</vt:lpstr>
      <vt:lpstr>What’s next?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Discovery</dc:title>
  <dc:creator>Elizabeth Klink</dc:creator>
  <cp:lastModifiedBy>DQ</cp:lastModifiedBy>
  <cp:revision>36</cp:revision>
  <dcterms:created xsi:type="dcterms:W3CDTF">2019-07-08T11:20:37Z</dcterms:created>
  <dcterms:modified xsi:type="dcterms:W3CDTF">2019-07-10T22:50:25Z</dcterms:modified>
</cp:coreProperties>
</file>