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41" r:id="rId1"/>
    <p:sldMasterId id="2147483855" r:id="rId2"/>
    <p:sldMasterId id="2147483685" r:id="rId3"/>
    <p:sldMasterId id="2147483697" r:id="rId4"/>
  </p:sldMasterIdLst>
  <p:notesMasterIdLst>
    <p:notesMasterId r:id="rId29"/>
  </p:notesMasterIdLst>
  <p:handoutMasterIdLst>
    <p:handoutMasterId r:id="rId30"/>
  </p:handoutMasterIdLst>
  <p:sldIdLst>
    <p:sldId id="955" r:id="rId5"/>
    <p:sldId id="957" r:id="rId6"/>
    <p:sldId id="958" r:id="rId7"/>
    <p:sldId id="959" r:id="rId8"/>
    <p:sldId id="960" r:id="rId9"/>
    <p:sldId id="979" r:id="rId10"/>
    <p:sldId id="980" r:id="rId11"/>
    <p:sldId id="961" r:id="rId12"/>
    <p:sldId id="964" r:id="rId13"/>
    <p:sldId id="982" r:id="rId14"/>
    <p:sldId id="973" r:id="rId15"/>
    <p:sldId id="962" r:id="rId16"/>
    <p:sldId id="965" r:id="rId17"/>
    <p:sldId id="966" r:id="rId18"/>
    <p:sldId id="981" r:id="rId19"/>
    <p:sldId id="983" r:id="rId20"/>
    <p:sldId id="963" r:id="rId21"/>
    <p:sldId id="967" r:id="rId22"/>
    <p:sldId id="984" r:id="rId23"/>
    <p:sldId id="968" r:id="rId24"/>
    <p:sldId id="969" r:id="rId25"/>
    <p:sldId id="970" r:id="rId26"/>
    <p:sldId id="971" r:id="rId27"/>
    <p:sldId id="972" r:id="rId28"/>
  </p:sldIdLst>
  <p:sldSz cx="9144000" cy="6858000" type="screen4x3"/>
  <p:notesSz cx="7053263"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hita Dara" initials="A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0E1B"/>
    <a:srgbClr val="BA0C2F"/>
    <a:srgbClr val="000000"/>
    <a:srgbClr val="800080"/>
    <a:srgbClr val="FFFFCC"/>
    <a:srgbClr val="FFFF99"/>
    <a:srgbClr val="00FFFF"/>
    <a:srgbClr val="F36C19"/>
    <a:srgbClr val="CC00CC"/>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8" d="100"/>
          <a:sy n="78" d="100"/>
        </p:scale>
        <p:origin x="161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5455"/>
          </a:xfrm>
          <a:prstGeom prst="rect">
            <a:avLst/>
          </a:prstGeom>
        </p:spPr>
        <p:txBody>
          <a:bodyPr vert="horz" lIns="93497" tIns="46749" rIns="93497" bIns="46749" rtlCol="0"/>
          <a:lstStyle>
            <a:lvl1pPr algn="r">
              <a:defRPr sz="1200"/>
            </a:lvl1pPr>
          </a:lstStyle>
          <a:p>
            <a:fld id="{942B1AF6-CDB1-478F-9D01-7398046465D1}" type="datetimeFigureOut">
              <a:rPr lang="en-US" smtClean="0"/>
              <a:t>4/1/2025</a:t>
            </a:fld>
            <a:endParaRPr lang="en-US"/>
          </a:p>
        </p:txBody>
      </p:sp>
      <p:sp>
        <p:nvSpPr>
          <p:cNvPr id="4" name="Footer Placeholder 3"/>
          <p:cNvSpPr>
            <a:spLocks noGrp="1"/>
          </p:cNvSpPr>
          <p:nvPr>
            <p:ph type="ftr" sz="quarter" idx="2"/>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29"/>
            <a:ext cx="3056414" cy="465455"/>
          </a:xfrm>
          <a:prstGeom prst="rect">
            <a:avLst/>
          </a:prstGeom>
        </p:spPr>
        <p:txBody>
          <a:bodyPr vert="horz" lIns="93497" tIns="46749" rIns="93497" bIns="46749" rtlCol="0" anchor="b"/>
          <a:lstStyle>
            <a:lvl1pPr algn="r">
              <a:defRPr sz="1200"/>
            </a:lvl1pPr>
          </a:lstStyle>
          <a:p>
            <a:fld id="{3BC553D5-AB52-4EA4-80BD-D73B6EAF2F77}" type="slidenum">
              <a:rPr lang="en-US" smtClean="0"/>
              <a:t>‹#›</a:t>
            </a:fld>
            <a:endParaRPr lang="en-US"/>
          </a:p>
        </p:txBody>
      </p:sp>
    </p:spTree>
    <p:extLst>
      <p:ext uri="{BB962C8B-B14F-4D97-AF65-F5344CB8AC3E}">
        <p14:creationId xmlns:p14="http://schemas.microsoft.com/office/powerpoint/2010/main" val="4029705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5455"/>
          </a:xfrm>
          <a:prstGeom prst="rect">
            <a:avLst/>
          </a:prstGeom>
        </p:spPr>
        <p:txBody>
          <a:bodyPr vert="horz" lIns="93497" tIns="46749" rIns="93497" bIns="46749" rtlCol="0"/>
          <a:lstStyle>
            <a:lvl1pPr algn="l">
              <a:defRPr sz="1200"/>
            </a:lvl1pPr>
          </a:lstStyle>
          <a:p>
            <a:endParaRPr lang="en-US"/>
          </a:p>
        </p:txBody>
      </p:sp>
      <p:sp>
        <p:nvSpPr>
          <p:cNvPr id="3" name="Date Placeholder 2"/>
          <p:cNvSpPr>
            <a:spLocks noGrp="1"/>
          </p:cNvSpPr>
          <p:nvPr>
            <p:ph type="dt" idx="1"/>
          </p:nvPr>
        </p:nvSpPr>
        <p:spPr>
          <a:xfrm>
            <a:off x="3995217" y="0"/>
            <a:ext cx="3056414" cy="465455"/>
          </a:xfrm>
          <a:prstGeom prst="rect">
            <a:avLst/>
          </a:prstGeom>
        </p:spPr>
        <p:txBody>
          <a:bodyPr vert="horz" lIns="93497" tIns="46749" rIns="93497" bIns="46749" rtlCol="0"/>
          <a:lstStyle>
            <a:lvl1pPr algn="r">
              <a:defRPr sz="1200"/>
            </a:lvl1pPr>
          </a:lstStyle>
          <a:p>
            <a:fld id="{7223ADDA-68B9-481A-BF6F-D4ED7E554F67}" type="datetimeFigureOut">
              <a:rPr lang="en-US" smtClean="0"/>
              <a:pPr/>
              <a:t>4/1/2025</a:t>
            </a:fld>
            <a:endParaRPr lang="en-US"/>
          </a:p>
        </p:txBody>
      </p:sp>
      <p:sp>
        <p:nvSpPr>
          <p:cNvPr id="4" name="Slide Image Placeholder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endParaRPr lang="en-US"/>
          </a:p>
        </p:txBody>
      </p:sp>
      <p:sp>
        <p:nvSpPr>
          <p:cNvPr id="5" name="Notes Placeholder 4"/>
          <p:cNvSpPr>
            <a:spLocks noGrp="1"/>
          </p:cNvSpPr>
          <p:nvPr>
            <p:ph type="body" sz="quarter" idx="3"/>
          </p:nvPr>
        </p:nvSpPr>
        <p:spPr>
          <a:xfrm>
            <a:off x="705327" y="4421823"/>
            <a:ext cx="5642610" cy="4189095"/>
          </a:xfrm>
          <a:prstGeom prst="rect">
            <a:avLst/>
          </a:prstGeom>
        </p:spPr>
        <p:txBody>
          <a:bodyPr vert="horz" lIns="93497" tIns="46749" rIns="93497" bIns="467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56414" cy="465455"/>
          </a:xfrm>
          <a:prstGeom prst="rect">
            <a:avLst/>
          </a:prstGeom>
        </p:spPr>
        <p:txBody>
          <a:bodyPr vert="horz" lIns="93497" tIns="46749" rIns="93497" bIns="46749"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42029"/>
            <a:ext cx="3056414" cy="465455"/>
          </a:xfrm>
          <a:prstGeom prst="rect">
            <a:avLst/>
          </a:prstGeom>
        </p:spPr>
        <p:txBody>
          <a:bodyPr vert="horz" lIns="93497" tIns="46749" rIns="93497" bIns="46749" rtlCol="0" anchor="b"/>
          <a:lstStyle>
            <a:lvl1pPr algn="r">
              <a:defRPr sz="1200"/>
            </a:lvl1pPr>
          </a:lstStyle>
          <a:p>
            <a:fld id="{C86F48DB-0FFF-4FDA-9BCE-97C5A8F30BB1}" type="slidenum">
              <a:rPr lang="en-US" smtClean="0"/>
              <a:pPr/>
              <a:t>‹#›</a:t>
            </a:fld>
            <a:endParaRPr lang="en-US"/>
          </a:p>
        </p:txBody>
      </p:sp>
    </p:spTree>
    <p:extLst>
      <p:ext uri="{BB962C8B-B14F-4D97-AF65-F5344CB8AC3E}">
        <p14:creationId xmlns:p14="http://schemas.microsoft.com/office/powerpoint/2010/main" val="2445319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6F48DB-0FFF-4FDA-9BCE-97C5A8F30BB1}" type="slidenum">
              <a:rPr lang="en-US" smtClean="0"/>
              <a:pPr/>
              <a:t>17</a:t>
            </a:fld>
            <a:endParaRPr lang="en-US"/>
          </a:p>
        </p:txBody>
      </p:sp>
    </p:spTree>
    <p:extLst>
      <p:ext uri="{BB962C8B-B14F-4D97-AF65-F5344CB8AC3E}">
        <p14:creationId xmlns:p14="http://schemas.microsoft.com/office/powerpoint/2010/main" val="320693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B7A43F-5115-4491-A120-E01093D7035C}"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F72E6-054E-415C-9C40-BA5A816C389C}" type="slidenum">
              <a:rPr lang="en-US" smtClean="0"/>
              <a:pPr/>
              <a:t>‹#›</a:t>
            </a:fld>
            <a:endParaRPr lang="en-US"/>
          </a:p>
        </p:txBody>
      </p:sp>
      <p:sp>
        <p:nvSpPr>
          <p:cNvPr id="7" name="TextBox 6"/>
          <p:cNvSpPr txBox="1"/>
          <p:nvPr userDrawn="1"/>
        </p:nvSpPr>
        <p:spPr>
          <a:xfrm>
            <a:off x="1697182" y="280553"/>
            <a:ext cx="1828799" cy="738664"/>
          </a:xfrm>
          <a:prstGeom prst="rect">
            <a:avLst/>
          </a:prstGeom>
          <a:solidFill>
            <a:schemeClr val="bg1"/>
          </a:solidFill>
        </p:spPr>
        <p:txBody>
          <a:bodyPr wrap="square" rtlCol="0">
            <a:spAutoFit/>
          </a:bodyPr>
          <a:lstStyle/>
          <a:p>
            <a:r>
              <a:rPr lang="en-IN" sz="1400"/>
              <a:t>Nilkamal School of Mathematics, Applied Statistics &amp; Analytics</a:t>
            </a:r>
          </a:p>
        </p:txBody>
      </p:sp>
    </p:spTree>
    <p:extLst>
      <p:ext uri="{BB962C8B-B14F-4D97-AF65-F5344CB8AC3E}">
        <p14:creationId xmlns:p14="http://schemas.microsoft.com/office/powerpoint/2010/main" val="1007143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90263FA-B70D-4D52-9247-9144F8F5897F}"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1154857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EC07A2-3B83-4F65-A5B2-FFF69D9149A3}"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3438806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403641-13C5-4FEC-874F-925A8F607A3B}"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715166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B502C19-9D3A-4C62-93A2-11031B73F82E}"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13897411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502C19-9D3A-4C62-93A2-11031B73F82E}"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1503988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B502C19-9D3A-4C62-93A2-11031B73F82E}"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243606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B502C19-9D3A-4C62-93A2-11031B73F82E}"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16239362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B502C19-9D3A-4C62-93A2-11031B73F82E}" type="datetimeFigureOut">
              <a:rPr lang="en-IN" smtClean="0"/>
              <a:t>01-04-2025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102715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B502C19-9D3A-4C62-93A2-11031B73F82E}" type="datetimeFigureOut">
              <a:rPr lang="en-IN" smtClean="0"/>
              <a:t>01-04-2025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20646729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02C19-9D3A-4C62-93A2-11031B73F82E}" type="datetimeFigureOut">
              <a:rPr lang="en-IN" smtClean="0"/>
              <a:t>01-04-2025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2329485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29BFFA5-0C57-47B5-8C58-57486B229C81}"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410490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02C19-9D3A-4C62-93A2-11031B73F82E}"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1343825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B502C19-9D3A-4C62-93A2-11031B73F82E}"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39667813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502C19-9D3A-4C62-93A2-11031B73F82E}"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143922623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B502C19-9D3A-4C62-93A2-11031B73F82E}"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3701451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B502C19-9D3A-4C62-93A2-11031B73F82E}" type="datetimeFigureOut">
              <a:rPr lang="en-IN" smtClean="0"/>
              <a:t>01-04-2025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61D6EB-F63A-4497-BB4E-C73C72464458}" type="slidenum">
              <a:rPr lang="en-IN" smtClean="0"/>
              <a:t>‹#›</a:t>
            </a:fld>
            <a:endParaRPr lang="en-IN"/>
          </a:p>
        </p:txBody>
      </p:sp>
    </p:spTree>
    <p:extLst>
      <p:ext uri="{BB962C8B-B14F-4D97-AF65-F5344CB8AC3E}">
        <p14:creationId xmlns:p14="http://schemas.microsoft.com/office/powerpoint/2010/main" val="28669379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8D40FF5-6E54-464A-8AB0-4A3FB6F4E797}"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24788855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653598-AB23-4C2A-8F98-7D312916D727}"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17872364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10714-FCDB-4377-9474-CB38F67F4F56}"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2349197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3BDAB7E-0BA2-488C-A297-D771FE197611}"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38536220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B44BD9-4C37-4CA2-A7F5-8F56EF7BF020}" type="datetime1">
              <a:rPr lang="en-US" smtClean="0"/>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584725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391D1D6-BB41-47F0-A3A3-D7D218B68BA1}"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28170945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939C4B-F7E6-4A8B-9CA7-16E12565A0D5}" type="datetime1">
              <a:rPr lang="en-US" smtClean="0"/>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311214691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AB759-4593-4E30-9C34-54607E0ADE86}" type="datetime1">
              <a:rPr lang="en-US" smtClean="0"/>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12150196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0B84BE-A7BC-4842-BDDA-5CC4C9EC216F}"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297913811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D05D6D-3E1A-45A7-A8AC-48BEA1F65FE4}"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32195608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BEDCD8-7284-484F-8411-505AE5F570BF}"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21568216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EB77DD-E7F3-4225-8552-29C8FDB757E6}"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14372D-632F-4A58-BA3C-7A8ABE7DE7B8}" type="slidenum">
              <a:rPr lang="en-US" smtClean="0"/>
              <a:pPr/>
              <a:t>‹#›</a:t>
            </a:fld>
            <a:endParaRPr lang="en-US"/>
          </a:p>
        </p:txBody>
      </p:sp>
    </p:spTree>
    <p:extLst>
      <p:ext uri="{BB962C8B-B14F-4D97-AF65-F5344CB8AC3E}">
        <p14:creationId xmlns:p14="http://schemas.microsoft.com/office/powerpoint/2010/main" val="1368808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4775C89-B481-4B66-A993-C8415E3D9791}"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28457714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A713BB-59C1-4990-B204-97E00D97D8A4}"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406870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68CBD1-24BD-4FAA-9509-1EA7E448E90D}"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41373097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95E0534-9A00-485C-9680-17C9DB44C1A6}"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254289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C89B3B-696F-452B-B693-B715E1EDEDA4}"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29743047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51C5DE-7C56-478C-91D2-92313F3E726A}" type="datetime1">
              <a:rPr lang="en-US" smtClean="0"/>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23927986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8C60DB-429D-443B-87B1-EF254A8D040E}" type="datetime1">
              <a:rPr lang="en-US" smtClean="0"/>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31854379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3FD5C1-5736-4D6A-9962-BBD05EBF1EDC}" type="datetime1">
              <a:rPr lang="en-US" smtClean="0"/>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34735629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EC6F8-6997-4547-90D3-F9CA66F1C569}"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6931940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FBD31-8F9C-4A38-82E6-6EF5AD328655}"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1410118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F6204E-1E18-421D-A306-FD1B4ACE705A}"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273582685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C261E9-37AA-4701-9F8D-3575571CA920}" type="datetime1">
              <a:rPr lang="en-US" smtClean="0"/>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9F3CF2-7EA2-E04F-90FB-A86343F049F1}" type="slidenum">
              <a:rPr lang="en-US" smtClean="0"/>
              <a:pPr/>
              <a:t>‹#›</a:t>
            </a:fld>
            <a:endParaRPr lang="en-US"/>
          </a:p>
        </p:txBody>
      </p:sp>
    </p:spTree>
    <p:extLst>
      <p:ext uri="{BB962C8B-B14F-4D97-AF65-F5344CB8AC3E}">
        <p14:creationId xmlns:p14="http://schemas.microsoft.com/office/powerpoint/2010/main" val="561649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A55B2E-5FE3-4BC2-B3B1-5017D0D74F45}"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1266013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0CFFFE7-1B98-468B-BCCD-CF53CD9968CC}" type="datetime1">
              <a:rPr lang="en-US" smtClean="0"/>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3761118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860993A-0498-43A3-82DA-90C68EC3EF50}" type="datetime1">
              <a:rPr lang="en-US" smtClean="0"/>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4091022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C1AF80-AC44-434D-A1E0-EC27AA54D1A4}" type="datetime1">
              <a:rPr lang="en-US" smtClean="0"/>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258408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141287A-4C45-4304-9EC0-C303D513C901}" type="datetime1">
              <a:rPr lang="en-US" smtClean="0"/>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6F72E6-054E-415C-9C40-BA5A816C389C}" type="slidenum">
              <a:rPr lang="en-US" smtClean="0"/>
              <a:pPr/>
              <a:t>‹#›</a:t>
            </a:fld>
            <a:endParaRPr lang="en-US"/>
          </a:p>
        </p:txBody>
      </p:sp>
    </p:spTree>
    <p:extLst>
      <p:ext uri="{BB962C8B-B14F-4D97-AF65-F5344CB8AC3E}">
        <p14:creationId xmlns:p14="http://schemas.microsoft.com/office/powerpoint/2010/main" val="2987781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png"/><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alphaModFix amt="8800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959773-1A7C-47A7-9DF9-049FFC97F1C9}" type="datetime1">
              <a:rPr lang="en-US" smtClean="0"/>
              <a:t>4/1/2025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F72E6-054E-415C-9C40-BA5A816C389C}" type="slidenum">
              <a:rPr lang="en-US" smtClean="0"/>
              <a:pPr/>
              <a:t>‹#›</a:t>
            </a:fld>
            <a:endParaRPr lang="en-US"/>
          </a:p>
        </p:txBody>
      </p:sp>
      <p:pic>
        <p:nvPicPr>
          <p:cNvPr id="13314" name="Picture 2" descr="C:\Users\kushadhar.suvarna\Desktop\NMIMS PPT\PPT format Uni&amp;College-17.jp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userDrawn="1"/>
        </p:nvSpPr>
        <p:spPr>
          <a:xfrm>
            <a:off x="1747406" y="285029"/>
            <a:ext cx="1863436" cy="738664"/>
          </a:xfrm>
          <a:prstGeom prst="rect">
            <a:avLst/>
          </a:prstGeom>
          <a:solidFill>
            <a:schemeClr val="bg1"/>
          </a:solidFill>
        </p:spPr>
        <p:txBody>
          <a:bodyPr wrap="square" rtlCol="0">
            <a:spAutoFit/>
          </a:bodyPr>
          <a:lstStyle/>
          <a:p>
            <a:r>
              <a:rPr lang="en-IN" sz="1400"/>
              <a:t>Nilkamal School of Mathematics, Applied Statistics &amp; Analytics</a:t>
            </a:r>
          </a:p>
        </p:txBody>
      </p:sp>
    </p:spTree>
    <p:extLst>
      <p:ext uri="{BB962C8B-B14F-4D97-AF65-F5344CB8AC3E}">
        <p14:creationId xmlns:p14="http://schemas.microsoft.com/office/powerpoint/2010/main" val="1532638830"/>
      </p:ext>
    </p:extLst>
  </p:cSld>
  <p:clrMap bg1="lt1" tx1="dk1" bg2="lt2" tx2="dk2" accent1="accent1" accent2="accent2" accent3="accent3" accent4="accent4" accent5="accent5" accent6="accent6" hlink="hlink" folHlink="folHlink"/>
  <p:sldLayoutIdLst>
    <p:sldLayoutId id="2147483842" r:id="rId1"/>
    <p:sldLayoutId id="2147483853"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502C19-9D3A-4C62-93A2-11031B73F82E}" type="datetimeFigureOut">
              <a:rPr lang="en-IN" smtClean="0"/>
              <a:t>01-04-2025</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1D6EB-F63A-4497-BB4E-C73C72464458}" type="slidenum">
              <a:rPr lang="en-IN" smtClean="0"/>
              <a:t>‹#›</a:t>
            </a:fld>
            <a:endParaRPr lang="en-IN"/>
          </a:p>
        </p:txBody>
      </p:sp>
    </p:spTree>
    <p:extLst>
      <p:ext uri="{BB962C8B-B14F-4D97-AF65-F5344CB8AC3E}">
        <p14:creationId xmlns:p14="http://schemas.microsoft.com/office/powerpoint/2010/main" val="63083953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8800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871EAF-265F-49B9-8D72-39D66B874779}" type="datetime1">
              <a:rPr lang="en-US" smtClean="0"/>
              <a:t>4/1/2025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14372D-632F-4A58-BA3C-7A8ABE7DE7B8}" type="slidenum">
              <a:rPr lang="en-US" smtClean="0"/>
              <a:pPr/>
              <a:t>‹#›</a:t>
            </a:fld>
            <a:endParaRPr lang="en-US"/>
          </a:p>
        </p:txBody>
      </p:sp>
    </p:spTree>
    <p:extLst>
      <p:ext uri="{BB962C8B-B14F-4D97-AF65-F5344CB8AC3E}">
        <p14:creationId xmlns:p14="http://schemas.microsoft.com/office/powerpoint/2010/main" val="1043188618"/>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alphaModFix amt="8800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4032CE-E6EA-4ACB-9E1C-5B547F8736FA}" type="datetime1">
              <a:rPr lang="en-US" smtClean="0"/>
              <a:t>4/1/2025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9F3CF2-7EA2-E04F-90FB-A86343F049F1}" type="slidenum">
              <a:rPr lang="en-US" smtClean="0"/>
              <a:pPr/>
              <a:t>‹#›</a:t>
            </a:fld>
            <a:endParaRPr lang="en-US"/>
          </a:p>
        </p:txBody>
      </p:sp>
      <p:pic>
        <p:nvPicPr>
          <p:cNvPr id="205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763"/>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7506402"/>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latin typeface="Times New Roman" panose="02020603050405020304" pitchFamily="18" charset="0"/>
                <a:cs typeface="Times New Roman" panose="02020603050405020304" pitchFamily="18" charset="0"/>
              </a:rPr>
              <a:t>From Practice to Perfection: </a:t>
            </a:r>
            <a:br>
              <a:rPr lang="en-US" i="1" dirty="0">
                <a:latin typeface="Times New Roman" panose="02020603050405020304" pitchFamily="18" charset="0"/>
                <a:cs typeface="Times New Roman" panose="02020603050405020304" pitchFamily="18" charset="0"/>
              </a:rPr>
            </a:br>
            <a:r>
              <a:rPr lang="en-US" i="1" dirty="0">
                <a:latin typeface="Times New Roman" panose="02020603050405020304" pitchFamily="18" charset="0"/>
                <a:cs typeface="Times New Roman" panose="02020603050405020304" pitchFamily="18" charset="0"/>
              </a:rPr>
              <a:t>AI Interview App</a:t>
            </a:r>
            <a:endParaRPr lang="en-IN" i="1" dirty="0"/>
          </a:p>
        </p:txBody>
      </p:sp>
      <p:sp>
        <p:nvSpPr>
          <p:cNvPr id="3" name="Subtitle 2"/>
          <p:cNvSpPr>
            <a:spLocks noGrp="1"/>
          </p:cNvSpPr>
          <p:nvPr>
            <p:ph type="subTitle" idx="1"/>
          </p:nvPr>
        </p:nvSpPr>
        <p:spPr>
          <a:xfrm>
            <a:off x="1371600" y="3886200"/>
            <a:ext cx="6400800" cy="2470150"/>
          </a:xfrm>
        </p:spPr>
        <p:txBody>
          <a:bodyPr>
            <a:normAutofit lnSpcReduction="10000"/>
          </a:bodyPr>
          <a:lstStyle/>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Hardik Dhingra (A010)</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Janisa Kaur (A021)</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Vidhika Rangwani (A023)</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Shorya Mehra (A027)</a:t>
            </a:r>
          </a:p>
          <a:p>
            <a:r>
              <a:rPr lang="en-US" sz="2000" dirty="0" err="1">
                <a:solidFill>
                  <a:schemeClr val="tx1">
                    <a:lumMod val="95000"/>
                    <a:lumOff val="5000"/>
                  </a:schemeClr>
                </a:solidFill>
                <a:latin typeface="Times New Roman" panose="02020603050405020304" pitchFamily="18" charset="0"/>
                <a:cs typeface="Times New Roman" panose="02020603050405020304" pitchFamily="18" charset="0"/>
              </a:rPr>
              <a:t>Kesmyaa</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Nayyar (A028)</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Mentor:</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Prof. Subhash</a:t>
            </a:r>
          </a:p>
        </p:txBody>
      </p:sp>
      <p:sp>
        <p:nvSpPr>
          <p:cNvPr id="5" name="Slide Number Placeholder 4"/>
          <p:cNvSpPr>
            <a:spLocks noGrp="1"/>
          </p:cNvSpPr>
          <p:nvPr>
            <p:ph type="sldNum" sz="quarter" idx="12"/>
          </p:nvPr>
        </p:nvSpPr>
        <p:spPr/>
        <p:txBody>
          <a:bodyPr/>
          <a:lstStyle/>
          <a:p>
            <a:fld id="{7F6F72E6-054E-415C-9C40-BA5A816C389C}" type="slidenum">
              <a:rPr lang="en-US" smtClean="0"/>
              <a:pPr/>
              <a:t>1</a:t>
            </a:fld>
            <a:endParaRPr lang="en-US"/>
          </a:p>
        </p:txBody>
      </p:sp>
    </p:spTree>
    <p:extLst>
      <p:ext uri="{BB962C8B-B14F-4D97-AF65-F5344CB8AC3E}">
        <p14:creationId xmlns:p14="http://schemas.microsoft.com/office/powerpoint/2010/main" val="1960436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509DE26-51A4-BACF-844B-62DC93D66D37}"/>
              </a:ext>
            </a:extLst>
          </p:cNvPr>
          <p:cNvSpPr/>
          <p:nvPr/>
        </p:nvSpPr>
        <p:spPr>
          <a:xfrm>
            <a:off x="4595150" y="2153212"/>
            <a:ext cx="4305782" cy="3784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742DDEA9-6B5D-E531-2218-33173077F122}"/>
              </a:ext>
            </a:extLst>
          </p:cNvPr>
          <p:cNvSpPr/>
          <p:nvPr/>
        </p:nvSpPr>
        <p:spPr>
          <a:xfrm>
            <a:off x="177608" y="2153212"/>
            <a:ext cx="4305782" cy="37846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Slide Number Placeholder 4">
            <a:extLst>
              <a:ext uri="{FF2B5EF4-FFF2-40B4-BE49-F238E27FC236}">
                <a16:creationId xmlns:a16="http://schemas.microsoft.com/office/drawing/2014/main" id="{3C0EEA47-6A1E-6008-2C9A-C8CF805CDC9D}"/>
              </a:ext>
            </a:extLst>
          </p:cNvPr>
          <p:cNvSpPr>
            <a:spLocks noGrp="1"/>
          </p:cNvSpPr>
          <p:nvPr>
            <p:ph type="sldNum" sz="quarter" idx="12"/>
          </p:nvPr>
        </p:nvSpPr>
        <p:spPr/>
        <p:txBody>
          <a:bodyPr/>
          <a:lstStyle/>
          <a:p>
            <a:fld id="{7F6F72E6-054E-415C-9C40-BA5A816C389C}" type="slidenum">
              <a:rPr lang="en-US" smtClean="0"/>
              <a:pPr/>
              <a:t>10</a:t>
            </a:fld>
            <a:endParaRPr lang="en-US"/>
          </a:p>
        </p:txBody>
      </p:sp>
      <p:sp>
        <p:nvSpPr>
          <p:cNvPr id="8" name="TextBox 7">
            <a:extLst>
              <a:ext uri="{FF2B5EF4-FFF2-40B4-BE49-F238E27FC236}">
                <a16:creationId xmlns:a16="http://schemas.microsoft.com/office/drawing/2014/main" id="{B1F59C7D-0414-63D7-9701-91237A92FA79}"/>
              </a:ext>
            </a:extLst>
          </p:cNvPr>
          <p:cNvSpPr txBox="1"/>
          <p:nvPr/>
        </p:nvSpPr>
        <p:spPr>
          <a:xfrm>
            <a:off x="531150" y="3010061"/>
            <a:ext cx="3952240"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5338BE21-4FF3-2C9A-D331-5E373F391802}"/>
              </a:ext>
            </a:extLst>
          </p:cNvPr>
          <p:cNvSpPr txBox="1"/>
          <p:nvPr/>
        </p:nvSpPr>
        <p:spPr>
          <a:xfrm>
            <a:off x="289368" y="2284024"/>
            <a:ext cx="4003040" cy="3462486"/>
          </a:xfrm>
          <a:prstGeom prst="rect">
            <a:avLst/>
          </a:prstGeom>
          <a:noFill/>
          <a:ln>
            <a:noFill/>
          </a:ln>
        </p:spPr>
        <p:txBody>
          <a:bodyPr wrap="square" rtlCol="0">
            <a:spAutoFit/>
          </a:bodyPr>
          <a:lstStyle/>
          <a:p>
            <a:pPr algn="ctr"/>
            <a:r>
              <a:rPr lang="en-IN" sz="2700" b="1" dirty="0">
                <a:latin typeface="Times New Roman" panose="02020603050405020304" pitchFamily="18" charset="0"/>
                <a:cs typeface="Times New Roman" panose="02020603050405020304" pitchFamily="18" charset="0"/>
              </a:rPr>
              <a:t>Ridge Regression </a:t>
            </a:r>
          </a:p>
          <a:p>
            <a:pPr algn="ctr"/>
            <a:r>
              <a:rPr lang="en-IN" sz="2400" dirty="0">
                <a:latin typeface="Times New Roman" panose="02020603050405020304" pitchFamily="18" charset="0"/>
                <a:cs typeface="Times New Roman" panose="02020603050405020304" pitchFamily="18" charset="0"/>
              </a:rPr>
              <a:t>It is a type of traditional machine learning model used for text-based regression tasks. It converts text into numerical features and applies linear regression to it for the purpose of scoring responses or sentiment analysis.</a:t>
            </a:r>
          </a:p>
        </p:txBody>
      </p:sp>
      <p:sp>
        <p:nvSpPr>
          <p:cNvPr id="10" name="TextBox 9">
            <a:extLst>
              <a:ext uri="{FF2B5EF4-FFF2-40B4-BE49-F238E27FC236}">
                <a16:creationId xmlns:a16="http://schemas.microsoft.com/office/drawing/2014/main" id="{BAF42A75-1C21-1064-5205-3A2C041ED744}"/>
              </a:ext>
            </a:extLst>
          </p:cNvPr>
          <p:cNvSpPr txBox="1"/>
          <p:nvPr/>
        </p:nvSpPr>
        <p:spPr>
          <a:xfrm>
            <a:off x="4595150" y="2210764"/>
            <a:ext cx="4305782" cy="2970044"/>
          </a:xfrm>
          <a:prstGeom prst="rect">
            <a:avLst/>
          </a:prstGeom>
          <a:noFill/>
          <a:ln>
            <a:noFill/>
          </a:ln>
        </p:spPr>
        <p:txBody>
          <a:bodyPr wrap="square" rtlCol="0">
            <a:spAutoFit/>
          </a:bodyPr>
          <a:lstStyle/>
          <a:p>
            <a:pPr algn="ctr"/>
            <a:r>
              <a:rPr lang="en-IN" sz="2700" b="1" dirty="0">
                <a:latin typeface="Times New Roman" panose="02020603050405020304" pitchFamily="18" charset="0"/>
                <a:cs typeface="Times New Roman" panose="02020603050405020304" pitchFamily="18" charset="0"/>
              </a:rPr>
              <a:t>BERT </a:t>
            </a:r>
          </a:p>
          <a:p>
            <a:pPr algn="ctr"/>
            <a:r>
              <a:rPr lang="en-IN" sz="2000" b="1" dirty="0">
                <a:latin typeface="Times New Roman" panose="02020603050405020304" pitchFamily="18" charset="0"/>
                <a:cs typeface="Times New Roman" panose="02020603050405020304" pitchFamily="18" charset="0"/>
              </a:rPr>
              <a:t>(Bidirectional Encoder Representations from Transformers) </a:t>
            </a:r>
          </a:p>
          <a:p>
            <a:pPr algn="ctr"/>
            <a:r>
              <a:rPr lang="en-IN" sz="2400" dirty="0">
                <a:latin typeface="Times New Roman" panose="02020603050405020304" pitchFamily="18" charset="0"/>
                <a:cs typeface="Times New Roman" panose="02020603050405020304" pitchFamily="18" charset="0"/>
              </a:rPr>
              <a:t>It is a deep learning transformer-based model used for powerful tasks like text classification, sentiment analysis, question answering and response scoring.</a:t>
            </a:r>
          </a:p>
        </p:txBody>
      </p:sp>
      <p:sp>
        <p:nvSpPr>
          <p:cNvPr id="14" name="Title 1">
            <a:extLst>
              <a:ext uri="{FF2B5EF4-FFF2-40B4-BE49-F238E27FC236}">
                <a16:creationId xmlns:a16="http://schemas.microsoft.com/office/drawing/2014/main" id="{B42614E2-3244-A4D8-B5AB-4D20EFF9DC58}"/>
              </a:ext>
            </a:extLst>
          </p:cNvPr>
          <p:cNvSpPr>
            <a:spLocks noGrp="1"/>
          </p:cNvSpPr>
          <p:nvPr>
            <p:ph type="title"/>
          </p:nvPr>
        </p:nvSpPr>
        <p:spPr>
          <a:xfrm>
            <a:off x="480350" y="882259"/>
            <a:ext cx="8229600" cy="1143000"/>
          </a:xfrm>
        </p:spPr>
        <p:txBody>
          <a:bodyPr/>
          <a:lstStyle/>
          <a:p>
            <a:r>
              <a:rPr lang="en-IN" b="1" dirty="0">
                <a:latin typeface="Times New Roman" panose="02020603050405020304" pitchFamily="18" charset="0"/>
                <a:cs typeface="Times New Roman" panose="02020603050405020304" pitchFamily="18" charset="0"/>
              </a:rPr>
              <a:t>Textual Models</a:t>
            </a:r>
          </a:p>
        </p:txBody>
      </p:sp>
    </p:spTree>
    <p:extLst>
      <p:ext uri="{BB962C8B-B14F-4D97-AF65-F5344CB8AC3E}">
        <p14:creationId xmlns:p14="http://schemas.microsoft.com/office/powerpoint/2010/main" val="1654886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55EE3-1A64-F8B4-CABF-2B98F5192FCD}"/>
              </a:ext>
            </a:extLst>
          </p:cNvPr>
          <p:cNvSpPr>
            <a:spLocks noGrp="1"/>
          </p:cNvSpPr>
          <p:nvPr>
            <p:ph type="title"/>
          </p:nvPr>
        </p:nvSpPr>
        <p:spPr>
          <a:xfrm>
            <a:off x="457200" y="978273"/>
            <a:ext cx="8229600" cy="1033166"/>
          </a:xfrm>
        </p:spPr>
        <p:txBody>
          <a:bodyPr/>
          <a:lstStyle/>
          <a:p>
            <a:r>
              <a:rPr lang="en-US" b="1" dirty="0">
                <a:latin typeface="Times New Roman" panose="02020603050405020304" pitchFamily="18" charset="0"/>
                <a:cs typeface="Times New Roman" panose="02020603050405020304" pitchFamily="18" charset="0"/>
              </a:rPr>
              <a:t>Snippet of the Data</a:t>
            </a:r>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7613B87-0896-C056-9B1A-7C39AE6FB532}"/>
              </a:ext>
            </a:extLst>
          </p:cNvPr>
          <p:cNvSpPr>
            <a:spLocks noGrp="1"/>
          </p:cNvSpPr>
          <p:nvPr>
            <p:ph type="sldNum" sz="quarter" idx="12"/>
          </p:nvPr>
        </p:nvSpPr>
        <p:spPr/>
        <p:txBody>
          <a:bodyPr/>
          <a:lstStyle/>
          <a:p>
            <a:fld id="{7F6F72E6-054E-415C-9C40-BA5A816C389C}" type="slidenum">
              <a:rPr lang="en-US" smtClean="0"/>
              <a:pPr/>
              <a:t>11</a:t>
            </a:fld>
            <a:endParaRPr lang="en-US"/>
          </a:p>
        </p:txBody>
      </p:sp>
      <p:pic>
        <p:nvPicPr>
          <p:cNvPr id="11" name="Picture 10">
            <a:extLst>
              <a:ext uri="{FF2B5EF4-FFF2-40B4-BE49-F238E27FC236}">
                <a16:creationId xmlns:a16="http://schemas.microsoft.com/office/drawing/2014/main" id="{719C252D-514B-8215-464B-812AB9952C27}"/>
              </a:ext>
            </a:extLst>
          </p:cNvPr>
          <p:cNvPicPr>
            <a:picLocks noChangeAspect="1"/>
          </p:cNvPicPr>
          <p:nvPr/>
        </p:nvPicPr>
        <p:blipFill>
          <a:blip r:embed="rId2"/>
          <a:stretch>
            <a:fillRect/>
          </a:stretch>
        </p:blipFill>
        <p:spPr>
          <a:xfrm>
            <a:off x="228600" y="2153123"/>
            <a:ext cx="8686800" cy="3464335"/>
          </a:xfrm>
          <a:prstGeom prst="rect">
            <a:avLst/>
          </a:prstGeom>
          <a:ln>
            <a:solidFill>
              <a:schemeClr val="tx1"/>
            </a:solidFill>
          </a:ln>
        </p:spPr>
      </p:pic>
    </p:spTree>
    <p:extLst>
      <p:ext uri="{BB962C8B-B14F-4D97-AF65-F5344CB8AC3E}">
        <p14:creationId xmlns:p14="http://schemas.microsoft.com/office/powerpoint/2010/main" val="670102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7319-A5B0-B92D-D281-B25B921542A0}"/>
              </a:ext>
            </a:extLst>
          </p:cNvPr>
          <p:cNvSpPr>
            <a:spLocks noGrp="1"/>
          </p:cNvSpPr>
          <p:nvPr>
            <p:ph type="title"/>
          </p:nvPr>
        </p:nvSpPr>
        <p:spPr>
          <a:xfrm>
            <a:off x="457200" y="1024176"/>
            <a:ext cx="8229600" cy="946149"/>
          </a:xfrm>
        </p:spPr>
        <p:txBody>
          <a:bodyPr/>
          <a:lstStyle/>
          <a:p>
            <a:r>
              <a:rPr lang="en-IN" b="1" dirty="0">
                <a:latin typeface="Times New Roman" panose="02020603050405020304" pitchFamily="18" charset="0"/>
                <a:cs typeface="Times New Roman" panose="02020603050405020304" pitchFamily="18" charset="0"/>
              </a:rPr>
              <a:t>Evaluating Responses</a:t>
            </a:r>
          </a:p>
        </p:txBody>
      </p:sp>
      <p:sp>
        <p:nvSpPr>
          <p:cNvPr id="5" name="Slide Number Placeholder 4">
            <a:extLst>
              <a:ext uri="{FF2B5EF4-FFF2-40B4-BE49-F238E27FC236}">
                <a16:creationId xmlns:a16="http://schemas.microsoft.com/office/drawing/2014/main" id="{3A7B0353-DD01-C372-471F-08A82F359732}"/>
              </a:ext>
            </a:extLst>
          </p:cNvPr>
          <p:cNvSpPr>
            <a:spLocks noGrp="1"/>
          </p:cNvSpPr>
          <p:nvPr>
            <p:ph type="sldNum" sz="quarter" idx="12"/>
          </p:nvPr>
        </p:nvSpPr>
        <p:spPr/>
        <p:txBody>
          <a:bodyPr/>
          <a:lstStyle/>
          <a:p>
            <a:fld id="{7F6F72E6-054E-415C-9C40-BA5A816C389C}" type="slidenum">
              <a:rPr lang="en-US" smtClean="0"/>
              <a:pPr/>
              <a:t>12</a:t>
            </a:fld>
            <a:endParaRPr lang="en-US"/>
          </a:p>
        </p:txBody>
      </p:sp>
      <p:pic>
        <p:nvPicPr>
          <p:cNvPr id="8" name="Picture 7">
            <a:extLst>
              <a:ext uri="{FF2B5EF4-FFF2-40B4-BE49-F238E27FC236}">
                <a16:creationId xmlns:a16="http://schemas.microsoft.com/office/drawing/2014/main" id="{2D6F25CF-D234-664D-67D6-6DBD259A2378}"/>
              </a:ext>
            </a:extLst>
          </p:cNvPr>
          <p:cNvPicPr>
            <a:picLocks noChangeAspect="1"/>
          </p:cNvPicPr>
          <p:nvPr/>
        </p:nvPicPr>
        <p:blipFill>
          <a:blip r:embed="rId2"/>
          <a:stretch>
            <a:fillRect/>
          </a:stretch>
        </p:blipFill>
        <p:spPr>
          <a:xfrm>
            <a:off x="907925" y="2357194"/>
            <a:ext cx="6795582" cy="2623136"/>
          </a:xfrm>
          <a:prstGeom prst="rect">
            <a:avLst/>
          </a:prstGeom>
          <a:ln>
            <a:solidFill>
              <a:schemeClr val="tx1"/>
            </a:solidFill>
          </a:ln>
        </p:spPr>
      </p:pic>
      <p:sp>
        <p:nvSpPr>
          <p:cNvPr id="6" name="TextBox 5">
            <a:extLst>
              <a:ext uri="{FF2B5EF4-FFF2-40B4-BE49-F238E27FC236}">
                <a16:creationId xmlns:a16="http://schemas.microsoft.com/office/drawing/2014/main" id="{F7F9AC36-13A6-68D1-D996-A8BD8DB545E1}"/>
              </a:ext>
            </a:extLst>
          </p:cNvPr>
          <p:cNvSpPr txBox="1"/>
          <p:nvPr/>
        </p:nvSpPr>
        <p:spPr>
          <a:xfrm>
            <a:off x="792865" y="1926307"/>
            <a:ext cx="2401747"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Ridge Regression</a:t>
            </a: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E22B7609-F96B-383A-4540-01D05FB81D34}"/>
                  </a:ext>
                </a:extLst>
              </p:cNvPr>
              <p:cNvGraphicFramePr>
                <a:graphicFrameLocks noGrp="1"/>
              </p:cNvGraphicFramePr>
              <p:nvPr>
                <p:extLst>
                  <p:ext uri="{D42A27DB-BD31-4B8C-83A1-F6EECF244321}">
                    <p14:modId xmlns:p14="http://schemas.microsoft.com/office/powerpoint/2010/main" val="1306567798"/>
                  </p:ext>
                </p:extLst>
              </p:nvPr>
            </p:nvGraphicFramePr>
            <p:xfrm>
              <a:off x="907925" y="5242750"/>
              <a:ext cx="6795582" cy="1108520"/>
            </p:xfrm>
            <a:graphic>
              <a:graphicData uri="http://schemas.openxmlformats.org/drawingml/2006/table">
                <a:tbl>
                  <a:tblPr firstRow="1" bandRow="1">
                    <a:tableStyleId>{5940675A-B579-460E-94D1-54222C63F5DA}</a:tableStyleId>
                  </a:tblPr>
                  <a:tblGrid>
                    <a:gridCol w="2265194">
                      <a:extLst>
                        <a:ext uri="{9D8B030D-6E8A-4147-A177-3AD203B41FA5}">
                          <a16:colId xmlns:a16="http://schemas.microsoft.com/office/drawing/2014/main" val="1354385468"/>
                        </a:ext>
                      </a:extLst>
                    </a:gridCol>
                    <a:gridCol w="2265194">
                      <a:extLst>
                        <a:ext uri="{9D8B030D-6E8A-4147-A177-3AD203B41FA5}">
                          <a16:colId xmlns:a16="http://schemas.microsoft.com/office/drawing/2014/main" val="2940096822"/>
                        </a:ext>
                      </a:extLst>
                    </a:gridCol>
                    <a:gridCol w="2265194">
                      <a:extLst>
                        <a:ext uri="{9D8B030D-6E8A-4147-A177-3AD203B41FA5}">
                          <a16:colId xmlns:a16="http://schemas.microsoft.com/office/drawing/2014/main" val="3779832763"/>
                        </a:ext>
                      </a:extLst>
                    </a:gridCol>
                  </a:tblGrid>
                  <a:tr h="370840">
                    <a:tc>
                      <a:txBody>
                        <a:bodyPr/>
                        <a:lstStyle/>
                        <a:p>
                          <a:pPr algn="ctr"/>
                          <a:r>
                            <a:rPr lang="en-IN" b="1" dirty="0"/>
                            <a:t>Attribute/Metric</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panose="02040503050406030204" pitchFamily="18" charset="0"/>
                                      </a:rPr>
                                      <m:t>𝐑</m:t>
                                    </m:r>
                                  </m:e>
                                  <m:sup>
                                    <m:r>
                                      <a:rPr lang="en-IN" b="1" i="1" smtClean="0">
                                        <a:latin typeface="Cambria Math" panose="02040503050406030204" pitchFamily="18" charset="0"/>
                                      </a:rPr>
                                      <m:t>𝟐</m:t>
                                    </m:r>
                                  </m:sup>
                                </m:sSup>
                              </m:oMath>
                            </m:oMathPara>
                          </a14:m>
                          <a:endParaRPr lang="en-IN" b="1" dirty="0"/>
                        </a:p>
                      </a:txBody>
                      <a:tcPr/>
                    </a:tc>
                    <a:tc>
                      <a:txBody>
                        <a:bodyPr/>
                        <a:lstStyle/>
                        <a:p>
                          <a:pPr algn="ctr"/>
                          <a:r>
                            <a:rPr lang="en-IN" b="1" dirty="0"/>
                            <a:t> Mean Absolute Error</a:t>
                          </a:r>
                        </a:p>
                      </a:txBody>
                      <a:tcPr/>
                    </a:tc>
                    <a:extLst>
                      <a:ext uri="{0D108BD9-81ED-4DB2-BD59-A6C34878D82A}">
                        <a16:rowId xmlns:a16="http://schemas.microsoft.com/office/drawing/2014/main" val="2556118392"/>
                      </a:ext>
                    </a:extLst>
                  </a:tr>
                  <a:tr h="370840">
                    <a:tc>
                      <a:txBody>
                        <a:bodyPr/>
                        <a:lstStyle/>
                        <a:p>
                          <a:pPr algn="ctr"/>
                          <a:r>
                            <a:rPr lang="en-IN" b="1" dirty="0">
                              <a:solidFill>
                                <a:schemeClr val="tx1">
                                  <a:lumMod val="50000"/>
                                  <a:lumOff val="50000"/>
                                </a:schemeClr>
                              </a:solidFill>
                              <a:latin typeface="Times New Roman" panose="02020603050405020304" pitchFamily="18" charset="0"/>
                              <a:cs typeface="Times New Roman" panose="02020603050405020304" pitchFamily="18" charset="0"/>
                            </a:rPr>
                            <a:t>Confidence</a:t>
                          </a:r>
                        </a:p>
                      </a:txBody>
                      <a:tcPr/>
                    </a:tc>
                    <a:tc>
                      <a:txBody>
                        <a:bodyPr/>
                        <a:lstStyle/>
                        <a:p>
                          <a:pPr algn="ctr"/>
                          <a:r>
                            <a:rPr lang="en-IN" i="1" dirty="0">
                              <a:latin typeface="Times New Roman" panose="02020603050405020304" pitchFamily="18" charset="0"/>
                              <a:cs typeface="Times New Roman" panose="02020603050405020304" pitchFamily="18" charset="0"/>
                            </a:rPr>
                            <a:t> 0.9025</a:t>
                          </a:r>
                        </a:p>
                      </a:txBody>
                      <a:tcPr/>
                    </a:tc>
                    <a:tc>
                      <a:txBody>
                        <a:bodyPr/>
                        <a:lstStyle/>
                        <a:p>
                          <a:pPr algn="ctr"/>
                          <a:r>
                            <a:rPr lang="en-IN" i="1" dirty="0">
                              <a:latin typeface="Times New Roman" panose="02020603050405020304" pitchFamily="18" charset="0"/>
                              <a:cs typeface="Times New Roman" panose="02020603050405020304" pitchFamily="18" charset="0"/>
                            </a:rPr>
                            <a:t>7.149</a:t>
                          </a:r>
                        </a:p>
                      </a:txBody>
                      <a:tcPr/>
                    </a:tc>
                    <a:extLst>
                      <a:ext uri="{0D108BD9-81ED-4DB2-BD59-A6C34878D82A}">
                        <a16:rowId xmlns:a16="http://schemas.microsoft.com/office/drawing/2014/main" val="3338308595"/>
                      </a:ext>
                    </a:extLst>
                  </a:tr>
                  <a:tr h="241670">
                    <a:tc>
                      <a:txBody>
                        <a:bodyPr/>
                        <a:lstStyle/>
                        <a:p>
                          <a:pPr algn="ctr"/>
                          <a:r>
                            <a:rPr lang="en-IN" b="1" dirty="0">
                              <a:solidFill>
                                <a:schemeClr val="tx1">
                                  <a:lumMod val="50000"/>
                                  <a:lumOff val="50000"/>
                                </a:schemeClr>
                              </a:solidFill>
                              <a:latin typeface="Times New Roman" panose="02020603050405020304" pitchFamily="18" charset="0"/>
                              <a:cs typeface="Times New Roman" panose="02020603050405020304" pitchFamily="18" charset="0"/>
                            </a:rPr>
                            <a:t>Fluency</a:t>
                          </a:r>
                        </a:p>
                      </a:txBody>
                      <a:tcPr/>
                    </a:tc>
                    <a:tc>
                      <a:txBody>
                        <a:bodyPr/>
                        <a:lstStyle/>
                        <a:p>
                          <a:pPr algn="ctr"/>
                          <a:r>
                            <a:rPr lang="en-IN" i="1" dirty="0">
                              <a:latin typeface="Times New Roman" panose="02020603050405020304" pitchFamily="18" charset="0"/>
                              <a:cs typeface="Times New Roman" panose="02020603050405020304" pitchFamily="18" charset="0"/>
                            </a:rPr>
                            <a:t>0.9050</a:t>
                          </a:r>
                        </a:p>
                      </a:txBody>
                      <a:tcPr/>
                    </a:tc>
                    <a:tc>
                      <a:txBody>
                        <a:bodyPr/>
                        <a:lstStyle/>
                        <a:p>
                          <a:pPr algn="ctr"/>
                          <a:r>
                            <a:rPr lang="en-IN" i="1" dirty="0">
                              <a:latin typeface="Times New Roman" panose="02020603050405020304" pitchFamily="18" charset="0"/>
                              <a:cs typeface="Times New Roman" panose="02020603050405020304" pitchFamily="18" charset="0"/>
                            </a:rPr>
                            <a:t>6.478</a:t>
                          </a:r>
                        </a:p>
                      </a:txBody>
                      <a:tcPr/>
                    </a:tc>
                    <a:extLst>
                      <a:ext uri="{0D108BD9-81ED-4DB2-BD59-A6C34878D82A}">
                        <a16:rowId xmlns:a16="http://schemas.microsoft.com/office/drawing/2014/main" val="3259596698"/>
                      </a:ext>
                    </a:extLst>
                  </a:tr>
                </a:tbl>
              </a:graphicData>
            </a:graphic>
          </p:graphicFrame>
        </mc:Choice>
        <mc:Fallback xmlns="">
          <p:graphicFrame>
            <p:nvGraphicFramePr>
              <p:cNvPr id="9" name="Table 8">
                <a:extLst>
                  <a:ext uri="{FF2B5EF4-FFF2-40B4-BE49-F238E27FC236}">
                    <a16:creationId xmlns:a16="http://schemas.microsoft.com/office/drawing/2014/main" id="{E22B7609-F96B-383A-4540-01D05FB81D34}"/>
                  </a:ext>
                </a:extLst>
              </p:cNvPr>
              <p:cNvGraphicFramePr>
                <a:graphicFrameLocks noGrp="1"/>
              </p:cNvGraphicFramePr>
              <p:nvPr>
                <p:extLst>
                  <p:ext uri="{D42A27DB-BD31-4B8C-83A1-F6EECF244321}">
                    <p14:modId xmlns:p14="http://schemas.microsoft.com/office/powerpoint/2010/main" val="1306567798"/>
                  </p:ext>
                </p:extLst>
              </p:nvPr>
            </p:nvGraphicFramePr>
            <p:xfrm>
              <a:off x="907925" y="5242750"/>
              <a:ext cx="6795582" cy="1108520"/>
            </p:xfrm>
            <a:graphic>
              <a:graphicData uri="http://schemas.openxmlformats.org/drawingml/2006/table">
                <a:tbl>
                  <a:tblPr firstRow="1" bandRow="1">
                    <a:tableStyleId>{5940675A-B579-460E-94D1-54222C63F5DA}</a:tableStyleId>
                  </a:tblPr>
                  <a:tblGrid>
                    <a:gridCol w="2265194">
                      <a:extLst>
                        <a:ext uri="{9D8B030D-6E8A-4147-A177-3AD203B41FA5}">
                          <a16:colId xmlns:a16="http://schemas.microsoft.com/office/drawing/2014/main" val="1354385468"/>
                        </a:ext>
                      </a:extLst>
                    </a:gridCol>
                    <a:gridCol w="2265194">
                      <a:extLst>
                        <a:ext uri="{9D8B030D-6E8A-4147-A177-3AD203B41FA5}">
                          <a16:colId xmlns:a16="http://schemas.microsoft.com/office/drawing/2014/main" val="2940096822"/>
                        </a:ext>
                      </a:extLst>
                    </a:gridCol>
                    <a:gridCol w="2265194">
                      <a:extLst>
                        <a:ext uri="{9D8B030D-6E8A-4147-A177-3AD203B41FA5}">
                          <a16:colId xmlns:a16="http://schemas.microsoft.com/office/drawing/2014/main" val="3779832763"/>
                        </a:ext>
                      </a:extLst>
                    </a:gridCol>
                  </a:tblGrid>
                  <a:tr h="371920">
                    <a:tc>
                      <a:txBody>
                        <a:bodyPr/>
                        <a:lstStyle/>
                        <a:p>
                          <a:pPr algn="ctr"/>
                          <a:r>
                            <a:rPr lang="en-IN" b="1" dirty="0"/>
                            <a:t>Attribute/Metric</a:t>
                          </a:r>
                        </a:p>
                      </a:txBody>
                      <a:tcPr/>
                    </a:tc>
                    <a:tc>
                      <a:txBody>
                        <a:bodyPr/>
                        <a:lstStyle/>
                        <a:p>
                          <a:endParaRPr lang="en-US"/>
                        </a:p>
                      </a:txBody>
                      <a:tcPr>
                        <a:blipFill>
                          <a:blip r:embed="rId3"/>
                          <a:stretch>
                            <a:fillRect l="-100269" t="-8197" r="-100538" b="-224590"/>
                          </a:stretch>
                        </a:blipFill>
                      </a:tcPr>
                    </a:tc>
                    <a:tc>
                      <a:txBody>
                        <a:bodyPr/>
                        <a:lstStyle/>
                        <a:p>
                          <a:pPr algn="ctr"/>
                          <a:r>
                            <a:rPr lang="en-IN" b="1" dirty="0"/>
                            <a:t> Mean Absolute Error</a:t>
                          </a:r>
                        </a:p>
                      </a:txBody>
                      <a:tcPr/>
                    </a:tc>
                    <a:extLst>
                      <a:ext uri="{0D108BD9-81ED-4DB2-BD59-A6C34878D82A}">
                        <a16:rowId xmlns:a16="http://schemas.microsoft.com/office/drawing/2014/main" val="2556118392"/>
                      </a:ext>
                    </a:extLst>
                  </a:tr>
                  <a:tr h="370840">
                    <a:tc>
                      <a:txBody>
                        <a:bodyPr/>
                        <a:lstStyle/>
                        <a:p>
                          <a:pPr algn="ctr"/>
                          <a:r>
                            <a:rPr lang="en-IN" b="1" dirty="0">
                              <a:solidFill>
                                <a:schemeClr val="tx1">
                                  <a:lumMod val="50000"/>
                                  <a:lumOff val="50000"/>
                                </a:schemeClr>
                              </a:solidFill>
                              <a:latin typeface="Times New Roman" panose="02020603050405020304" pitchFamily="18" charset="0"/>
                              <a:cs typeface="Times New Roman" panose="02020603050405020304" pitchFamily="18" charset="0"/>
                            </a:rPr>
                            <a:t>Confidence</a:t>
                          </a:r>
                        </a:p>
                      </a:txBody>
                      <a:tcPr/>
                    </a:tc>
                    <a:tc>
                      <a:txBody>
                        <a:bodyPr/>
                        <a:lstStyle/>
                        <a:p>
                          <a:pPr algn="ctr"/>
                          <a:r>
                            <a:rPr lang="en-IN" i="1" dirty="0">
                              <a:latin typeface="Times New Roman" panose="02020603050405020304" pitchFamily="18" charset="0"/>
                              <a:cs typeface="Times New Roman" panose="02020603050405020304" pitchFamily="18" charset="0"/>
                            </a:rPr>
                            <a:t> 0.9025</a:t>
                          </a:r>
                        </a:p>
                      </a:txBody>
                      <a:tcPr/>
                    </a:tc>
                    <a:tc>
                      <a:txBody>
                        <a:bodyPr/>
                        <a:lstStyle/>
                        <a:p>
                          <a:pPr algn="ctr"/>
                          <a:r>
                            <a:rPr lang="en-IN" i="1" dirty="0">
                              <a:latin typeface="Times New Roman" panose="02020603050405020304" pitchFamily="18" charset="0"/>
                              <a:cs typeface="Times New Roman" panose="02020603050405020304" pitchFamily="18" charset="0"/>
                            </a:rPr>
                            <a:t>7.149</a:t>
                          </a:r>
                        </a:p>
                      </a:txBody>
                      <a:tcPr/>
                    </a:tc>
                    <a:extLst>
                      <a:ext uri="{0D108BD9-81ED-4DB2-BD59-A6C34878D82A}">
                        <a16:rowId xmlns:a16="http://schemas.microsoft.com/office/drawing/2014/main" val="3338308595"/>
                      </a:ext>
                    </a:extLst>
                  </a:tr>
                  <a:tr h="365760">
                    <a:tc>
                      <a:txBody>
                        <a:bodyPr/>
                        <a:lstStyle/>
                        <a:p>
                          <a:pPr algn="ctr"/>
                          <a:r>
                            <a:rPr lang="en-IN" b="1" dirty="0">
                              <a:solidFill>
                                <a:schemeClr val="tx1">
                                  <a:lumMod val="50000"/>
                                  <a:lumOff val="50000"/>
                                </a:schemeClr>
                              </a:solidFill>
                              <a:latin typeface="Times New Roman" panose="02020603050405020304" pitchFamily="18" charset="0"/>
                              <a:cs typeface="Times New Roman" panose="02020603050405020304" pitchFamily="18" charset="0"/>
                            </a:rPr>
                            <a:t>Fluency</a:t>
                          </a:r>
                        </a:p>
                      </a:txBody>
                      <a:tcPr/>
                    </a:tc>
                    <a:tc>
                      <a:txBody>
                        <a:bodyPr/>
                        <a:lstStyle/>
                        <a:p>
                          <a:pPr algn="ctr"/>
                          <a:r>
                            <a:rPr lang="en-IN" i="1" dirty="0">
                              <a:latin typeface="Times New Roman" panose="02020603050405020304" pitchFamily="18" charset="0"/>
                              <a:cs typeface="Times New Roman" panose="02020603050405020304" pitchFamily="18" charset="0"/>
                            </a:rPr>
                            <a:t>0.9050</a:t>
                          </a:r>
                        </a:p>
                      </a:txBody>
                      <a:tcPr/>
                    </a:tc>
                    <a:tc>
                      <a:txBody>
                        <a:bodyPr/>
                        <a:lstStyle/>
                        <a:p>
                          <a:pPr algn="ctr"/>
                          <a:r>
                            <a:rPr lang="en-IN" i="1" dirty="0">
                              <a:latin typeface="Times New Roman" panose="02020603050405020304" pitchFamily="18" charset="0"/>
                              <a:cs typeface="Times New Roman" panose="02020603050405020304" pitchFamily="18" charset="0"/>
                            </a:rPr>
                            <a:t>6.478</a:t>
                          </a:r>
                        </a:p>
                      </a:txBody>
                      <a:tcPr/>
                    </a:tc>
                    <a:extLst>
                      <a:ext uri="{0D108BD9-81ED-4DB2-BD59-A6C34878D82A}">
                        <a16:rowId xmlns:a16="http://schemas.microsoft.com/office/drawing/2014/main" val="3259596698"/>
                      </a:ext>
                    </a:extLst>
                  </a:tr>
                </a:tbl>
              </a:graphicData>
            </a:graphic>
          </p:graphicFrame>
        </mc:Fallback>
      </mc:AlternateContent>
    </p:spTree>
    <p:extLst>
      <p:ext uri="{BB962C8B-B14F-4D97-AF65-F5344CB8AC3E}">
        <p14:creationId xmlns:p14="http://schemas.microsoft.com/office/powerpoint/2010/main" val="2843620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4F3D2-FBC2-AE30-B510-988EB93A841E}"/>
              </a:ext>
            </a:extLst>
          </p:cNvPr>
          <p:cNvSpPr>
            <a:spLocks noGrp="1"/>
          </p:cNvSpPr>
          <p:nvPr>
            <p:ph type="title"/>
          </p:nvPr>
        </p:nvSpPr>
        <p:spPr>
          <a:xfrm>
            <a:off x="457200" y="1000709"/>
            <a:ext cx="8229600" cy="877825"/>
          </a:xfrm>
        </p:spPr>
        <p:txBody>
          <a:bodyPr/>
          <a:lstStyle/>
          <a:p>
            <a:r>
              <a:rPr lang="en-US" b="1" dirty="0">
                <a:latin typeface="Times New Roman" panose="02020603050405020304" pitchFamily="18" charset="0"/>
                <a:cs typeface="Times New Roman" panose="02020603050405020304" pitchFamily="18" charset="0"/>
              </a:rPr>
              <a:t>Evaluating Responses</a:t>
            </a:r>
            <a:endParaRPr lang="en-IN"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65A49A6-2D9C-6EDC-F408-B7D46152F7E8}"/>
              </a:ext>
            </a:extLst>
          </p:cNvPr>
          <p:cNvSpPr>
            <a:spLocks noGrp="1"/>
          </p:cNvSpPr>
          <p:nvPr>
            <p:ph type="sldNum" sz="quarter" idx="12"/>
          </p:nvPr>
        </p:nvSpPr>
        <p:spPr/>
        <p:txBody>
          <a:bodyPr/>
          <a:lstStyle/>
          <a:p>
            <a:fld id="{7F6F72E6-054E-415C-9C40-BA5A816C389C}" type="slidenum">
              <a:rPr lang="en-US" smtClean="0"/>
              <a:pPr/>
              <a:t>13</a:t>
            </a:fld>
            <a:endParaRPr lang="en-US"/>
          </a:p>
        </p:txBody>
      </p:sp>
      <p:pic>
        <p:nvPicPr>
          <p:cNvPr id="7" name="Picture 6">
            <a:extLst>
              <a:ext uri="{FF2B5EF4-FFF2-40B4-BE49-F238E27FC236}">
                <a16:creationId xmlns:a16="http://schemas.microsoft.com/office/drawing/2014/main" id="{BA3EBD6F-2DCC-9ED8-4EBB-CA6D3B9F336D}"/>
              </a:ext>
            </a:extLst>
          </p:cNvPr>
          <p:cNvPicPr>
            <a:picLocks noChangeAspect="1"/>
          </p:cNvPicPr>
          <p:nvPr/>
        </p:nvPicPr>
        <p:blipFill>
          <a:blip r:embed="rId2"/>
          <a:stretch>
            <a:fillRect/>
          </a:stretch>
        </p:blipFill>
        <p:spPr>
          <a:xfrm>
            <a:off x="301108" y="2212781"/>
            <a:ext cx="4189803" cy="2101566"/>
          </a:xfrm>
          <a:prstGeom prst="rect">
            <a:avLst/>
          </a:prstGeom>
          <a:ln>
            <a:solidFill>
              <a:schemeClr val="tx1"/>
            </a:solidFill>
          </a:ln>
        </p:spPr>
      </p:pic>
      <p:pic>
        <p:nvPicPr>
          <p:cNvPr id="9" name="Picture 8">
            <a:extLst>
              <a:ext uri="{FF2B5EF4-FFF2-40B4-BE49-F238E27FC236}">
                <a16:creationId xmlns:a16="http://schemas.microsoft.com/office/drawing/2014/main" id="{4FDA8C9F-25FC-A622-5635-71B407204D34}"/>
              </a:ext>
            </a:extLst>
          </p:cNvPr>
          <p:cNvPicPr>
            <a:picLocks noChangeAspect="1"/>
          </p:cNvPicPr>
          <p:nvPr/>
        </p:nvPicPr>
        <p:blipFill>
          <a:blip r:embed="rId3"/>
          <a:stretch>
            <a:fillRect/>
          </a:stretch>
        </p:blipFill>
        <p:spPr>
          <a:xfrm>
            <a:off x="4756732" y="2568314"/>
            <a:ext cx="4189803" cy="1390499"/>
          </a:xfrm>
          <a:prstGeom prst="rect">
            <a:avLst/>
          </a:prstGeom>
          <a:ln>
            <a:solidFill>
              <a:schemeClr val="tx1"/>
            </a:solidFill>
          </a:ln>
        </p:spPr>
      </p:pic>
      <mc:AlternateContent xmlns:mc="http://schemas.openxmlformats.org/markup-compatibility/2006">
        <mc:Choice xmlns:a14="http://schemas.microsoft.com/office/drawing/2010/main" Requires="a14">
          <p:graphicFrame>
            <p:nvGraphicFramePr>
              <p:cNvPr id="16" name="Table 15">
                <a:extLst>
                  <a:ext uri="{FF2B5EF4-FFF2-40B4-BE49-F238E27FC236}">
                    <a16:creationId xmlns:a16="http://schemas.microsoft.com/office/drawing/2014/main" id="{97F9B28C-E892-D941-79A3-FC789D4CE041}"/>
                  </a:ext>
                </a:extLst>
              </p:cNvPr>
              <p:cNvGraphicFramePr>
                <a:graphicFrameLocks noGrp="1"/>
              </p:cNvGraphicFramePr>
              <p:nvPr>
                <p:extLst>
                  <p:ext uri="{D42A27DB-BD31-4B8C-83A1-F6EECF244321}">
                    <p14:modId xmlns:p14="http://schemas.microsoft.com/office/powerpoint/2010/main" val="2344598141"/>
                  </p:ext>
                </p:extLst>
              </p:nvPr>
            </p:nvGraphicFramePr>
            <p:xfrm>
              <a:off x="1174209" y="4748771"/>
              <a:ext cx="6795582" cy="1108520"/>
            </p:xfrm>
            <a:graphic>
              <a:graphicData uri="http://schemas.openxmlformats.org/drawingml/2006/table">
                <a:tbl>
                  <a:tblPr firstRow="1" bandRow="1">
                    <a:tableStyleId>{5940675A-B579-460E-94D1-54222C63F5DA}</a:tableStyleId>
                  </a:tblPr>
                  <a:tblGrid>
                    <a:gridCol w="2265194">
                      <a:extLst>
                        <a:ext uri="{9D8B030D-6E8A-4147-A177-3AD203B41FA5}">
                          <a16:colId xmlns:a16="http://schemas.microsoft.com/office/drawing/2014/main" val="1354385468"/>
                        </a:ext>
                      </a:extLst>
                    </a:gridCol>
                    <a:gridCol w="2265194">
                      <a:extLst>
                        <a:ext uri="{9D8B030D-6E8A-4147-A177-3AD203B41FA5}">
                          <a16:colId xmlns:a16="http://schemas.microsoft.com/office/drawing/2014/main" val="2940096822"/>
                        </a:ext>
                      </a:extLst>
                    </a:gridCol>
                    <a:gridCol w="2265194">
                      <a:extLst>
                        <a:ext uri="{9D8B030D-6E8A-4147-A177-3AD203B41FA5}">
                          <a16:colId xmlns:a16="http://schemas.microsoft.com/office/drawing/2014/main" val="3779832763"/>
                        </a:ext>
                      </a:extLst>
                    </a:gridCol>
                  </a:tblGrid>
                  <a:tr h="370840">
                    <a:tc>
                      <a:txBody>
                        <a:bodyPr/>
                        <a:lstStyle/>
                        <a:p>
                          <a:pPr algn="ctr"/>
                          <a:r>
                            <a:rPr lang="en-IN" b="1" dirty="0"/>
                            <a:t>Attribute/Metric</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en-IN" b="1" i="1" smtClean="0">
                                        <a:latin typeface="Cambria Math" panose="02040503050406030204" pitchFamily="18" charset="0"/>
                                      </a:rPr>
                                    </m:ctrlPr>
                                  </m:sSupPr>
                                  <m:e>
                                    <m:r>
                                      <a:rPr lang="en-IN" b="1" i="1" smtClean="0">
                                        <a:latin typeface="Cambria Math" panose="02040503050406030204" pitchFamily="18" charset="0"/>
                                      </a:rPr>
                                      <m:t>𝐑</m:t>
                                    </m:r>
                                  </m:e>
                                  <m:sup>
                                    <m:r>
                                      <a:rPr lang="en-IN" b="1" i="1" smtClean="0">
                                        <a:latin typeface="Cambria Math" panose="02040503050406030204" pitchFamily="18" charset="0"/>
                                      </a:rPr>
                                      <m:t>𝟐</m:t>
                                    </m:r>
                                  </m:sup>
                                </m:sSup>
                              </m:oMath>
                            </m:oMathPara>
                          </a14:m>
                          <a:endParaRPr lang="en-IN" b="1" dirty="0"/>
                        </a:p>
                      </a:txBody>
                      <a:tcPr/>
                    </a:tc>
                    <a:tc>
                      <a:txBody>
                        <a:bodyPr/>
                        <a:lstStyle/>
                        <a:p>
                          <a:pPr algn="ctr"/>
                          <a:r>
                            <a:rPr lang="en-IN" b="1" dirty="0"/>
                            <a:t> Mean Absolute Error</a:t>
                          </a:r>
                        </a:p>
                      </a:txBody>
                      <a:tcPr/>
                    </a:tc>
                    <a:extLst>
                      <a:ext uri="{0D108BD9-81ED-4DB2-BD59-A6C34878D82A}">
                        <a16:rowId xmlns:a16="http://schemas.microsoft.com/office/drawing/2014/main" val="2556118392"/>
                      </a:ext>
                    </a:extLst>
                  </a:tr>
                  <a:tr h="370840">
                    <a:tc>
                      <a:txBody>
                        <a:bodyPr/>
                        <a:lstStyle/>
                        <a:p>
                          <a:pPr algn="ctr"/>
                          <a:r>
                            <a:rPr lang="en-IN" b="1" dirty="0">
                              <a:solidFill>
                                <a:schemeClr val="tx1">
                                  <a:lumMod val="50000"/>
                                  <a:lumOff val="50000"/>
                                </a:schemeClr>
                              </a:solidFill>
                              <a:latin typeface="Times New Roman" panose="02020603050405020304" pitchFamily="18" charset="0"/>
                              <a:cs typeface="Times New Roman" panose="02020603050405020304" pitchFamily="18" charset="0"/>
                            </a:rPr>
                            <a:t>Confidence</a:t>
                          </a:r>
                        </a:p>
                      </a:txBody>
                      <a:tcPr/>
                    </a:tc>
                    <a:tc>
                      <a:txBody>
                        <a:bodyPr/>
                        <a:lstStyle/>
                        <a:p>
                          <a:pPr algn="ctr"/>
                          <a:r>
                            <a:rPr lang="en-IN" i="1" dirty="0">
                              <a:latin typeface="Times New Roman" panose="02020603050405020304" pitchFamily="18" charset="0"/>
                              <a:cs typeface="Times New Roman" panose="02020603050405020304" pitchFamily="18" charset="0"/>
                            </a:rPr>
                            <a:t> 0.9427</a:t>
                          </a:r>
                        </a:p>
                      </a:txBody>
                      <a:tcPr/>
                    </a:tc>
                    <a:tc>
                      <a:txBody>
                        <a:bodyPr/>
                        <a:lstStyle/>
                        <a:p>
                          <a:pPr algn="ctr"/>
                          <a:r>
                            <a:rPr lang="en-IN" i="1" dirty="0">
                              <a:latin typeface="Times New Roman" panose="02020603050405020304" pitchFamily="18" charset="0"/>
                              <a:cs typeface="Times New Roman" panose="02020603050405020304" pitchFamily="18" charset="0"/>
                            </a:rPr>
                            <a:t>3.370</a:t>
                          </a:r>
                        </a:p>
                      </a:txBody>
                      <a:tcPr/>
                    </a:tc>
                    <a:extLst>
                      <a:ext uri="{0D108BD9-81ED-4DB2-BD59-A6C34878D82A}">
                        <a16:rowId xmlns:a16="http://schemas.microsoft.com/office/drawing/2014/main" val="3338308595"/>
                      </a:ext>
                    </a:extLst>
                  </a:tr>
                  <a:tr h="241670">
                    <a:tc>
                      <a:txBody>
                        <a:bodyPr/>
                        <a:lstStyle/>
                        <a:p>
                          <a:pPr algn="ctr"/>
                          <a:r>
                            <a:rPr lang="en-IN" b="1" dirty="0">
                              <a:solidFill>
                                <a:schemeClr val="tx1">
                                  <a:lumMod val="50000"/>
                                  <a:lumOff val="50000"/>
                                </a:schemeClr>
                              </a:solidFill>
                              <a:latin typeface="Times New Roman" panose="02020603050405020304" pitchFamily="18" charset="0"/>
                              <a:cs typeface="Times New Roman" panose="02020603050405020304" pitchFamily="18" charset="0"/>
                            </a:rPr>
                            <a:t>Fluency</a:t>
                          </a:r>
                        </a:p>
                      </a:txBody>
                      <a:tcPr/>
                    </a:tc>
                    <a:tc>
                      <a:txBody>
                        <a:bodyPr/>
                        <a:lstStyle/>
                        <a:p>
                          <a:pPr algn="ctr"/>
                          <a:r>
                            <a:rPr lang="en-IN" i="1" dirty="0">
                              <a:latin typeface="Times New Roman" panose="02020603050405020304" pitchFamily="18" charset="0"/>
                              <a:cs typeface="Times New Roman" panose="02020603050405020304" pitchFamily="18" charset="0"/>
                            </a:rPr>
                            <a:t>0.9462</a:t>
                          </a:r>
                        </a:p>
                      </a:txBody>
                      <a:tcPr/>
                    </a:tc>
                    <a:tc>
                      <a:txBody>
                        <a:bodyPr/>
                        <a:lstStyle/>
                        <a:p>
                          <a:pPr algn="ctr"/>
                          <a:r>
                            <a:rPr lang="en-IN" i="1" dirty="0">
                              <a:latin typeface="Times New Roman" panose="02020603050405020304" pitchFamily="18" charset="0"/>
                              <a:cs typeface="Times New Roman" panose="02020603050405020304" pitchFamily="18" charset="0"/>
                            </a:rPr>
                            <a:t>2.615</a:t>
                          </a:r>
                        </a:p>
                      </a:txBody>
                      <a:tcPr/>
                    </a:tc>
                    <a:extLst>
                      <a:ext uri="{0D108BD9-81ED-4DB2-BD59-A6C34878D82A}">
                        <a16:rowId xmlns:a16="http://schemas.microsoft.com/office/drawing/2014/main" val="3259596698"/>
                      </a:ext>
                    </a:extLst>
                  </a:tr>
                </a:tbl>
              </a:graphicData>
            </a:graphic>
          </p:graphicFrame>
        </mc:Choice>
        <mc:Fallback>
          <p:graphicFrame>
            <p:nvGraphicFramePr>
              <p:cNvPr id="16" name="Table 15">
                <a:extLst>
                  <a:ext uri="{FF2B5EF4-FFF2-40B4-BE49-F238E27FC236}">
                    <a16:creationId xmlns:a16="http://schemas.microsoft.com/office/drawing/2014/main" id="{97F9B28C-E892-D941-79A3-FC789D4CE041}"/>
                  </a:ext>
                </a:extLst>
              </p:cNvPr>
              <p:cNvGraphicFramePr>
                <a:graphicFrameLocks noGrp="1"/>
              </p:cNvGraphicFramePr>
              <p:nvPr>
                <p:extLst>
                  <p:ext uri="{D42A27DB-BD31-4B8C-83A1-F6EECF244321}">
                    <p14:modId xmlns:p14="http://schemas.microsoft.com/office/powerpoint/2010/main" val="2344598141"/>
                  </p:ext>
                </p:extLst>
              </p:nvPr>
            </p:nvGraphicFramePr>
            <p:xfrm>
              <a:off x="1174209" y="4748771"/>
              <a:ext cx="6795582" cy="1108520"/>
            </p:xfrm>
            <a:graphic>
              <a:graphicData uri="http://schemas.openxmlformats.org/drawingml/2006/table">
                <a:tbl>
                  <a:tblPr firstRow="1" bandRow="1">
                    <a:tableStyleId>{5940675A-B579-460E-94D1-54222C63F5DA}</a:tableStyleId>
                  </a:tblPr>
                  <a:tblGrid>
                    <a:gridCol w="2265194">
                      <a:extLst>
                        <a:ext uri="{9D8B030D-6E8A-4147-A177-3AD203B41FA5}">
                          <a16:colId xmlns:a16="http://schemas.microsoft.com/office/drawing/2014/main" val="1354385468"/>
                        </a:ext>
                      </a:extLst>
                    </a:gridCol>
                    <a:gridCol w="2265194">
                      <a:extLst>
                        <a:ext uri="{9D8B030D-6E8A-4147-A177-3AD203B41FA5}">
                          <a16:colId xmlns:a16="http://schemas.microsoft.com/office/drawing/2014/main" val="2940096822"/>
                        </a:ext>
                      </a:extLst>
                    </a:gridCol>
                    <a:gridCol w="2265194">
                      <a:extLst>
                        <a:ext uri="{9D8B030D-6E8A-4147-A177-3AD203B41FA5}">
                          <a16:colId xmlns:a16="http://schemas.microsoft.com/office/drawing/2014/main" val="3779832763"/>
                        </a:ext>
                      </a:extLst>
                    </a:gridCol>
                  </a:tblGrid>
                  <a:tr h="371920">
                    <a:tc>
                      <a:txBody>
                        <a:bodyPr/>
                        <a:lstStyle/>
                        <a:p>
                          <a:pPr algn="ctr"/>
                          <a:r>
                            <a:rPr lang="en-IN" b="1" dirty="0"/>
                            <a:t>Attribute/Metric</a:t>
                          </a:r>
                        </a:p>
                      </a:txBody>
                      <a:tcPr/>
                    </a:tc>
                    <a:tc>
                      <a:txBody>
                        <a:bodyPr/>
                        <a:lstStyle/>
                        <a:p>
                          <a:endParaRPr lang="en-US"/>
                        </a:p>
                      </a:txBody>
                      <a:tcPr>
                        <a:blipFill>
                          <a:blip r:embed="rId4"/>
                          <a:stretch>
                            <a:fillRect l="-100269" t="-8197" r="-100538" b="-226230"/>
                          </a:stretch>
                        </a:blipFill>
                      </a:tcPr>
                    </a:tc>
                    <a:tc>
                      <a:txBody>
                        <a:bodyPr/>
                        <a:lstStyle/>
                        <a:p>
                          <a:pPr algn="ctr"/>
                          <a:r>
                            <a:rPr lang="en-IN" b="1" dirty="0"/>
                            <a:t> Mean Absolute Error</a:t>
                          </a:r>
                        </a:p>
                      </a:txBody>
                      <a:tcPr/>
                    </a:tc>
                    <a:extLst>
                      <a:ext uri="{0D108BD9-81ED-4DB2-BD59-A6C34878D82A}">
                        <a16:rowId xmlns:a16="http://schemas.microsoft.com/office/drawing/2014/main" val="2556118392"/>
                      </a:ext>
                    </a:extLst>
                  </a:tr>
                  <a:tr h="370840">
                    <a:tc>
                      <a:txBody>
                        <a:bodyPr/>
                        <a:lstStyle/>
                        <a:p>
                          <a:pPr algn="ctr"/>
                          <a:r>
                            <a:rPr lang="en-IN" b="1" dirty="0">
                              <a:solidFill>
                                <a:schemeClr val="tx1">
                                  <a:lumMod val="50000"/>
                                  <a:lumOff val="50000"/>
                                </a:schemeClr>
                              </a:solidFill>
                              <a:latin typeface="Times New Roman" panose="02020603050405020304" pitchFamily="18" charset="0"/>
                              <a:cs typeface="Times New Roman" panose="02020603050405020304" pitchFamily="18" charset="0"/>
                            </a:rPr>
                            <a:t>Confidence</a:t>
                          </a:r>
                        </a:p>
                      </a:txBody>
                      <a:tcPr/>
                    </a:tc>
                    <a:tc>
                      <a:txBody>
                        <a:bodyPr/>
                        <a:lstStyle/>
                        <a:p>
                          <a:pPr algn="ctr"/>
                          <a:r>
                            <a:rPr lang="en-IN" i="1" dirty="0">
                              <a:latin typeface="Times New Roman" panose="02020603050405020304" pitchFamily="18" charset="0"/>
                              <a:cs typeface="Times New Roman" panose="02020603050405020304" pitchFamily="18" charset="0"/>
                            </a:rPr>
                            <a:t> 0.9427</a:t>
                          </a:r>
                        </a:p>
                      </a:txBody>
                      <a:tcPr/>
                    </a:tc>
                    <a:tc>
                      <a:txBody>
                        <a:bodyPr/>
                        <a:lstStyle/>
                        <a:p>
                          <a:pPr algn="ctr"/>
                          <a:r>
                            <a:rPr lang="en-IN" i="1" dirty="0">
                              <a:latin typeface="Times New Roman" panose="02020603050405020304" pitchFamily="18" charset="0"/>
                              <a:cs typeface="Times New Roman" panose="02020603050405020304" pitchFamily="18" charset="0"/>
                            </a:rPr>
                            <a:t>3.370</a:t>
                          </a:r>
                        </a:p>
                      </a:txBody>
                      <a:tcPr/>
                    </a:tc>
                    <a:extLst>
                      <a:ext uri="{0D108BD9-81ED-4DB2-BD59-A6C34878D82A}">
                        <a16:rowId xmlns:a16="http://schemas.microsoft.com/office/drawing/2014/main" val="3338308595"/>
                      </a:ext>
                    </a:extLst>
                  </a:tr>
                  <a:tr h="365760">
                    <a:tc>
                      <a:txBody>
                        <a:bodyPr/>
                        <a:lstStyle/>
                        <a:p>
                          <a:pPr algn="ctr"/>
                          <a:r>
                            <a:rPr lang="en-IN" b="1" dirty="0">
                              <a:solidFill>
                                <a:schemeClr val="tx1">
                                  <a:lumMod val="50000"/>
                                  <a:lumOff val="50000"/>
                                </a:schemeClr>
                              </a:solidFill>
                              <a:latin typeface="Times New Roman" panose="02020603050405020304" pitchFamily="18" charset="0"/>
                              <a:cs typeface="Times New Roman" panose="02020603050405020304" pitchFamily="18" charset="0"/>
                            </a:rPr>
                            <a:t>Fluency</a:t>
                          </a:r>
                        </a:p>
                      </a:txBody>
                      <a:tcPr/>
                    </a:tc>
                    <a:tc>
                      <a:txBody>
                        <a:bodyPr/>
                        <a:lstStyle/>
                        <a:p>
                          <a:pPr algn="ctr"/>
                          <a:r>
                            <a:rPr lang="en-IN" i="1" dirty="0">
                              <a:latin typeface="Times New Roman" panose="02020603050405020304" pitchFamily="18" charset="0"/>
                              <a:cs typeface="Times New Roman" panose="02020603050405020304" pitchFamily="18" charset="0"/>
                            </a:rPr>
                            <a:t>0.9462</a:t>
                          </a:r>
                        </a:p>
                      </a:txBody>
                      <a:tcPr/>
                    </a:tc>
                    <a:tc>
                      <a:txBody>
                        <a:bodyPr/>
                        <a:lstStyle/>
                        <a:p>
                          <a:pPr algn="ctr"/>
                          <a:r>
                            <a:rPr lang="en-IN" i="1" dirty="0">
                              <a:latin typeface="Times New Roman" panose="02020603050405020304" pitchFamily="18" charset="0"/>
                              <a:cs typeface="Times New Roman" panose="02020603050405020304" pitchFamily="18" charset="0"/>
                            </a:rPr>
                            <a:t>2.615</a:t>
                          </a:r>
                        </a:p>
                      </a:txBody>
                      <a:tcPr/>
                    </a:tc>
                    <a:extLst>
                      <a:ext uri="{0D108BD9-81ED-4DB2-BD59-A6C34878D82A}">
                        <a16:rowId xmlns:a16="http://schemas.microsoft.com/office/drawing/2014/main" val="3259596698"/>
                      </a:ext>
                    </a:extLst>
                  </a:tr>
                </a:tbl>
              </a:graphicData>
            </a:graphic>
          </p:graphicFrame>
        </mc:Fallback>
      </mc:AlternateContent>
      <p:sp>
        <p:nvSpPr>
          <p:cNvPr id="17" name="TextBox 16">
            <a:extLst>
              <a:ext uri="{FF2B5EF4-FFF2-40B4-BE49-F238E27FC236}">
                <a16:creationId xmlns:a16="http://schemas.microsoft.com/office/drawing/2014/main" id="{93B73DBF-2011-5635-8E8B-C3B7CE3F6B17}"/>
              </a:ext>
            </a:extLst>
          </p:cNvPr>
          <p:cNvSpPr txBox="1"/>
          <p:nvPr/>
        </p:nvSpPr>
        <p:spPr>
          <a:xfrm>
            <a:off x="190983" y="1761436"/>
            <a:ext cx="1799863" cy="430887"/>
          </a:xfrm>
          <a:prstGeom prst="rect">
            <a:avLst/>
          </a:prstGeom>
          <a:noFill/>
        </p:spPr>
        <p:txBody>
          <a:bodyPr wrap="square" rtlCol="0">
            <a:spAutoFit/>
          </a:bodyPr>
          <a:lstStyle/>
          <a:p>
            <a:r>
              <a:rPr lang="en-IN" sz="2200" b="1" dirty="0">
                <a:latin typeface="Times New Roman" panose="02020603050405020304" pitchFamily="18" charset="0"/>
                <a:cs typeface="Times New Roman" panose="02020603050405020304" pitchFamily="18" charset="0"/>
              </a:rPr>
              <a:t> BERT</a:t>
            </a:r>
          </a:p>
        </p:txBody>
      </p:sp>
    </p:spTree>
    <p:extLst>
      <p:ext uri="{BB962C8B-B14F-4D97-AF65-F5344CB8AC3E}">
        <p14:creationId xmlns:p14="http://schemas.microsoft.com/office/powerpoint/2010/main" val="1626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88138-0C84-E827-1DEB-D3A7C653A912}"/>
              </a:ext>
            </a:extLst>
          </p:cNvPr>
          <p:cNvSpPr>
            <a:spLocks noGrp="1"/>
          </p:cNvSpPr>
          <p:nvPr>
            <p:ph type="title"/>
          </p:nvPr>
        </p:nvSpPr>
        <p:spPr>
          <a:xfrm>
            <a:off x="457200" y="824438"/>
            <a:ext cx="8229600" cy="1143000"/>
          </a:xfrm>
        </p:spPr>
        <p:txBody>
          <a:bodyPr/>
          <a:lstStyle/>
          <a:p>
            <a:r>
              <a:rPr lang="en-US" b="1" dirty="0">
                <a:latin typeface="Times New Roman" panose="02020603050405020304" pitchFamily="18" charset="0"/>
                <a:cs typeface="Times New Roman" panose="02020603050405020304" pitchFamily="18" charset="0"/>
              </a:rPr>
              <a:t>Why BERT?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A47E15-AA27-0E21-DE76-2066D602C15C}"/>
              </a:ext>
            </a:extLst>
          </p:cNvPr>
          <p:cNvSpPr>
            <a:spLocks noGrp="1"/>
          </p:cNvSpPr>
          <p:nvPr>
            <p:ph idx="1"/>
          </p:nvPr>
        </p:nvSpPr>
        <p:spPr>
          <a:xfrm>
            <a:off x="457200" y="1820073"/>
            <a:ext cx="8229600" cy="4683642"/>
          </a:xfrm>
        </p:spPr>
        <p:txBody>
          <a:bodyPr>
            <a:noAutofit/>
          </a:bodyPr>
          <a:lstStyle/>
          <a:p>
            <a:r>
              <a:rPr lang="en-US" sz="2200" dirty="0">
                <a:latin typeface="Times New Roman" panose="02020603050405020304" pitchFamily="18" charset="0"/>
                <a:cs typeface="Times New Roman" panose="02020603050405020304" pitchFamily="18" charset="0"/>
              </a:rPr>
              <a:t>BERT processes words </a:t>
            </a:r>
            <a:r>
              <a:rPr lang="en-US" sz="2200" b="1" dirty="0">
                <a:latin typeface="Times New Roman" panose="02020603050405020304" pitchFamily="18" charset="0"/>
                <a:cs typeface="Times New Roman" panose="02020603050405020304" pitchFamily="18" charset="0"/>
              </a:rPr>
              <a:t>in context</a:t>
            </a:r>
            <a:r>
              <a:rPr lang="en-US" sz="2200" dirty="0">
                <a:latin typeface="Times New Roman" panose="02020603050405020304" pitchFamily="18" charset="0"/>
                <a:cs typeface="Times New Roman" panose="02020603050405020304" pitchFamily="18" charset="0"/>
              </a:rPr>
              <a:t> rather than in isolation, which makes it ideal for evaluating interview answers, where meaning depends on sentence structure and context.</a:t>
            </a:r>
          </a:p>
          <a:p>
            <a:r>
              <a:rPr lang="en-US" sz="2200" dirty="0">
                <a:latin typeface="Times New Roman" panose="02020603050405020304" pitchFamily="18" charset="0"/>
                <a:cs typeface="Times New Roman" panose="02020603050405020304" pitchFamily="18" charset="0"/>
              </a:rPr>
              <a:t>BERT is useful for open-ended questions where multiple correct answers exist, as it assesses the </a:t>
            </a:r>
            <a:r>
              <a:rPr lang="en-US" sz="2200" b="1" dirty="0">
                <a:latin typeface="Times New Roman" panose="02020603050405020304" pitchFamily="18" charset="0"/>
                <a:cs typeface="Times New Roman" panose="02020603050405020304" pitchFamily="18" charset="0"/>
              </a:rPr>
              <a:t>semantic correctness </a:t>
            </a:r>
            <a:r>
              <a:rPr lang="en-US" sz="2200" dirty="0">
                <a:latin typeface="Times New Roman" panose="02020603050405020304" pitchFamily="18" charset="0"/>
                <a:cs typeface="Times New Roman" panose="02020603050405020304" pitchFamily="18" charset="0"/>
              </a:rPr>
              <a:t>of a response rather than checking for exact word matches.</a:t>
            </a:r>
          </a:p>
          <a:p>
            <a:r>
              <a:rPr lang="en-US" sz="2200" dirty="0">
                <a:latin typeface="Times New Roman" panose="02020603050405020304" pitchFamily="18" charset="0"/>
                <a:cs typeface="Times New Roman" panose="02020603050405020304" pitchFamily="18" charset="0"/>
              </a:rPr>
              <a:t>It can assign scores based on </a:t>
            </a:r>
            <a:r>
              <a:rPr lang="en-US" sz="2200" b="1" dirty="0">
                <a:latin typeface="Times New Roman" panose="02020603050405020304" pitchFamily="18" charset="0"/>
                <a:cs typeface="Times New Roman" panose="02020603050405020304" pitchFamily="18" charset="0"/>
              </a:rPr>
              <a:t>grammar, coherence, technical accuracy, and completeness </a:t>
            </a:r>
            <a:r>
              <a:rPr lang="en-US" sz="2200" dirty="0">
                <a:latin typeface="Times New Roman" panose="02020603050405020304" pitchFamily="18" charset="0"/>
                <a:cs typeface="Times New Roman" panose="02020603050405020304" pitchFamily="18" charset="0"/>
              </a:rPr>
              <a:t>rather than relying on predefined keyword sets.</a:t>
            </a:r>
          </a:p>
          <a:p>
            <a:r>
              <a:rPr lang="en-US" sz="2200" dirty="0">
                <a:latin typeface="Times New Roman" panose="02020603050405020304" pitchFamily="18" charset="0"/>
                <a:cs typeface="Times New Roman" panose="02020603050405020304" pitchFamily="18" charset="0"/>
              </a:rPr>
              <a:t>BERT’s ability to understand context, compare meaning effectively, and adapt to different responses makes it a </a:t>
            </a:r>
            <a:r>
              <a:rPr lang="en-US" sz="2200" b="1" dirty="0">
                <a:latin typeface="Times New Roman" panose="02020603050405020304" pitchFamily="18" charset="0"/>
                <a:cs typeface="Times New Roman" panose="02020603050405020304" pitchFamily="18" charset="0"/>
              </a:rPr>
              <a:t>great model</a:t>
            </a:r>
            <a:r>
              <a:rPr lang="en-US" sz="2200" dirty="0">
                <a:latin typeface="Times New Roman" panose="02020603050405020304" pitchFamily="18" charset="0"/>
                <a:cs typeface="Times New Roman" panose="02020603050405020304" pitchFamily="18" charset="0"/>
              </a:rPr>
              <a:t> for scoring answers in our Interview App.</a:t>
            </a:r>
            <a:endParaRPr lang="en-IN" sz="2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C4569E3-9361-9598-922C-E44463B85185}"/>
              </a:ext>
            </a:extLst>
          </p:cNvPr>
          <p:cNvSpPr>
            <a:spLocks noGrp="1"/>
          </p:cNvSpPr>
          <p:nvPr>
            <p:ph type="sldNum" sz="quarter" idx="12"/>
          </p:nvPr>
        </p:nvSpPr>
        <p:spPr/>
        <p:txBody>
          <a:bodyPr/>
          <a:lstStyle/>
          <a:p>
            <a:fld id="{7F6F72E6-054E-415C-9C40-BA5A816C389C}" type="slidenum">
              <a:rPr lang="en-US" smtClean="0"/>
              <a:pPr/>
              <a:t>14</a:t>
            </a:fld>
            <a:endParaRPr lang="en-US"/>
          </a:p>
        </p:txBody>
      </p:sp>
    </p:spTree>
    <p:extLst>
      <p:ext uri="{BB962C8B-B14F-4D97-AF65-F5344CB8AC3E}">
        <p14:creationId xmlns:p14="http://schemas.microsoft.com/office/powerpoint/2010/main" val="11893548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08842-76B8-2084-EC18-68CDF4A5A68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52DFAA-29AE-3779-06DA-434FD0FE81C2}"/>
              </a:ext>
            </a:extLst>
          </p:cNvPr>
          <p:cNvSpPr>
            <a:spLocks noGrp="1"/>
          </p:cNvSpPr>
          <p:nvPr>
            <p:ph type="sldNum" sz="quarter" idx="12"/>
          </p:nvPr>
        </p:nvSpPr>
        <p:spPr/>
        <p:txBody>
          <a:bodyPr/>
          <a:lstStyle/>
          <a:p>
            <a:fld id="{7F6F72E6-054E-415C-9C40-BA5A816C389C}" type="slidenum">
              <a:rPr lang="en-US" smtClean="0"/>
              <a:pPr/>
              <a:t>15</a:t>
            </a:fld>
            <a:endParaRPr lang="en-US"/>
          </a:p>
        </p:txBody>
      </p:sp>
      <p:pic>
        <p:nvPicPr>
          <p:cNvPr id="8" name="Picture 7">
            <a:extLst>
              <a:ext uri="{FF2B5EF4-FFF2-40B4-BE49-F238E27FC236}">
                <a16:creationId xmlns:a16="http://schemas.microsoft.com/office/drawing/2014/main" id="{99A33E43-BFC6-97DA-D5B3-BCFA79C9E1E3}"/>
              </a:ext>
            </a:extLst>
          </p:cNvPr>
          <p:cNvPicPr>
            <a:picLocks noChangeAspect="1"/>
          </p:cNvPicPr>
          <p:nvPr/>
        </p:nvPicPr>
        <p:blipFill>
          <a:blip r:embed="rId2"/>
          <a:stretch>
            <a:fillRect/>
          </a:stretch>
        </p:blipFill>
        <p:spPr>
          <a:xfrm>
            <a:off x="1200480" y="1300480"/>
            <a:ext cx="6743039" cy="51368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457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7AABA0-92D7-C6D7-3912-C811C1F0AECC}"/>
              </a:ext>
            </a:extLst>
          </p:cNvPr>
          <p:cNvSpPr>
            <a:spLocks noGrp="1"/>
          </p:cNvSpPr>
          <p:nvPr>
            <p:ph type="sldNum" sz="quarter" idx="12"/>
          </p:nvPr>
        </p:nvSpPr>
        <p:spPr/>
        <p:txBody>
          <a:bodyPr/>
          <a:lstStyle/>
          <a:p>
            <a:fld id="{7F6F72E6-054E-415C-9C40-BA5A816C389C}" type="slidenum">
              <a:rPr lang="en-US" smtClean="0"/>
              <a:pPr/>
              <a:t>16</a:t>
            </a:fld>
            <a:endParaRPr lang="en-US"/>
          </a:p>
        </p:txBody>
      </p:sp>
      <p:sp>
        <p:nvSpPr>
          <p:cNvPr id="6" name="TextBox 5">
            <a:extLst>
              <a:ext uri="{FF2B5EF4-FFF2-40B4-BE49-F238E27FC236}">
                <a16:creationId xmlns:a16="http://schemas.microsoft.com/office/drawing/2014/main" id="{8E164FC2-17E0-B0DE-E06B-7215D78830EE}"/>
              </a:ext>
            </a:extLst>
          </p:cNvPr>
          <p:cNvSpPr txBox="1"/>
          <p:nvPr/>
        </p:nvSpPr>
        <p:spPr>
          <a:xfrm>
            <a:off x="1524000" y="1423687"/>
            <a:ext cx="6192456" cy="769441"/>
          </a:xfrm>
          <a:prstGeom prst="rect">
            <a:avLst/>
          </a:prstGeom>
          <a:noFill/>
        </p:spPr>
        <p:txBody>
          <a:bodyPr wrap="square" rtlCol="0">
            <a:spAutoFit/>
          </a:bodyPr>
          <a:lstStyle/>
          <a:p>
            <a:pPr algn="ctr"/>
            <a:r>
              <a:rPr lang="en-IN" sz="4400" b="1" dirty="0">
                <a:latin typeface="Times New Roman" panose="02020603050405020304" pitchFamily="18" charset="0"/>
                <a:cs typeface="Times New Roman" panose="02020603050405020304" pitchFamily="18" charset="0"/>
              </a:rPr>
              <a:t>Reinforcement Learning</a:t>
            </a:r>
          </a:p>
        </p:txBody>
      </p:sp>
      <p:sp>
        <p:nvSpPr>
          <p:cNvPr id="7" name="TextBox 6">
            <a:extLst>
              <a:ext uri="{FF2B5EF4-FFF2-40B4-BE49-F238E27FC236}">
                <a16:creationId xmlns:a16="http://schemas.microsoft.com/office/drawing/2014/main" id="{424C0596-AA9F-7AF4-28CB-EBCE28D72A17}"/>
              </a:ext>
            </a:extLst>
          </p:cNvPr>
          <p:cNvSpPr txBox="1"/>
          <p:nvPr/>
        </p:nvSpPr>
        <p:spPr>
          <a:xfrm>
            <a:off x="925975" y="2479923"/>
            <a:ext cx="7292050" cy="3046988"/>
          </a:xfrm>
          <a:prstGeom prst="rect">
            <a:avLst/>
          </a:prstGeom>
          <a:noFill/>
          <a:ln>
            <a:solidFill>
              <a:schemeClr val="tx1"/>
            </a:solidFill>
          </a:ln>
        </p:spPr>
        <p:txBody>
          <a:bodyPr wrap="square" rtlCol="0">
            <a:spAutoFit/>
          </a:bodyPr>
          <a:lstStyle/>
          <a:p>
            <a:pPr algn="ctr"/>
            <a:r>
              <a:rPr lang="en-US" sz="2400" b="1" i="0" dirty="0">
                <a:effectLst/>
                <a:latin typeface="Times New Roman" panose="02020603050405020304" pitchFamily="18" charset="0"/>
                <a:cs typeface="Times New Roman" panose="02020603050405020304" pitchFamily="18" charset="0"/>
              </a:rPr>
              <a:t>Reinforcement Learning (RL)</a:t>
            </a:r>
            <a:r>
              <a:rPr lang="en-US" sz="2400" b="0" i="0" dirty="0">
                <a:effectLst/>
                <a:latin typeface="Times New Roman" panose="02020603050405020304" pitchFamily="18" charset="0"/>
                <a:cs typeface="Times New Roman" panose="02020603050405020304" pitchFamily="18" charset="0"/>
              </a:rPr>
              <a:t> is a type of </a:t>
            </a:r>
            <a:r>
              <a:rPr lang="en-US" sz="2400" b="1" i="0" dirty="0">
                <a:effectLst/>
                <a:latin typeface="Times New Roman" panose="02020603050405020304" pitchFamily="18" charset="0"/>
                <a:cs typeface="Times New Roman" panose="02020603050405020304" pitchFamily="18" charset="0"/>
              </a:rPr>
              <a:t>machine learning</a:t>
            </a:r>
            <a:r>
              <a:rPr lang="en-US" sz="2400" b="0" i="0" dirty="0">
                <a:effectLst/>
                <a:latin typeface="Times New Roman" panose="02020603050405020304" pitchFamily="18" charset="0"/>
                <a:cs typeface="Times New Roman" panose="02020603050405020304" pitchFamily="18" charset="0"/>
              </a:rPr>
              <a:t> where an </a:t>
            </a:r>
            <a:r>
              <a:rPr lang="en-US" sz="2400" b="1" i="0" dirty="0">
                <a:effectLst/>
                <a:latin typeface="Times New Roman" panose="02020603050405020304" pitchFamily="18" charset="0"/>
                <a:cs typeface="Times New Roman" panose="02020603050405020304" pitchFamily="18" charset="0"/>
              </a:rPr>
              <a:t>agent</a:t>
            </a:r>
            <a:r>
              <a:rPr lang="en-US" sz="2400" b="0" i="0" dirty="0">
                <a:effectLst/>
                <a:latin typeface="Times New Roman" panose="02020603050405020304" pitchFamily="18" charset="0"/>
                <a:cs typeface="Times New Roman" panose="02020603050405020304" pitchFamily="18" charset="0"/>
              </a:rPr>
              <a:t> learns to make decisions by interacting with an </a:t>
            </a:r>
            <a:r>
              <a:rPr lang="en-US" sz="2400" b="1" i="0" dirty="0">
                <a:effectLst/>
                <a:latin typeface="Times New Roman" panose="02020603050405020304" pitchFamily="18" charset="0"/>
                <a:cs typeface="Times New Roman" panose="02020603050405020304" pitchFamily="18" charset="0"/>
              </a:rPr>
              <a:t>environment</a:t>
            </a:r>
            <a:r>
              <a:rPr lang="en-US" sz="2400" b="0" i="0" dirty="0">
                <a:effectLst/>
                <a:latin typeface="Times New Roman" panose="02020603050405020304" pitchFamily="18" charset="0"/>
                <a:cs typeface="Times New Roman" panose="02020603050405020304" pitchFamily="18" charset="0"/>
              </a:rPr>
              <a:t> to maximize </a:t>
            </a:r>
            <a:r>
              <a:rPr lang="en-US" sz="2400" b="1" i="0" dirty="0">
                <a:effectLst/>
                <a:latin typeface="Times New Roman" panose="02020603050405020304" pitchFamily="18" charset="0"/>
                <a:cs typeface="Times New Roman" panose="02020603050405020304" pitchFamily="18" charset="0"/>
              </a:rPr>
              <a:t>cumulative rewards</a:t>
            </a:r>
            <a:r>
              <a:rPr lang="en-US" sz="2400" b="0" i="0" dirty="0">
                <a:effectLst/>
                <a:latin typeface="Times New Roman" panose="02020603050405020304" pitchFamily="18" charset="0"/>
                <a:cs typeface="Times New Roman" panose="02020603050405020304" pitchFamily="18" charset="0"/>
              </a:rPr>
              <a:t> through trial and error. Unlike supervised learning (which relies on labeled data) or unsupervised learning (which finds patterns in data), RL is driven by </a:t>
            </a:r>
            <a:r>
              <a:rPr lang="en-US" sz="2400" b="1" i="0" dirty="0">
                <a:effectLst/>
                <a:latin typeface="Times New Roman" panose="02020603050405020304" pitchFamily="18" charset="0"/>
                <a:cs typeface="Times New Roman" panose="02020603050405020304" pitchFamily="18" charset="0"/>
              </a:rPr>
              <a:t>feedback from actions</a:t>
            </a:r>
            <a:r>
              <a:rPr lang="en-US" sz="2400" b="0" i="0" dirty="0">
                <a:effectLst/>
                <a:latin typeface="Times New Roman" panose="02020603050405020304" pitchFamily="18" charset="0"/>
                <a:cs typeface="Times New Roman" panose="02020603050405020304" pitchFamily="18" charset="0"/>
              </a:rPr>
              <a:t> in the form of rewards or penalties.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6787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9BEA-1482-F761-4F39-7183A84DCD89}"/>
              </a:ext>
            </a:extLst>
          </p:cNvPr>
          <p:cNvSpPr>
            <a:spLocks noGrp="1"/>
          </p:cNvSpPr>
          <p:nvPr>
            <p:ph type="title"/>
          </p:nvPr>
        </p:nvSpPr>
        <p:spPr>
          <a:xfrm>
            <a:off x="457200" y="1038565"/>
            <a:ext cx="8229600" cy="1129619"/>
          </a:xfrm>
        </p:spPr>
        <p:txBody>
          <a:bodyPr/>
          <a:lstStyle/>
          <a:p>
            <a:r>
              <a:rPr lang="en-IN" b="1" dirty="0">
                <a:latin typeface="Times New Roman" panose="02020603050405020304" pitchFamily="18" charset="0"/>
                <a:cs typeface="Times New Roman" panose="02020603050405020304" pitchFamily="18" charset="0"/>
              </a:rPr>
              <a:t>Reinforcement Learning</a:t>
            </a:r>
          </a:p>
        </p:txBody>
      </p:sp>
      <p:sp>
        <p:nvSpPr>
          <p:cNvPr id="3" name="Content Placeholder 2">
            <a:extLst>
              <a:ext uri="{FF2B5EF4-FFF2-40B4-BE49-F238E27FC236}">
                <a16:creationId xmlns:a16="http://schemas.microsoft.com/office/drawing/2014/main" id="{7EA58ABD-51CE-FBB9-DDB7-B7685D37E750}"/>
              </a:ext>
            </a:extLst>
          </p:cNvPr>
          <p:cNvSpPr>
            <a:spLocks noGrp="1"/>
          </p:cNvSpPr>
          <p:nvPr>
            <p:ph idx="1"/>
          </p:nvPr>
        </p:nvSpPr>
        <p:spPr>
          <a:xfrm>
            <a:off x="260497" y="1993275"/>
            <a:ext cx="8623005" cy="4297363"/>
          </a:xfrm>
        </p:spPr>
        <p:txBody>
          <a:bodyPr>
            <a:normAutofit/>
          </a:bodyPr>
          <a:lstStyle/>
          <a:p>
            <a:r>
              <a:rPr lang="en-IN" sz="2400" dirty="0">
                <a:latin typeface="Times New Roman" panose="02020603050405020304" pitchFamily="18" charset="0"/>
                <a:cs typeface="Times New Roman" panose="02020603050405020304" pitchFamily="18" charset="0"/>
              </a:rPr>
              <a:t>The app uses reinforcement learning to dynamically adjust the difficulty level of the questions based on the user’s responses.</a:t>
            </a:r>
          </a:p>
          <a:p>
            <a:r>
              <a:rPr lang="en-US" sz="2400" dirty="0">
                <a:latin typeface="Times New Roman" panose="02020603050405020304" pitchFamily="18" charset="0"/>
                <a:cs typeface="Times New Roman" panose="02020603050405020304" pitchFamily="18" charset="0"/>
              </a:rPr>
              <a:t>This adaptive mechanism follows a Multi-Armed Bandit (MAB) approach, balancing exploration and exploitation to maximize engagement and challenge.</a:t>
            </a:r>
          </a:p>
          <a:p>
            <a:r>
              <a:rPr lang="en-US" sz="2400" dirty="0">
                <a:latin typeface="Times New Roman" panose="02020603050405020304" pitchFamily="18" charset="0"/>
                <a:cs typeface="Times New Roman" panose="02020603050405020304" pitchFamily="18" charset="0"/>
              </a:rPr>
              <a:t>In this case, our app acts as the agent, deciding whether to present an </a:t>
            </a:r>
            <a:r>
              <a:rPr lang="en-US" sz="2400" b="1" dirty="0">
                <a:latin typeface="Times New Roman" panose="02020603050405020304" pitchFamily="18" charset="0"/>
                <a:cs typeface="Times New Roman" panose="02020603050405020304" pitchFamily="18" charset="0"/>
              </a:rPr>
              <a:t>easy, moderate, or difficult</a:t>
            </a:r>
            <a:r>
              <a:rPr lang="en-US" sz="2400" dirty="0">
                <a:latin typeface="Times New Roman" panose="02020603050405020304" pitchFamily="18" charset="0"/>
                <a:cs typeface="Times New Roman" panose="02020603050405020304" pitchFamily="18" charset="0"/>
              </a:rPr>
              <a:t> question based on the user’s previous response.</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C0AC786-BBB0-ED2E-C2AD-9467C2C2677E}"/>
              </a:ext>
            </a:extLst>
          </p:cNvPr>
          <p:cNvSpPr>
            <a:spLocks noGrp="1"/>
          </p:cNvSpPr>
          <p:nvPr>
            <p:ph type="sldNum" sz="quarter" idx="12"/>
          </p:nvPr>
        </p:nvSpPr>
        <p:spPr/>
        <p:txBody>
          <a:bodyPr/>
          <a:lstStyle/>
          <a:p>
            <a:fld id="{7F6F72E6-054E-415C-9C40-BA5A816C389C}" type="slidenum">
              <a:rPr lang="en-US" smtClean="0"/>
              <a:pPr/>
              <a:t>17</a:t>
            </a:fld>
            <a:endParaRPr lang="en-US"/>
          </a:p>
        </p:txBody>
      </p:sp>
      <p:sp>
        <p:nvSpPr>
          <p:cNvPr id="8" name="Rectangle: Rounded Corners 7">
            <a:extLst>
              <a:ext uri="{FF2B5EF4-FFF2-40B4-BE49-F238E27FC236}">
                <a16:creationId xmlns:a16="http://schemas.microsoft.com/office/drawing/2014/main" id="{B959843E-3786-3376-FAF4-6151D9E5ADFE}"/>
              </a:ext>
            </a:extLst>
          </p:cNvPr>
          <p:cNvSpPr/>
          <p:nvPr/>
        </p:nvSpPr>
        <p:spPr>
          <a:xfrm>
            <a:off x="656953" y="5397613"/>
            <a:ext cx="1933847" cy="84364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answers a question</a:t>
            </a:r>
          </a:p>
        </p:txBody>
      </p:sp>
      <p:sp>
        <p:nvSpPr>
          <p:cNvPr id="9" name="Rectangle: Rounded Corners 8">
            <a:extLst>
              <a:ext uri="{FF2B5EF4-FFF2-40B4-BE49-F238E27FC236}">
                <a16:creationId xmlns:a16="http://schemas.microsoft.com/office/drawing/2014/main" id="{35E34F96-3972-0765-4E34-BF507E3D0C15}"/>
              </a:ext>
            </a:extLst>
          </p:cNvPr>
          <p:cNvSpPr/>
          <p:nvPr/>
        </p:nvSpPr>
        <p:spPr>
          <a:xfrm>
            <a:off x="3494313" y="5397613"/>
            <a:ext cx="1937657" cy="82731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RL evaluates the scores</a:t>
            </a:r>
          </a:p>
        </p:txBody>
      </p:sp>
      <p:sp>
        <p:nvSpPr>
          <p:cNvPr id="10" name="Rectangle: Rounded Corners 9">
            <a:extLst>
              <a:ext uri="{FF2B5EF4-FFF2-40B4-BE49-F238E27FC236}">
                <a16:creationId xmlns:a16="http://schemas.microsoft.com/office/drawing/2014/main" id="{64F83DC3-A3F5-6368-8D80-3A268BEC5070}"/>
              </a:ext>
            </a:extLst>
          </p:cNvPr>
          <p:cNvSpPr/>
          <p:nvPr/>
        </p:nvSpPr>
        <p:spPr>
          <a:xfrm>
            <a:off x="6400799" y="5397612"/>
            <a:ext cx="2079172" cy="82731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Adjusts next question’s difficulty</a:t>
            </a:r>
          </a:p>
        </p:txBody>
      </p:sp>
      <p:cxnSp>
        <p:nvCxnSpPr>
          <p:cNvPr id="11" name="Straight Arrow Connector 10">
            <a:extLst>
              <a:ext uri="{FF2B5EF4-FFF2-40B4-BE49-F238E27FC236}">
                <a16:creationId xmlns:a16="http://schemas.microsoft.com/office/drawing/2014/main" id="{FA851370-DA1B-AE2B-1EEC-F3566FF522C6}"/>
              </a:ext>
            </a:extLst>
          </p:cNvPr>
          <p:cNvCxnSpPr>
            <a:cxnSpLocks/>
            <a:stCxn id="8" idx="3"/>
            <a:endCxn id="9" idx="1"/>
          </p:cNvCxnSpPr>
          <p:nvPr/>
        </p:nvCxnSpPr>
        <p:spPr>
          <a:xfrm flipV="1">
            <a:off x="2590800" y="5811270"/>
            <a:ext cx="903513" cy="8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AD09359-FFE0-2F2E-5D6C-95E06A4BD714}"/>
              </a:ext>
            </a:extLst>
          </p:cNvPr>
          <p:cNvCxnSpPr>
            <a:cxnSpLocks/>
            <a:endCxn id="10" idx="1"/>
          </p:cNvCxnSpPr>
          <p:nvPr/>
        </p:nvCxnSpPr>
        <p:spPr>
          <a:xfrm>
            <a:off x="5464628" y="5803106"/>
            <a:ext cx="936171" cy="8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3510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E86CC5-DD5F-FEA9-13B8-85EE0F2A1174}"/>
              </a:ext>
            </a:extLst>
          </p:cNvPr>
          <p:cNvSpPr>
            <a:spLocks noGrp="1"/>
          </p:cNvSpPr>
          <p:nvPr>
            <p:ph type="sldNum" sz="quarter" idx="12"/>
          </p:nvPr>
        </p:nvSpPr>
        <p:spPr/>
        <p:txBody>
          <a:bodyPr/>
          <a:lstStyle/>
          <a:p>
            <a:fld id="{7F6F72E6-054E-415C-9C40-BA5A816C389C}" type="slidenum">
              <a:rPr lang="en-US" smtClean="0"/>
              <a:pPr/>
              <a:t>18</a:t>
            </a:fld>
            <a:endParaRPr lang="en-US"/>
          </a:p>
        </p:txBody>
      </p:sp>
      <p:pic>
        <p:nvPicPr>
          <p:cNvPr id="6" name="Picture 5">
            <a:extLst>
              <a:ext uri="{FF2B5EF4-FFF2-40B4-BE49-F238E27FC236}">
                <a16:creationId xmlns:a16="http://schemas.microsoft.com/office/drawing/2014/main" id="{6413C74E-6B8B-1CD5-C1A9-28331D71488D}"/>
              </a:ext>
            </a:extLst>
          </p:cNvPr>
          <p:cNvPicPr>
            <a:picLocks noChangeAspect="1"/>
          </p:cNvPicPr>
          <p:nvPr/>
        </p:nvPicPr>
        <p:blipFill>
          <a:blip r:embed="rId2"/>
          <a:stretch>
            <a:fillRect/>
          </a:stretch>
        </p:blipFill>
        <p:spPr>
          <a:xfrm>
            <a:off x="1523998" y="1392682"/>
            <a:ext cx="5928851" cy="13978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a:extLst>
              <a:ext uri="{FF2B5EF4-FFF2-40B4-BE49-F238E27FC236}">
                <a16:creationId xmlns:a16="http://schemas.microsoft.com/office/drawing/2014/main" id="{65E33181-54CF-3138-602F-D9CE1B1B55F0}"/>
              </a:ext>
            </a:extLst>
          </p:cNvPr>
          <p:cNvPicPr>
            <a:picLocks noChangeAspect="1"/>
          </p:cNvPicPr>
          <p:nvPr/>
        </p:nvPicPr>
        <p:blipFill>
          <a:blip r:embed="rId3"/>
          <a:stretch>
            <a:fillRect/>
          </a:stretch>
        </p:blipFill>
        <p:spPr>
          <a:xfrm>
            <a:off x="1523998" y="2955720"/>
            <a:ext cx="5928851" cy="36674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34838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88015-BCDD-22AB-A0B5-22E87DA56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B39FE-E61F-1A6A-AC6A-CB0F76C0C371}"/>
              </a:ext>
            </a:extLst>
          </p:cNvPr>
          <p:cNvSpPr>
            <a:spLocks noGrp="1"/>
          </p:cNvSpPr>
          <p:nvPr>
            <p:ph type="title"/>
          </p:nvPr>
        </p:nvSpPr>
        <p:spPr>
          <a:xfrm>
            <a:off x="457200" y="861237"/>
            <a:ext cx="8229600" cy="1017596"/>
          </a:xfrm>
        </p:spPr>
        <p:txBody>
          <a:bodyPr>
            <a:normAutofit/>
          </a:bodyPr>
          <a:lstStyle/>
          <a:p>
            <a:r>
              <a:rPr lang="en-IN" b="1" dirty="0">
                <a:latin typeface="Times New Roman" panose="02020603050405020304" pitchFamily="18" charset="0"/>
                <a:cs typeface="Times New Roman" panose="02020603050405020304" pitchFamily="18" charset="0"/>
              </a:rPr>
              <a:t>Application Features</a:t>
            </a:r>
          </a:p>
        </p:txBody>
      </p:sp>
      <p:sp>
        <p:nvSpPr>
          <p:cNvPr id="5" name="Slide Number Placeholder 4">
            <a:extLst>
              <a:ext uri="{FF2B5EF4-FFF2-40B4-BE49-F238E27FC236}">
                <a16:creationId xmlns:a16="http://schemas.microsoft.com/office/drawing/2014/main" id="{9C6F5B8C-9AEF-759C-C9E9-4B7F2DEEBC3C}"/>
              </a:ext>
            </a:extLst>
          </p:cNvPr>
          <p:cNvSpPr>
            <a:spLocks noGrp="1"/>
          </p:cNvSpPr>
          <p:nvPr>
            <p:ph type="sldNum" sz="quarter" idx="12"/>
          </p:nvPr>
        </p:nvSpPr>
        <p:spPr/>
        <p:txBody>
          <a:bodyPr/>
          <a:lstStyle/>
          <a:p>
            <a:fld id="{7F6F72E6-054E-415C-9C40-BA5A816C389C}" type="slidenum">
              <a:rPr lang="en-US" smtClean="0"/>
              <a:pPr/>
              <a:t>19</a:t>
            </a:fld>
            <a:endParaRPr lang="en-US"/>
          </a:p>
        </p:txBody>
      </p:sp>
      <p:pic>
        <p:nvPicPr>
          <p:cNvPr id="9" name="Picture 8">
            <a:extLst>
              <a:ext uri="{FF2B5EF4-FFF2-40B4-BE49-F238E27FC236}">
                <a16:creationId xmlns:a16="http://schemas.microsoft.com/office/drawing/2014/main" id="{3ACDF0DB-15EE-8F87-80ED-CC6A86118127}"/>
              </a:ext>
            </a:extLst>
          </p:cNvPr>
          <p:cNvPicPr>
            <a:picLocks noChangeAspect="1"/>
          </p:cNvPicPr>
          <p:nvPr/>
        </p:nvPicPr>
        <p:blipFill>
          <a:blip r:embed="rId2"/>
          <a:stretch>
            <a:fillRect/>
          </a:stretch>
        </p:blipFill>
        <p:spPr>
          <a:xfrm>
            <a:off x="1631044" y="2446999"/>
            <a:ext cx="6171662" cy="1660158"/>
          </a:xfrm>
          <a:prstGeom prst="rect">
            <a:avLst/>
          </a:prstGeom>
        </p:spPr>
      </p:pic>
      <p:sp>
        <p:nvSpPr>
          <p:cNvPr id="12" name="TextBox 11">
            <a:extLst>
              <a:ext uri="{FF2B5EF4-FFF2-40B4-BE49-F238E27FC236}">
                <a16:creationId xmlns:a16="http://schemas.microsoft.com/office/drawing/2014/main" id="{9B6E96F3-0A57-E5E7-DC09-4F9D630111E6}"/>
              </a:ext>
            </a:extLst>
          </p:cNvPr>
          <p:cNvSpPr txBox="1"/>
          <p:nvPr/>
        </p:nvSpPr>
        <p:spPr>
          <a:xfrm>
            <a:off x="3048000" y="1959457"/>
            <a:ext cx="3048000" cy="369332"/>
          </a:xfrm>
          <a:prstGeom prst="rect">
            <a:avLst/>
          </a:prstGeom>
          <a:noFill/>
        </p:spPr>
        <p:txBody>
          <a:bodyPr wrap="square" rtlCol="0">
            <a:spAutoFit/>
          </a:bodyPr>
          <a:lstStyle/>
          <a:p>
            <a:pPr algn="ctr"/>
            <a:r>
              <a:rPr lang="en-IN" b="1" i="1" dirty="0">
                <a:latin typeface="Times New Roman" panose="02020603050405020304" pitchFamily="18" charset="0"/>
                <a:cs typeface="Times New Roman" panose="02020603050405020304" pitchFamily="18" charset="0"/>
              </a:rPr>
              <a:t>Speech-to-Text Transcription</a:t>
            </a:r>
          </a:p>
        </p:txBody>
      </p:sp>
      <p:pic>
        <p:nvPicPr>
          <p:cNvPr id="10" name="Picture 9">
            <a:extLst>
              <a:ext uri="{FF2B5EF4-FFF2-40B4-BE49-F238E27FC236}">
                <a16:creationId xmlns:a16="http://schemas.microsoft.com/office/drawing/2014/main" id="{1A42ED15-5174-1148-E989-13D582FCC03B}"/>
              </a:ext>
            </a:extLst>
          </p:cNvPr>
          <p:cNvPicPr>
            <a:picLocks noChangeAspect="1"/>
          </p:cNvPicPr>
          <p:nvPr/>
        </p:nvPicPr>
        <p:blipFill>
          <a:blip r:embed="rId3"/>
          <a:srcRect b="19053"/>
          <a:stretch/>
        </p:blipFill>
        <p:spPr>
          <a:xfrm>
            <a:off x="1631044" y="4225367"/>
            <a:ext cx="6171662" cy="2097705"/>
          </a:xfrm>
          <a:prstGeom prst="rect">
            <a:avLst/>
          </a:prstGeom>
        </p:spPr>
      </p:pic>
    </p:spTree>
    <p:extLst>
      <p:ext uri="{BB962C8B-B14F-4D97-AF65-F5344CB8AC3E}">
        <p14:creationId xmlns:p14="http://schemas.microsoft.com/office/powerpoint/2010/main" val="20260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3153-18E3-511C-B504-B95473E72026}"/>
              </a:ext>
            </a:extLst>
          </p:cNvPr>
          <p:cNvSpPr>
            <a:spLocks noGrp="1"/>
          </p:cNvSpPr>
          <p:nvPr>
            <p:ph type="title"/>
          </p:nvPr>
        </p:nvSpPr>
        <p:spPr>
          <a:xfrm>
            <a:off x="457200" y="1170555"/>
            <a:ext cx="8229600" cy="877093"/>
          </a:xfrm>
        </p:spPr>
        <p:txBody>
          <a:bodyPr/>
          <a:lstStyle/>
          <a:p>
            <a:r>
              <a:rPr lang="en-US" b="1" dirty="0">
                <a:latin typeface="Times New Roman" panose="02020603050405020304" pitchFamily="18" charset="0"/>
                <a:cs typeface="Times New Roman" panose="02020603050405020304" pitchFamily="18" charset="0"/>
              </a:rPr>
              <a:t>Problem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FB7919-8AF9-21CE-6773-97DD3A8F7188}"/>
              </a:ext>
            </a:extLst>
          </p:cNvPr>
          <p:cNvSpPr>
            <a:spLocks noGrp="1"/>
          </p:cNvSpPr>
          <p:nvPr>
            <p:ph idx="1"/>
          </p:nvPr>
        </p:nvSpPr>
        <p:spPr>
          <a:xfrm>
            <a:off x="457200" y="2317523"/>
            <a:ext cx="8229600" cy="4134077"/>
          </a:xfrm>
        </p:spPr>
        <p:txBody>
          <a:bodyPr>
            <a:normAutofit/>
          </a:bodyPr>
          <a:lstStyle/>
          <a:p>
            <a:r>
              <a:rPr lang="en-US" sz="2400" dirty="0">
                <a:latin typeface="Times New Roman" panose="02020603050405020304" pitchFamily="18" charset="0"/>
                <a:cs typeface="Times New Roman" panose="02020603050405020304" pitchFamily="18" charset="0"/>
              </a:rPr>
              <a:t>Students and professionals often face challenges in preparing for interviews due to limited access opportunities, lack of objective feedback, and uncertainty about their performance.</a:t>
            </a:r>
          </a:p>
          <a:p>
            <a:pPr marL="0" indent="0">
              <a:buNone/>
            </a:pP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Traditional preparation methods, such as self-practice or informal peer reviews, may not provide accurate assessments, leaving them unaware of their strengths and weaknesses.</a:t>
            </a:r>
          </a:p>
        </p:txBody>
      </p:sp>
      <p:sp>
        <p:nvSpPr>
          <p:cNvPr id="5" name="Slide Number Placeholder 4">
            <a:extLst>
              <a:ext uri="{FF2B5EF4-FFF2-40B4-BE49-F238E27FC236}">
                <a16:creationId xmlns:a16="http://schemas.microsoft.com/office/drawing/2014/main" id="{3B25D8FB-98C5-6287-2721-430D94A78085}"/>
              </a:ext>
            </a:extLst>
          </p:cNvPr>
          <p:cNvSpPr>
            <a:spLocks noGrp="1"/>
          </p:cNvSpPr>
          <p:nvPr>
            <p:ph type="sldNum" sz="quarter" idx="12"/>
          </p:nvPr>
        </p:nvSpPr>
        <p:spPr/>
        <p:txBody>
          <a:bodyPr/>
          <a:lstStyle/>
          <a:p>
            <a:fld id="{7F6F72E6-054E-415C-9C40-BA5A816C389C}" type="slidenum">
              <a:rPr lang="en-US" smtClean="0"/>
              <a:pPr/>
              <a:t>2</a:t>
            </a:fld>
            <a:endParaRPr lang="en-US"/>
          </a:p>
        </p:txBody>
      </p:sp>
    </p:spTree>
    <p:extLst>
      <p:ext uri="{BB962C8B-B14F-4D97-AF65-F5344CB8AC3E}">
        <p14:creationId xmlns:p14="http://schemas.microsoft.com/office/powerpoint/2010/main" val="3100265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9F40B1A-201C-CAD4-C5AE-F93B47DEBB2C}"/>
              </a:ext>
            </a:extLst>
          </p:cNvPr>
          <p:cNvSpPr>
            <a:spLocks noGrp="1"/>
          </p:cNvSpPr>
          <p:nvPr>
            <p:ph type="sldNum" sz="quarter" idx="12"/>
          </p:nvPr>
        </p:nvSpPr>
        <p:spPr/>
        <p:txBody>
          <a:bodyPr/>
          <a:lstStyle/>
          <a:p>
            <a:fld id="{7F6F72E6-054E-415C-9C40-BA5A816C389C}" type="slidenum">
              <a:rPr lang="en-US" smtClean="0"/>
              <a:pPr/>
              <a:t>20</a:t>
            </a:fld>
            <a:endParaRPr lang="en-US"/>
          </a:p>
        </p:txBody>
      </p:sp>
      <p:pic>
        <p:nvPicPr>
          <p:cNvPr id="6" name="Picture 5">
            <a:extLst>
              <a:ext uri="{FF2B5EF4-FFF2-40B4-BE49-F238E27FC236}">
                <a16:creationId xmlns:a16="http://schemas.microsoft.com/office/drawing/2014/main" id="{2C9B3DD7-27D4-6A81-7544-0A60FDD930A5}"/>
              </a:ext>
            </a:extLst>
          </p:cNvPr>
          <p:cNvPicPr>
            <a:picLocks noChangeAspect="1"/>
          </p:cNvPicPr>
          <p:nvPr/>
        </p:nvPicPr>
        <p:blipFill>
          <a:blip r:embed="rId2"/>
          <a:stretch>
            <a:fillRect/>
          </a:stretch>
        </p:blipFill>
        <p:spPr>
          <a:xfrm>
            <a:off x="331776" y="3905560"/>
            <a:ext cx="4240224" cy="2633352"/>
          </a:xfrm>
          <a:prstGeom prst="rect">
            <a:avLst/>
          </a:prstGeom>
        </p:spPr>
      </p:pic>
      <p:pic>
        <p:nvPicPr>
          <p:cNvPr id="8" name="Picture 7">
            <a:extLst>
              <a:ext uri="{FF2B5EF4-FFF2-40B4-BE49-F238E27FC236}">
                <a16:creationId xmlns:a16="http://schemas.microsoft.com/office/drawing/2014/main" id="{1B9835F4-0588-4BA9-FE4C-3AE882803A67}"/>
              </a:ext>
            </a:extLst>
          </p:cNvPr>
          <p:cNvPicPr>
            <a:picLocks noChangeAspect="1"/>
          </p:cNvPicPr>
          <p:nvPr/>
        </p:nvPicPr>
        <p:blipFill>
          <a:blip r:embed="rId3"/>
          <a:stretch>
            <a:fillRect/>
          </a:stretch>
        </p:blipFill>
        <p:spPr>
          <a:xfrm>
            <a:off x="4699823" y="4247386"/>
            <a:ext cx="4240224" cy="2187622"/>
          </a:xfrm>
          <a:prstGeom prst="rect">
            <a:avLst/>
          </a:prstGeom>
        </p:spPr>
      </p:pic>
      <p:sp>
        <p:nvSpPr>
          <p:cNvPr id="3" name="Title 1">
            <a:extLst>
              <a:ext uri="{FF2B5EF4-FFF2-40B4-BE49-F238E27FC236}">
                <a16:creationId xmlns:a16="http://schemas.microsoft.com/office/drawing/2014/main" id="{7784F813-D1FD-5FD3-435E-2C6A8DD347A9}"/>
              </a:ext>
            </a:extLst>
          </p:cNvPr>
          <p:cNvSpPr txBox="1">
            <a:spLocks/>
          </p:cNvSpPr>
          <p:nvPr/>
        </p:nvSpPr>
        <p:spPr>
          <a:xfrm>
            <a:off x="457200" y="932506"/>
            <a:ext cx="8229600" cy="101759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b="1" dirty="0">
                <a:latin typeface="Times New Roman" panose="02020603050405020304" pitchFamily="18" charset="0"/>
                <a:cs typeface="Times New Roman" panose="02020603050405020304" pitchFamily="18" charset="0"/>
              </a:rPr>
              <a:t>Application Features</a:t>
            </a:r>
          </a:p>
        </p:txBody>
      </p:sp>
      <p:pic>
        <p:nvPicPr>
          <p:cNvPr id="12" name="Picture 11">
            <a:extLst>
              <a:ext uri="{FF2B5EF4-FFF2-40B4-BE49-F238E27FC236}">
                <a16:creationId xmlns:a16="http://schemas.microsoft.com/office/drawing/2014/main" id="{2060BDE9-B9BA-3ED6-DDE9-F67E6E0DFD6F}"/>
              </a:ext>
            </a:extLst>
          </p:cNvPr>
          <p:cNvPicPr>
            <a:picLocks noChangeAspect="1"/>
          </p:cNvPicPr>
          <p:nvPr/>
        </p:nvPicPr>
        <p:blipFill>
          <a:blip r:embed="rId4"/>
          <a:stretch>
            <a:fillRect/>
          </a:stretch>
        </p:blipFill>
        <p:spPr>
          <a:xfrm>
            <a:off x="3677265" y="1910448"/>
            <a:ext cx="5262782" cy="1432545"/>
          </a:xfrm>
          <a:prstGeom prst="rect">
            <a:avLst/>
          </a:prstGeom>
        </p:spPr>
      </p:pic>
      <p:sp>
        <p:nvSpPr>
          <p:cNvPr id="14" name="TextBox 13">
            <a:extLst>
              <a:ext uri="{FF2B5EF4-FFF2-40B4-BE49-F238E27FC236}">
                <a16:creationId xmlns:a16="http://schemas.microsoft.com/office/drawing/2014/main" id="{61D45D2F-6B92-5E9F-2FE2-B0F6D1CF303A}"/>
              </a:ext>
            </a:extLst>
          </p:cNvPr>
          <p:cNvSpPr txBox="1"/>
          <p:nvPr/>
        </p:nvSpPr>
        <p:spPr>
          <a:xfrm>
            <a:off x="543233" y="2277215"/>
            <a:ext cx="3048000" cy="369332"/>
          </a:xfrm>
          <a:prstGeom prst="rect">
            <a:avLst/>
          </a:prstGeom>
          <a:noFill/>
        </p:spPr>
        <p:txBody>
          <a:bodyPr wrap="square" rtlCol="0">
            <a:spAutoFit/>
          </a:bodyPr>
          <a:lstStyle/>
          <a:p>
            <a:pPr algn="ctr"/>
            <a:r>
              <a:rPr lang="en-IN" b="1" i="1" dirty="0">
                <a:latin typeface="Times New Roman" panose="02020603050405020304" pitchFamily="18" charset="0"/>
                <a:cs typeface="Times New Roman" panose="02020603050405020304" pitchFamily="18" charset="0"/>
              </a:rPr>
              <a:t>Get Suggested Answers</a:t>
            </a:r>
          </a:p>
        </p:txBody>
      </p:sp>
      <p:sp>
        <p:nvSpPr>
          <p:cNvPr id="15" name="TextBox 14">
            <a:extLst>
              <a:ext uri="{FF2B5EF4-FFF2-40B4-BE49-F238E27FC236}">
                <a16:creationId xmlns:a16="http://schemas.microsoft.com/office/drawing/2014/main" id="{F661A8CE-5C85-439A-A54D-A9E69DBB1AD3}"/>
              </a:ext>
            </a:extLst>
          </p:cNvPr>
          <p:cNvSpPr txBox="1"/>
          <p:nvPr/>
        </p:nvSpPr>
        <p:spPr>
          <a:xfrm>
            <a:off x="437504" y="3462555"/>
            <a:ext cx="4028767" cy="369332"/>
          </a:xfrm>
          <a:prstGeom prst="rect">
            <a:avLst/>
          </a:prstGeom>
          <a:noFill/>
        </p:spPr>
        <p:txBody>
          <a:bodyPr wrap="square" rtlCol="0">
            <a:spAutoFit/>
          </a:bodyPr>
          <a:lstStyle/>
          <a:p>
            <a:pPr algn="ctr"/>
            <a:r>
              <a:rPr lang="en-IN" b="1" i="1" dirty="0">
                <a:latin typeface="Times New Roman" panose="02020603050405020304" pitchFamily="18" charset="0"/>
                <a:cs typeface="Times New Roman" panose="02020603050405020304" pitchFamily="18" charset="0"/>
              </a:rPr>
              <a:t>Get feedback per answer</a:t>
            </a:r>
          </a:p>
        </p:txBody>
      </p:sp>
      <p:sp>
        <p:nvSpPr>
          <p:cNvPr id="18" name="TextBox 17">
            <a:extLst>
              <a:ext uri="{FF2B5EF4-FFF2-40B4-BE49-F238E27FC236}">
                <a16:creationId xmlns:a16="http://schemas.microsoft.com/office/drawing/2014/main" id="{39407C18-B729-E8DF-9B92-7EC96D244EA8}"/>
              </a:ext>
            </a:extLst>
          </p:cNvPr>
          <p:cNvSpPr txBox="1"/>
          <p:nvPr/>
        </p:nvSpPr>
        <p:spPr>
          <a:xfrm>
            <a:off x="4714632" y="3874400"/>
            <a:ext cx="4028767" cy="369332"/>
          </a:xfrm>
          <a:prstGeom prst="rect">
            <a:avLst/>
          </a:prstGeom>
          <a:noFill/>
        </p:spPr>
        <p:txBody>
          <a:bodyPr wrap="square" rtlCol="0">
            <a:spAutoFit/>
          </a:bodyPr>
          <a:lstStyle/>
          <a:p>
            <a:pPr algn="ctr"/>
            <a:r>
              <a:rPr lang="en-IN" b="1" i="1" dirty="0">
                <a:latin typeface="Times New Roman" panose="02020603050405020304" pitchFamily="18" charset="0"/>
                <a:cs typeface="Times New Roman" panose="02020603050405020304" pitchFamily="18" charset="0"/>
              </a:rPr>
              <a:t>Resources for improvement</a:t>
            </a:r>
          </a:p>
        </p:txBody>
      </p:sp>
    </p:spTree>
    <p:extLst>
      <p:ext uri="{BB962C8B-B14F-4D97-AF65-F5344CB8AC3E}">
        <p14:creationId xmlns:p14="http://schemas.microsoft.com/office/powerpoint/2010/main" val="42156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2B7A5-2D2C-58B1-F90A-6537B9F840B5}"/>
              </a:ext>
            </a:extLst>
          </p:cNvPr>
          <p:cNvSpPr>
            <a:spLocks noGrp="1"/>
          </p:cNvSpPr>
          <p:nvPr>
            <p:ph type="title"/>
          </p:nvPr>
        </p:nvSpPr>
        <p:spPr>
          <a:xfrm>
            <a:off x="457200" y="848795"/>
            <a:ext cx="8229600" cy="1065065"/>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2A39F1-E397-EB99-1404-BFBD32E1BC9C}"/>
              </a:ext>
            </a:extLst>
          </p:cNvPr>
          <p:cNvSpPr>
            <a:spLocks noGrp="1"/>
          </p:cNvSpPr>
          <p:nvPr>
            <p:ph idx="1"/>
          </p:nvPr>
        </p:nvSpPr>
        <p:spPr>
          <a:xfrm>
            <a:off x="457200" y="1816302"/>
            <a:ext cx="8229600" cy="4520647"/>
          </a:xfrm>
        </p:spPr>
        <p:txBody>
          <a:bodyPr>
            <a:normAutofit/>
          </a:bodyPr>
          <a:lstStyle/>
          <a:p>
            <a:r>
              <a:rPr lang="en-US" sz="2400" dirty="0">
                <a:latin typeface="Times New Roman" panose="02020603050405020304" pitchFamily="18" charset="0"/>
                <a:cs typeface="Times New Roman" panose="02020603050405020304" pitchFamily="18" charset="0"/>
              </a:rPr>
              <a:t>Our AI Interviewer app provides an intelligent and adaptive platform for students to practice interview questions, receive </a:t>
            </a:r>
            <a:r>
              <a:rPr lang="en-US" sz="2400" b="1" dirty="0">
                <a:latin typeface="Times New Roman" panose="02020603050405020304" pitchFamily="18" charset="0"/>
                <a:cs typeface="Times New Roman" panose="02020603050405020304" pitchFamily="18" charset="0"/>
              </a:rPr>
              <a:t>automated scoring</a:t>
            </a:r>
            <a:r>
              <a:rPr lang="en-US" sz="2400" dirty="0">
                <a:latin typeface="Times New Roman" panose="02020603050405020304" pitchFamily="18" charset="0"/>
                <a:cs typeface="Times New Roman" panose="02020603050405020304" pitchFamily="18" charset="0"/>
              </a:rPr>
              <a:t>, and gain </a:t>
            </a:r>
            <a:r>
              <a:rPr lang="en-US" sz="2400" b="1" dirty="0">
                <a:latin typeface="Times New Roman" panose="02020603050405020304" pitchFamily="18" charset="0"/>
                <a:cs typeface="Times New Roman" panose="02020603050405020304" pitchFamily="18" charset="0"/>
              </a:rPr>
              <a:t>detailed feedback</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By leveraging </a:t>
            </a:r>
            <a:r>
              <a:rPr lang="en-US" sz="2400" b="1" dirty="0">
                <a:latin typeface="Times New Roman" panose="02020603050405020304" pitchFamily="18" charset="0"/>
                <a:cs typeface="Times New Roman" panose="02020603050405020304" pitchFamily="18" charset="0"/>
              </a:rPr>
              <a:t>BERT </a:t>
            </a:r>
            <a:r>
              <a:rPr lang="en-US" sz="2400" dirty="0">
                <a:latin typeface="Times New Roman" panose="02020603050405020304" pitchFamily="18" charset="0"/>
                <a:cs typeface="Times New Roman" panose="02020603050405020304" pitchFamily="18" charset="0"/>
              </a:rPr>
              <a:t>for response evaluation and </a:t>
            </a:r>
            <a:r>
              <a:rPr lang="en-US" sz="2400" b="1" dirty="0">
                <a:latin typeface="Times New Roman" panose="02020603050405020304" pitchFamily="18" charset="0"/>
                <a:cs typeface="Times New Roman" panose="02020603050405020304" pitchFamily="18" charset="0"/>
              </a:rPr>
              <a:t>Reinforcement Learning </a:t>
            </a:r>
            <a:r>
              <a:rPr lang="en-US" sz="2400" dirty="0">
                <a:latin typeface="Times New Roman" panose="02020603050405020304" pitchFamily="18" charset="0"/>
                <a:cs typeface="Times New Roman" panose="02020603050405020304" pitchFamily="18" charset="0"/>
              </a:rPr>
              <a:t>for dynamic question difficulty adjustment, the app ensures a structured and personalized learning experience. </a:t>
            </a:r>
          </a:p>
          <a:p>
            <a:r>
              <a:rPr lang="en-US" sz="2400" dirty="0">
                <a:latin typeface="Times New Roman" panose="02020603050405020304" pitchFamily="18" charset="0"/>
                <a:cs typeface="Times New Roman" panose="02020603050405020304" pitchFamily="18" charset="0"/>
              </a:rPr>
              <a:t>This helps individuals </a:t>
            </a:r>
            <a:r>
              <a:rPr lang="en-US" sz="2400" b="1" dirty="0">
                <a:latin typeface="Times New Roman" panose="02020603050405020304" pitchFamily="18" charset="0"/>
                <a:cs typeface="Times New Roman" panose="02020603050405020304" pitchFamily="18" charset="0"/>
              </a:rPr>
              <a:t>identify weaknesses, improve communication skills, and gain confidence</a:t>
            </a:r>
            <a:r>
              <a:rPr lang="en-US" sz="2400" dirty="0">
                <a:latin typeface="Times New Roman" panose="02020603050405020304" pitchFamily="18" charset="0"/>
                <a:cs typeface="Times New Roman" panose="02020603050405020304" pitchFamily="18" charset="0"/>
              </a:rPr>
              <a:t> for real-world interviews.</a:t>
            </a:r>
            <a:endParaRPr lang="en-IN" sz="24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0E0AFE8-2F78-55A4-858F-E58CE3D8F6EE}"/>
              </a:ext>
            </a:extLst>
          </p:cNvPr>
          <p:cNvSpPr>
            <a:spLocks noGrp="1"/>
          </p:cNvSpPr>
          <p:nvPr>
            <p:ph type="sldNum" sz="quarter" idx="12"/>
          </p:nvPr>
        </p:nvSpPr>
        <p:spPr/>
        <p:txBody>
          <a:bodyPr/>
          <a:lstStyle/>
          <a:p>
            <a:fld id="{7F6F72E6-054E-415C-9C40-BA5A816C389C}" type="slidenum">
              <a:rPr lang="en-US" smtClean="0"/>
              <a:pPr/>
              <a:t>21</a:t>
            </a:fld>
            <a:endParaRPr lang="en-US"/>
          </a:p>
        </p:txBody>
      </p:sp>
    </p:spTree>
    <p:extLst>
      <p:ext uri="{BB962C8B-B14F-4D97-AF65-F5344CB8AC3E}">
        <p14:creationId xmlns:p14="http://schemas.microsoft.com/office/powerpoint/2010/main" val="1673280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7ACBD-6AD0-7393-09B3-397A3B8906FA}"/>
              </a:ext>
            </a:extLst>
          </p:cNvPr>
          <p:cNvSpPr>
            <a:spLocks noGrp="1"/>
          </p:cNvSpPr>
          <p:nvPr>
            <p:ph type="title"/>
          </p:nvPr>
        </p:nvSpPr>
        <p:spPr>
          <a:xfrm>
            <a:off x="457200" y="848795"/>
            <a:ext cx="8229600" cy="1143000"/>
          </a:xfrm>
        </p:spPr>
        <p:txBody>
          <a:bodyPr/>
          <a:lstStyle/>
          <a:p>
            <a:r>
              <a:rPr lang="en-US" b="1" dirty="0">
                <a:latin typeface="Times New Roman" panose="02020603050405020304" pitchFamily="18" charset="0"/>
                <a:cs typeface="Times New Roman" panose="02020603050405020304" pitchFamily="18" charset="0"/>
              </a:rPr>
              <a:t>Limitations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5ADF85-CE2D-DD40-1092-87370DC46BDF}"/>
              </a:ext>
            </a:extLst>
          </p:cNvPr>
          <p:cNvSpPr>
            <a:spLocks noGrp="1"/>
          </p:cNvSpPr>
          <p:nvPr>
            <p:ph idx="1"/>
          </p:nvPr>
        </p:nvSpPr>
        <p:spPr>
          <a:xfrm>
            <a:off x="457200" y="1874837"/>
            <a:ext cx="8229600" cy="4462463"/>
          </a:xfrm>
        </p:spPr>
        <p:txBody>
          <a:bodyPr>
            <a:normAutofit/>
          </a:bodyPr>
          <a:lstStyle/>
          <a:p>
            <a:r>
              <a:rPr lang="en-US" sz="2400" b="1" dirty="0">
                <a:latin typeface="Times New Roman" panose="02020603050405020304" pitchFamily="18" charset="0"/>
                <a:cs typeface="Times New Roman" panose="02020603050405020304" pitchFamily="18" charset="0"/>
              </a:rPr>
              <a:t>Limited handling of non-verbal cues:</a:t>
            </a:r>
            <a:r>
              <a:rPr lang="en-US" sz="2400" dirty="0">
                <a:latin typeface="Times New Roman" panose="02020603050405020304" pitchFamily="18" charset="0"/>
                <a:cs typeface="Times New Roman" panose="02020603050405020304" pitchFamily="18" charset="0"/>
              </a:rPr>
              <a:t> </a:t>
            </a:r>
            <a:r>
              <a:rPr lang="en-US" sz="2400" dirty="0"/>
              <a:t>The app currently evaluates only recorded or textual responses, meaning body language, facial expressions, and voice modulation are not considered.</a:t>
            </a:r>
            <a:endParaRPr lang="en-US" sz="2400" b="1" dirty="0"/>
          </a:p>
          <a:p>
            <a:r>
              <a:rPr lang="en-US" sz="2400" b="1" dirty="0">
                <a:latin typeface="Times New Roman" panose="02020603050405020304" pitchFamily="18" charset="0"/>
                <a:cs typeface="Times New Roman" panose="02020603050405020304" pitchFamily="18" charset="0"/>
              </a:rPr>
              <a:t>Speech-to-text accuracy issues:</a:t>
            </a:r>
            <a:r>
              <a:rPr lang="en-US" sz="2400" dirty="0">
                <a:latin typeface="Times New Roman" panose="02020603050405020304" pitchFamily="18" charset="0"/>
                <a:cs typeface="Times New Roman" panose="02020603050405020304" pitchFamily="18" charset="0"/>
              </a:rPr>
              <a:t> Background noises, accents, or unclear pronunciation may lead to misinterpretations in transcription, affecting the scores.</a:t>
            </a:r>
            <a:endParaRPr lang="en-US"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Handling ambiguous or creative responses:</a:t>
            </a:r>
            <a:r>
              <a:rPr lang="en-IN" sz="2400" dirty="0">
                <a:latin typeface="Times New Roman" panose="02020603050405020304" pitchFamily="18" charset="0"/>
                <a:cs typeface="Times New Roman" panose="02020603050405020304" pitchFamily="18" charset="0"/>
              </a:rPr>
              <a:t> BERT may struggle to accurately evaluate highly subjective or unconventional answers that require human judgment.</a:t>
            </a:r>
          </a:p>
        </p:txBody>
      </p:sp>
      <p:sp>
        <p:nvSpPr>
          <p:cNvPr id="5" name="Slide Number Placeholder 4">
            <a:extLst>
              <a:ext uri="{FF2B5EF4-FFF2-40B4-BE49-F238E27FC236}">
                <a16:creationId xmlns:a16="http://schemas.microsoft.com/office/drawing/2014/main" id="{B73484BD-741F-88C5-78A2-DC389F04D10B}"/>
              </a:ext>
            </a:extLst>
          </p:cNvPr>
          <p:cNvSpPr>
            <a:spLocks noGrp="1"/>
          </p:cNvSpPr>
          <p:nvPr>
            <p:ph type="sldNum" sz="quarter" idx="12"/>
          </p:nvPr>
        </p:nvSpPr>
        <p:spPr/>
        <p:txBody>
          <a:bodyPr/>
          <a:lstStyle/>
          <a:p>
            <a:fld id="{7F6F72E6-054E-415C-9C40-BA5A816C389C}" type="slidenum">
              <a:rPr lang="en-US" smtClean="0"/>
              <a:pPr/>
              <a:t>22</a:t>
            </a:fld>
            <a:endParaRPr lang="en-US"/>
          </a:p>
        </p:txBody>
      </p:sp>
      <p:sp>
        <p:nvSpPr>
          <p:cNvPr id="7" name="Rectangle 2">
            <a:extLst>
              <a:ext uri="{FF2B5EF4-FFF2-40B4-BE49-F238E27FC236}">
                <a16:creationId xmlns:a16="http://schemas.microsoft.com/office/drawing/2014/main" id="{AAB912E8-E073-64B0-F340-030D7B726A69}"/>
              </a:ext>
            </a:extLst>
          </p:cNvPr>
          <p:cNvSpPr>
            <a:spLocks noChangeArrowheads="1"/>
          </p:cNvSpPr>
          <p:nvPr/>
        </p:nvSpPr>
        <p:spPr bwMode="auto">
          <a:xfrm>
            <a:off x="152400" y="-322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663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9EEE-9F37-1C21-99A4-EC594A34CB21}"/>
              </a:ext>
            </a:extLst>
          </p:cNvPr>
          <p:cNvSpPr>
            <a:spLocks noGrp="1"/>
          </p:cNvSpPr>
          <p:nvPr>
            <p:ph type="title"/>
          </p:nvPr>
        </p:nvSpPr>
        <p:spPr>
          <a:xfrm>
            <a:off x="457200" y="871758"/>
            <a:ext cx="8229600" cy="1143000"/>
          </a:xfrm>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7568BD-2DF7-833C-8A13-D44AFFDBD81E}"/>
              </a:ext>
            </a:extLst>
          </p:cNvPr>
          <p:cNvSpPr>
            <a:spLocks noGrp="1"/>
          </p:cNvSpPr>
          <p:nvPr>
            <p:ph idx="1"/>
          </p:nvPr>
        </p:nvSpPr>
        <p:spPr>
          <a:xfrm>
            <a:off x="457200" y="2014758"/>
            <a:ext cx="8229600" cy="4201670"/>
          </a:xfrm>
        </p:spPr>
        <p:txBody>
          <a:bodyPr>
            <a:normAutofit/>
          </a:bodyPr>
          <a:lstStyle/>
          <a:p>
            <a:r>
              <a:rPr lang="en-US" sz="2400" b="1" dirty="0">
                <a:latin typeface="Times New Roman" panose="02020603050405020304" pitchFamily="18" charset="0"/>
                <a:cs typeface="Times New Roman" panose="02020603050405020304" pitchFamily="18" charset="0"/>
              </a:rPr>
              <a:t>Multimodal Evaluation:</a:t>
            </a:r>
            <a:r>
              <a:rPr lang="en-US" sz="2400" dirty="0">
                <a:latin typeface="Times New Roman" panose="02020603050405020304" pitchFamily="18" charset="0"/>
                <a:cs typeface="Times New Roman" panose="02020603050405020304" pitchFamily="18" charset="0"/>
              </a:rPr>
              <a:t> Integrate facial recognition and voice analysis for holistic interview assessment.</a:t>
            </a:r>
          </a:p>
          <a:p>
            <a:r>
              <a:rPr lang="en-US" sz="2400" b="1" dirty="0">
                <a:latin typeface="Times New Roman" panose="02020603050405020304" pitchFamily="18" charset="0"/>
                <a:cs typeface="Times New Roman" panose="02020603050405020304" pitchFamily="18" charset="0"/>
              </a:rPr>
              <a:t>Real-time Coaching and Feedback: </a:t>
            </a:r>
            <a:r>
              <a:rPr lang="en-US" sz="2400" dirty="0">
                <a:latin typeface="Times New Roman" panose="02020603050405020304" pitchFamily="18" charset="0"/>
                <a:cs typeface="Times New Roman" panose="02020603050405020304" pitchFamily="18" charset="0"/>
              </a:rPr>
              <a:t>Provide live hints or suggestions while the candidate is speaking.</a:t>
            </a:r>
          </a:p>
          <a:p>
            <a:r>
              <a:rPr lang="en-US" sz="2400" b="1" dirty="0">
                <a:latin typeface="Times New Roman" panose="02020603050405020304" pitchFamily="18" charset="0"/>
                <a:cs typeface="Times New Roman" panose="02020603050405020304" pitchFamily="18" charset="0"/>
              </a:rPr>
              <a:t>Skill Progression Tracking: </a:t>
            </a:r>
            <a:r>
              <a:rPr lang="en-US" sz="2400" dirty="0">
                <a:latin typeface="Times New Roman" panose="02020603050405020304" pitchFamily="18" charset="0"/>
                <a:cs typeface="Times New Roman" panose="02020603050405020304" pitchFamily="18" charset="0"/>
              </a:rPr>
              <a:t>Allow users to track improvement over multiple practice sessions using dashboards and analytics.</a:t>
            </a:r>
          </a:p>
          <a:p>
            <a:r>
              <a:rPr lang="en-US" sz="2400" b="1" dirty="0">
                <a:latin typeface="Times New Roman" panose="02020603050405020304" pitchFamily="18" charset="0"/>
                <a:cs typeface="Times New Roman" panose="02020603050405020304" pitchFamily="18" charset="0"/>
              </a:rPr>
              <a:t>Industry-Specific Training: </a:t>
            </a:r>
            <a:r>
              <a:rPr lang="en-US" sz="2400" dirty="0">
                <a:latin typeface="Times New Roman" panose="02020603050405020304" pitchFamily="18" charset="0"/>
                <a:cs typeface="Times New Roman" panose="02020603050405020304" pitchFamily="18" charset="0"/>
              </a:rPr>
              <a:t>Provide job-specific question banks tailored to different roles or industries.</a:t>
            </a:r>
            <a:endParaRPr lang="en-IN" sz="24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77750CB-4D4C-9004-5E89-FE3B1E974799}"/>
              </a:ext>
            </a:extLst>
          </p:cNvPr>
          <p:cNvSpPr>
            <a:spLocks noGrp="1"/>
          </p:cNvSpPr>
          <p:nvPr>
            <p:ph type="sldNum" sz="quarter" idx="12"/>
          </p:nvPr>
        </p:nvSpPr>
        <p:spPr/>
        <p:txBody>
          <a:bodyPr/>
          <a:lstStyle/>
          <a:p>
            <a:fld id="{7F6F72E6-054E-415C-9C40-BA5A816C389C}" type="slidenum">
              <a:rPr lang="en-US" smtClean="0"/>
              <a:pPr/>
              <a:t>23</a:t>
            </a:fld>
            <a:endParaRPr lang="en-US"/>
          </a:p>
        </p:txBody>
      </p:sp>
    </p:spTree>
    <p:extLst>
      <p:ext uri="{BB962C8B-B14F-4D97-AF65-F5344CB8AC3E}">
        <p14:creationId xmlns:p14="http://schemas.microsoft.com/office/powerpoint/2010/main" val="38068586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33866-1D9A-BA51-62C1-2383F1C25503}"/>
              </a:ext>
            </a:extLst>
          </p:cNvPr>
          <p:cNvSpPr>
            <a:spLocks noGrp="1"/>
          </p:cNvSpPr>
          <p:nvPr>
            <p:ph type="title"/>
          </p:nvPr>
        </p:nvSpPr>
        <p:spPr>
          <a:xfrm>
            <a:off x="457200" y="2857500"/>
            <a:ext cx="8229600" cy="1143000"/>
          </a:xfrm>
        </p:spPr>
        <p:txBody>
          <a:bodyPr>
            <a:normAutofit/>
          </a:bodyPr>
          <a:lstStyle/>
          <a:p>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6880EF1-AD98-D2AE-68EE-91ABD7A9ECC4}"/>
              </a:ext>
            </a:extLst>
          </p:cNvPr>
          <p:cNvSpPr>
            <a:spLocks noGrp="1"/>
          </p:cNvSpPr>
          <p:nvPr>
            <p:ph type="sldNum" sz="quarter" idx="12"/>
          </p:nvPr>
        </p:nvSpPr>
        <p:spPr/>
        <p:txBody>
          <a:bodyPr/>
          <a:lstStyle/>
          <a:p>
            <a:fld id="{7F6F72E6-054E-415C-9C40-BA5A816C389C}" type="slidenum">
              <a:rPr lang="en-US" smtClean="0"/>
              <a:pPr/>
              <a:t>24</a:t>
            </a:fld>
            <a:endParaRPr lang="en-US"/>
          </a:p>
        </p:txBody>
      </p:sp>
    </p:spTree>
    <p:extLst>
      <p:ext uri="{BB962C8B-B14F-4D97-AF65-F5344CB8AC3E}">
        <p14:creationId xmlns:p14="http://schemas.microsoft.com/office/powerpoint/2010/main" val="313916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E7B93-8CBD-FEBA-FE5E-A265A5A66AB0}"/>
              </a:ext>
            </a:extLst>
          </p:cNvPr>
          <p:cNvSpPr>
            <a:spLocks noGrp="1"/>
          </p:cNvSpPr>
          <p:nvPr>
            <p:ph type="title"/>
          </p:nvPr>
        </p:nvSpPr>
        <p:spPr>
          <a:xfrm>
            <a:off x="457200" y="1023399"/>
            <a:ext cx="8229600" cy="962933"/>
          </a:xfrm>
        </p:spPr>
        <p:txBody>
          <a:bodyPr/>
          <a:lstStyle/>
          <a:p>
            <a:r>
              <a:rPr lang="en-US" b="1" dirty="0">
                <a:latin typeface="Times New Roman" panose="02020603050405020304" pitchFamily="18" charset="0"/>
                <a:cs typeface="Times New Roman" panose="02020603050405020304" pitchFamily="18" charset="0"/>
              </a:rPr>
              <a:t>Literature Review</a:t>
            </a:r>
            <a:endParaRPr lang="en-IN" b="1"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7478C7FF-588B-566D-D836-66904576E1D3}"/>
              </a:ext>
            </a:extLst>
          </p:cNvPr>
          <p:cNvGraphicFramePr>
            <a:graphicFrameLocks noGrp="1"/>
          </p:cNvGraphicFramePr>
          <p:nvPr>
            <p:ph idx="1"/>
            <p:extLst>
              <p:ext uri="{D42A27DB-BD31-4B8C-83A1-F6EECF244321}">
                <p14:modId xmlns:p14="http://schemas.microsoft.com/office/powerpoint/2010/main" val="68603582"/>
              </p:ext>
            </p:extLst>
          </p:nvPr>
        </p:nvGraphicFramePr>
        <p:xfrm>
          <a:off x="166007" y="2052276"/>
          <a:ext cx="8811986" cy="4238130"/>
        </p:xfrm>
        <a:graphic>
          <a:graphicData uri="http://schemas.openxmlformats.org/drawingml/2006/table">
            <a:tbl>
              <a:tblPr firstRow="1" bandRow="1">
                <a:tableStyleId>{5940675A-B579-460E-94D1-54222C63F5DA}</a:tableStyleId>
              </a:tblPr>
              <a:tblGrid>
                <a:gridCol w="2160137">
                  <a:extLst>
                    <a:ext uri="{9D8B030D-6E8A-4147-A177-3AD203B41FA5}">
                      <a16:colId xmlns:a16="http://schemas.microsoft.com/office/drawing/2014/main" val="2364760497"/>
                    </a:ext>
                  </a:extLst>
                </a:gridCol>
                <a:gridCol w="1291511">
                  <a:extLst>
                    <a:ext uri="{9D8B030D-6E8A-4147-A177-3AD203B41FA5}">
                      <a16:colId xmlns:a16="http://schemas.microsoft.com/office/drawing/2014/main" val="969608341"/>
                    </a:ext>
                  </a:extLst>
                </a:gridCol>
                <a:gridCol w="731474">
                  <a:extLst>
                    <a:ext uri="{9D8B030D-6E8A-4147-A177-3AD203B41FA5}">
                      <a16:colId xmlns:a16="http://schemas.microsoft.com/office/drawing/2014/main" val="3984638202"/>
                    </a:ext>
                  </a:extLst>
                </a:gridCol>
                <a:gridCol w="4628864">
                  <a:extLst>
                    <a:ext uri="{9D8B030D-6E8A-4147-A177-3AD203B41FA5}">
                      <a16:colId xmlns:a16="http://schemas.microsoft.com/office/drawing/2014/main" val="2738036793"/>
                    </a:ext>
                  </a:extLst>
                </a:gridCol>
              </a:tblGrid>
              <a:tr h="397650">
                <a:tc>
                  <a:txBody>
                    <a:bodyPr/>
                    <a:lstStyle/>
                    <a:p>
                      <a:r>
                        <a:rPr lang="en-US" b="1" dirty="0">
                          <a:latin typeface="Times New Roman" panose="02020603050405020304" pitchFamily="18" charset="0"/>
                          <a:cs typeface="Times New Roman" panose="02020603050405020304" pitchFamily="18" charset="0"/>
                        </a:rPr>
                        <a:t>Name</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Authors</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Year</a:t>
                      </a:r>
                      <a:endParaRPr lang="en-IN" b="1" dirty="0">
                        <a:latin typeface="Times New Roman" panose="02020603050405020304" pitchFamily="18" charset="0"/>
                        <a:cs typeface="Times New Roman" panose="02020603050405020304" pitchFamily="18" charset="0"/>
                      </a:endParaRPr>
                    </a:p>
                  </a:txBody>
                  <a:tcPr/>
                </a:tc>
                <a:tc>
                  <a: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99072238"/>
                  </a:ext>
                </a:extLst>
              </a:tr>
              <a:tr h="8958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AI-enhanced interview simulation in the metaverse</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Abdullah Bin Nofal, Hassan Ali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2025</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Proposes Interview Training Education Model (ITEM), which creates interview experiences for skill enhancement.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99616575"/>
                  </a:ext>
                </a:extLst>
              </a:tr>
              <a:tr h="7138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Fairness in AI-Driven Recruitment: Challenges, Methods, Metrics Nd Future Directions</a:t>
                      </a:r>
                    </a:p>
                  </a:txBody>
                  <a:tcPr/>
                </a:tc>
                <a:tc>
                  <a:txBody>
                    <a:bodyPr/>
                    <a:lstStyle/>
                    <a:p>
                      <a:r>
                        <a:rPr lang="en-US" dirty="0">
                          <a:latin typeface="Times New Roman" panose="02020603050405020304" pitchFamily="18" charset="0"/>
                          <a:cs typeface="Times New Roman" panose="02020603050405020304" pitchFamily="18" charset="0"/>
                        </a:rPr>
                        <a:t>Dana F. Mujtaba, Nihar R. Mahapatra</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2024</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mn-lt"/>
                          <a:ea typeface="+mn-ea"/>
                          <a:cs typeface="+mn-cs"/>
                        </a:rPr>
                        <a:t>Highlights the current challenges and future directions for developing fair AI recruitment applications, ensuring equitable candidate treatment, and enhancing organizational outcomes.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33288309"/>
                  </a:ext>
                </a:extLst>
              </a:tr>
              <a:tr h="713896">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BERT: A Review of Applications in Natural Language Processing and Understanding</a:t>
                      </a:r>
                    </a:p>
                  </a:txBody>
                  <a:tcPr/>
                </a:tc>
                <a:tc>
                  <a:txBody>
                    <a:bodyPr/>
                    <a:lstStyle/>
                    <a:p>
                      <a:r>
                        <a:rPr lang="en-US" b="0" u="none" dirty="0">
                          <a:latin typeface="Times New Roman" panose="02020603050405020304" pitchFamily="18" charset="0"/>
                          <a:cs typeface="Times New Roman" panose="02020603050405020304" pitchFamily="18" charset="0"/>
                        </a:rPr>
                        <a:t>M.V. </a:t>
                      </a:r>
                      <a:r>
                        <a:rPr lang="en-US" b="0" u="none" dirty="0" err="1">
                          <a:latin typeface="Times New Roman" panose="02020603050405020304" pitchFamily="18" charset="0"/>
                          <a:cs typeface="Times New Roman" panose="02020603050405020304" pitchFamily="18" charset="0"/>
                        </a:rPr>
                        <a:t>Koroteev</a:t>
                      </a:r>
                      <a:endParaRPr lang="en-IN" b="0" u="none"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paper describes BERT's operation mechanism, the main areas of its application to text analytics, comparisons with similar models in each task, and a description of some proprietary models.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0786382"/>
                  </a:ext>
                </a:extLst>
              </a:tr>
            </a:tbl>
          </a:graphicData>
        </a:graphic>
      </p:graphicFrame>
      <p:sp>
        <p:nvSpPr>
          <p:cNvPr id="5" name="Slide Number Placeholder 4">
            <a:extLst>
              <a:ext uri="{FF2B5EF4-FFF2-40B4-BE49-F238E27FC236}">
                <a16:creationId xmlns:a16="http://schemas.microsoft.com/office/drawing/2014/main" id="{64A3FCBA-7A11-646B-A505-421856B7597C}"/>
              </a:ext>
            </a:extLst>
          </p:cNvPr>
          <p:cNvSpPr>
            <a:spLocks noGrp="1"/>
          </p:cNvSpPr>
          <p:nvPr>
            <p:ph type="sldNum" sz="quarter" idx="12"/>
          </p:nvPr>
        </p:nvSpPr>
        <p:spPr/>
        <p:txBody>
          <a:bodyPr/>
          <a:lstStyle/>
          <a:p>
            <a:fld id="{7F6F72E6-054E-415C-9C40-BA5A816C389C}" type="slidenum">
              <a:rPr lang="en-US" smtClean="0"/>
              <a:pPr/>
              <a:t>3</a:t>
            </a:fld>
            <a:endParaRPr lang="en-US"/>
          </a:p>
        </p:txBody>
      </p:sp>
    </p:spTree>
    <p:extLst>
      <p:ext uri="{BB962C8B-B14F-4D97-AF65-F5344CB8AC3E}">
        <p14:creationId xmlns:p14="http://schemas.microsoft.com/office/powerpoint/2010/main" val="380923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C2CB-BDDF-DCD1-BCB0-D8822A9F5953}"/>
              </a:ext>
            </a:extLst>
          </p:cNvPr>
          <p:cNvSpPr>
            <a:spLocks noGrp="1"/>
          </p:cNvSpPr>
          <p:nvPr>
            <p:ph type="title"/>
          </p:nvPr>
        </p:nvSpPr>
        <p:spPr>
          <a:xfrm>
            <a:off x="381000" y="1023087"/>
            <a:ext cx="8229600" cy="967241"/>
          </a:xfrm>
        </p:spPr>
        <p:txBody>
          <a:bodyPr/>
          <a:lstStyle/>
          <a:p>
            <a:r>
              <a:rPr lang="en-US" b="1" dirty="0">
                <a:latin typeface="Times New Roman" panose="02020603050405020304" pitchFamily="18" charset="0"/>
                <a:cs typeface="Times New Roman" panose="02020603050405020304" pitchFamily="18" charset="0"/>
              </a:rPr>
              <a:t>Objectives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4E70B4-76C9-3F89-3B8D-580C54C418FF}"/>
              </a:ext>
            </a:extLst>
          </p:cNvPr>
          <p:cNvSpPr>
            <a:spLocks noGrp="1"/>
          </p:cNvSpPr>
          <p:nvPr>
            <p:ph idx="1"/>
          </p:nvPr>
        </p:nvSpPr>
        <p:spPr>
          <a:xfrm>
            <a:off x="381000" y="2047875"/>
            <a:ext cx="8403771" cy="4193382"/>
          </a:xfrm>
        </p:spPr>
        <p:txBody>
          <a:bodyPr>
            <a:normAutofit lnSpcReduction="10000"/>
          </a:bodyPr>
          <a:lstStyle/>
          <a:p>
            <a:pPr algn="l"/>
            <a:r>
              <a:rPr lang="en-US" sz="2000" b="0" i="0" dirty="0">
                <a:effectLst/>
                <a:latin typeface="Times New Roman" panose="02020603050405020304" pitchFamily="18" charset="0"/>
                <a:cs typeface="Times New Roman" panose="02020603050405020304" pitchFamily="18" charset="0"/>
              </a:rPr>
              <a:t>Develop an AI-powered interviewer that accurately replicates real-world job interviews through dynamic, adaptive questioning. Support diverse formats, including behavioral, technical, and situational interviews, while incorporating industry-specific variations to ensure authentic practice scenarios.</a:t>
            </a:r>
          </a:p>
          <a:p>
            <a:pPr marL="0" indent="0" algn="l">
              <a:buNone/>
            </a:pPr>
            <a:endParaRPr lang="en-US" sz="2000" b="0" i="0" dirty="0">
              <a:effectLst/>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Utilize NLP technology to objectively evaluate user responses based on clarity, relevance, and structure. Generate comprehensive scoring with actionable insights, enabling users to identify strengths and improvement areas through comparison with model responses</a:t>
            </a:r>
          </a:p>
          <a:p>
            <a:pPr marL="0" indent="0" algn="l">
              <a:buNone/>
            </a:pPr>
            <a:endParaRPr lang="en-US" sz="2000" dirty="0">
              <a:latin typeface="Times New Roman" panose="02020603050405020304" pitchFamily="18" charset="0"/>
              <a:cs typeface="Times New Roman" panose="02020603050405020304" pitchFamily="18" charset="0"/>
            </a:endParaRPr>
          </a:p>
          <a:p>
            <a:pPr algn="l"/>
            <a:r>
              <a:rPr lang="en-US" sz="2000" b="0" i="0" dirty="0">
                <a:effectLst/>
                <a:latin typeface="Times New Roman" panose="02020603050405020304" pitchFamily="18" charset="0"/>
                <a:cs typeface="Times New Roman" panose="02020603050405020304" pitchFamily="18" charset="0"/>
              </a:rPr>
              <a:t>Provide personalized feedback to improve communication techniques, answer structuring, and question-handling abilities. </a:t>
            </a:r>
            <a:endParaRPr lang="en-US" sz="3600" b="0" i="0" dirty="0">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69B725A-8656-3A14-00B2-66D308EC5582}"/>
              </a:ext>
            </a:extLst>
          </p:cNvPr>
          <p:cNvSpPr>
            <a:spLocks noGrp="1"/>
          </p:cNvSpPr>
          <p:nvPr>
            <p:ph type="sldNum" sz="quarter" idx="12"/>
          </p:nvPr>
        </p:nvSpPr>
        <p:spPr/>
        <p:txBody>
          <a:bodyPr/>
          <a:lstStyle/>
          <a:p>
            <a:fld id="{7F6F72E6-054E-415C-9C40-BA5A816C389C}" type="slidenum">
              <a:rPr lang="en-US" smtClean="0"/>
              <a:pPr/>
              <a:t>4</a:t>
            </a:fld>
            <a:endParaRPr lang="en-US"/>
          </a:p>
        </p:txBody>
      </p:sp>
    </p:spTree>
    <p:extLst>
      <p:ext uri="{BB962C8B-B14F-4D97-AF65-F5344CB8AC3E}">
        <p14:creationId xmlns:p14="http://schemas.microsoft.com/office/powerpoint/2010/main" val="932062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8118571-0AEC-927B-EE10-37C58DD0CB81}"/>
              </a:ext>
            </a:extLst>
          </p:cNvPr>
          <p:cNvSpPr>
            <a:spLocks noGrp="1"/>
          </p:cNvSpPr>
          <p:nvPr>
            <p:ph type="sldNum" sz="quarter" idx="12"/>
          </p:nvPr>
        </p:nvSpPr>
        <p:spPr/>
        <p:txBody>
          <a:bodyPr/>
          <a:lstStyle/>
          <a:p>
            <a:fld id="{7F6F72E6-054E-415C-9C40-BA5A816C389C}" type="slidenum">
              <a:rPr lang="en-US" smtClean="0"/>
              <a:pPr/>
              <a:t>5</a:t>
            </a:fld>
            <a:endParaRPr lang="en-US"/>
          </a:p>
        </p:txBody>
      </p:sp>
      <p:pic>
        <p:nvPicPr>
          <p:cNvPr id="9" name="Picture 8">
            <a:extLst>
              <a:ext uri="{FF2B5EF4-FFF2-40B4-BE49-F238E27FC236}">
                <a16:creationId xmlns:a16="http://schemas.microsoft.com/office/drawing/2014/main" id="{A8A8DEBA-26C6-C18F-81EA-87B6833940CF}"/>
              </a:ext>
            </a:extLst>
          </p:cNvPr>
          <p:cNvPicPr>
            <a:picLocks noChangeAspect="1"/>
          </p:cNvPicPr>
          <p:nvPr/>
        </p:nvPicPr>
        <p:blipFill>
          <a:blip r:embed="rId2"/>
          <a:stretch>
            <a:fillRect/>
          </a:stretch>
        </p:blipFill>
        <p:spPr>
          <a:xfrm>
            <a:off x="963561" y="1379947"/>
            <a:ext cx="6990736" cy="49093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72636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F129-3CA6-F803-B479-2E035DF381FD}"/>
              </a:ext>
            </a:extLst>
          </p:cNvPr>
          <p:cNvSpPr>
            <a:spLocks noGrp="1"/>
          </p:cNvSpPr>
          <p:nvPr>
            <p:ph type="title"/>
          </p:nvPr>
        </p:nvSpPr>
        <p:spPr>
          <a:xfrm>
            <a:off x="457200" y="914584"/>
            <a:ext cx="8229600" cy="1143000"/>
          </a:xfrm>
        </p:spPr>
        <p:txBody>
          <a:bodyPr/>
          <a:lstStyle/>
          <a:p>
            <a:r>
              <a:rPr lang="en-IN" b="1" dirty="0">
                <a:latin typeface="Times New Roman" panose="02020603050405020304" pitchFamily="18" charset="0"/>
                <a:cs typeface="Times New Roman" panose="02020603050405020304" pitchFamily="18" charset="0"/>
              </a:rPr>
              <a:t>Google Gemini API</a:t>
            </a:r>
          </a:p>
        </p:txBody>
      </p:sp>
      <p:sp>
        <p:nvSpPr>
          <p:cNvPr id="3" name="Content Placeholder 2">
            <a:extLst>
              <a:ext uri="{FF2B5EF4-FFF2-40B4-BE49-F238E27FC236}">
                <a16:creationId xmlns:a16="http://schemas.microsoft.com/office/drawing/2014/main" id="{EEE9AB9B-3F3D-81E7-D118-87F70B28BE18}"/>
              </a:ext>
            </a:extLst>
          </p:cNvPr>
          <p:cNvSpPr>
            <a:spLocks noGrp="1"/>
          </p:cNvSpPr>
          <p:nvPr>
            <p:ph idx="1"/>
          </p:nvPr>
        </p:nvSpPr>
        <p:spPr>
          <a:xfrm>
            <a:off x="457200" y="2067109"/>
            <a:ext cx="8229600" cy="4525963"/>
          </a:xfrm>
        </p:spPr>
        <p:txBody>
          <a:bodyPr>
            <a:normAutofit/>
          </a:bodyPr>
          <a:lstStyle/>
          <a:p>
            <a:r>
              <a:rPr lang="en-IN" sz="2800" dirty="0">
                <a:latin typeface="Times New Roman" panose="02020603050405020304" pitchFamily="18" charset="0"/>
                <a:cs typeface="Times New Roman" panose="02020603050405020304" pitchFamily="18" charset="0"/>
              </a:rPr>
              <a:t>We have used Gemini 2.0 Flash, which processes the candidate’s resume to understand skills, hobbies and experiences to customize the interview questions</a:t>
            </a:r>
          </a:p>
          <a:p>
            <a:r>
              <a:rPr lang="en-IN" sz="2800" dirty="0">
                <a:latin typeface="Times New Roman" panose="02020603050405020304" pitchFamily="18" charset="0"/>
                <a:cs typeface="Times New Roman" panose="02020603050405020304" pitchFamily="18" charset="0"/>
              </a:rPr>
              <a:t>It ensures that the questions stay coherent and aligned with the candidate’s domain and background</a:t>
            </a:r>
          </a:p>
          <a:p>
            <a:r>
              <a:rPr lang="en-IN" sz="2800" dirty="0">
                <a:latin typeface="Times New Roman" panose="02020603050405020304" pitchFamily="18" charset="0"/>
                <a:cs typeface="Times New Roman" panose="02020603050405020304" pitchFamily="18" charset="0"/>
              </a:rPr>
              <a:t>For example, if the resume includes Python projects, the app prioritizes project-specific questions and learnings over generic topics.</a:t>
            </a:r>
          </a:p>
        </p:txBody>
      </p:sp>
      <p:sp>
        <p:nvSpPr>
          <p:cNvPr id="5" name="Slide Number Placeholder 4">
            <a:extLst>
              <a:ext uri="{FF2B5EF4-FFF2-40B4-BE49-F238E27FC236}">
                <a16:creationId xmlns:a16="http://schemas.microsoft.com/office/drawing/2014/main" id="{E51996FA-264B-5178-7EDD-78B2F8B3A83E}"/>
              </a:ext>
            </a:extLst>
          </p:cNvPr>
          <p:cNvSpPr>
            <a:spLocks noGrp="1"/>
          </p:cNvSpPr>
          <p:nvPr>
            <p:ph type="sldNum" sz="quarter" idx="12"/>
          </p:nvPr>
        </p:nvSpPr>
        <p:spPr/>
        <p:txBody>
          <a:bodyPr/>
          <a:lstStyle/>
          <a:p>
            <a:fld id="{7F6F72E6-054E-415C-9C40-BA5A816C389C}" type="slidenum">
              <a:rPr lang="en-US" smtClean="0"/>
              <a:pPr/>
              <a:t>6</a:t>
            </a:fld>
            <a:endParaRPr lang="en-US"/>
          </a:p>
        </p:txBody>
      </p:sp>
    </p:spTree>
    <p:extLst>
      <p:ext uri="{BB962C8B-B14F-4D97-AF65-F5344CB8AC3E}">
        <p14:creationId xmlns:p14="http://schemas.microsoft.com/office/powerpoint/2010/main" val="2333034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403C-97FF-69C1-EE0C-FDFC7C5FDC6E}"/>
              </a:ext>
            </a:extLst>
          </p:cNvPr>
          <p:cNvSpPr>
            <a:spLocks noGrp="1"/>
          </p:cNvSpPr>
          <p:nvPr>
            <p:ph type="title"/>
          </p:nvPr>
        </p:nvSpPr>
        <p:spPr>
          <a:xfrm>
            <a:off x="355600" y="1642967"/>
            <a:ext cx="8229600" cy="1143000"/>
          </a:xfrm>
        </p:spPr>
        <p:txBody>
          <a:bodyPr>
            <a:noAutofit/>
          </a:bodyPr>
          <a:lstStyle/>
          <a:p>
            <a:r>
              <a:rPr lang="en-IN" sz="3600" b="1" dirty="0">
                <a:latin typeface="Times New Roman" panose="02020603050405020304" pitchFamily="18" charset="0"/>
                <a:cs typeface="Times New Roman" panose="02020603050405020304" pitchFamily="18" charset="0"/>
              </a:rPr>
              <a:t>Prompt Engineering</a:t>
            </a:r>
          </a:p>
        </p:txBody>
      </p:sp>
      <p:sp>
        <p:nvSpPr>
          <p:cNvPr id="5" name="Slide Number Placeholder 4">
            <a:extLst>
              <a:ext uri="{FF2B5EF4-FFF2-40B4-BE49-F238E27FC236}">
                <a16:creationId xmlns:a16="http://schemas.microsoft.com/office/drawing/2014/main" id="{6DBA5AAC-9775-A121-374E-89324830D29D}"/>
              </a:ext>
            </a:extLst>
          </p:cNvPr>
          <p:cNvSpPr>
            <a:spLocks noGrp="1"/>
          </p:cNvSpPr>
          <p:nvPr>
            <p:ph type="sldNum" sz="quarter" idx="12"/>
          </p:nvPr>
        </p:nvSpPr>
        <p:spPr/>
        <p:txBody>
          <a:bodyPr/>
          <a:lstStyle/>
          <a:p>
            <a:fld id="{7F6F72E6-054E-415C-9C40-BA5A816C389C}" type="slidenum">
              <a:rPr lang="en-US" smtClean="0"/>
              <a:pPr/>
              <a:t>7</a:t>
            </a:fld>
            <a:endParaRPr lang="en-US"/>
          </a:p>
        </p:txBody>
      </p:sp>
      <p:pic>
        <p:nvPicPr>
          <p:cNvPr id="6" name="Picture 5">
            <a:extLst>
              <a:ext uri="{FF2B5EF4-FFF2-40B4-BE49-F238E27FC236}">
                <a16:creationId xmlns:a16="http://schemas.microsoft.com/office/drawing/2014/main" id="{260ED84A-C742-C14C-7AFD-AF241C24027E}"/>
              </a:ext>
            </a:extLst>
          </p:cNvPr>
          <p:cNvPicPr>
            <a:picLocks noChangeAspect="1"/>
          </p:cNvPicPr>
          <p:nvPr/>
        </p:nvPicPr>
        <p:blipFill>
          <a:blip r:embed="rId2"/>
          <a:srcRect l="1466" t="2739"/>
          <a:stretch/>
        </p:blipFill>
        <p:spPr>
          <a:xfrm>
            <a:off x="208158" y="2947416"/>
            <a:ext cx="8727683" cy="18653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5499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55F3074-4BD4-A3A5-35A4-2D7E4484A390}"/>
              </a:ext>
            </a:extLst>
          </p:cNvPr>
          <p:cNvSpPr>
            <a:spLocks noGrp="1"/>
          </p:cNvSpPr>
          <p:nvPr>
            <p:ph type="sldNum" sz="quarter" idx="12"/>
          </p:nvPr>
        </p:nvSpPr>
        <p:spPr/>
        <p:txBody>
          <a:bodyPr/>
          <a:lstStyle/>
          <a:p>
            <a:fld id="{7F6F72E6-054E-415C-9C40-BA5A816C389C}" type="slidenum">
              <a:rPr lang="en-US" smtClean="0"/>
              <a:pPr/>
              <a:t>8</a:t>
            </a:fld>
            <a:endParaRPr lang="en-US"/>
          </a:p>
        </p:txBody>
      </p:sp>
      <p:pic>
        <p:nvPicPr>
          <p:cNvPr id="7" name="Picture 6">
            <a:extLst>
              <a:ext uri="{FF2B5EF4-FFF2-40B4-BE49-F238E27FC236}">
                <a16:creationId xmlns:a16="http://schemas.microsoft.com/office/drawing/2014/main" id="{9D7D61D0-968E-FD83-E3B5-61C253EFB55E}"/>
              </a:ext>
            </a:extLst>
          </p:cNvPr>
          <p:cNvPicPr>
            <a:picLocks noChangeAspect="1"/>
          </p:cNvPicPr>
          <p:nvPr/>
        </p:nvPicPr>
        <p:blipFill>
          <a:blip r:embed="rId2"/>
          <a:stretch>
            <a:fillRect/>
          </a:stretch>
        </p:blipFill>
        <p:spPr>
          <a:xfrm>
            <a:off x="457200" y="1355945"/>
            <a:ext cx="8185070" cy="47353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1907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D9F3517-49AC-786C-98A0-A2AA2D0CC590}"/>
              </a:ext>
            </a:extLst>
          </p:cNvPr>
          <p:cNvSpPr>
            <a:spLocks noGrp="1"/>
          </p:cNvSpPr>
          <p:nvPr>
            <p:ph type="sldNum" sz="quarter" idx="12"/>
          </p:nvPr>
        </p:nvSpPr>
        <p:spPr/>
        <p:txBody>
          <a:bodyPr/>
          <a:lstStyle/>
          <a:p>
            <a:fld id="{7F6F72E6-054E-415C-9C40-BA5A816C389C}" type="slidenum">
              <a:rPr lang="en-US" smtClean="0"/>
              <a:pPr/>
              <a:t>9</a:t>
            </a:fld>
            <a:endParaRPr lang="en-US"/>
          </a:p>
        </p:txBody>
      </p:sp>
      <p:pic>
        <p:nvPicPr>
          <p:cNvPr id="9" name="Picture 8">
            <a:extLst>
              <a:ext uri="{FF2B5EF4-FFF2-40B4-BE49-F238E27FC236}">
                <a16:creationId xmlns:a16="http://schemas.microsoft.com/office/drawing/2014/main" id="{8DCB3B74-369B-CBA7-C8C7-1720EDC2C29A}"/>
              </a:ext>
            </a:extLst>
          </p:cNvPr>
          <p:cNvPicPr>
            <a:picLocks noChangeAspect="1"/>
          </p:cNvPicPr>
          <p:nvPr/>
        </p:nvPicPr>
        <p:blipFill>
          <a:blip r:embed="rId2"/>
          <a:stretch>
            <a:fillRect/>
          </a:stretch>
        </p:blipFill>
        <p:spPr>
          <a:xfrm>
            <a:off x="1200480" y="1300480"/>
            <a:ext cx="6743039" cy="51368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24381324"/>
      </p:ext>
    </p:extLst>
  </p:cSld>
  <p:clrMapOvr>
    <a:masterClrMapping/>
  </p:clrMapOvr>
</p:sld>
</file>

<file path=ppt/theme/theme1.xml><?xml version="1.0" encoding="utf-8"?>
<a:theme xmlns:a="http://schemas.openxmlformats.org/drawingml/2006/main" name="15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2">
          <a:schemeClr val="dk1"/>
        </a:lnRef>
        <a:fillRef idx="1">
          <a:schemeClr val="lt1"/>
        </a:fillRef>
        <a:effectRef idx="0">
          <a:schemeClr val="dk1"/>
        </a:effectRef>
        <a:fontRef idx="minor">
          <a:schemeClr val="dk1"/>
        </a:fontRef>
      </a:style>
    </a:spDef>
  </a:objectDefaults>
  <a:extraClrSchemeLst/>
  <a:extLst>
    <a:ext uri="{05A4C25C-085E-4340-85A3-A5531E510DB2}">
      <thm15:themeFamily xmlns:thm15="http://schemas.microsoft.com/office/thememl/2012/main" name="InfoWebinar_M.Sc._June 4_2022_New_V1" id="{18207514-38CC-4CD8-8E9B-3ADB34E15E60}" vid="{DBFDE3E9-6E00-467A-B79B-F62B39C855F0}"/>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foWebinar_M.Sc._June 4_2022_New_V1" id="{18207514-38CC-4CD8-8E9B-3ADB34E15E60}" vid="{0D474DFF-A217-4243-9E80-C745A39DD8B6}"/>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nfoWebinar_M.Sc._June 4_2022_New_V1" id="{18207514-38CC-4CD8-8E9B-3ADB34E15E60}" vid="{B01CE6DE-C79A-4E17-ACE8-184ADE7DC71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InfoWebinar_M.Sc._June 4_2022_New_V1</Template>
  <TotalTime>984</TotalTime>
  <Words>1021</Words>
  <Application>Microsoft Office PowerPoint</Application>
  <PresentationFormat>On-screen Show (4:3)</PresentationFormat>
  <Paragraphs>128</Paragraphs>
  <Slides>24</Slides>
  <Notes>1</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Arial</vt:lpstr>
      <vt:lpstr>Calibri</vt:lpstr>
      <vt:lpstr>Calibri Light</vt:lpstr>
      <vt:lpstr>Cambria Math</vt:lpstr>
      <vt:lpstr>Times New Roman</vt:lpstr>
      <vt:lpstr>15_Custom Design</vt:lpstr>
      <vt:lpstr>Custom Design</vt:lpstr>
      <vt:lpstr>2_Custom Design</vt:lpstr>
      <vt:lpstr>3_Custom Design</vt:lpstr>
      <vt:lpstr>From Practice to Perfection:  AI Interview App</vt:lpstr>
      <vt:lpstr>Problem Statement</vt:lpstr>
      <vt:lpstr>Literature Review</vt:lpstr>
      <vt:lpstr>Objectives</vt:lpstr>
      <vt:lpstr>PowerPoint Presentation</vt:lpstr>
      <vt:lpstr>Google Gemini API</vt:lpstr>
      <vt:lpstr>Prompt Engineering</vt:lpstr>
      <vt:lpstr>PowerPoint Presentation</vt:lpstr>
      <vt:lpstr>PowerPoint Presentation</vt:lpstr>
      <vt:lpstr>Textual Models</vt:lpstr>
      <vt:lpstr>Snippet of the Data</vt:lpstr>
      <vt:lpstr>Evaluating Responses</vt:lpstr>
      <vt:lpstr>Evaluating Responses</vt:lpstr>
      <vt:lpstr>Why BERT?</vt:lpstr>
      <vt:lpstr>PowerPoint Presentation</vt:lpstr>
      <vt:lpstr>PowerPoint Presentation</vt:lpstr>
      <vt:lpstr>Reinforcement Learning</vt:lpstr>
      <vt:lpstr>PowerPoint Presentation</vt:lpstr>
      <vt:lpstr>Application Features</vt:lpstr>
      <vt:lpstr>PowerPoint Presentation</vt:lpstr>
      <vt:lpstr>Conclusion</vt:lpstr>
      <vt:lpstr>Limitations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M.Sc. (Statistics &amp; Data Science)  M.Sc. (Applied Statistics &amp; Analytics)</dc:title>
  <dc:creator>Leena Kulkarni (Dr.)</dc:creator>
  <cp:lastModifiedBy>Shorya Mehra</cp:lastModifiedBy>
  <cp:revision>37</cp:revision>
  <dcterms:created xsi:type="dcterms:W3CDTF">2022-05-24T05:53:31Z</dcterms:created>
  <dcterms:modified xsi:type="dcterms:W3CDTF">2025-03-31T22:31:31Z</dcterms:modified>
</cp:coreProperties>
</file>