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3" r:id="rId4"/>
    <p:sldId id="264" r:id="rId5"/>
    <p:sldId id="266" r:id="rId6"/>
    <p:sldId id="268" r:id="rId7"/>
    <p:sldId id="267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334DD7-56AC-4BF1-99E1-FAD72D9EF79D}">
          <p14:sldIdLst>
            <p14:sldId id="256"/>
            <p14:sldId id="257"/>
            <p14:sldId id="263"/>
            <p14:sldId id="264"/>
            <p14:sldId id="266"/>
            <p14:sldId id="268"/>
            <p14:sldId id="267"/>
            <p14:sldId id="269"/>
          </p14:sldIdLst>
        </p14:section>
        <p14:section name="Untitled Section" id="{D441ECE6-781E-47B7-9012-2BDDC566F6E8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3D42DB-30FA-4EDA-BB02-F19A032627F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59E59E-39D4-454E-8A02-397B261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2DB-30FA-4EDA-BB02-F19A032627F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59E-39D4-454E-8A02-397B261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3D42DB-30FA-4EDA-BB02-F19A032627F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59E59E-39D4-454E-8A02-397B261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2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2DB-30FA-4EDA-BB02-F19A032627F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759E59E-39D4-454E-8A02-397B261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3D42DB-30FA-4EDA-BB02-F19A032627F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59E59E-39D4-454E-8A02-397B261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2DB-30FA-4EDA-BB02-F19A032627F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59E-39D4-454E-8A02-397B261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2DB-30FA-4EDA-BB02-F19A032627F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59E-39D4-454E-8A02-397B261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2DB-30FA-4EDA-BB02-F19A032627F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59E-39D4-454E-8A02-397B261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2DB-30FA-4EDA-BB02-F19A032627F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59E-39D4-454E-8A02-397B261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3D42DB-30FA-4EDA-BB02-F19A032627F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59E59E-39D4-454E-8A02-397B261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6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2DB-30FA-4EDA-BB02-F19A032627F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59E-39D4-454E-8A02-397B261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2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83D42DB-30FA-4EDA-BB02-F19A032627F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759E59E-39D4-454E-8A02-397B261EDF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94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>
            <a:extLst>
              <a:ext uri="{FF2B5EF4-FFF2-40B4-BE49-F238E27FC236}">
                <a16:creationId xmlns:a16="http://schemas.microsoft.com/office/drawing/2014/main" id="{ECC591CD-2F68-2815-0C9A-6DE508CC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3" y="686327"/>
            <a:ext cx="11332032" cy="599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FA9E16-E4CC-BAB2-80C8-908D88BE6A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372411" y="2053983"/>
            <a:ext cx="7447175" cy="2386041"/>
          </a:xfrm>
        </p:spPr>
        <p:txBody>
          <a:bodyPr>
            <a:noAutofit/>
          </a:bodyPr>
          <a:lstStyle/>
          <a:p>
            <a:pPr algn="ctr"/>
            <a:r>
              <a:rPr lang="en-US" sz="5400" i="1" cap="none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Ahmedabad’s Transportation Problem</a:t>
            </a:r>
            <a:endParaRPr lang="en-US" sz="380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FDFF6A-BC5B-E744-728C-5C0EC9543B15}"/>
              </a:ext>
            </a:extLst>
          </p:cNvPr>
          <p:cNvSpPr txBox="1"/>
          <p:nvPr/>
        </p:nvSpPr>
        <p:spPr>
          <a:xfrm>
            <a:off x="3545686" y="686327"/>
            <a:ext cx="5100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/>
              <a:t>Sectoral City Profile – Transportation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49923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D15B-E992-B9DD-49B0-C8A95C09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84" y="648661"/>
            <a:ext cx="10824842" cy="1065839"/>
          </a:xfrm>
        </p:spPr>
        <p:txBody>
          <a:bodyPr>
            <a:noAutofit/>
          </a:bodyPr>
          <a:lstStyle/>
          <a:p>
            <a:r>
              <a:rPr lang="en-US" sz="3200" dirty="0"/>
              <a:t>Overview of Ahmedabad: Brief introduction (population, economic activity)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8E5F-D3BA-B8BB-E38F-540A773F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69" y="2108839"/>
            <a:ext cx="8921638" cy="43061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b="1" dirty="0"/>
              <a:t>Transportation Challenges:</a:t>
            </a:r>
          </a:p>
          <a:p>
            <a:r>
              <a:rPr lang="en-US" sz="2800" dirty="0"/>
              <a:t>Traffic Congestion: Increasing vehicle numbers.(Data: Ahmedabad has over 40 lakh registered vehicles as of 2023, growing at 9% per year.)</a:t>
            </a:r>
          </a:p>
          <a:p>
            <a:r>
              <a:rPr lang="en-US" sz="2800" dirty="0"/>
              <a:t>Air Pollution: Vehicles contribute to 20-25% of Ahmedabad’s air pollution.(Data: Ahmedabad’s AQI averages over 150 during peak times, much of it attributed to transportation.)</a:t>
            </a:r>
          </a:p>
          <a:p>
            <a:r>
              <a:rPr lang="en-US" sz="2800" dirty="0"/>
              <a:t>Limited Public Transit Options: Low percentage of public transport </a:t>
            </a:r>
            <a:r>
              <a:rPr lang="en-US" sz="2800" dirty="0" err="1"/>
              <a:t>users.Data</a:t>
            </a:r>
            <a:r>
              <a:rPr lang="en-US" sz="2800" dirty="0"/>
              <a:t>: Only 15-20% of trips are made using public transport.</a:t>
            </a:r>
            <a:endParaRPr lang="en-IN" sz="2800" dirty="0"/>
          </a:p>
          <a:p>
            <a:endParaRPr lang="en-IN" sz="2000" dirty="0"/>
          </a:p>
        </p:txBody>
      </p:sp>
      <p:pic>
        <p:nvPicPr>
          <p:cNvPr id="2052" name="Picture 4" descr="Where is Ahmedabad Located in India | Ahmedabad Location Map,Gujarat">
            <a:extLst>
              <a:ext uri="{FF2B5EF4-FFF2-40B4-BE49-F238E27FC236}">
                <a16:creationId xmlns:a16="http://schemas.microsoft.com/office/drawing/2014/main" id="{CCBC01F4-751F-B7D8-A686-7ADAAA9E4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741" y="1902755"/>
            <a:ext cx="2196790" cy="181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10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22E-7AC7-5564-C798-9C783076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Metro in Ahmedabad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E1346-3D5C-F406-0429-CFF7665D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/>
              <a:t>Ahmedabad Metro Phases:</a:t>
            </a:r>
          </a:p>
          <a:p>
            <a:r>
              <a:rPr lang="en-US" sz="2400" dirty="0"/>
              <a:t>Phase 1(Completed): 26.7 km, 32 stations. Usage: Around 1.1 lakh passengers daily (as of 2023). Cost: ₹10,733 crore ($1.45 billion).</a:t>
            </a:r>
          </a:p>
          <a:p>
            <a:r>
              <a:rPr lang="en-US" sz="2400" dirty="0"/>
              <a:t>Phase 2(Upcoming): 28.26 km expansion. Metro </a:t>
            </a:r>
            <a:r>
              <a:rPr lang="en-US" sz="2400" dirty="0" err="1"/>
              <a:t>Benefits:Speed</a:t>
            </a:r>
            <a:r>
              <a:rPr lang="en-US" sz="2400" dirty="0"/>
              <a:t>: 80 km/h (reducing travel time by 30-40%). Capacity: One metro train can accommodate 800-1,200 passengers. Environmental Impact: Reduction in CO2 emissions by 30,000 tons annually.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1147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E2C2-0D38-E4CE-3C4B-F690C9B8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City Bus Transportation in Ahmedabad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02E4-24CF-DC67-DBB2-306E1138F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Ahmedabad BRTS (Bus Rapid Transit System):</a:t>
            </a:r>
          </a:p>
          <a:p>
            <a:r>
              <a:rPr lang="en-IN" dirty="0"/>
              <a:t>Length: 96.5 km of dedicated corridors.</a:t>
            </a:r>
          </a:p>
          <a:p>
            <a:r>
              <a:rPr lang="en-IN" dirty="0"/>
              <a:t>Ridership: ~1.35 lakh passengers per day.</a:t>
            </a:r>
          </a:p>
          <a:p>
            <a:r>
              <a:rPr lang="en-IN" dirty="0"/>
              <a:t>Bus Fleet: 300+ buses in service. </a:t>
            </a:r>
          </a:p>
          <a:p>
            <a:r>
              <a:rPr lang="en-IN" dirty="0"/>
              <a:t>Operational Cost: ₹100-150 crore annually.</a:t>
            </a:r>
          </a:p>
          <a:p>
            <a:r>
              <a:rPr lang="en-IN" dirty="0"/>
              <a:t>AMTS (Ahmedabad Municipal Transport Service) Length: 700 km of routes, 700 buses.</a:t>
            </a:r>
          </a:p>
          <a:p>
            <a:r>
              <a:rPr lang="en-IN" dirty="0"/>
              <a:t>Ridership: 1.2 lakh daily passengers.</a:t>
            </a:r>
          </a:p>
          <a:p>
            <a:r>
              <a:rPr lang="en-IN" dirty="0"/>
              <a:t>Challenges: Aging buses, frequent delays, poor connectivity to remote areas.</a:t>
            </a:r>
          </a:p>
          <a:p>
            <a:r>
              <a:rPr lang="en-IN" dirty="0"/>
              <a:t>Environmental Impact: BRTS contributes less pollution than regular vehicles but is still not emission-free.</a:t>
            </a:r>
          </a:p>
        </p:txBody>
      </p:sp>
    </p:spTree>
    <p:extLst>
      <p:ext uri="{BB962C8B-B14F-4D97-AF65-F5344CB8AC3E}">
        <p14:creationId xmlns:p14="http://schemas.microsoft.com/office/powerpoint/2010/main" val="52942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8F13-2772-B482-049D-FB6A8C0E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 vs. City Bus Transportation Model Comparison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55EFE-20F6-5AB8-82E8-323A3C761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Metro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43CB7-CC54-2FF4-4A0D-C9EBF331DA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₹250-300 crore/km</a:t>
            </a:r>
          </a:p>
          <a:p>
            <a:r>
              <a:rPr lang="en-IN" dirty="0"/>
              <a:t>800-1,200 passengers</a:t>
            </a:r>
          </a:p>
          <a:p>
            <a:r>
              <a:rPr lang="en-IN" dirty="0"/>
              <a:t>80 km/h</a:t>
            </a:r>
          </a:p>
          <a:p>
            <a:r>
              <a:rPr lang="en-IN" dirty="0"/>
              <a:t>Underground/elevated tracks</a:t>
            </a:r>
          </a:p>
          <a:p>
            <a:r>
              <a:rPr lang="en-IN" dirty="0"/>
              <a:t>Lower carbon footprint</a:t>
            </a:r>
          </a:p>
          <a:p>
            <a:r>
              <a:rPr lang="en-IN" dirty="0"/>
              <a:t>Maintenance Cost: High</a:t>
            </a:r>
          </a:p>
          <a:p>
            <a:r>
              <a:rPr lang="en-US" dirty="0"/>
              <a:t>Fixed routes, expensive to expand</a:t>
            </a:r>
          </a:p>
          <a:p>
            <a:r>
              <a:rPr lang="en-US" dirty="0"/>
              <a:t>Long-term solution for high-density areas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F68B1-8E9B-C164-8DAD-8ED670212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City Bus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10EF9-F520-5B38-F906-3CEE1CC2E7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₹15</a:t>
            </a:r>
          </a:p>
          <a:p>
            <a:r>
              <a:rPr lang="en-IN" dirty="0"/>
              <a:t>Train 60-80 passengers/bus-20 crore/km (BRTS)</a:t>
            </a:r>
          </a:p>
          <a:p>
            <a:r>
              <a:rPr lang="en-IN" dirty="0"/>
              <a:t>20-25 km/h (due to traffic)</a:t>
            </a:r>
          </a:p>
          <a:p>
            <a:r>
              <a:rPr lang="en-US" dirty="0"/>
              <a:t>Road-based (dedicated lanes for BRTS)</a:t>
            </a:r>
          </a:p>
          <a:p>
            <a:r>
              <a:rPr lang="en-US" dirty="0"/>
              <a:t>fully electric	Some pollution (diesel/CNG buses)</a:t>
            </a:r>
          </a:p>
          <a:p>
            <a:r>
              <a:rPr lang="en-IN" dirty="0"/>
              <a:t>Maintenance Cost: Moderate</a:t>
            </a:r>
          </a:p>
          <a:p>
            <a:r>
              <a:rPr lang="en-US" dirty="0"/>
              <a:t>More flexible, easier to add routes</a:t>
            </a:r>
          </a:p>
          <a:p>
            <a:r>
              <a:rPr lang="en-US" dirty="0"/>
              <a:t>Better for low-medium density areas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49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89ED-93DA-1957-4777-77EE4DAC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Ridership and Financials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2833-F3EB-D17C-9E46-7046E86CA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Metro Ridership Growth: Expected to increase to 3-4 lakh passengers daily by 2030.</a:t>
            </a:r>
          </a:p>
          <a:p>
            <a:r>
              <a:rPr lang="en-US" dirty="0"/>
              <a:t>City Bus Ridership Decline: BRTS and AMTS saw a 10% drop due to preference for personal vehicles.</a:t>
            </a:r>
          </a:p>
          <a:p>
            <a:pPr marL="0" indent="0">
              <a:buNone/>
            </a:pPr>
            <a:r>
              <a:rPr lang="en-US" b="1" dirty="0"/>
              <a:t> Financial Comparison:</a:t>
            </a:r>
          </a:p>
          <a:p>
            <a:r>
              <a:rPr lang="en-US" dirty="0"/>
              <a:t>Metro: Higher initial investment but lower per-passenger cost in the long run (after break-even).</a:t>
            </a:r>
          </a:p>
          <a:p>
            <a:r>
              <a:rPr lang="en-US" dirty="0"/>
              <a:t>City Bus: Lower upfront investment but higher operational costs per passenger.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24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7E99-5D0D-B263-5E6F-600B7EDB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Proposal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3131-2992-EC4D-B1B9-AC40761A84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Short-Term Recommendation: Focus on City Bus System:</a:t>
            </a:r>
          </a:p>
          <a:p>
            <a:r>
              <a:rPr lang="en-US" dirty="0"/>
              <a:t>Expand Bus Fleets and Routes: Especially to underserved areas. Improve Bus Frequency: To reduce waiting times.</a:t>
            </a:r>
          </a:p>
          <a:p>
            <a:r>
              <a:rPr lang="en-US" dirty="0"/>
              <a:t>Dedicated Bus Lanes: To avoid traffic and improve efficiency.</a:t>
            </a:r>
          </a:p>
          <a:p>
            <a:r>
              <a:rPr lang="en-US" dirty="0"/>
              <a:t>Eco-friendly Buses: Transition to electric or hybrid buses.</a:t>
            </a:r>
          </a:p>
          <a:p>
            <a:r>
              <a:rPr lang="en-US" dirty="0"/>
              <a:t>Cost-Benefit: BRTS is 10x cheaper per km than Metro, making it ideal for quick expansions.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F58DA-C73A-B54B-98B3-7E9995C25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9" y="1845448"/>
            <a:ext cx="5422392" cy="36330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Long-Term Recommendation: Prioritize Metro for High-Density Corridors:</a:t>
            </a:r>
          </a:p>
          <a:p>
            <a:r>
              <a:rPr lang="en-US" dirty="0"/>
              <a:t>Phase 2 Metro Expansion: Focus on high-traffic corridors. Integrated Metro and Bus Systems: Unified ticketing and better connectivity between bus and metro stations.</a:t>
            </a:r>
          </a:p>
          <a:p>
            <a:r>
              <a:rPr lang="en-US" dirty="0"/>
              <a:t>Cost-Benefit: Metro has a higher initial investment but more sustainable for long-term needs of growing city population.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04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6BF8-C94B-4FFC-A92C-D3F521DAE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0278B-C935-9079-1D4E-5A1200A81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345520"/>
            <a:ext cx="10993546" cy="20340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Balancing Short-term and Long-term Solutions: </a:t>
            </a:r>
          </a:p>
          <a:p>
            <a:r>
              <a:rPr lang="en-US" dirty="0">
                <a:solidFill>
                  <a:schemeClr val="bg1"/>
                </a:solidFill>
              </a:rPr>
              <a:t>City bus services are flexible and can address current transport issues quickly, but a robust metro system is needed for the future.</a:t>
            </a:r>
          </a:p>
          <a:p>
            <a:r>
              <a:rPr lang="en-US" dirty="0">
                <a:solidFill>
                  <a:schemeClr val="bg1"/>
                </a:solidFill>
              </a:rPr>
              <a:t>Data-Driven Planning: Combining the best features of both modes (bus for flexibility, metro for capacity) will ensure efficient transport solutions.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ustavo Petro Quote: “A developed country isn't a place where the poor have  cars. It's">
            <a:extLst>
              <a:ext uri="{FF2B5EF4-FFF2-40B4-BE49-F238E27FC236}">
                <a16:creationId xmlns:a16="http://schemas.microsoft.com/office/drawing/2014/main" id="{AC17F4BA-68D3-78A7-D1FF-6D05EAE9D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1" y="624943"/>
            <a:ext cx="11254738" cy="579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FD47D9-CE85-3BB8-EB6C-06C1BDB8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45" y="4221345"/>
            <a:ext cx="11395709" cy="149750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highlight>
                  <a:srgbClr val="000000"/>
                </a:highlight>
              </a:rPr>
              <a:t>-----------------------Thank  you----------------------</a:t>
            </a:r>
            <a:endParaRPr lang="en-US" sz="40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11549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319</TotalTime>
  <Words>660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Introduction to Ahmedabad’s Transportation Problem</vt:lpstr>
      <vt:lpstr>Overview of Ahmedabad: Brief introduction (population, economic activity)</vt:lpstr>
      <vt:lpstr>Current Status of Metro in Ahmedabad</vt:lpstr>
      <vt:lpstr>Current Status of City Bus Transportation in Ahmedabad</vt:lpstr>
      <vt:lpstr>Metro vs. City Bus Transportation Model Comparison</vt:lpstr>
      <vt:lpstr>Ridership and Financials</vt:lpstr>
      <vt:lpstr> Proposal and Recommendations</vt:lpstr>
      <vt:lpstr>Conclusion</vt:lpstr>
      <vt:lpstr>-----------------------Thank  you----------------------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SHORYA SETHIA</dc:creator>
  <cp:lastModifiedBy>SHORYA SETHIA</cp:lastModifiedBy>
  <cp:revision>12</cp:revision>
  <dcterms:created xsi:type="dcterms:W3CDTF">2024-08-25T20:53:23Z</dcterms:created>
  <dcterms:modified xsi:type="dcterms:W3CDTF">2024-09-08T14:26:35Z</dcterms:modified>
</cp:coreProperties>
</file>