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lear Sans" panose="020B0604020202020204" charset="0"/>
      <p:regular r:id="rId8"/>
    </p:embeddedFont>
    <p:embeddedFont>
      <p:font typeface="Clear Sans Bold" panose="020B0604020202020204" charset="0"/>
      <p:regular r:id="rId9"/>
    </p:embeddedFont>
    <p:embeddedFont>
      <p:font typeface="Clear Sans Italic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3970" y="4977913"/>
            <a:ext cx="8474687" cy="280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lear Sans"/>
              </a:rPr>
              <a:t>Ежегодное накопление 1,5 миллиарда пластиковых бутылок 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lear Sans"/>
              </a:rPr>
              <a:t>Нехватка инфраструктуры для сортировки отходов</a:t>
            </a:r>
          </a:p>
          <a:p>
            <a:pPr marL="539749" lvl="1" indent="-269875">
              <a:lnSpc>
                <a:spcPts val="4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lear Sans"/>
              </a:rPr>
              <a:t>Низкий уровень осведомленности населения </a:t>
            </a:r>
          </a:p>
          <a:p>
            <a:pPr marL="539749" lvl="1" indent="-269875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lear Sans"/>
              </a:rPr>
              <a:t>Нехватка реализация программ поощрения переработки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66775"/>
            <a:ext cx="5770101" cy="155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lear Sans Bold"/>
              </a:rPr>
              <a:t>Plastik</a:t>
            </a:r>
            <a:r>
              <a:rPr lang="en-US" sz="9200">
                <a:solidFill>
                  <a:srgbClr val="1CE6D2"/>
                </a:solidFill>
                <a:latin typeface="Clear Sans Bold"/>
              </a:rPr>
              <a:t>Siz</a:t>
            </a:r>
          </a:p>
        </p:txBody>
      </p:sp>
      <p:sp>
        <p:nvSpPr>
          <p:cNvPr id="4" name="AutoShape 4"/>
          <p:cNvSpPr/>
          <p:nvPr/>
        </p:nvSpPr>
        <p:spPr>
          <a:xfrm>
            <a:off x="1294218" y="8673350"/>
            <a:ext cx="5504583" cy="58495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216188" y="8595320"/>
            <a:ext cx="5504583" cy="584950"/>
          </a:xfrm>
          <a:prstGeom prst="rect">
            <a:avLst/>
          </a:prstGeom>
          <a:solidFill>
            <a:srgbClr val="1CE6D2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2115847">
            <a:off x="11275521" y="-1464330"/>
            <a:ext cx="5094036" cy="13215660"/>
          </a:xfrm>
          <a:custGeom>
            <a:avLst/>
            <a:gdLst/>
            <a:ahLst/>
            <a:cxnLst/>
            <a:rect l="l" t="t" r="r" b="b"/>
            <a:pathLst>
              <a:path w="5094036" h="13215660">
                <a:moveTo>
                  <a:pt x="0" y="0"/>
                </a:moveTo>
                <a:lnTo>
                  <a:pt x="5094036" y="0"/>
                </a:lnTo>
                <a:lnTo>
                  <a:pt x="5094036" y="13215660"/>
                </a:lnTo>
                <a:lnTo>
                  <a:pt x="0" y="13215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34336" y="3348057"/>
            <a:ext cx="3413864" cy="82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 err="1">
                <a:solidFill>
                  <a:srgbClr val="004AAD"/>
                </a:solidFill>
                <a:latin typeface="Clear Sans Bold"/>
              </a:rPr>
              <a:t>Проблема</a:t>
            </a:r>
            <a:endParaRPr lang="en-US" sz="5000" dirty="0">
              <a:solidFill>
                <a:srgbClr val="004AAD"/>
              </a:solidFill>
              <a:latin typeface="Clear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695332" y="8643129"/>
            <a:ext cx="2670526" cy="441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691"/>
              </a:lnSpc>
            </a:pPr>
            <a:r>
              <a:rPr lang="en-US" sz="2599" spc="-25">
                <a:solidFill>
                  <a:srgbClr val="000000"/>
                </a:solidFill>
                <a:latin typeface="Clear Sans Bold"/>
              </a:rPr>
              <a:t>GOODBYE WORLD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16523">
            <a:off x="-11826874" y="3331843"/>
            <a:ext cx="37958470" cy="5883563"/>
          </a:xfrm>
          <a:custGeom>
            <a:avLst/>
            <a:gdLst/>
            <a:ahLst/>
            <a:cxnLst/>
            <a:rect l="l" t="t" r="r" b="b"/>
            <a:pathLst>
              <a:path w="37958470" h="5883563">
                <a:moveTo>
                  <a:pt x="0" y="0"/>
                </a:moveTo>
                <a:lnTo>
                  <a:pt x="37958470" y="0"/>
                </a:lnTo>
                <a:lnTo>
                  <a:pt x="37958470" y="5883562"/>
                </a:lnTo>
                <a:lnTo>
                  <a:pt x="0" y="5883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84271" y="2081222"/>
            <a:ext cx="3909489" cy="5432775"/>
          </a:xfrm>
          <a:custGeom>
            <a:avLst/>
            <a:gdLst/>
            <a:ahLst/>
            <a:cxnLst/>
            <a:rect l="l" t="t" r="r" b="b"/>
            <a:pathLst>
              <a:path w="3909489" h="5432775">
                <a:moveTo>
                  <a:pt x="0" y="0"/>
                </a:moveTo>
                <a:lnTo>
                  <a:pt x="3909488" y="0"/>
                </a:lnTo>
                <a:lnTo>
                  <a:pt x="3909488" y="5432775"/>
                </a:lnTo>
                <a:lnTo>
                  <a:pt x="0" y="54327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43" r="-438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531210" y="3265713"/>
            <a:ext cx="4578447" cy="5139455"/>
          </a:xfrm>
          <a:custGeom>
            <a:avLst/>
            <a:gdLst/>
            <a:ahLst/>
            <a:cxnLst/>
            <a:rect l="l" t="t" r="r" b="b"/>
            <a:pathLst>
              <a:path w="4578447" h="5139455">
                <a:moveTo>
                  <a:pt x="0" y="0"/>
                </a:moveTo>
                <a:lnTo>
                  <a:pt x="4578448" y="0"/>
                </a:lnTo>
                <a:lnTo>
                  <a:pt x="4578448" y="5139455"/>
                </a:lnTo>
                <a:lnTo>
                  <a:pt x="0" y="51394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79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2296886" y="4069155"/>
            <a:ext cx="5737073" cy="6000078"/>
            <a:chOff x="0" y="0"/>
            <a:chExt cx="7649431" cy="80001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649431" cy="8000104"/>
            </a:xfrm>
            <a:custGeom>
              <a:avLst/>
              <a:gdLst/>
              <a:ahLst/>
              <a:cxnLst/>
              <a:rect l="l" t="t" r="r" b="b"/>
              <a:pathLst>
                <a:path w="7649431" h="8000104">
                  <a:moveTo>
                    <a:pt x="0" y="0"/>
                  </a:moveTo>
                  <a:lnTo>
                    <a:pt x="7649431" y="0"/>
                  </a:lnTo>
                  <a:lnTo>
                    <a:pt x="7649431" y="8000104"/>
                  </a:lnTo>
                  <a:lnTo>
                    <a:pt x="0" y="80001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207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1653269" y="1776119"/>
              <a:ext cx="223269" cy="357230"/>
            </a:xfrm>
            <a:custGeom>
              <a:avLst/>
              <a:gdLst/>
              <a:ahLst/>
              <a:cxnLst/>
              <a:rect l="l" t="t" r="r" b="b"/>
              <a:pathLst>
                <a:path w="223269" h="357230">
                  <a:moveTo>
                    <a:pt x="0" y="0"/>
                  </a:moveTo>
                  <a:lnTo>
                    <a:pt x="223269" y="0"/>
                  </a:lnTo>
                  <a:lnTo>
                    <a:pt x="223269" y="357230"/>
                  </a:lnTo>
                  <a:lnTo>
                    <a:pt x="0" y="357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44000" y="747395"/>
            <a:ext cx="8115300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Clear Sans Bold"/>
              </a:rPr>
              <a:t>ПУТЬ ПОЛЬЗОВАТЕЛЯ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4271" y="952500"/>
            <a:ext cx="3909489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lear Sans Bold"/>
              </a:rPr>
              <a:t>Сканировать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lear Sans Bold"/>
              </a:rPr>
              <a:t>QR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31210" y="2075723"/>
            <a:ext cx="3962071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lear Sans Bold"/>
              </a:rPr>
              <a:t>Положить бутылки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96886" y="2932656"/>
            <a:ext cx="5737073" cy="122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lear Sans Bold"/>
              </a:rPr>
              <a:t>Зачисление бонусов на счет в банке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295854">
            <a:off x="16156485" y="-74115"/>
            <a:ext cx="2205629" cy="2205629"/>
          </a:xfrm>
          <a:custGeom>
            <a:avLst/>
            <a:gdLst/>
            <a:ahLst/>
            <a:cxnLst/>
            <a:rect l="l" t="t" r="r" b="b"/>
            <a:pathLst>
              <a:path w="2205629" h="2205629">
                <a:moveTo>
                  <a:pt x="0" y="0"/>
                </a:moveTo>
                <a:lnTo>
                  <a:pt x="2205630" y="0"/>
                </a:lnTo>
                <a:lnTo>
                  <a:pt x="2205630" y="2205630"/>
                </a:lnTo>
                <a:lnTo>
                  <a:pt x="0" y="2205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568264" y="0"/>
            <a:ext cx="7151473" cy="10287000"/>
          </a:xfrm>
          <a:custGeom>
            <a:avLst/>
            <a:gdLst/>
            <a:ahLst/>
            <a:cxnLst/>
            <a:rect l="l" t="t" r="r" b="b"/>
            <a:pathLst>
              <a:path w="7151473" h="10287000">
                <a:moveTo>
                  <a:pt x="0" y="0"/>
                </a:moveTo>
                <a:lnTo>
                  <a:pt x="7151472" y="0"/>
                </a:lnTo>
                <a:lnTo>
                  <a:pt x="715147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828583" y="2951497"/>
            <a:ext cx="2108760" cy="382300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5568264" y="2426773"/>
            <a:ext cx="2044746" cy="52500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9144000" y="2951780"/>
            <a:ext cx="3444618" cy="538789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2121889" y="1039915"/>
            <a:ext cx="1773987" cy="19118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1157123" y="1280756"/>
            <a:ext cx="2369131" cy="354728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47706" y="2609755"/>
            <a:ext cx="5020557" cy="684051"/>
          </a:xfrm>
          <a:custGeom>
            <a:avLst/>
            <a:gdLst/>
            <a:ahLst/>
            <a:cxnLst/>
            <a:rect l="l" t="t" r="r" b="b"/>
            <a:pathLst>
              <a:path w="5020557" h="684051">
                <a:moveTo>
                  <a:pt x="0" y="0"/>
                </a:moveTo>
                <a:lnTo>
                  <a:pt x="5020558" y="0"/>
                </a:lnTo>
                <a:lnTo>
                  <a:pt x="5020558" y="684051"/>
                </a:lnTo>
                <a:lnTo>
                  <a:pt x="0" y="6840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958042" y="2707305"/>
            <a:ext cx="4199886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lear Sans Bold"/>
              </a:rPr>
              <a:t>Wi-Fi модуль;  Процессор</a:t>
            </a:r>
          </a:p>
        </p:txBody>
      </p:sp>
      <p:sp>
        <p:nvSpPr>
          <p:cNvPr id="11" name="Freeform 11"/>
          <p:cNvSpPr/>
          <p:nvPr/>
        </p:nvSpPr>
        <p:spPr>
          <a:xfrm>
            <a:off x="636703" y="6488934"/>
            <a:ext cx="4191880" cy="571144"/>
          </a:xfrm>
          <a:custGeom>
            <a:avLst/>
            <a:gdLst/>
            <a:ahLst/>
            <a:cxnLst/>
            <a:rect l="l" t="t" r="r" b="b"/>
            <a:pathLst>
              <a:path w="4191880" h="571144">
                <a:moveTo>
                  <a:pt x="0" y="0"/>
                </a:moveTo>
                <a:lnTo>
                  <a:pt x="4191880" y="0"/>
                </a:lnTo>
                <a:lnTo>
                  <a:pt x="4191880" y="571143"/>
                </a:lnTo>
                <a:lnTo>
                  <a:pt x="0" y="5711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636703" y="6530030"/>
            <a:ext cx="4191880" cy="43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lear Sans Bold"/>
              </a:rPr>
              <a:t>Блок Питания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895876" y="2636319"/>
            <a:ext cx="4261006" cy="580562"/>
          </a:xfrm>
          <a:custGeom>
            <a:avLst/>
            <a:gdLst/>
            <a:ahLst/>
            <a:cxnLst/>
            <a:rect l="l" t="t" r="r" b="b"/>
            <a:pathLst>
              <a:path w="4261006" h="580562">
                <a:moveTo>
                  <a:pt x="0" y="0"/>
                </a:moveTo>
                <a:lnTo>
                  <a:pt x="4261006" y="0"/>
                </a:lnTo>
                <a:lnTo>
                  <a:pt x="4261006" y="580562"/>
                </a:lnTo>
                <a:lnTo>
                  <a:pt x="0" y="580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3895876" y="2716830"/>
            <a:ext cx="426100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lear Sans Bold"/>
              </a:rPr>
              <a:t>Дисплей</a:t>
            </a:r>
          </a:p>
        </p:txBody>
      </p:sp>
      <p:sp>
        <p:nvSpPr>
          <p:cNvPr id="15" name="Freeform 15"/>
          <p:cNvSpPr/>
          <p:nvPr/>
        </p:nvSpPr>
        <p:spPr>
          <a:xfrm>
            <a:off x="13526253" y="4512577"/>
            <a:ext cx="4630629" cy="630923"/>
          </a:xfrm>
          <a:custGeom>
            <a:avLst/>
            <a:gdLst/>
            <a:ahLst/>
            <a:cxnLst/>
            <a:rect l="l" t="t" r="r" b="b"/>
            <a:pathLst>
              <a:path w="4630629" h="630923">
                <a:moveTo>
                  <a:pt x="0" y="0"/>
                </a:moveTo>
                <a:lnTo>
                  <a:pt x="4630629" y="0"/>
                </a:lnTo>
                <a:lnTo>
                  <a:pt x="4630629" y="630923"/>
                </a:lnTo>
                <a:lnTo>
                  <a:pt x="0" y="6309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3526253" y="4593088"/>
            <a:ext cx="463062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lear Sans Bold"/>
              </a:rPr>
              <a:t>Система проверки</a:t>
            </a:r>
          </a:p>
        </p:txBody>
      </p:sp>
      <p:sp>
        <p:nvSpPr>
          <p:cNvPr id="17" name="Freeform 17"/>
          <p:cNvSpPr/>
          <p:nvPr/>
        </p:nvSpPr>
        <p:spPr>
          <a:xfrm>
            <a:off x="12588618" y="7960337"/>
            <a:ext cx="5568264" cy="758676"/>
          </a:xfrm>
          <a:custGeom>
            <a:avLst/>
            <a:gdLst/>
            <a:ahLst/>
            <a:cxnLst/>
            <a:rect l="l" t="t" r="r" b="b"/>
            <a:pathLst>
              <a:path w="5568264" h="758676">
                <a:moveTo>
                  <a:pt x="0" y="0"/>
                </a:moveTo>
                <a:lnTo>
                  <a:pt x="5568264" y="0"/>
                </a:lnTo>
                <a:lnTo>
                  <a:pt x="5568264" y="758676"/>
                </a:lnTo>
                <a:lnTo>
                  <a:pt x="0" y="7586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3057436" y="7858588"/>
            <a:ext cx="4630629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lear Sans Bold"/>
              </a:rPr>
              <a:t>Система для Эффективного Хранения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47706" y="647700"/>
            <a:ext cx="4701987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6000" spc="-60">
                <a:solidFill>
                  <a:srgbClr val="000000"/>
                </a:solidFill>
                <a:latin typeface="Clear Sans Bold"/>
              </a:rPr>
              <a:t>3D МОДЕЛЬ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E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070274" y="1233624"/>
            <a:ext cx="10189026" cy="258643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6808362" y="1028700"/>
            <a:ext cx="5320070" cy="258649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157991" y="1311605"/>
            <a:ext cx="462081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5"/>
              </a:lnSpc>
            </a:pPr>
            <a:r>
              <a:rPr lang="en-US" sz="4500" spc="-44">
                <a:solidFill>
                  <a:srgbClr val="000000"/>
                </a:solidFill>
                <a:latin typeface="Clear Sans Bold"/>
              </a:rPr>
              <a:t>Доход</a:t>
            </a:r>
          </a:p>
        </p:txBody>
      </p:sp>
      <p:sp>
        <p:nvSpPr>
          <p:cNvPr id="5" name="AutoShape 5"/>
          <p:cNvSpPr/>
          <p:nvPr/>
        </p:nvSpPr>
        <p:spPr>
          <a:xfrm>
            <a:off x="7070274" y="5728725"/>
            <a:ext cx="10189026" cy="2586435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6808362" y="5523801"/>
            <a:ext cx="5320070" cy="2586492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7245707" y="6391511"/>
            <a:ext cx="4445379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5"/>
              </a:lnSpc>
            </a:pPr>
            <a:r>
              <a:rPr lang="en-US" sz="4500" spc="-44">
                <a:solidFill>
                  <a:srgbClr val="000000"/>
                </a:solidFill>
                <a:latin typeface="Clear Sans Bold"/>
              </a:rPr>
              <a:t>Потениал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507980" y="6104367"/>
            <a:ext cx="3836898" cy="1778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>
              <a:lnSpc>
                <a:spcPts val="3549"/>
              </a:lnSpc>
              <a:buFont typeface="Arial"/>
              <a:buChar char="•"/>
            </a:pPr>
            <a:r>
              <a:rPr lang="en-US" sz="2499" spc="-24">
                <a:solidFill>
                  <a:srgbClr val="FFFFFF"/>
                </a:solidFill>
                <a:latin typeface="Clear Sans"/>
              </a:rPr>
              <a:t>Активная и Пассивная реклама партнеров</a:t>
            </a:r>
          </a:p>
          <a:p>
            <a:pPr marL="539749" lvl="1" indent="-269875">
              <a:lnSpc>
                <a:spcPts val="3549"/>
              </a:lnSpc>
              <a:buFont typeface="Arial"/>
              <a:buChar char="•"/>
            </a:pPr>
            <a:r>
              <a:rPr lang="en-US" sz="2499" spc="-24">
                <a:solidFill>
                  <a:srgbClr val="FFFFFF"/>
                </a:solidFill>
                <a:latin typeface="Clear Sans"/>
              </a:rPr>
              <a:t>Расширение сортировки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133475"/>
            <a:ext cx="5055762" cy="187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-69">
                <a:solidFill>
                  <a:srgbClr val="000000"/>
                </a:solidFill>
                <a:latin typeface="Clear Sans Bold"/>
              </a:rPr>
              <a:t>МОДЕЛЬ ПРИБЫЛИ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7195841"/>
            <a:ext cx="2519225" cy="2062459"/>
            <a:chOff x="0" y="0"/>
            <a:chExt cx="3358967" cy="274994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58967" cy="2452046"/>
            </a:xfrm>
            <a:custGeom>
              <a:avLst/>
              <a:gdLst/>
              <a:ahLst/>
              <a:cxnLst/>
              <a:rect l="l" t="t" r="r" b="b"/>
              <a:pathLst>
                <a:path w="3358967" h="2452046">
                  <a:moveTo>
                    <a:pt x="0" y="0"/>
                  </a:moveTo>
                  <a:lnTo>
                    <a:pt x="3358967" y="0"/>
                  </a:lnTo>
                  <a:lnTo>
                    <a:pt x="3358967" y="2452046"/>
                  </a:lnTo>
                  <a:lnTo>
                    <a:pt x="0" y="24520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2379344" y="1770323"/>
              <a:ext cx="979623" cy="979623"/>
              <a:chOff x="1371600" y="6705600"/>
              <a:chExt cx="10972800" cy="1097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" name="TextBox 14"/>
          <p:cNvSpPr txBox="1"/>
          <p:nvPr/>
        </p:nvSpPr>
        <p:spPr>
          <a:xfrm>
            <a:off x="7204835" y="2056942"/>
            <a:ext cx="4527123" cy="882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549"/>
              </a:lnSpc>
            </a:pPr>
            <a:r>
              <a:rPr lang="en-US" sz="2499" spc="-24">
                <a:solidFill>
                  <a:srgbClr val="000000"/>
                </a:solidFill>
                <a:latin typeface="Clear Sans"/>
              </a:rPr>
              <a:t>Продажа сортированного пластика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461135" y="1665812"/>
            <a:ext cx="462081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5"/>
              </a:lnSpc>
            </a:pPr>
            <a:r>
              <a:rPr lang="en-US" sz="4500" spc="-44">
                <a:solidFill>
                  <a:srgbClr val="FFFFFF"/>
                </a:solidFill>
                <a:latin typeface="Clear Sans Bold"/>
              </a:rPr>
              <a:t>Расходы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507980" y="2264468"/>
            <a:ext cx="4527123" cy="133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49"/>
              </a:lnSpc>
            </a:pPr>
            <a:r>
              <a:rPr lang="en-US" sz="2499" spc="-24">
                <a:solidFill>
                  <a:srgbClr val="FFFFFF"/>
                </a:solidFill>
                <a:latin typeface="Clear Sans"/>
              </a:rPr>
              <a:t>Сборка </a:t>
            </a:r>
          </a:p>
          <a:p>
            <a:pPr algn="ctr">
              <a:lnSpc>
                <a:spcPts val="3549"/>
              </a:lnSpc>
            </a:pPr>
            <a:r>
              <a:rPr lang="en-US" sz="2499" spc="-24">
                <a:solidFill>
                  <a:srgbClr val="FFFFFF"/>
                </a:solidFill>
                <a:latin typeface="Clear Sans"/>
              </a:rPr>
              <a:t>Обслуживание</a:t>
            </a:r>
          </a:p>
          <a:p>
            <a:pPr marL="0" lvl="0" indent="0" algn="ctr">
              <a:lnSpc>
                <a:spcPts val="3549"/>
              </a:lnSpc>
            </a:pPr>
            <a:r>
              <a:rPr lang="en-US" sz="2499" spc="-24">
                <a:solidFill>
                  <a:srgbClr val="FFFFFF"/>
                </a:solidFill>
                <a:latin typeface="Clear Sans"/>
              </a:rPr>
              <a:t>Бонусная система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3971703">
            <a:off x="-206059" y="8106556"/>
            <a:ext cx="2254687" cy="2303488"/>
            <a:chOff x="0" y="0"/>
            <a:chExt cx="3006249" cy="307131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06249" cy="2194562"/>
            </a:xfrm>
            <a:custGeom>
              <a:avLst/>
              <a:gdLst/>
              <a:ahLst/>
              <a:cxnLst/>
              <a:rect l="l" t="t" r="r" b="b"/>
              <a:pathLst>
                <a:path w="3006249" h="2194562">
                  <a:moveTo>
                    <a:pt x="0" y="0"/>
                  </a:moveTo>
                  <a:lnTo>
                    <a:pt x="3006249" y="0"/>
                  </a:lnTo>
                  <a:lnTo>
                    <a:pt x="3006249" y="2194562"/>
                  </a:lnTo>
                  <a:lnTo>
                    <a:pt x="0" y="21945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2129495" y="2194562"/>
              <a:ext cx="876755" cy="876755"/>
              <a:chOff x="1371600" y="6705600"/>
              <a:chExt cx="10972800" cy="1097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1362808" y="6434629"/>
                <a:ext cx="10990384" cy="11514742"/>
              </a:xfrm>
              <a:custGeom>
                <a:avLst/>
                <a:gdLst/>
                <a:ahLst/>
                <a:cxnLst/>
                <a:rect l="l" t="t" r="r" b="b"/>
                <a:pathLst>
                  <a:path w="10990384" h="11514742">
                    <a:moveTo>
                      <a:pt x="8792" y="5757371"/>
                    </a:moveTo>
                    <a:cubicBezTo>
                      <a:pt x="0" y="7723318"/>
                      <a:pt x="1043775" y="9543701"/>
                      <a:pt x="2744885" y="10529222"/>
                    </a:cubicBezTo>
                    <a:cubicBezTo>
                      <a:pt x="4445994" y="11514742"/>
                      <a:pt x="6544389" y="11514742"/>
                      <a:pt x="8245499" y="10529222"/>
                    </a:cubicBezTo>
                    <a:cubicBezTo>
                      <a:pt x="9946609" y="9543701"/>
                      <a:pt x="10990384" y="7723318"/>
                      <a:pt x="10981592" y="5757371"/>
                    </a:cubicBezTo>
                    <a:cubicBezTo>
                      <a:pt x="10990384" y="3791424"/>
                      <a:pt x="9946609" y="1971041"/>
                      <a:pt x="8245499" y="985520"/>
                    </a:cubicBezTo>
                    <a:cubicBezTo>
                      <a:pt x="6544389" y="0"/>
                      <a:pt x="4445994" y="0"/>
                      <a:pt x="2744885" y="985520"/>
                    </a:cubicBezTo>
                    <a:cubicBezTo>
                      <a:pt x="1043775" y="1971041"/>
                      <a:pt x="0" y="3791424"/>
                      <a:pt x="8792" y="5757371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21284" y="1726247"/>
          <a:ext cx="16445432" cy="7687469"/>
        </p:xfrm>
        <a:graphic>
          <a:graphicData uri="http://schemas.openxmlformats.org/drawingml/2006/table">
            <a:tbl>
              <a:tblPr/>
              <a:tblGrid>
                <a:gridCol w="382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3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3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53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68018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 Bold"/>
                        </a:rPr>
                        <a:t>Критерии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 Bold"/>
                        </a:rPr>
                        <a:t>PlastikSiz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 Bold"/>
                        </a:rPr>
                        <a:t>Sparklo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 Bold"/>
                        </a:rPr>
                        <a:t>EcoPlatform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 Bold"/>
                        </a:rPr>
                        <a:t>Clean City NS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6284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Шаги для пользователя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 Italic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38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Технологичность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 Italics"/>
                        </a:rPr>
                        <a:t>Актуатор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Исходный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Пресс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Исходный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438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Прибыльность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 Italic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Да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Нет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4389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Расположение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 Italics"/>
                        </a:rPr>
                        <a:t>Университеты и школы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ТРЦ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ТРЦ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lear Sans"/>
                        </a:rPr>
                        <a:t>Мусорки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6536978" y="481507"/>
            <a:ext cx="5214045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000000"/>
                </a:solidFill>
                <a:latin typeface="Clear Sans Bold"/>
              </a:rPr>
              <a:t>Конкуренты</a:t>
            </a:r>
          </a:p>
        </p:txBody>
      </p:sp>
      <p:sp>
        <p:nvSpPr>
          <p:cNvPr id="8" name="Freeform 8"/>
          <p:cNvSpPr/>
          <p:nvPr/>
        </p:nvSpPr>
        <p:spPr>
          <a:xfrm rot="-2628436">
            <a:off x="15625908" y="-497482"/>
            <a:ext cx="2205629" cy="2205629"/>
          </a:xfrm>
          <a:custGeom>
            <a:avLst/>
            <a:gdLst/>
            <a:ahLst/>
            <a:cxnLst/>
            <a:rect l="l" t="t" r="r" b="b"/>
            <a:pathLst>
              <a:path w="2205629" h="2205629">
                <a:moveTo>
                  <a:pt x="0" y="0"/>
                </a:moveTo>
                <a:lnTo>
                  <a:pt x="2205629" y="0"/>
                </a:lnTo>
                <a:lnTo>
                  <a:pt x="2205629" y="2205629"/>
                </a:lnTo>
                <a:lnTo>
                  <a:pt x="0" y="22056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7926" y="1891262"/>
            <a:ext cx="16872148" cy="7367038"/>
          </a:xfrm>
          <a:custGeom>
            <a:avLst/>
            <a:gdLst/>
            <a:ahLst/>
            <a:cxnLst/>
            <a:rect l="l" t="t" r="r" b="b"/>
            <a:pathLst>
              <a:path w="16872148" h="7367038">
                <a:moveTo>
                  <a:pt x="0" y="0"/>
                </a:moveTo>
                <a:lnTo>
                  <a:pt x="16872148" y="0"/>
                </a:lnTo>
                <a:lnTo>
                  <a:pt x="16872148" y="7367038"/>
                </a:lnTo>
                <a:lnTo>
                  <a:pt x="0" y="7367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63" t="-6210" r="-2294" b="-1146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89858" y="604838"/>
            <a:ext cx="7308285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9"/>
              </a:lnSpc>
            </a:pPr>
            <a:r>
              <a:rPr lang="en-US" sz="6999" spc="-69">
                <a:solidFill>
                  <a:srgbClr val="000000"/>
                </a:solidFill>
                <a:latin typeface="Clear Sans Bold"/>
              </a:rPr>
              <a:t>МОДЕЛЬ РАБОТЫ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</Words>
  <Application>Microsoft Office PowerPoint</Application>
  <PresentationFormat>Custom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Clear Sans</vt:lpstr>
      <vt:lpstr>Clear Sans Bold</vt:lpstr>
      <vt:lpstr>Clear Sans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Proposal.</dc:title>
  <cp:lastModifiedBy>Kadirbek Rakhimberdiyev</cp:lastModifiedBy>
  <cp:revision>2</cp:revision>
  <dcterms:created xsi:type="dcterms:W3CDTF">2006-08-16T00:00:00Z</dcterms:created>
  <dcterms:modified xsi:type="dcterms:W3CDTF">2024-03-16T03:47:17Z</dcterms:modified>
  <dc:identifier>DAF-2kv-S2c</dc:identifier>
</cp:coreProperties>
</file>