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3a6bb9e7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3a6bb9e7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3a6bb9e7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3a6bb9e7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3a6bb9e7d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3a6bb9e7d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3a6bb9e7d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3a6bb9e7d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3a6bb9e7d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3a6bb9e7d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3a6bb9e7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3a6bb9e7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654f4c21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654f4c21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3bae889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3bae889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3bae889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3bae889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654f4c2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654f4c2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654f4c21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654f4c21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3bae889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3bae889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654f4c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654f4c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3a6bb9e7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3a6bb9e7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3a6bb9e7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3a6bb9e7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3a6bb9e7d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3a6bb9e7d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a6bb9e7d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a6bb9e7d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3a6bb9e7d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3a6bb9e7d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3a6bb9e7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3a6bb9e7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3a6bb9e7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3a6bb9e7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3043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rgbClr val="1C4587"/>
                </a:solidFill>
                <a:highlight>
                  <a:schemeClr val="dk1"/>
                </a:highlight>
                <a:latin typeface="Arial"/>
                <a:ea typeface="Arial"/>
                <a:cs typeface="Arial"/>
                <a:sym typeface="Arial"/>
              </a:rPr>
              <a:t>Efficiency-Driven Machine Learning Models for Credit Card Fraud Detection: A Comparative Study and Optimization Approach</a:t>
            </a:r>
            <a:endParaRPr b="1" i="1" sz="2300">
              <a:solidFill>
                <a:srgbClr val="1C4587"/>
              </a:solidFill>
              <a:highlight>
                <a:schemeClr val="dk1"/>
              </a:highlight>
            </a:endParaRPr>
          </a:p>
        </p:txBody>
      </p:sp>
      <p:sp>
        <p:nvSpPr>
          <p:cNvPr id="129" name="Google Shape;129;p13"/>
          <p:cNvSpPr txBox="1"/>
          <p:nvPr>
            <p:ph idx="1" type="subTitle"/>
          </p:nvPr>
        </p:nvSpPr>
        <p:spPr>
          <a:xfrm>
            <a:off x="1891350" y="3122801"/>
            <a:ext cx="5361300" cy="10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Presented by- Team 27</a:t>
            </a:r>
            <a:endParaRPr sz="1200"/>
          </a:p>
          <a:p>
            <a:pPr indent="0" lvl="0" marL="0" rtl="0" algn="ctr">
              <a:spcBef>
                <a:spcPts val="0"/>
              </a:spcBef>
              <a:spcAft>
                <a:spcPts val="0"/>
              </a:spcAft>
              <a:buNone/>
            </a:pPr>
            <a:r>
              <a:rPr lang="en" sz="1200"/>
              <a:t>Members:</a:t>
            </a:r>
            <a:endParaRPr sz="1200"/>
          </a:p>
          <a:p>
            <a:pPr indent="0" lvl="0" marL="0" rtl="0" algn="ctr">
              <a:spcBef>
                <a:spcPts val="0"/>
              </a:spcBef>
              <a:spcAft>
                <a:spcPts val="0"/>
              </a:spcAft>
              <a:buNone/>
            </a:pPr>
            <a:r>
              <a:rPr lang="en" sz="1200"/>
              <a:t>Sumit Haldar</a:t>
            </a:r>
            <a:r>
              <a:rPr lang="en" sz="1100"/>
              <a:t> (</a:t>
            </a:r>
            <a:r>
              <a:rPr lang="en" sz="1100">
                <a:highlight>
                  <a:schemeClr val="dk1"/>
                </a:highlight>
                <a:latin typeface="Arial"/>
                <a:ea typeface="Arial"/>
                <a:cs typeface="Arial"/>
                <a:sym typeface="Arial"/>
              </a:rPr>
              <a:t>20101544)</a:t>
            </a:r>
            <a:endParaRPr sz="1100">
              <a:highlight>
                <a:schemeClr val="dk1"/>
              </a:highlight>
              <a:latin typeface="Arial"/>
              <a:ea typeface="Arial"/>
              <a:cs typeface="Arial"/>
              <a:sym typeface="Arial"/>
            </a:endParaRPr>
          </a:p>
          <a:p>
            <a:pPr indent="0" lvl="0" marL="0" rtl="0" algn="ctr">
              <a:spcBef>
                <a:spcPts val="0"/>
              </a:spcBef>
              <a:spcAft>
                <a:spcPts val="0"/>
              </a:spcAft>
              <a:buNone/>
            </a:pPr>
            <a:r>
              <a:rPr lang="en" sz="1100">
                <a:highlight>
                  <a:schemeClr val="dk1"/>
                </a:highlight>
                <a:latin typeface="Arial"/>
                <a:ea typeface="Arial"/>
                <a:cs typeface="Arial"/>
                <a:sym typeface="Arial"/>
              </a:rPr>
              <a:t>Maisha Shabnam Chowdhury (20101459)</a:t>
            </a:r>
            <a:endParaRPr sz="1100">
              <a:highlight>
                <a:schemeClr val="dk1"/>
              </a:highlight>
              <a:latin typeface="Arial"/>
              <a:ea typeface="Arial"/>
              <a:cs typeface="Arial"/>
              <a:sym typeface="Arial"/>
            </a:endParaRPr>
          </a:p>
          <a:p>
            <a:pPr indent="0" lvl="0" marL="0" rtl="0" algn="ctr">
              <a:spcBef>
                <a:spcPts val="0"/>
              </a:spcBef>
              <a:spcAft>
                <a:spcPts val="0"/>
              </a:spcAft>
              <a:buNone/>
            </a:pPr>
            <a:r>
              <a:rPr lang="en" sz="1100">
                <a:highlight>
                  <a:schemeClr val="dk1"/>
                </a:highlight>
                <a:latin typeface="Arial"/>
                <a:ea typeface="Arial"/>
                <a:cs typeface="Arial"/>
                <a:sym typeface="Arial"/>
              </a:rPr>
              <a:t>Nazifa Bushra (20101536</a:t>
            </a:r>
            <a:r>
              <a:rPr lang="en" sz="1100">
                <a:highlight>
                  <a:srgbClr val="F3F3F3"/>
                </a:highlight>
                <a:latin typeface="Arial"/>
                <a:ea typeface="Arial"/>
                <a:cs typeface="Arial"/>
                <a:sym typeface="Arial"/>
              </a:rPr>
              <a:t>)</a:t>
            </a:r>
            <a:endParaRPr sz="1100">
              <a:highlight>
                <a:srgbClr val="F3F3F3"/>
              </a:highlight>
              <a:latin typeface="Arial"/>
              <a:ea typeface="Arial"/>
              <a:cs typeface="Arial"/>
              <a:sym typeface="Arial"/>
            </a:endParaRPr>
          </a:p>
          <a:p>
            <a:pPr indent="0" lvl="0" marL="0" rtl="0" algn="ctr">
              <a:spcBef>
                <a:spcPts val="0"/>
              </a:spcBef>
              <a:spcAft>
                <a:spcPts val="0"/>
              </a:spcAft>
              <a:buNone/>
            </a:pPr>
            <a:r>
              <a:t/>
            </a:r>
            <a:endParaRPr sz="850">
              <a:solidFill>
                <a:srgbClr val="000000"/>
              </a:solidFill>
              <a:highlight>
                <a:srgbClr val="F3F3F3"/>
              </a:highlight>
              <a:latin typeface="Arial"/>
              <a:ea typeface="Arial"/>
              <a:cs typeface="Arial"/>
              <a:sym typeface="Arial"/>
            </a:endParaRPr>
          </a:p>
        </p:txBody>
      </p:sp>
      <p:sp>
        <p:nvSpPr>
          <p:cNvPr id="130" name="Google Shape;130;p13"/>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1</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416850" y="304875"/>
            <a:ext cx="3992400" cy="4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8761D"/>
                </a:solidFill>
                <a:highlight>
                  <a:schemeClr val="dk1"/>
                </a:highlight>
                <a:latin typeface="Roboto"/>
                <a:ea typeface="Roboto"/>
                <a:cs typeface="Roboto"/>
                <a:sym typeface="Roboto"/>
              </a:rPr>
              <a:t>LightGBM:</a:t>
            </a:r>
            <a:endParaRPr b="1" sz="1800">
              <a:solidFill>
                <a:srgbClr val="38761D"/>
              </a:solidFill>
              <a:highlight>
                <a:schemeClr val="dk1"/>
              </a:highlight>
              <a:latin typeface="Roboto"/>
              <a:ea typeface="Roboto"/>
              <a:cs typeface="Roboto"/>
              <a:sym typeface="Roboto"/>
            </a:endParaRPr>
          </a:p>
          <a:p>
            <a:pPr indent="0" lvl="0" marL="0" rtl="0" algn="l">
              <a:spcBef>
                <a:spcPts val="1500"/>
              </a:spcBef>
              <a:spcAft>
                <a:spcPts val="0"/>
              </a:spcAft>
              <a:buNone/>
            </a:pPr>
            <a:r>
              <a:rPr lang="en" sz="1800">
                <a:solidFill>
                  <a:srgbClr val="000000"/>
                </a:solidFill>
                <a:highlight>
                  <a:schemeClr val="dk1"/>
                </a:highlight>
                <a:latin typeface="Roboto"/>
                <a:ea typeface="Roboto"/>
                <a:cs typeface="Roboto"/>
                <a:sym typeface="Roboto"/>
              </a:rPr>
              <a:t>LightGBM, a gradient boosting framework, prioritizes efficiency and speed. Utilizing 'Gradient-based One-Side Sampling,' it excels in training on large datasets and handling categorical features. With a balance between accuracy and computational efficiency, LightGBM is well-suited for credit card fraud detection, especially in real-time processing scenarios.</a:t>
            </a:r>
            <a:endParaRPr sz="1800">
              <a:solidFill>
                <a:srgbClr val="000000"/>
              </a:solidFill>
              <a:highlight>
                <a:schemeClr val="dk1"/>
              </a:highlight>
              <a:latin typeface="Roboto"/>
              <a:ea typeface="Roboto"/>
              <a:cs typeface="Roboto"/>
              <a:sym typeface="Roboto"/>
            </a:endParaRPr>
          </a:p>
          <a:p>
            <a:pPr indent="0" lvl="0" marL="0" rtl="0" algn="l">
              <a:spcBef>
                <a:spcPts val="150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4409300" y="1839625"/>
            <a:ext cx="4436825" cy="1745925"/>
          </a:xfrm>
          <a:prstGeom prst="rect">
            <a:avLst/>
          </a:prstGeom>
          <a:noFill/>
          <a:ln>
            <a:noFill/>
          </a:ln>
        </p:spPr>
      </p:pic>
      <p:sp>
        <p:nvSpPr>
          <p:cNvPr id="194" name="Google Shape;194;p22"/>
          <p:cNvSpPr/>
          <p:nvPr/>
        </p:nvSpPr>
        <p:spPr>
          <a:xfrm>
            <a:off x="8215075" y="346350"/>
            <a:ext cx="5805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10</a:t>
            </a:r>
            <a:endParaRPr sz="17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idx="1" type="body"/>
          </p:nvPr>
        </p:nvSpPr>
        <p:spPr>
          <a:xfrm>
            <a:off x="396125" y="481175"/>
            <a:ext cx="4303500" cy="46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8761D"/>
                </a:solidFill>
                <a:highlight>
                  <a:schemeClr val="dk1"/>
                </a:highlight>
                <a:latin typeface="Roboto"/>
                <a:ea typeface="Roboto"/>
                <a:cs typeface="Roboto"/>
                <a:sym typeface="Roboto"/>
              </a:rPr>
              <a:t>K-Nearest Neighbors (KNN):</a:t>
            </a:r>
            <a:endParaRPr b="1" sz="1800">
              <a:solidFill>
                <a:srgbClr val="38761D"/>
              </a:solidFill>
              <a:highlight>
                <a:schemeClr val="dk1"/>
              </a:highlight>
              <a:latin typeface="Roboto"/>
              <a:ea typeface="Roboto"/>
              <a:cs typeface="Roboto"/>
              <a:sym typeface="Roboto"/>
            </a:endParaRPr>
          </a:p>
          <a:p>
            <a:pPr indent="0" lvl="0" marL="0" rtl="0" algn="l">
              <a:spcBef>
                <a:spcPts val="1500"/>
              </a:spcBef>
              <a:spcAft>
                <a:spcPts val="0"/>
              </a:spcAft>
              <a:buNone/>
            </a:pPr>
            <a:r>
              <a:rPr lang="en" sz="1800">
                <a:solidFill>
                  <a:srgbClr val="000000"/>
                </a:solidFill>
                <a:highlight>
                  <a:schemeClr val="dk1"/>
                </a:highlight>
                <a:latin typeface="Roboto"/>
                <a:ea typeface="Roboto"/>
                <a:cs typeface="Roboto"/>
                <a:sym typeface="Roboto"/>
              </a:rPr>
              <a:t>K-Nearest Neighbors, a simple yet effective method, categorizes instances based on the majority class of their nearest neighbors. Its proximity-based prediction offers insights into instances with similar attributes belonging to the same class. KNN provides a counterpoint to more complex models, shedding light on the role of proximity in fraud detection.</a:t>
            </a:r>
            <a:endParaRPr sz="1800">
              <a:solidFill>
                <a:srgbClr val="000000"/>
              </a:solidFill>
              <a:highlight>
                <a:schemeClr val="dk1"/>
              </a:highlight>
              <a:latin typeface="Roboto"/>
              <a:ea typeface="Roboto"/>
              <a:cs typeface="Roboto"/>
              <a:sym typeface="Roboto"/>
            </a:endParaRPr>
          </a:p>
          <a:p>
            <a:pPr indent="0" lvl="0" marL="0" rtl="0" algn="l">
              <a:spcBef>
                <a:spcPts val="1500"/>
              </a:spcBef>
              <a:spcAft>
                <a:spcPts val="1200"/>
              </a:spcAft>
              <a:buNone/>
            </a:pPr>
            <a:r>
              <a:t/>
            </a:r>
            <a:endParaRPr sz="1400"/>
          </a:p>
        </p:txBody>
      </p:sp>
      <p:pic>
        <p:nvPicPr>
          <p:cNvPr id="200" name="Google Shape;200;p23"/>
          <p:cNvPicPr preferRelativeResize="0"/>
          <p:nvPr/>
        </p:nvPicPr>
        <p:blipFill>
          <a:blip r:embed="rId3">
            <a:alphaModFix/>
          </a:blip>
          <a:stretch>
            <a:fillRect/>
          </a:stretch>
        </p:blipFill>
        <p:spPr>
          <a:xfrm>
            <a:off x="4699625" y="1528250"/>
            <a:ext cx="4139575" cy="2087007"/>
          </a:xfrm>
          <a:prstGeom prst="rect">
            <a:avLst/>
          </a:prstGeom>
          <a:noFill/>
          <a:ln>
            <a:noFill/>
          </a:ln>
        </p:spPr>
      </p:pic>
      <p:sp>
        <p:nvSpPr>
          <p:cNvPr id="201" name="Google Shape;201;p23"/>
          <p:cNvSpPr/>
          <p:nvPr/>
        </p:nvSpPr>
        <p:spPr>
          <a:xfrm>
            <a:off x="8225450" y="34635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11</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375400" y="315250"/>
            <a:ext cx="4116900" cy="467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38761D"/>
                </a:solidFill>
                <a:highlight>
                  <a:schemeClr val="dk1"/>
                </a:highlight>
                <a:latin typeface="Roboto"/>
                <a:ea typeface="Roboto"/>
                <a:cs typeface="Roboto"/>
                <a:sym typeface="Roboto"/>
              </a:rPr>
              <a:t>Isolation Forest:</a:t>
            </a:r>
            <a:endParaRPr b="1" sz="1900">
              <a:solidFill>
                <a:srgbClr val="38761D"/>
              </a:solidFill>
              <a:highlight>
                <a:schemeClr val="dk1"/>
              </a:highlight>
              <a:latin typeface="Roboto"/>
              <a:ea typeface="Roboto"/>
              <a:cs typeface="Roboto"/>
              <a:sym typeface="Roboto"/>
            </a:endParaRPr>
          </a:p>
          <a:p>
            <a:pPr indent="0" lvl="0" marL="0" rtl="0" algn="l">
              <a:spcBef>
                <a:spcPts val="1500"/>
              </a:spcBef>
              <a:spcAft>
                <a:spcPts val="0"/>
              </a:spcAft>
              <a:buNone/>
            </a:pPr>
            <a:r>
              <a:rPr lang="en" sz="1800">
                <a:solidFill>
                  <a:srgbClr val="000000"/>
                </a:solidFill>
                <a:highlight>
                  <a:schemeClr val="dk1"/>
                </a:highlight>
                <a:latin typeface="Roboto"/>
                <a:ea typeface="Roboto"/>
                <a:cs typeface="Roboto"/>
                <a:sym typeface="Roboto"/>
              </a:rPr>
              <a:t>Isolation Forest isolates anomalies by building random decision trees, making it highly effective in outlier detection. Its ability to swiftly identify irregularities aligns with the dynamic nature of credit card fraud patterns. The anomaly score formulation reflects the mathematical elegance of its efficient anomaly isolation capabilities.</a:t>
            </a:r>
            <a:endParaRPr sz="1800">
              <a:solidFill>
                <a:srgbClr val="000000"/>
              </a:solidFill>
              <a:highlight>
                <a:schemeClr val="dk1"/>
              </a:highlight>
              <a:latin typeface="Roboto"/>
              <a:ea typeface="Roboto"/>
              <a:cs typeface="Roboto"/>
              <a:sym typeface="Roboto"/>
            </a:endParaRPr>
          </a:p>
          <a:p>
            <a:pPr indent="0" lvl="0" marL="0" rtl="0" algn="l">
              <a:spcBef>
                <a:spcPts val="150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4948525" y="718325"/>
            <a:ext cx="3743575" cy="3870550"/>
          </a:xfrm>
          <a:prstGeom prst="rect">
            <a:avLst/>
          </a:prstGeom>
          <a:noFill/>
          <a:ln>
            <a:noFill/>
          </a:ln>
        </p:spPr>
      </p:pic>
      <p:sp>
        <p:nvSpPr>
          <p:cNvPr id="208" name="Google Shape;208;p24"/>
          <p:cNvSpPr/>
          <p:nvPr/>
        </p:nvSpPr>
        <p:spPr>
          <a:xfrm>
            <a:off x="8235825" y="178925"/>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12</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idx="1" type="body"/>
          </p:nvPr>
        </p:nvSpPr>
        <p:spPr>
          <a:xfrm>
            <a:off x="499825" y="356725"/>
            <a:ext cx="3909600" cy="47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8761D"/>
                </a:solidFill>
                <a:highlight>
                  <a:schemeClr val="dk1"/>
                </a:highlight>
                <a:latin typeface="Roboto"/>
                <a:ea typeface="Roboto"/>
                <a:cs typeface="Roboto"/>
                <a:sym typeface="Roboto"/>
              </a:rPr>
              <a:t>Local Outlier Factor (LOF):</a:t>
            </a:r>
            <a:endParaRPr b="1" sz="1800">
              <a:solidFill>
                <a:srgbClr val="38761D"/>
              </a:solidFill>
              <a:highlight>
                <a:schemeClr val="dk1"/>
              </a:highlight>
              <a:latin typeface="Roboto"/>
              <a:ea typeface="Roboto"/>
              <a:cs typeface="Roboto"/>
              <a:sym typeface="Roboto"/>
            </a:endParaRPr>
          </a:p>
          <a:p>
            <a:pPr indent="0" lvl="0" marL="0" rtl="0" algn="l">
              <a:spcBef>
                <a:spcPts val="1500"/>
              </a:spcBef>
              <a:spcAft>
                <a:spcPts val="0"/>
              </a:spcAft>
              <a:buNone/>
            </a:pPr>
            <a:r>
              <a:rPr lang="en" sz="1800">
                <a:solidFill>
                  <a:srgbClr val="000000"/>
                </a:solidFill>
                <a:highlight>
                  <a:schemeClr val="dk1"/>
                </a:highlight>
                <a:latin typeface="Roboto"/>
                <a:ea typeface="Roboto"/>
                <a:cs typeface="Roboto"/>
                <a:sym typeface="Roboto"/>
              </a:rPr>
              <a:t>LOF employs data point density fluctuations to assign anomaly scores, excelling in identifying subtle variations indicative of fraudulent activity. Beyond anomaly detection, LOF demonstrates a profound understanding of local patterns. LOF's adaptability to local data density enhances fraud detection by capturing nuanced patterns, contributing to a comprehensive and adaptive system.</a:t>
            </a:r>
            <a:endParaRPr sz="1800">
              <a:solidFill>
                <a:srgbClr val="000000"/>
              </a:solidFill>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pic>
        <p:nvPicPr>
          <p:cNvPr id="214" name="Google Shape;214;p25"/>
          <p:cNvPicPr preferRelativeResize="0"/>
          <p:nvPr/>
        </p:nvPicPr>
        <p:blipFill>
          <a:blip r:embed="rId3">
            <a:alphaModFix/>
          </a:blip>
          <a:stretch>
            <a:fillRect/>
          </a:stretch>
        </p:blipFill>
        <p:spPr>
          <a:xfrm>
            <a:off x="4409425" y="1088963"/>
            <a:ext cx="4429774" cy="3322331"/>
          </a:xfrm>
          <a:prstGeom prst="rect">
            <a:avLst/>
          </a:prstGeom>
          <a:noFill/>
          <a:ln>
            <a:noFill/>
          </a:ln>
        </p:spPr>
      </p:pic>
      <p:sp>
        <p:nvSpPr>
          <p:cNvPr id="215" name="Google Shape;215;p25"/>
          <p:cNvSpPr/>
          <p:nvPr/>
        </p:nvSpPr>
        <p:spPr>
          <a:xfrm>
            <a:off x="8225450" y="34635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13</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539175" y="295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RESULT ANALYSIS</a:t>
            </a:r>
            <a:endParaRPr b="1" sz="3200"/>
          </a:p>
        </p:txBody>
      </p:sp>
      <p:sp>
        <p:nvSpPr>
          <p:cNvPr id="221" name="Google Shape;221;p26"/>
          <p:cNvSpPr txBox="1"/>
          <p:nvPr>
            <p:ph idx="1" type="body"/>
          </p:nvPr>
        </p:nvSpPr>
        <p:spPr>
          <a:xfrm>
            <a:off x="593150" y="937450"/>
            <a:ext cx="5122800" cy="43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660000"/>
                </a:solidFill>
                <a:highlight>
                  <a:schemeClr val="dk1"/>
                </a:highlight>
              </a:rPr>
              <a:t>XGBClassifier:</a:t>
            </a:r>
            <a:endParaRPr b="1" sz="1400">
              <a:solidFill>
                <a:srgbClr val="660000"/>
              </a:solidFill>
              <a:highlight>
                <a:schemeClr val="dk1"/>
              </a:highlight>
            </a:endParaRPr>
          </a:p>
          <a:p>
            <a:pPr indent="0" lvl="0" marL="0" rtl="0" algn="l">
              <a:spcBef>
                <a:spcPts val="1200"/>
              </a:spcBef>
              <a:spcAft>
                <a:spcPts val="0"/>
              </a:spcAft>
              <a:buNone/>
            </a:pPr>
            <a:r>
              <a:rPr lang="en" sz="1400">
                <a:solidFill>
                  <a:srgbClr val="000000"/>
                </a:solidFill>
                <a:highlight>
                  <a:schemeClr val="dk1"/>
                </a:highlight>
              </a:rPr>
              <a:t>The XGBClassifier proved highly effective in credit card fraud detection, boasting an impressive accuracy of 99.97%. Its ensemble nature, leveraging gradient boosting, enabled the model to handle intricate patterns in transaction data. Notably, XGBClassifier demonstrated perfect precision, recall, and F1-scores, showcasing its mastery in recognizing both regular and fraudulent transactions.</a:t>
            </a:r>
            <a:endParaRPr sz="1400">
              <a:solidFill>
                <a:srgbClr val="000000"/>
              </a:solidFill>
              <a:highlight>
                <a:schemeClr val="dk1"/>
              </a:highlight>
            </a:endParaRPr>
          </a:p>
          <a:p>
            <a:pPr indent="0" lvl="0" marL="0" rtl="0" algn="l">
              <a:spcBef>
                <a:spcPts val="1200"/>
              </a:spcBef>
              <a:spcAft>
                <a:spcPts val="0"/>
              </a:spcAft>
              <a:buNone/>
            </a:pPr>
            <a:r>
              <a:rPr b="1" lang="en" sz="1400">
                <a:solidFill>
                  <a:srgbClr val="5B0F00"/>
                </a:solidFill>
                <a:highlight>
                  <a:schemeClr val="dk1"/>
                </a:highlight>
              </a:rPr>
              <a:t>Logistic Regression:</a:t>
            </a:r>
            <a:endParaRPr b="1" sz="1400">
              <a:solidFill>
                <a:srgbClr val="5B0F00"/>
              </a:solidFill>
              <a:highlight>
                <a:schemeClr val="dk1"/>
              </a:highlight>
            </a:endParaRPr>
          </a:p>
          <a:p>
            <a:pPr indent="0" lvl="0" marL="0" rtl="0" algn="l">
              <a:spcBef>
                <a:spcPts val="1200"/>
              </a:spcBef>
              <a:spcAft>
                <a:spcPts val="1200"/>
              </a:spcAft>
              <a:buNone/>
            </a:pPr>
            <a:r>
              <a:rPr lang="en" sz="1400">
                <a:solidFill>
                  <a:srgbClr val="000000"/>
                </a:solidFill>
                <a:highlight>
                  <a:schemeClr val="dk1"/>
                </a:highlight>
              </a:rPr>
              <a:t>Despite a slightly lower accuracy of 97.47%, Logistic Regression emerged as a reliable and interpretable option. Balancing simplicity and precision, it excelled in identifying regular transaction patterns. While precision decreased for fraudulent transactions, Logistic Regression remains valuable for applications where interpretability is paramount.</a:t>
            </a:r>
            <a:endParaRPr sz="1400">
              <a:solidFill>
                <a:srgbClr val="000000"/>
              </a:solidFill>
              <a:highlight>
                <a:schemeClr val="dk1"/>
              </a:highlight>
            </a:endParaRPr>
          </a:p>
        </p:txBody>
      </p:sp>
      <p:pic>
        <p:nvPicPr>
          <p:cNvPr id="222" name="Google Shape;222;p26"/>
          <p:cNvPicPr preferRelativeResize="0"/>
          <p:nvPr/>
        </p:nvPicPr>
        <p:blipFill>
          <a:blip r:embed="rId3">
            <a:alphaModFix/>
          </a:blip>
          <a:stretch>
            <a:fillRect/>
          </a:stretch>
        </p:blipFill>
        <p:spPr>
          <a:xfrm>
            <a:off x="6099550" y="635600"/>
            <a:ext cx="2552574" cy="2138076"/>
          </a:xfrm>
          <a:prstGeom prst="rect">
            <a:avLst/>
          </a:prstGeom>
          <a:noFill/>
          <a:ln>
            <a:noFill/>
          </a:ln>
        </p:spPr>
      </p:pic>
      <p:pic>
        <p:nvPicPr>
          <p:cNvPr id="223" name="Google Shape;223;p26"/>
          <p:cNvPicPr preferRelativeResize="0"/>
          <p:nvPr/>
        </p:nvPicPr>
        <p:blipFill rotWithShape="1">
          <a:blip r:embed="rId4">
            <a:alphaModFix/>
          </a:blip>
          <a:srcRect b="0" l="0" r="0" t="0"/>
          <a:stretch/>
        </p:blipFill>
        <p:spPr>
          <a:xfrm>
            <a:off x="6099550" y="2773675"/>
            <a:ext cx="2552574" cy="2228800"/>
          </a:xfrm>
          <a:prstGeom prst="rect">
            <a:avLst/>
          </a:prstGeom>
          <a:noFill/>
          <a:ln>
            <a:noFill/>
          </a:ln>
        </p:spPr>
      </p:pic>
      <p:sp>
        <p:nvSpPr>
          <p:cNvPr id="224" name="Google Shape;224;p26"/>
          <p:cNvSpPr/>
          <p:nvPr/>
        </p:nvSpPr>
        <p:spPr>
          <a:xfrm>
            <a:off x="8401725" y="9620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14</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idx="1" type="body"/>
          </p:nvPr>
        </p:nvSpPr>
        <p:spPr>
          <a:xfrm>
            <a:off x="335850" y="268925"/>
            <a:ext cx="4166700" cy="470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5B0F00"/>
                </a:solidFill>
                <a:highlight>
                  <a:schemeClr val="dk1"/>
                </a:highlight>
              </a:rPr>
              <a:t>LightGBM:</a:t>
            </a:r>
            <a:endParaRPr b="1">
              <a:solidFill>
                <a:srgbClr val="5B0F00"/>
              </a:solidFill>
              <a:highlight>
                <a:schemeClr val="dk1"/>
              </a:highlight>
            </a:endParaRPr>
          </a:p>
          <a:p>
            <a:pPr indent="0" lvl="0" marL="0" rtl="0" algn="just">
              <a:spcBef>
                <a:spcPts val="1500"/>
              </a:spcBef>
              <a:spcAft>
                <a:spcPts val="0"/>
              </a:spcAft>
              <a:buNone/>
            </a:pPr>
            <a:r>
              <a:rPr lang="en">
                <a:solidFill>
                  <a:srgbClr val="000000"/>
                </a:solidFill>
                <a:highlight>
                  <a:schemeClr val="dk1"/>
                </a:highlight>
              </a:rPr>
              <a:t>LightGBM exhibited remarkable performance with an accuracy of 99.97%, coupled with efficiency in processing large-scale datasets. Its histogram-based tree construction method and ability to handle categorical features without one-hot encoding contributed to its speed and high accuracy. Perfect precision, recall, and F1-scores underscored </a:t>
            </a:r>
            <a:r>
              <a:rPr lang="en">
                <a:solidFill>
                  <a:srgbClr val="000000"/>
                </a:solidFill>
                <a:highlight>
                  <a:schemeClr val="dk1"/>
                </a:highlight>
              </a:rPr>
              <a:t>LightGBM</a:t>
            </a:r>
            <a:r>
              <a:rPr lang="en">
                <a:solidFill>
                  <a:srgbClr val="000000"/>
                </a:solidFill>
                <a:highlight>
                  <a:schemeClr val="dk1"/>
                </a:highlight>
              </a:rPr>
              <a:t> suitability for accurate and efficient credit card fraud detection.</a:t>
            </a:r>
            <a:endParaRPr>
              <a:solidFill>
                <a:srgbClr val="000000"/>
              </a:solidFill>
              <a:highlight>
                <a:schemeClr val="dk1"/>
              </a:highlight>
            </a:endParaRPr>
          </a:p>
          <a:p>
            <a:pPr indent="0" lvl="0" marL="0" rtl="0" algn="just">
              <a:spcBef>
                <a:spcPts val="1500"/>
              </a:spcBef>
              <a:spcAft>
                <a:spcPts val="0"/>
              </a:spcAft>
              <a:buNone/>
            </a:pPr>
            <a:r>
              <a:rPr b="1" lang="en">
                <a:solidFill>
                  <a:srgbClr val="5B0F00"/>
                </a:solidFill>
                <a:highlight>
                  <a:schemeClr val="dk1"/>
                </a:highlight>
              </a:rPr>
              <a:t>KNN (K-Nearest Neighbor):</a:t>
            </a:r>
            <a:endParaRPr b="1">
              <a:solidFill>
                <a:srgbClr val="5B0F00"/>
              </a:solidFill>
              <a:highlight>
                <a:schemeClr val="dk1"/>
              </a:highlight>
            </a:endParaRPr>
          </a:p>
          <a:p>
            <a:pPr indent="0" lvl="0" marL="0" rtl="0" algn="just">
              <a:spcBef>
                <a:spcPts val="1500"/>
              </a:spcBef>
              <a:spcAft>
                <a:spcPts val="0"/>
              </a:spcAft>
              <a:buNone/>
            </a:pPr>
            <a:r>
              <a:rPr lang="en">
                <a:solidFill>
                  <a:srgbClr val="000000"/>
                </a:solidFill>
                <a:highlight>
                  <a:schemeClr val="dk1"/>
                </a:highlight>
              </a:rPr>
              <a:t>KNN demonstrated strength with an accuracy of 99.96%, showcasing its ability to identify patterns using similarity metrics. Its ease of use and flexibility in handling non-linear and irregular patterns make it an attractive option. However, potential computational expenses, especially with larger datasets, need consideration.</a:t>
            </a:r>
            <a:endParaRPr>
              <a:solidFill>
                <a:srgbClr val="000000"/>
              </a:solidFill>
              <a:highlight>
                <a:schemeClr val="dk1"/>
              </a:highlight>
            </a:endParaRPr>
          </a:p>
          <a:p>
            <a:pPr indent="0" lvl="0" marL="0" rtl="0" algn="just">
              <a:spcBef>
                <a:spcPts val="1500"/>
              </a:spcBef>
              <a:spcAft>
                <a:spcPts val="1500"/>
              </a:spcAft>
              <a:buNone/>
            </a:pPr>
            <a:r>
              <a:t/>
            </a:r>
            <a:endParaRPr>
              <a:solidFill>
                <a:srgbClr val="000000"/>
              </a:solidFill>
              <a:highlight>
                <a:schemeClr val="dk1"/>
              </a:highlight>
            </a:endParaRPr>
          </a:p>
        </p:txBody>
      </p:sp>
      <p:pic>
        <p:nvPicPr>
          <p:cNvPr id="230" name="Google Shape;230;p27"/>
          <p:cNvPicPr preferRelativeResize="0"/>
          <p:nvPr/>
        </p:nvPicPr>
        <p:blipFill>
          <a:blip r:embed="rId3">
            <a:alphaModFix/>
          </a:blip>
          <a:stretch>
            <a:fillRect/>
          </a:stretch>
        </p:blipFill>
        <p:spPr>
          <a:xfrm>
            <a:off x="5487838" y="231550"/>
            <a:ext cx="3296300" cy="2244749"/>
          </a:xfrm>
          <a:prstGeom prst="rect">
            <a:avLst/>
          </a:prstGeom>
          <a:noFill/>
          <a:ln>
            <a:noFill/>
          </a:ln>
        </p:spPr>
      </p:pic>
      <p:pic>
        <p:nvPicPr>
          <p:cNvPr id="231" name="Google Shape;231;p27"/>
          <p:cNvPicPr preferRelativeResize="0"/>
          <p:nvPr/>
        </p:nvPicPr>
        <p:blipFill>
          <a:blip r:embed="rId4">
            <a:alphaModFix/>
          </a:blip>
          <a:stretch>
            <a:fillRect/>
          </a:stretch>
        </p:blipFill>
        <p:spPr>
          <a:xfrm>
            <a:off x="5529250" y="2476311"/>
            <a:ext cx="3213474" cy="2496314"/>
          </a:xfrm>
          <a:prstGeom prst="rect">
            <a:avLst/>
          </a:prstGeom>
          <a:noFill/>
          <a:ln>
            <a:noFill/>
          </a:ln>
        </p:spPr>
      </p:pic>
      <p:sp>
        <p:nvSpPr>
          <p:cNvPr id="232" name="Google Shape;232;p27"/>
          <p:cNvSpPr/>
          <p:nvPr/>
        </p:nvSpPr>
        <p:spPr>
          <a:xfrm>
            <a:off x="8573700" y="0"/>
            <a:ext cx="570300" cy="4812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15</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 type="body"/>
          </p:nvPr>
        </p:nvSpPr>
        <p:spPr>
          <a:xfrm>
            <a:off x="333925" y="346375"/>
            <a:ext cx="4915500" cy="47970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None/>
            </a:pPr>
            <a:r>
              <a:rPr b="1" lang="en" sz="6000">
                <a:solidFill>
                  <a:srgbClr val="5B0F00"/>
                </a:solidFill>
                <a:highlight>
                  <a:schemeClr val="dk1"/>
                </a:highlight>
              </a:rPr>
              <a:t>Local Outlier Factor (LOF) and Isolation Forest:</a:t>
            </a:r>
            <a:endParaRPr b="1" sz="6000">
              <a:solidFill>
                <a:srgbClr val="5B0F00"/>
              </a:solidFill>
              <a:highlight>
                <a:schemeClr val="dk1"/>
              </a:highlight>
            </a:endParaRPr>
          </a:p>
          <a:p>
            <a:pPr indent="0" lvl="0" marL="0" rtl="0" algn="just">
              <a:lnSpc>
                <a:spcPct val="100000"/>
              </a:lnSpc>
              <a:spcBef>
                <a:spcPts val="1500"/>
              </a:spcBef>
              <a:spcAft>
                <a:spcPts val="0"/>
              </a:spcAft>
              <a:buNone/>
            </a:pPr>
            <a:r>
              <a:rPr lang="en" sz="6000">
                <a:solidFill>
                  <a:srgbClr val="000000"/>
                </a:solidFill>
                <a:highlight>
                  <a:schemeClr val="dk1"/>
                </a:highlight>
              </a:rPr>
              <a:t>Despite attempts to rectify imbalance, LOF and Isolation Forest faced challenges, struggling to accurately detect and forecast fraudulent activity. The complexities in identifying subtle patterns linked to credit card fraud were evident, emphasizing the need for additional research and alternative modeling strategies.</a:t>
            </a:r>
            <a:endParaRPr sz="6000">
              <a:solidFill>
                <a:srgbClr val="000000"/>
              </a:solidFill>
              <a:highlight>
                <a:schemeClr val="dk1"/>
              </a:highlight>
            </a:endParaRPr>
          </a:p>
          <a:p>
            <a:pPr indent="0" lvl="0" marL="0" rtl="0" algn="just">
              <a:lnSpc>
                <a:spcPct val="100000"/>
              </a:lnSpc>
              <a:spcBef>
                <a:spcPts val="1500"/>
              </a:spcBef>
              <a:spcAft>
                <a:spcPts val="0"/>
              </a:spcAft>
              <a:buNone/>
            </a:pPr>
            <a:r>
              <a:rPr b="1" lang="en" sz="6000">
                <a:solidFill>
                  <a:srgbClr val="660000"/>
                </a:solidFill>
                <a:highlight>
                  <a:schemeClr val="dk1"/>
                </a:highlight>
              </a:rPr>
              <a:t>Comparison of the accuracy:</a:t>
            </a:r>
            <a:endParaRPr sz="6000">
              <a:solidFill>
                <a:srgbClr val="000000"/>
              </a:solidFill>
              <a:highlight>
                <a:schemeClr val="dk1"/>
              </a:highlight>
            </a:endParaRPr>
          </a:p>
          <a:p>
            <a:pPr indent="0" lvl="0" marL="0" rtl="0" algn="just">
              <a:lnSpc>
                <a:spcPct val="100000"/>
              </a:lnSpc>
              <a:spcBef>
                <a:spcPts val="1500"/>
              </a:spcBef>
              <a:spcAft>
                <a:spcPts val="0"/>
              </a:spcAft>
              <a:buNone/>
            </a:pPr>
            <a:r>
              <a:rPr lang="en" sz="6000">
                <a:solidFill>
                  <a:srgbClr val="000000"/>
                </a:solidFill>
                <a:highlight>
                  <a:schemeClr val="dk1"/>
                </a:highlight>
              </a:rPr>
              <a:t>In our credit card fraud detection evaluation, XGBoost and LightGBM excelled with accuracies of 99.97%, showcasing exceptional performance on large-scale datasets. K-Nearest Neighbors (KNN) demonstrated robustness at 99.96%, emphasizing effective pattern capture. Logistic Regression provided a reliable baseline at 97.47%, prioritizing interpretability. However, Isolation Forest and Local Outlier Factor (LOF) faced challenges, yielding lower accuracies of 50.15% and 50.11%, especially in detecting fraudulent transactions (class 1). These findings highlight the need for models that balance accuracy, interpretability, and efficiency in credit card fraud detection.</a:t>
            </a:r>
            <a:endParaRPr sz="6000">
              <a:solidFill>
                <a:srgbClr val="000000"/>
              </a:solidFill>
              <a:highlight>
                <a:schemeClr val="dk1"/>
              </a:highlight>
            </a:endParaRPr>
          </a:p>
          <a:p>
            <a:pPr indent="0" lvl="0" marL="0" rtl="0" algn="just">
              <a:lnSpc>
                <a:spcPct val="100000"/>
              </a:lnSpc>
              <a:spcBef>
                <a:spcPts val="1500"/>
              </a:spcBef>
              <a:spcAft>
                <a:spcPts val="0"/>
              </a:spcAft>
              <a:buNone/>
            </a:pPr>
            <a:r>
              <a:t/>
            </a:r>
            <a:endParaRPr sz="5200">
              <a:solidFill>
                <a:srgbClr val="000000"/>
              </a:solidFill>
              <a:highlight>
                <a:schemeClr val="dk1"/>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38" name="Google Shape;238;p28"/>
          <p:cNvPicPr preferRelativeResize="0"/>
          <p:nvPr/>
        </p:nvPicPr>
        <p:blipFill>
          <a:blip r:embed="rId3">
            <a:alphaModFix/>
          </a:blip>
          <a:stretch>
            <a:fillRect/>
          </a:stretch>
        </p:blipFill>
        <p:spPr>
          <a:xfrm>
            <a:off x="5637025" y="207400"/>
            <a:ext cx="2936675" cy="2406755"/>
          </a:xfrm>
          <a:prstGeom prst="rect">
            <a:avLst/>
          </a:prstGeom>
          <a:noFill/>
          <a:ln>
            <a:noFill/>
          </a:ln>
        </p:spPr>
      </p:pic>
      <p:pic>
        <p:nvPicPr>
          <p:cNvPr id="239" name="Google Shape;239;p28"/>
          <p:cNvPicPr preferRelativeResize="0"/>
          <p:nvPr/>
        </p:nvPicPr>
        <p:blipFill>
          <a:blip r:embed="rId4">
            <a:alphaModFix/>
          </a:blip>
          <a:stretch>
            <a:fillRect/>
          </a:stretch>
        </p:blipFill>
        <p:spPr>
          <a:xfrm>
            <a:off x="5637025" y="2679600"/>
            <a:ext cx="3250874" cy="2140575"/>
          </a:xfrm>
          <a:prstGeom prst="rect">
            <a:avLst/>
          </a:prstGeom>
          <a:noFill/>
          <a:ln>
            <a:noFill/>
          </a:ln>
        </p:spPr>
      </p:pic>
      <p:sp>
        <p:nvSpPr>
          <p:cNvPr id="240" name="Google Shape;240;p28"/>
          <p:cNvSpPr/>
          <p:nvPr/>
        </p:nvSpPr>
        <p:spPr>
          <a:xfrm>
            <a:off x="8573700" y="0"/>
            <a:ext cx="570300" cy="3981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16</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FUTURE WORKS</a:t>
            </a:r>
            <a:endParaRPr b="1"/>
          </a:p>
        </p:txBody>
      </p:sp>
      <p:sp>
        <p:nvSpPr>
          <p:cNvPr id="246" name="Google Shape;246;p29"/>
          <p:cNvSpPr txBox="1"/>
          <p:nvPr>
            <p:ph idx="1" type="body"/>
          </p:nvPr>
        </p:nvSpPr>
        <p:spPr>
          <a:xfrm>
            <a:off x="819150" y="1684075"/>
            <a:ext cx="7505700" cy="2754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00"/>
                </a:solidFill>
                <a:highlight>
                  <a:schemeClr val="dk1"/>
                </a:highlight>
              </a:rPr>
              <a:t>For future research endeavors in credit card fraud detection, delving into advanced ensemble methods, fine-tuning feature engineering techniques, and incorporating deep learning architectures such as autoencoders holds great potential for enhancing detection accuracy. Exploring temporal aspects, transaction sequences, and user behavior patterns could offer valuable insights into evolving fraud dynamics. Moreover, prioritizing model interpretability and explainability methods is paramount to build trust and facilitate real-world adoption. Developing transparent and interpretable models ensures stakeholders can comprehend decision-making processes, fostering confidence in the reliability of credit card fraud detection systems. This comprehensive approach contributes to the ongoing evolution of robust and effective fraud detection methodologies in the ever-changing landscape of financial security.</a:t>
            </a:r>
            <a:endParaRPr sz="1500">
              <a:solidFill>
                <a:srgbClr val="000000"/>
              </a:solidFill>
              <a:highlight>
                <a:schemeClr val="dk1"/>
              </a:highlight>
            </a:endParaRPr>
          </a:p>
        </p:txBody>
      </p:sp>
      <p:sp>
        <p:nvSpPr>
          <p:cNvPr id="247" name="Google Shape;247;p29"/>
          <p:cNvSpPr/>
          <p:nvPr/>
        </p:nvSpPr>
        <p:spPr>
          <a:xfrm>
            <a:off x="8301650" y="34635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17</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819150" y="399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LIMITATIONS</a:t>
            </a:r>
            <a:endParaRPr b="1"/>
          </a:p>
        </p:txBody>
      </p:sp>
      <p:sp>
        <p:nvSpPr>
          <p:cNvPr id="253" name="Google Shape;253;p30"/>
          <p:cNvSpPr txBox="1"/>
          <p:nvPr>
            <p:ph idx="1" type="body"/>
          </p:nvPr>
        </p:nvSpPr>
        <p:spPr>
          <a:xfrm>
            <a:off x="613900" y="1165575"/>
            <a:ext cx="7912200" cy="3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Although the goal of our work is to improve methods for detecting credit card fraud, it is important to recognise some limitations.</a:t>
            </a:r>
            <a:endParaRPr sz="1400">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Different datasets and real-world situations may have different levels of efficacy for the suggested models and optimisation techniques. Additional validation may be necessary before generalising the results to particular financial institutions or regions.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As fraud tendencies are changing, it might be difficult to completely capture evolving approaches in previous data. The study's inability to adjust to unanticipated fraud shifts may also stem from its dependence on historical records.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 contexts with limited resources, the computational demands of some deep learning architectures could make practical implementation difficult.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 order to stay up to date with changing industry standards and the introduction of new fraud paradigms, the performance measures and benchmarks set out in this work could require an occasional reevaluation.</a:t>
            </a:r>
            <a:endParaRPr sz="1400">
              <a:solidFill>
                <a:srgbClr val="000000"/>
              </a:solidFill>
            </a:endParaRPr>
          </a:p>
          <a:p>
            <a:pPr indent="0" lvl="0" marL="0" rtl="0" algn="l">
              <a:spcBef>
                <a:spcPts val="1200"/>
              </a:spcBef>
              <a:spcAft>
                <a:spcPts val="1200"/>
              </a:spcAft>
              <a:buNone/>
            </a:pPr>
            <a:r>
              <a:t/>
            </a:r>
            <a:endParaRPr sz="1400">
              <a:solidFill>
                <a:srgbClr val="000000"/>
              </a:solidFill>
            </a:endParaRPr>
          </a:p>
        </p:txBody>
      </p:sp>
      <p:sp>
        <p:nvSpPr>
          <p:cNvPr id="254" name="Google Shape;254;p30"/>
          <p:cNvSpPr/>
          <p:nvPr/>
        </p:nvSpPr>
        <p:spPr>
          <a:xfrm>
            <a:off x="8301650" y="34635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18</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647175" y="553750"/>
            <a:ext cx="7939200" cy="9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CONCLUSION</a:t>
            </a:r>
            <a:endParaRPr b="1" sz="3100"/>
          </a:p>
        </p:txBody>
      </p:sp>
      <p:sp>
        <p:nvSpPr>
          <p:cNvPr id="260" name="Google Shape;260;p31"/>
          <p:cNvSpPr txBox="1"/>
          <p:nvPr>
            <p:ph idx="1" type="body"/>
          </p:nvPr>
        </p:nvSpPr>
        <p:spPr>
          <a:xfrm>
            <a:off x="603525" y="1300400"/>
            <a:ext cx="8026500" cy="3795600"/>
          </a:xfrm>
          <a:prstGeom prst="rect">
            <a:avLst/>
          </a:prstGeom>
        </p:spPr>
        <p:txBody>
          <a:bodyPr anchorCtr="0" anchor="t" bIns="91425" lIns="91425" spcFirstLastPara="1" rIns="91425" wrap="square" tIns="91425">
            <a:noAutofit/>
          </a:bodyPr>
          <a:lstStyle/>
          <a:p>
            <a:pPr indent="0" lvl="0" marL="0" rtl="0" algn="just">
              <a:lnSpc>
                <a:spcPct val="175000"/>
              </a:lnSpc>
              <a:spcBef>
                <a:spcPts val="0"/>
              </a:spcBef>
              <a:spcAft>
                <a:spcPts val="0"/>
              </a:spcAft>
              <a:buNone/>
            </a:pPr>
            <a:r>
              <a:rPr lang="en">
                <a:solidFill>
                  <a:srgbClr val="000000"/>
                </a:solidFill>
                <a:highlight>
                  <a:schemeClr val="dk1"/>
                </a:highlight>
              </a:rPr>
              <a:t>In conclusion, our study delved into a comprehensive exploration of credit card fraud detection models, employing diverse machine learning algorithms. XGBoost, LightGBM, and K-Nearest Neighbors demonstrated commendable accuracy, showcasing their effectiveness in detecting complex fraud patterns. Logistic Regression provided a valuable baseline for understanding linear relationships in the data. However, Isolation Forest and Local Outlier Factor faced challenges in accurately identifying fraudulent transactions, emphasizing the need for careful model selection. Future research should delve into advanced ensemble methods, refined feature engineering, and deep learning architectures to further enhance credit card fraud detection. The study underscores the ongoing complexities of fraud detection tasks and the critical importance of balancing accuracy, interpretability, and computational efficiency in model selection. The incorporation of transparent and interpretable models in future work is essential to build trust and facilitate real-world adoption of fraud detection systems.</a:t>
            </a:r>
            <a:endParaRPr>
              <a:solidFill>
                <a:srgbClr val="000000"/>
              </a:solidFill>
              <a:highlight>
                <a:schemeClr val="dk1"/>
              </a:highlight>
            </a:endParaRPr>
          </a:p>
          <a:p>
            <a:pPr indent="0" lvl="0" marL="0" rtl="0" algn="l">
              <a:spcBef>
                <a:spcPts val="0"/>
              </a:spcBef>
              <a:spcAft>
                <a:spcPts val="1200"/>
              </a:spcAft>
              <a:buNone/>
            </a:pPr>
            <a:r>
              <a:t/>
            </a:r>
            <a:endParaRPr/>
          </a:p>
        </p:txBody>
      </p:sp>
      <p:sp>
        <p:nvSpPr>
          <p:cNvPr id="261" name="Google Shape;261;p31"/>
          <p:cNvSpPr/>
          <p:nvPr/>
        </p:nvSpPr>
        <p:spPr>
          <a:xfrm>
            <a:off x="8301650" y="34635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19</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1604250" y="323404"/>
            <a:ext cx="5361300" cy="74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022"/>
              <a:t>Outline</a:t>
            </a:r>
            <a:endParaRPr b="1" sz="4022"/>
          </a:p>
        </p:txBody>
      </p:sp>
      <p:sp>
        <p:nvSpPr>
          <p:cNvPr id="136" name="Google Shape;136;p14"/>
          <p:cNvSpPr txBox="1"/>
          <p:nvPr>
            <p:ph idx="1" type="subTitle"/>
          </p:nvPr>
        </p:nvSpPr>
        <p:spPr>
          <a:xfrm>
            <a:off x="3030100" y="1072200"/>
            <a:ext cx="3691800" cy="370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0124D"/>
              </a:buClr>
              <a:buSzPts val="1500"/>
              <a:buAutoNum type="arabicPeriod"/>
            </a:pPr>
            <a:r>
              <a:rPr b="1" lang="en" sz="1500">
                <a:solidFill>
                  <a:srgbClr val="20124D"/>
                </a:solidFill>
              </a:rPr>
              <a:t>Abstract</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Introduction</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Literature Review</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Dataset</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Methodology</a:t>
            </a:r>
            <a:endParaRPr b="1" sz="1500">
              <a:solidFill>
                <a:srgbClr val="20124D"/>
              </a:solidFill>
            </a:endParaRPr>
          </a:p>
          <a:p>
            <a:pPr indent="0" lvl="0" marL="457200" rtl="0" algn="l">
              <a:spcBef>
                <a:spcPts val="0"/>
              </a:spcBef>
              <a:spcAft>
                <a:spcPts val="0"/>
              </a:spcAft>
              <a:buNone/>
            </a:pPr>
            <a:r>
              <a:rPr b="1" lang="en" sz="1500">
                <a:solidFill>
                  <a:srgbClr val="20124D"/>
                </a:solidFill>
              </a:rPr>
              <a:t>   -XGBoost</a:t>
            </a:r>
            <a:endParaRPr b="1" sz="1500">
              <a:solidFill>
                <a:srgbClr val="20124D"/>
              </a:solidFill>
            </a:endParaRPr>
          </a:p>
          <a:p>
            <a:pPr indent="0" lvl="0" marL="457200" rtl="0" algn="l">
              <a:spcBef>
                <a:spcPts val="0"/>
              </a:spcBef>
              <a:spcAft>
                <a:spcPts val="0"/>
              </a:spcAft>
              <a:buNone/>
            </a:pPr>
            <a:r>
              <a:rPr b="1" lang="en" sz="1500">
                <a:solidFill>
                  <a:srgbClr val="20124D"/>
                </a:solidFill>
              </a:rPr>
              <a:t>   -Logistic Regression</a:t>
            </a:r>
            <a:endParaRPr b="1" sz="1500">
              <a:solidFill>
                <a:srgbClr val="20124D"/>
              </a:solidFill>
            </a:endParaRPr>
          </a:p>
          <a:p>
            <a:pPr indent="0" lvl="0" marL="457200" rtl="0" algn="l">
              <a:spcBef>
                <a:spcPts val="0"/>
              </a:spcBef>
              <a:spcAft>
                <a:spcPts val="0"/>
              </a:spcAft>
              <a:buNone/>
            </a:pPr>
            <a:r>
              <a:rPr b="1" lang="en" sz="1500">
                <a:solidFill>
                  <a:srgbClr val="20124D"/>
                </a:solidFill>
              </a:rPr>
              <a:t>   -LightGBM</a:t>
            </a:r>
            <a:endParaRPr b="1" sz="1500">
              <a:solidFill>
                <a:srgbClr val="20124D"/>
              </a:solidFill>
            </a:endParaRPr>
          </a:p>
          <a:p>
            <a:pPr indent="0" lvl="0" marL="457200" rtl="0" algn="l">
              <a:spcBef>
                <a:spcPts val="0"/>
              </a:spcBef>
              <a:spcAft>
                <a:spcPts val="0"/>
              </a:spcAft>
              <a:buNone/>
            </a:pPr>
            <a:r>
              <a:rPr b="1" lang="en" sz="1500">
                <a:solidFill>
                  <a:srgbClr val="20124D"/>
                </a:solidFill>
              </a:rPr>
              <a:t>  </a:t>
            </a:r>
            <a:r>
              <a:rPr b="1" lang="en" sz="1500">
                <a:solidFill>
                  <a:srgbClr val="20124D"/>
                </a:solidFill>
              </a:rPr>
              <a:t> </a:t>
            </a:r>
            <a:r>
              <a:rPr b="1" lang="en" sz="1500">
                <a:solidFill>
                  <a:srgbClr val="20124D"/>
                </a:solidFill>
              </a:rPr>
              <a:t>- </a:t>
            </a:r>
            <a:r>
              <a:rPr b="1" lang="en" sz="1500">
                <a:solidFill>
                  <a:srgbClr val="20124D"/>
                </a:solidFill>
                <a:highlight>
                  <a:schemeClr val="dk1"/>
                </a:highlight>
              </a:rPr>
              <a:t>K-Nearest Neighbors (KNN):</a:t>
            </a:r>
            <a:endParaRPr b="1" sz="1500">
              <a:solidFill>
                <a:srgbClr val="20124D"/>
              </a:solidFill>
              <a:highlight>
                <a:schemeClr val="dk1"/>
              </a:highlight>
            </a:endParaRPr>
          </a:p>
          <a:p>
            <a:pPr indent="0" lvl="0" marL="457200" rtl="0" algn="l">
              <a:spcBef>
                <a:spcPts val="0"/>
              </a:spcBef>
              <a:spcAft>
                <a:spcPts val="0"/>
              </a:spcAft>
              <a:buNone/>
            </a:pPr>
            <a:r>
              <a:rPr b="1" lang="en" sz="1500">
                <a:solidFill>
                  <a:srgbClr val="20124D"/>
                </a:solidFill>
              </a:rPr>
              <a:t>   -Isolation Forest</a:t>
            </a:r>
            <a:endParaRPr b="1" sz="1500">
              <a:solidFill>
                <a:srgbClr val="20124D"/>
              </a:solidFill>
            </a:endParaRPr>
          </a:p>
          <a:p>
            <a:pPr indent="0" lvl="0" marL="457200" rtl="0" algn="l">
              <a:spcBef>
                <a:spcPts val="0"/>
              </a:spcBef>
              <a:spcAft>
                <a:spcPts val="0"/>
              </a:spcAft>
              <a:buNone/>
            </a:pPr>
            <a:r>
              <a:rPr b="1" lang="en" sz="1500">
                <a:solidFill>
                  <a:srgbClr val="20124D"/>
                </a:solidFill>
              </a:rPr>
              <a:t>   -Local Outlier Factor</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Result Analysis</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Future Works</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Limitations</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Conclusion</a:t>
            </a:r>
            <a:endParaRPr b="1" sz="1500">
              <a:solidFill>
                <a:srgbClr val="20124D"/>
              </a:solidFill>
            </a:endParaRPr>
          </a:p>
          <a:p>
            <a:pPr indent="-323850" lvl="0" marL="457200" rtl="0" algn="l">
              <a:spcBef>
                <a:spcPts val="0"/>
              </a:spcBef>
              <a:spcAft>
                <a:spcPts val="0"/>
              </a:spcAft>
              <a:buClr>
                <a:srgbClr val="20124D"/>
              </a:buClr>
              <a:buSzPts val="1500"/>
              <a:buAutoNum type="arabicPeriod"/>
            </a:pPr>
            <a:r>
              <a:rPr b="1" lang="en" sz="1500">
                <a:solidFill>
                  <a:srgbClr val="20124D"/>
                </a:solidFill>
              </a:rPr>
              <a:t>References</a:t>
            </a:r>
            <a:endParaRPr b="1" sz="1500">
              <a:solidFill>
                <a:srgbClr val="20124D"/>
              </a:solidFill>
            </a:endParaRPr>
          </a:p>
        </p:txBody>
      </p:sp>
      <p:sp>
        <p:nvSpPr>
          <p:cNvPr id="137" name="Google Shape;137;p14"/>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2</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819150" y="337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267" name="Google Shape;267;p32"/>
          <p:cNvSpPr txBox="1"/>
          <p:nvPr>
            <p:ph idx="1" type="body"/>
          </p:nvPr>
        </p:nvSpPr>
        <p:spPr>
          <a:xfrm>
            <a:off x="819150" y="985200"/>
            <a:ext cx="7505700" cy="415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18"/>
              <a:buNone/>
            </a:pPr>
            <a:r>
              <a:rPr lang="en" sz="1302"/>
              <a:t>[1] Ileberi, E., Sun, Y., &amp; Wang, Z. (2022). A machine learning based credit card fraud detection using the GA algorithm for feature selection. Journal of Big Data, 9(1), 1-17. </a:t>
            </a:r>
            <a:endParaRPr sz="1302"/>
          </a:p>
          <a:p>
            <a:pPr indent="0" lvl="0" marL="0" rtl="0" algn="l">
              <a:lnSpc>
                <a:spcPct val="100000"/>
              </a:lnSpc>
              <a:spcBef>
                <a:spcPts val="0"/>
              </a:spcBef>
              <a:spcAft>
                <a:spcPts val="0"/>
              </a:spcAft>
              <a:buSzPts val="1018"/>
              <a:buNone/>
            </a:pPr>
            <a:r>
              <a:rPr lang="en" sz="1302"/>
              <a:t>[2] Jiang, S., Dong, R., Wang, J., &amp; Xia, M. (2023). Credit Card Fraud Detection Based on Unsupervised Attentional Anomaly Detection Net work. Systems, 11(6), 305. </a:t>
            </a:r>
            <a:endParaRPr sz="1302"/>
          </a:p>
          <a:p>
            <a:pPr indent="0" lvl="0" marL="0" rtl="0" algn="l">
              <a:lnSpc>
                <a:spcPct val="100000"/>
              </a:lnSpc>
              <a:spcBef>
                <a:spcPts val="0"/>
              </a:spcBef>
              <a:spcAft>
                <a:spcPts val="0"/>
              </a:spcAft>
              <a:buSzPts val="1018"/>
              <a:buNone/>
            </a:pPr>
            <a:r>
              <a:rPr lang="en" sz="1302"/>
              <a:t>[3] Chung, J., &amp; Lee, K. (2023). Credit Card Fraud Detection: An Improved Strategy for High Recall Using KNN, LDA, and Linear Regression. Sensors, 23(18), 7788. </a:t>
            </a:r>
            <a:endParaRPr sz="1302"/>
          </a:p>
          <a:p>
            <a:pPr indent="0" lvl="0" marL="0" rtl="0" algn="l">
              <a:lnSpc>
                <a:spcPct val="100000"/>
              </a:lnSpc>
              <a:spcBef>
                <a:spcPts val="0"/>
              </a:spcBef>
              <a:spcAft>
                <a:spcPts val="0"/>
              </a:spcAft>
              <a:buSzPts val="1018"/>
              <a:buNone/>
            </a:pPr>
            <a:r>
              <a:rPr lang="en" sz="1302"/>
              <a:t>[4] Alfaiz, N. S., &amp; Fati, S. M. (2022). Enhanced credit card fraud detection model using machine learning. Electronics, 11(4), 662. </a:t>
            </a:r>
            <a:endParaRPr sz="1302"/>
          </a:p>
          <a:p>
            <a:pPr indent="0" lvl="0" marL="0" rtl="0" algn="l">
              <a:lnSpc>
                <a:spcPct val="100000"/>
              </a:lnSpc>
              <a:spcBef>
                <a:spcPts val="0"/>
              </a:spcBef>
              <a:spcAft>
                <a:spcPts val="0"/>
              </a:spcAft>
              <a:buSzPts val="1018"/>
              <a:buNone/>
            </a:pPr>
            <a:r>
              <a:rPr lang="en" sz="1302"/>
              <a:t>[5] Roseline, J. F., Naidu, G. B. S. R., Pandi, V. S., alias Rajasree, S. A., &amp;Mageswari, N. (2022). Autonomous credit card fraud detection using machine learning approach. Computers and Electrical Engineering, 102, 108132.. </a:t>
            </a:r>
            <a:endParaRPr sz="1302"/>
          </a:p>
          <a:p>
            <a:pPr indent="0" lvl="0" marL="0" rtl="0" algn="l">
              <a:lnSpc>
                <a:spcPct val="100000"/>
              </a:lnSpc>
              <a:spcBef>
                <a:spcPts val="0"/>
              </a:spcBef>
              <a:spcAft>
                <a:spcPts val="0"/>
              </a:spcAft>
              <a:buSzPts val="1018"/>
              <a:buNone/>
            </a:pPr>
            <a:r>
              <a:rPr lang="en" sz="1302"/>
              <a:t>[6] Almarshad, F. A., Gashgari, G. A., &amp; Alzahrani, A. I. (2023). Generative Adversarial Networks-Based Novel Approach for Fraud Detection for the European Cardholders 2013 Dataset. IEEE Access.</a:t>
            </a:r>
            <a:endParaRPr sz="1302"/>
          </a:p>
          <a:p>
            <a:pPr indent="0" lvl="0" marL="0" rtl="0" algn="l">
              <a:lnSpc>
                <a:spcPct val="100000"/>
              </a:lnSpc>
              <a:spcBef>
                <a:spcPts val="0"/>
              </a:spcBef>
              <a:spcAft>
                <a:spcPts val="0"/>
              </a:spcAft>
              <a:buSzPts val="1018"/>
              <a:buNone/>
            </a:pPr>
            <a:r>
              <a:rPr lang="en" sz="1302"/>
              <a:t>[7] Journal, I. R. J. E. T. (2023). Credit Card Fraud Detection Using Machine Learning. IRJET.</a:t>
            </a:r>
            <a:endParaRPr sz="1302"/>
          </a:p>
          <a:p>
            <a:pPr indent="0" lvl="0" marL="0" rtl="0" algn="l">
              <a:lnSpc>
                <a:spcPct val="100000"/>
              </a:lnSpc>
              <a:spcBef>
                <a:spcPts val="0"/>
              </a:spcBef>
              <a:spcAft>
                <a:spcPts val="0"/>
              </a:spcAft>
              <a:buSzPts val="1018"/>
              <a:buNone/>
            </a:pPr>
            <a:r>
              <a:rPr lang="en" sz="1302"/>
              <a:t>[8] S, Varun. (2020). Credit Card Fraud Detection using Machine Learning Algorithms. International Journal of Engineering Research and. V9. 10.17577/IJERTV9IS070649.</a:t>
            </a:r>
            <a:endParaRPr sz="1302"/>
          </a:p>
          <a:p>
            <a:pPr indent="0" lvl="0" marL="0" rtl="0" algn="l">
              <a:lnSpc>
                <a:spcPct val="100000"/>
              </a:lnSpc>
              <a:spcBef>
                <a:spcPts val="0"/>
              </a:spcBef>
              <a:spcAft>
                <a:spcPts val="1200"/>
              </a:spcAft>
              <a:buSzPts val="1018"/>
              <a:buNone/>
            </a:pPr>
            <a:r>
              <a:rPr lang="en" sz="1302"/>
              <a:t>[9] Journal, I. (n.d.). Credit Card Fraud Detection using Machine Learn ing.https://www.academia.edu/51587581/Credit Card Fraud Detection using Machine Learning</a:t>
            </a:r>
            <a:endParaRPr sz="1302"/>
          </a:p>
        </p:txBody>
      </p:sp>
      <p:sp>
        <p:nvSpPr>
          <p:cNvPr id="268" name="Google Shape;268;p32"/>
          <p:cNvSpPr/>
          <p:nvPr/>
        </p:nvSpPr>
        <p:spPr>
          <a:xfrm>
            <a:off x="8301650" y="34635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20</a:t>
            </a:r>
            <a:endParaRPr sz="13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19150" y="885750"/>
            <a:ext cx="7505700" cy="334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800"/>
              <a:t>Thank you!</a:t>
            </a:r>
            <a:endParaRPr sz="5800"/>
          </a:p>
        </p:txBody>
      </p:sp>
      <p:sp>
        <p:nvSpPr>
          <p:cNvPr id="274" name="Google Shape;274;p33"/>
          <p:cNvSpPr/>
          <p:nvPr/>
        </p:nvSpPr>
        <p:spPr>
          <a:xfrm>
            <a:off x="8225450" y="346350"/>
            <a:ext cx="570300" cy="5394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highlight>
                  <a:srgbClr val="20124D"/>
                </a:highlight>
                <a:latin typeface="Calibri"/>
                <a:ea typeface="Calibri"/>
                <a:cs typeface="Calibri"/>
                <a:sym typeface="Calibri"/>
              </a:rPr>
              <a:t>21</a:t>
            </a:r>
            <a:endParaRPr sz="1300">
              <a:solidFill>
                <a:schemeClr val="dk1"/>
              </a:solidFill>
              <a:highlight>
                <a:srgbClr val="20124D"/>
              </a:highlight>
              <a:latin typeface="Calibri"/>
              <a:ea typeface="Calibri"/>
              <a:cs typeface="Calibri"/>
              <a:sym typeface="Calibri"/>
            </a:endParaRPr>
          </a:p>
        </p:txBody>
      </p:sp>
      <p:pic>
        <p:nvPicPr>
          <p:cNvPr id="275" name="Google Shape;275;p33"/>
          <p:cNvPicPr preferRelativeResize="0"/>
          <p:nvPr/>
        </p:nvPicPr>
        <p:blipFill>
          <a:blip r:embed="rId3">
            <a:alphaModFix/>
          </a:blip>
          <a:stretch>
            <a:fillRect/>
          </a:stretch>
        </p:blipFill>
        <p:spPr>
          <a:xfrm>
            <a:off x="1122025" y="272325"/>
            <a:ext cx="6667899" cy="4444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605675" y="346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ABSTRACT</a:t>
            </a:r>
            <a:endParaRPr b="1" sz="2900"/>
          </a:p>
        </p:txBody>
      </p:sp>
      <p:sp>
        <p:nvSpPr>
          <p:cNvPr id="143" name="Google Shape;143;p15"/>
          <p:cNvSpPr txBox="1"/>
          <p:nvPr>
            <p:ph idx="1" type="body"/>
          </p:nvPr>
        </p:nvSpPr>
        <p:spPr>
          <a:xfrm>
            <a:off x="559925" y="1068000"/>
            <a:ext cx="4855200" cy="407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000000"/>
                </a:solidFill>
                <a:highlight>
                  <a:schemeClr val="dk1"/>
                </a:highlight>
                <a:latin typeface="Roboto"/>
                <a:ea typeface="Roboto"/>
                <a:cs typeface="Roboto"/>
                <a:sym typeface="Roboto"/>
              </a:rPr>
              <a:t>In response to the critical threat posed by credit card fraud, this paper conducts a thorough investigation into the efficiency of machine learning models for fraud detection. Focusing on various deep learning architectures, the study compares different classification models and hybrid approaches to identify the most effective ones. By addressing challenges such as uneven class distribution, interpretability, and computing capacity, the research aims to optimize the performance of these models. Utilizing a comprehensive dataset, including both legitimate and fraudulent transactions, allows for a realistic evaluation of model effectiveness. The findings underscore the importance of precise fraud detection systems in the dynamic landscape of financial security, emphasizing the practical implications of the study's outcomes.</a:t>
            </a:r>
            <a:endParaRPr sz="1400">
              <a:solidFill>
                <a:srgbClr val="000000"/>
              </a:solidFill>
              <a:highlight>
                <a:schemeClr val="dk1"/>
              </a:highlight>
              <a:latin typeface="Arial"/>
              <a:ea typeface="Arial"/>
              <a:cs typeface="Arial"/>
              <a:sym typeface="Arial"/>
            </a:endParaRPr>
          </a:p>
        </p:txBody>
      </p:sp>
      <p:sp>
        <p:nvSpPr>
          <p:cNvPr id="144" name="Google Shape;144;p15"/>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3</a:t>
            </a:r>
            <a:endParaRPr sz="2100">
              <a:solidFill>
                <a:schemeClr val="dk1"/>
              </a:solidFill>
              <a:highlight>
                <a:srgbClr val="20124D"/>
              </a:highlight>
              <a:latin typeface="Calibri"/>
              <a:ea typeface="Calibri"/>
              <a:cs typeface="Calibri"/>
              <a:sym typeface="Calibri"/>
            </a:endParaRPr>
          </a:p>
        </p:txBody>
      </p:sp>
      <p:pic>
        <p:nvPicPr>
          <p:cNvPr id="145" name="Google Shape;145;p15"/>
          <p:cNvPicPr preferRelativeResize="0"/>
          <p:nvPr/>
        </p:nvPicPr>
        <p:blipFill>
          <a:blip r:embed="rId3">
            <a:alphaModFix/>
          </a:blip>
          <a:stretch>
            <a:fillRect/>
          </a:stretch>
        </p:blipFill>
        <p:spPr>
          <a:xfrm>
            <a:off x="5415125" y="2015925"/>
            <a:ext cx="3493525" cy="158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470800"/>
            <a:ext cx="7505700" cy="8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51" name="Google Shape;151;p16"/>
          <p:cNvSpPr txBox="1"/>
          <p:nvPr>
            <p:ph idx="1" type="body"/>
          </p:nvPr>
        </p:nvSpPr>
        <p:spPr>
          <a:xfrm>
            <a:off x="777650" y="1186325"/>
            <a:ext cx="7505700" cy="3733200"/>
          </a:xfrm>
          <a:prstGeom prst="rect">
            <a:avLst/>
          </a:prstGeom>
        </p:spPr>
        <p:txBody>
          <a:bodyPr anchorCtr="0" anchor="t" bIns="91425" lIns="91425" spcFirstLastPara="1" rIns="91425" wrap="square" tIns="91425">
            <a:normAutofit fontScale="25000" lnSpcReduction="20000"/>
          </a:bodyPr>
          <a:lstStyle/>
          <a:p>
            <a:pPr indent="0" lvl="0" marL="0" rtl="0" algn="l">
              <a:lnSpc>
                <a:spcPct val="175000"/>
              </a:lnSpc>
              <a:spcBef>
                <a:spcPts val="0"/>
              </a:spcBef>
              <a:spcAft>
                <a:spcPts val="0"/>
              </a:spcAft>
              <a:buNone/>
            </a:pPr>
            <a:r>
              <a:rPr lang="en" sz="4357">
                <a:solidFill>
                  <a:srgbClr val="000000"/>
                </a:solidFill>
                <a:highlight>
                  <a:schemeClr val="dk1"/>
                </a:highlight>
                <a:latin typeface="Roboto"/>
                <a:ea typeface="Roboto"/>
                <a:cs typeface="Roboto"/>
                <a:sym typeface="Roboto"/>
              </a:rPr>
              <a:t>The rise of digital transactions brought unprecedented convenience globally, with credit cards serving as the linchpin for swift and efficient financial interactions. However, this surge in digital transactions has given way to a parallel escalation in credit card fraud. Traditional fraud detection methods struggle to keep up with the increasingly sophisticated nature of these fraudulent activities.Credit card fraud is a pervasive global problem affecting nations worldwide, exemplified by the Republic of Korea's experience. Data from the Federal Trade Commission (FTC) reveals alarming statistics, with 1579 data breaches and 179 million compromised data points, predominantly due to credit card fraud.</a:t>
            </a:r>
            <a:endParaRPr sz="4357">
              <a:solidFill>
                <a:srgbClr val="000000"/>
              </a:solidFill>
              <a:highlight>
                <a:schemeClr val="dk1"/>
              </a:highlight>
              <a:latin typeface="Roboto"/>
              <a:ea typeface="Roboto"/>
              <a:cs typeface="Roboto"/>
              <a:sym typeface="Roboto"/>
            </a:endParaRPr>
          </a:p>
          <a:p>
            <a:pPr indent="0" lvl="0" marL="0" rtl="0" algn="l">
              <a:lnSpc>
                <a:spcPct val="175000"/>
              </a:lnSpc>
              <a:spcBef>
                <a:spcPts val="1500"/>
              </a:spcBef>
              <a:spcAft>
                <a:spcPts val="1500"/>
              </a:spcAft>
              <a:buNone/>
            </a:pPr>
            <a:r>
              <a:rPr lang="en" sz="4357">
                <a:solidFill>
                  <a:srgbClr val="000000"/>
                </a:solidFill>
                <a:highlight>
                  <a:schemeClr val="dk1"/>
                </a:highlight>
                <a:latin typeface="Roboto"/>
                <a:ea typeface="Roboto"/>
                <a:cs typeface="Roboto"/>
                <a:sym typeface="Roboto"/>
              </a:rPr>
              <a:t>In response to this challenge, our study focuses on innovative approaches to credit card fraud detection. We conduct a detailed analysis of advanced machine learning architectures, particularly emphasizing anomaly detection techniques like XGBoost, Logistic Regression, LightGBM, K-Nearest Neighbors (KNeighborsClassifier). This research aims not only to strengthen security mechanisms but also to enhance effectiveness, flexibility, and practicality in combating credit card fraud.In the ever-evolving landscape of financial security, our work charts a course where innovation meets necessity. </a:t>
            </a:r>
            <a:endParaRPr/>
          </a:p>
        </p:txBody>
      </p:sp>
      <p:sp>
        <p:nvSpPr>
          <p:cNvPr id="152" name="Google Shape;152;p16"/>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4</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399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LITERATURE REVIEW</a:t>
            </a:r>
            <a:endParaRPr b="1"/>
          </a:p>
        </p:txBody>
      </p:sp>
      <p:sp>
        <p:nvSpPr>
          <p:cNvPr id="158" name="Google Shape;158;p17"/>
          <p:cNvSpPr txBox="1"/>
          <p:nvPr>
            <p:ph idx="1" type="body"/>
          </p:nvPr>
        </p:nvSpPr>
        <p:spPr>
          <a:xfrm>
            <a:off x="819150" y="1072250"/>
            <a:ext cx="7505700" cy="3639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4950">
                <a:solidFill>
                  <a:srgbClr val="0000FF"/>
                </a:solidFill>
                <a:highlight>
                  <a:schemeClr val="dk1"/>
                </a:highlight>
                <a:latin typeface="Roboto"/>
                <a:ea typeface="Roboto"/>
                <a:cs typeface="Roboto"/>
                <a:sym typeface="Roboto"/>
              </a:rPr>
              <a:t>Authors: Emmanuel Ileberi, Yanxia Sun &amp; Zenghui Wang [1]</a:t>
            </a:r>
            <a:r>
              <a:rPr lang="en" sz="4950">
                <a:solidFill>
                  <a:srgbClr val="000000"/>
                </a:solidFill>
                <a:highlight>
                  <a:schemeClr val="dk1"/>
                </a:highlight>
                <a:latin typeface="Roboto"/>
                <a:ea typeface="Roboto"/>
                <a:cs typeface="Roboto"/>
                <a:sym typeface="Roboto"/>
              </a:rPr>
              <a:t> -Introduced credit card fraud detection using Decision Tree, Random Forest, Logistic Regression, Artificial Neural Network, and Naive Bayes. Proposed a strategy with Genetic Algorithm for feature selection, achieving 99.98% accuracy for GA-RF.</a:t>
            </a:r>
            <a:endParaRPr sz="4950">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lang="en" sz="4950">
                <a:solidFill>
                  <a:srgbClr val="0000FF"/>
                </a:solidFill>
                <a:highlight>
                  <a:schemeClr val="dk1"/>
                </a:highlight>
                <a:latin typeface="Roboto"/>
                <a:ea typeface="Roboto"/>
                <a:cs typeface="Roboto"/>
                <a:sym typeface="Roboto"/>
              </a:rPr>
              <a:t>Authors: Shanshan Jiang, Ruiting Dong, Jie Wang, and Min Xia [2]</a:t>
            </a:r>
            <a:r>
              <a:rPr lang="en" sz="4950">
                <a:solidFill>
                  <a:srgbClr val="000000"/>
                </a:solidFill>
                <a:highlight>
                  <a:schemeClr val="dk1"/>
                </a:highlight>
                <a:latin typeface="Roboto"/>
                <a:ea typeface="Roboto"/>
                <a:cs typeface="Roboto"/>
                <a:sym typeface="Roboto"/>
              </a:rPr>
              <a:t>- Addressed credit card fraud in the internet age. Presented UAAD-FDNet, a framework using autoencoders, feature attention, and GANs for Unsupervised Attentional Anomaly Detection. Demonstrated superior fraud detection performance on relevant datasets.</a:t>
            </a:r>
            <a:endParaRPr sz="4950">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lang="en" sz="4950">
                <a:solidFill>
                  <a:srgbClr val="0000FF"/>
                </a:solidFill>
                <a:highlight>
                  <a:schemeClr val="dk1"/>
                </a:highlight>
                <a:latin typeface="Roboto"/>
                <a:ea typeface="Roboto"/>
                <a:cs typeface="Roboto"/>
                <a:sym typeface="Roboto"/>
              </a:rPr>
              <a:t>Authors: Jiwon Chung and Kyungho Lee [3]</a:t>
            </a:r>
            <a:r>
              <a:rPr lang="en" sz="4950">
                <a:solidFill>
                  <a:srgbClr val="000000"/>
                </a:solidFill>
                <a:highlight>
                  <a:schemeClr val="dk1"/>
                </a:highlight>
                <a:latin typeface="Roboto"/>
                <a:ea typeface="Roboto"/>
                <a:cs typeface="Roboto"/>
                <a:sym typeface="Roboto"/>
              </a:rPr>
              <a:t>- Explored fraudulent credit card transactions in the growing commerce landscape and IoT devices. Combined K-nearest neighbor, linear discriminant analysis, and linear regression, showing significant progress in fraud detection. Emphasized the urgency of the matter due to the alarming rise in credit card fraud incidents.</a:t>
            </a:r>
            <a:endParaRPr sz="4950">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lang="en" sz="4950">
                <a:solidFill>
                  <a:srgbClr val="0000FF"/>
                </a:solidFill>
                <a:highlight>
                  <a:schemeClr val="dk1"/>
                </a:highlight>
                <a:latin typeface="Roboto"/>
                <a:ea typeface="Roboto"/>
                <a:cs typeface="Roboto"/>
                <a:sym typeface="Roboto"/>
              </a:rPr>
              <a:t>Authors: Noor Saleh Alfaiz and Suliman Mohamed Fati [4]- </a:t>
            </a:r>
            <a:r>
              <a:rPr lang="en" sz="4950">
                <a:solidFill>
                  <a:srgbClr val="000000"/>
                </a:solidFill>
                <a:highlight>
                  <a:schemeClr val="dk1"/>
                </a:highlight>
                <a:latin typeface="Roboto"/>
                <a:ea typeface="Roboto"/>
                <a:cs typeface="Roboto"/>
                <a:sym typeface="Roboto"/>
              </a:rPr>
              <a:t>Investigated credit card fraud during the COVID-19 epidemic. Tested 66 machine learning models, with AllKNN-CatBoost outperforming others. Addressed imbalanced datasets with efficient machine learning algorithms and resampling strategies.</a:t>
            </a:r>
            <a:endParaRPr sz="4950">
              <a:solidFill>
                <a:srgbClr val="00000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sp>
        <p:nvSpPr>
          <p:cNvPr id="159" name="Google Shape;159;p17"/>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5</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562050" y="460425"/>
            <a:ext cx="7995300" cy="4324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solidFill>
                  <a:srgbClr val="0000FF"/>
                </a:solidFill>
                <a:highlight>
                  <a:schemeClr val="dk1"/>
                </a:highlight>
                <a:latin typeface="Roboto"/>
                <a:ea typeface="Roboto"/>
                <a:cs typeface="Roboto"/>
                <a:sym typeface="Roboto"/>
              </a:rPr>
              <a:t>Authors: J Femila Roseline, GBSR Naidu, Dr. V. Samuthira Pandi, S Alamelu alias Rajasree, and Dr.N. Mageswari [5]</a:t>
            </a:r>
            <a:r>
              <a:rPr lang="en" sz="4800">
                <a:solidFill>
                  <a:srgbClr val="000000"/>
                </a:solidFill>
                <a:highlight>
                  <a:schemeClr val="dk1"/>
                </a:highlight>
                <a:latin typeface="Roboto"/>
                <a:ea typeface="Roboto"/>
                <a:cs typeface="Roboto"/>
                <a:sym typeface="Roboto"/>
              </a:rPr>
              <a:t>-Discussed credit card fraud due to increased card use and technology advancements. Proposed an efficient fraud detection system using Long Short-Term Memory-Recurrent Neural Network (LSTM RNN) with an attention mechanism. Highlighted the effectiveness of machine learning, particularly LSTM-RNN, in pattern detection.</a:t>
            </a:r>
            <a:endParaRPr sz="4800">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lang="en" sz="4800">
                <a:solidFill>
                  <a:srgbClr val="0000FF"/>
                </a:solidFill>
                <a:highlight>
                  <a:schemeClr val="dk1"/>
                </a:highlight>
                <a:latin typeface="Roboto"/>
                <a:ea typeface="Roboto"/>
                <a:cs typeface="Roboto"/>
                <a:sym typeface="Roboto"/>
              </a:rPr>
              <a:t>Authors: Fahdah A. Almarshad, Ghada Abdalaziz Gashgari, and Abdullah I. A. Alzahrani [6]</a:t>
            </a:r>
            <a:r>
              <a:rPr lang="en" sz="4800">
                <a:solidFill>
                  <a:srgbClr val="000000"/>
                </a:solidFill>
                <a:highlight>
                  <a:schemeClr val="dk1"/>
                </a:highlight>
                <a:latin typeface="Roboto"/>
                <a:ea typeface="Roboto"/>
                <a:cs typeface="Roboto"/>
                <a:sym typeface="Roboto"/>
              </a:rPr>
              <a:t>-Explored credit card fraud in the digital age and emphasized the need for sophisticated fraud detection techniques. Introduced a unique method using Generative Adversarial Networks (GANs) to address dataset imbalance. Emphasized the model's efficacy in terms of resilience, reduced false positives, and increased efficiency.</a:t>
            </a:r>
            <a:endParaRPr sz="4800">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lang="en" sz="4800">
                <a:solidFill>
                  <a:srgbClr val="0000FF"/>
                </a:solidFill>
                <a:highlight>
                  <a:schemeClr val="dk1"/>
                </a:highlight>
                <a:latin typeface="Roboto"/>
                <a:ea typeface="Roboto"/>
                <a:cs typeface="Roboto"/>
                <a:sym typeface="Roboto"/>
              </a:rPr>
              <a:t>Authors: Zainab Firdous, Sushma, Aftab Pasha, M Shahista Banu, and Najmusher [7]</a:t>
            </a:r>
            <a:r>
              <a:rPr lang="en" sz="4800">
                <a:solidFill>
                  <a:srgbClr val="000000"/>
                </a:solidFill>
                <a:highlight>
                  <a:schemeClr val="dk1"/>
                </a:highlight>
                <a:latin typeface="Roboto"/>
                <a:ea typeface="Roboto"/>
                <a:cs typeface="Roboto"/>
                <a:sym typeface="Roboto"/>
              </a:rPr>
              <a:t>- Conducted a thorough comparison of classification models (Logistic Regression, Support Vector Machine, Random Forest) for credit card fraud detection. Utilized the UCI machine learning repository and visualized data using MATPLOTLIB and seaborn libraries. Concluded that both Support Vector Machine and Random Forest have good accuracy compared to Logistic Regression.</a:t>
            </a:r>
            <a:endParaRPr sz="4800">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lang="en" sz="4800">
                <a:solidFill>
                  <a:srgbClr val="0000FF"/>
                </a:solidFill>
                <a:highlight>
                  <a:schemeClr val="dk1"/>
                </a:highlight>
                <a:latin typeface="Roboto"/>
                <a:ea typeface="Roboto"/>
                <a:cs typeface="Roboto"/>
                <a:sym typeface="Roboto"/>
              </a:rPr>
              <a:t>Authors: Varun Kumar, Vijaya Kumar, Vijaya Shankar, Pratibha K [8]</a:t>
            </a:r>
            <a:r>
              <a:rPr lang="en" sz="4800">
                <a:solidFill>
                  <a:srgbClr val="000000"/>
                </a:solidFill>
                <a:highlight>
                  <a:schemeClr val="dk1"/>
                </a:highlight>
                <a:latin typeface="Roboto"/>
                <a:ea typeface="Roboto"/>
                <a:cs typeface="Roboto"/>
                <a:sym typeface="Roboto"/>
              </a:rPr>
              <a:t>-Built a model predicting fraud and non-fraud transactions using machine learning algorithms. Analyzed time and transaction amount with classification models and linear algebra. Concluded that Artificial Neural Network (ANN) had the highest accuracy among the models.</a:t>
            </a:r>
            <a:endParaRPr sz="4800">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lang="en" sz="4800">
                <a:solidFill>
                  <a:srgbClr val="0000FF"/>
                </a:solidFill>
                <a:highlight>
                  <a:schemeClr val="dk1"/>
                </a:highlight>
                <a:latin typeface="Roboto"/>
                <a:ea typeface="Roboto"/>
                <a:cs typeface="Roboto"/>
                <a:sym typeface="Roboto"/>
              </a:rPr>
              <a:t>Authors: Priti Jadhav, Rutuja Ghadge, Utkarsha Halpatrao, Prof. Vilas Jadhav [9</a:t>
            </a:r>
            <a:r>
              <a:rPr lang="en" sz="4800">
                <a:solidFill>
                  <a:srgbClr val="000000"/>
                </a:solidFill>
                <a:highlight>
                  <a:schemeClr val="dk1"/>
                </a:highlight>
                <a:latin typeface="Roboto"/>
                <a:ea typeface="Roboto"/>
                <a:cs typeface="Roboto"/>
                <a:sym typeface="Roboto"/>
              </a:rPr>
              <a:t>]-Modeled a dataset for credit card fraud detection using machine learning algorithms, including Artificial Neural Networks, Gradient Boosting Algorithms, Logistic Regression, and Decision Tree. Concluded that the gradient boosting model demonstrated higher accuracy than other machine learning models.</a:t>
            </a:r>
            <a:endParaRPr sz="4800">
              <a:solidFill>
                <a:srgbClr val="00000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sp>
        <p:nvSpPr>
          <p:cNvPr id="165" name="Google Shape;165;p18"/>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6</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71000" y="493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t>DATASET</a:t>
            </a:r>
            <a:endParaRPr b="1" sz="3300"/>
          </a:p>
        </p:txBody>
      </p:sp>
      <p:sp>
        <p:nvSpPr>
          <p:cNvPr id="171" name="Google Shape;171;p19"/>
          <p:cNvSpPr txBox="1"/>
          <p:nvPr>
            <p:ph idx="1" type="body"/>
          </p:nvPr>
        </p:nvSpPr>
        <p:spPr>
          <a:xfrm>
            <a:off x="819150" y="1611500"/>
            <a:ext cx="7505700" cy="3131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000000"/>
                </a:solidFill>
                <a:highlight>
                  <a:schemeClr val="dk1"/>
                </a:highlight>
                <a:latin typeface="Arial"/>
                <a:ea typeface="Arial"/>
                <a:cs typeface="Arial"/>
                <a:sym typeface="Arial"/>
              </a:rPr>
              <a:t>The dataset encompasses 284,807 transactions from European card owners, revealing a mere 492 instances of fraud. This significant imbalance, where fraud cases are markedly fewer than normal transactions, poses challenges for machine learning model training. The dataset undergoes PCA transformation, converting features V1 to V28 into PCA values while retaining time and amount as unaltered numeric values. Privacy concerns are addressed by presenting many values as PCA representations.</a:t>
            </a:r>
            <a:endParaRPr sz="1200">
              <a:solidFill>
                <a:srgbClr val="000000"/>
              </a:solidFill>
              <a:highlight>
                <a:schemeClr val="dk1"/>
              </a:highlight>
              <a:latin typeface="Arial"/>
              <a:ea typeface="Arial"/>
              <a:cs typeface="Arial"/>
              <a:sym typeface="Arial"/>
            </a:endParaRPr>
          </a:p>
          <a:p>
            <a:pPr indent="0" lvl="0" marL="0" rtl="0" algn="l">
              <a:lnSpc>
                <a:spcPct val="150000"/>
              </a:lnSpc>
              <a:spcBef>
                <a:spcPts val="1500"/>
              </a:spcBef>
              <a:spcAft>
                <a:spcPts val="0"/>
              </a:spcAft>
              <a:buNone/>
            </a:pPr>
            <a:r>
              <a:rPr lang="en">
                <a:solidFill>
                  <a:srgbClr val="000000"/>
                </a:solidFill>
                <a:highlight>
                  <a:schemeClr val="dk1"/>
                </a:highlight>
                <a:latin typeface="Arial"/>
                <a:ea typeface="Arial"/>
                <a:cs typeface="Arial"/>
                <a:sym typeface="Arial"/>
              </a:rPr>
              <a:t>However, the class imbalance necessitates careful consideration during model development to avoid bias toward the majority class (normal transactions). Striking a balance in the learning process ensures that the model accurately identifies both normal and fraudulent transactions, enhancing its overall performance and mitigating the risk of misclassifications.</a:t>
            </a:r>
            <a:endParaRPr>
              <a:solidFill>
                <a:srgbClr val="000000"/>
              </a:solidFill>
              <a:highlight>
                <a:schemeClr val="dk1"/>
              </a:highlight>
              <a:latin typeface="Arial"/>
              <a:ea typeface="Arial"/>
              <a:cs typeface="Arial"/>
              <a:sym typeface="Arial"/>
            </a:endParaRPr>
          </a:p>
          <a:p>
            <a:pPr indent="0" lvl="0" marL="0" rtl="0" algn="l">
              <a:spcBef>
                <a:spcPts val="0"/>
              </a:spcBef>
              <a:spcAft>
                <a:spcPts val="1200"/>
              </a:spcAft>
              <a:buNone/>
            </a:pPr>
            <a:r>
              <a:t/>
            </a:r>
            <a:endParaRPr sz="1200">
              <a:solidFill>
                <a:srgbClr val="000000"/>
              </a:solidFill>
              <a:highlight>
                <a:schemeClr val="dk1"/>
              </a:highlight>
              <a:latin typeface="Arial"/>
              <a:ea typeface="Arial"/>
              <a:cs typeface="Arial"/>
              <a:sym typeface="Arial"/>
            </a:endParaRPr>
          </a:p>
        </p:txBody>
      </p:sp>
      <p:sp>
        <p:nvSpPr>
          <p:cNvPr id="172" name="Google Shape;172;p19"/>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7</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482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78" name="Google Shape;178;p20"/>
          <p:cNvSpPr txBox="1"/>
          <p:nvPr>
            <p:ph idx="1" type="body"/>
          </p:nvPr>
        </p:nvSpPr>
        <p:spPr>
          <a:xfrm>
            <a:off x="541300" y="1207075"/>
            <a:ext cx="5433900" cy="3733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081">
                <a:solidFill>
                  <a:srgbClr val="000000"/>
                </a:solidFill>
                <a:highlight>
                  <a:schemeClr val="dk1"/>
                </a:highlight>
                <a:latin typeface="Roboto"/>
                <a:ea typeface="Roboto"/>
                <a:cs typeface="Roboto"/>
                <a:sym typeface="Roboto"/>
              </a:rPr>
              <a:t>To comprehend the credit card fraud detection problem, we begin with visualization and statistical analysis to assess data imbalance. Oversampling, scaling, standardization, and normalization techniques are employed for data balancing. Numpy, Matplotlib, and Seaborn libraries facilitate ML model execution and dataset visualization.</a:t>
            </a:r>
            <a:endParaRPr sz="2081">
              <a:solidFill>
                <a:srgbClr val="000000"/>
              </a:solidFill>
              <a:highlight>
                <a:schemeClr val="dk1"/>
              </a:highlight>
              <a:latin typeface="Roboto"/>
              <a:ea typeface="Roboto"/>
              <a:cs typeface="Roboto"/>
              <a:sym typeface="Roboto"/>
            </a:endParaRPr>
          </a:p>
          <a:p>
            <a:pPr indent="0" lvl="0" marL="0" rtl="0" algn="l">
              <a:spcBef>
                <a:spcPts val="1200"/>
              </a:spcBef>
              <a:spcAft>
                <a:spcPts val="0"/>
              </a:spcAft>
              <a:buNone/>
            </a:pPr>
            <a:r>
              <a:rPr b="1" lang="en" sz="2263">
                <a:solidFill>
                  <a:srgbClr val="38761D"/>
                </a:solidFill>
                <a:highlight>
                  <a:schemeClr val="dk1"/>
                </a:highlight>
                <a:latin typeface="Roboto"/>
                <a:ea typeface="Roboto"/>
                <a:cs typeface="Roboto"/>
                <a:sym typeface="Roboto"/>
              </a:rPr>
              <a:t>XGBoost:</a:t>
            </a:r>
            <a:endParaRPr b="1" sz="2263">
              <a:solidFill>
                <a:srgbClr val="38761D"/>
              </a:solidFill>
              <a:highlight>
                <a:schemeClr val="dk1"/>
              </a:highlight>
              <a:latin typeface="Roboto"/>
              <a:ea typeface="Roboto"/>
              <a:cs typeface="Roboto"/>
              <a:sym typeface="Roboto"/>
            </a:endParaRPr>
          </a:p>
          <a:p>
            <a:pPr indent="0" lvl="0" marL="0" rtl="0" algn="l">
              <a:spcBef>
                <a:spcPts val="1500"/>
              </a:spcBef>
              <a:spcAft>
                <a:spcPts val="0"/>
              </a:spcAft>
              <a:buNone/>
            </a:pPr>
            <a:r>
              <a:rPr lang="en" sz="2081">
                <a:solidFill>
                  <a:srgbClr val="000000"/>
                </a:solidFill>
                <a:highlight>
                  <a:schemeClr val="dk1"/>
                </a:highlight>
                <a:latin typeface="Roboto"/>
                <a:ea typeface="Roboto"/>
                <a:cs typeface="Roboto"/>
                <a:sym typeface="Roboto"/>
              </a:rPr>
              <a:t>XGBoost, a collaborative learning method, is chosen for its ability to handle intricate data relationships. By combining predictions from weak models, it provides a reliable and accurate final forecast. With its proven effectiveness in various machine learning contests, XGBoost is particularly well-suited for detecting complex and dynamic patterns in credit card fraud.</a:t>
            </a:r>
            <a:endParaRPr sz="2081">
              <a:solidFill>
                <a:srgbClr val="000000"/>
              </a:solidFill>
              <a:highlight>
                <a:schemeClr val="dk1"/>
              </a:highlight>
              <a:latin typeface="Roboto"/>
              <a:ea typeface="Roboto"/>
              <a:cs typeface="Roboto"/>
              <a:sym typeface="Roboto"/>
            </a:endParaRPr>
          </a:p>
          <a:p>
            <a:pPr indent="0" lvl="0" marL="0" rtl="0" algn="l">
              <a:spcBef>
                <a:spcPts val="1500"/>
              </a:spcBef>
              <a:spcAft>
                <a:spcPts val="1200"/>
              </a:spcAft>
              <a:buNone/>
            </a:pPr>
            <a:r>
              <a:t/>
            </a:r>
            <a:endParaRPr sz="1200">
              <a:solidFill>
                <a:srgbClr val="000000"/>
              </a:solidFill>
              <a:highlight>
                <a:schemeClr val="dk1"/>
              </a:highlight>
              <a:latin typeface="Roboto"/>
              <a:ea typeface="Roboto"/>
              <a:cs typeface="Roboto"/>
              <a:sym typeface="Roboto"/>
            </a:endParaRPr>
          </a:p>
        </p:txBody>
      </p:sp>
      <p:pic>
        <p:nvPicPr>
          <p:cNvPr id="179" name="Google Shape;179;p20"/>
          <p:cNvPicPr preferRelativeResize="0"/>
          <p:nvPr/>
        </p:nvPicPr>
        <p:blipFill>
          <a:blip r:embed="rId3">
            <a:alphaModFix/>
          </a:blip>
          <a:stretch>
            <a:fillRect/>
          </a:stretch>
        </p:blipFill>
        <p:spPr>
          <a:xfrm>
            <a:off x="5819625" y="2339450"/>
            <a:ext cx="3038400" cy="2154900"/>
          </a:xfrm>
          <a:prstGeom prst="rect">
            <a:avLst/>
          </a:prstGeom>
          <a:noFill/>
          <a:ln>
            <a:noFill/>
          </a:ln>
        </p:spPr>
      </p:pic>
      <p:sp>
        <p:nvSpPr>
          <p:cNvPr id="180" name="Google Shape;180;p20"/>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8</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445825" y="315250"/>
            <a:ext cx="4067100" cy="462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263">
                <a:solidFill>
                  <a:srgbClr val="38761D"/>
                </a:solidFill>
                <a:highlight>
                  <a:schemeClr val="dk1"/>
                </a:highlight>
                <a:latin typeface="Roboto"/>
                <a:ea typeface="Roboto"/>
                <a:cs typeface="Roboto"/>
                <a:sym typeface="Roboto"/>
              </a:rPr>
              <a:t>Logistic Regression</a:t>
            </a:r>
            <a:r>
              <a:rPr b="1" lang="en" sz="2263">
                <a:solidFill>
                  <a:srgbClr val="000000"/>
                </a:solidFill>
                <a:highlight>
                  <a:schemeClr val="dk1"/>
                </a:highlight>
                <a:latin typeface="Roboto"/>
                <a:ea typeface="Roboto"/>
                <a:cs typeface="Roboto"/>
                <a:sym typeface="Roboto"/>
              </a:rPr>
              <a:t>:</a:t>
            </a:r>
            <a:endParaRPr b="1" sz="2263">
              <a:solidFill>
                <a:srgbClr val="000000"/>
              </a:solidFill>
              <a:highlight>
                <a:schemeClr val="dk1"/>
              </a:highlight>
              <a:latin typeface="Roboto"/>
              <a:ea typeface="Roboto"/>
              <a:cs typeface="Roboto"/>
              <a:sym typeface="Roboto"/>
            </a:endParaRPr>
          </a:p>
          <a:p>
            <a:pPr indent="0" lvl="0" marL="0" rtl="0" algn="l">
              <a:spcBef>
                <a:spcPts val="1500"/>
              </a:spcBef>
              <a:spcAft>
                <a:spcPts val="0"/>
              </a:spcAft>
              <a:buNone/>
            </a:pPr>
            <a:r>
              <a:rPr lang="en" sz="2081">
                <a:solidFill>
                  <a:srgbClr val="000000"/>
                </a:solidFill>
                <a:highlight>
                  <a:schemeClr val="dk1"/>
                </a:highlight>
                <a:latin typeface="Roboto"/>
                <a:ea typeface="Roboto"/>
                <a:cs typeface="Roboto"/>
                <a:sym typeface="Roboto"/>
              </a:rPr>
              <a:t>Logistic Regression, despite its name, is vital for binary classification. Transforming input data into probabilities through the logistic function, it offers simplicity and interpretability. Logistic Regression serves as a baseline model, aiding in understanding linear relationships within the data and providing insights for more complex models.</a:t>
            </a:r>
            <a:endParaRPr sz="2081">
              <a:solidFill>
                <a:srgbClr val="000000"/>
              </a:solidFill>
              <a:highlight>
                <a:schemeClr val="dk1"/>
              </a:highlight>
              <a:latin typeface="Roboto"/>
              <a:ea typeface="Roboto"/>
              <a:cs typeface="Roboto"/>
              <a:sym typeface="Roboto"/>
            </a:endParaRPr>
          </a:p>
          <a:p>
            <a:pPr indent="0" lvl="0" marL="0" rtl="0" algn="l">
              <a:spcBef>
                <a:spcPts val="1500"/>
              </a:spcBef>
              <a:spcAft>
                <a:spcPts val="0"/>
              </a:spcAft>
              <a:buNone/>
            </a:pPr>
            <a:r>
              <a:t/>
            </a:r>
            <a:endParaRPr sz="1200">
              <a:solidFill>
                <a:srgbClr val="000000"/>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4450775" y="1611500"/>
            <a:ext cx="4448726" cy="2291750"/>
          </a:xfrm>
          <a:prstGeom prst="rect">
            <a:avLst/>
          </a:prstGeom>
          <a:noFill/>
          <a:ln>
            <a:noFill/>
          </a:ln>
        </p:spPr>
      </p:pic>
      <p:sp>
        <p:nvSpPr>
          <p:cNvPr id="187" name="Google Shape;187;p21"/>
          <p:cNvSpPr/>
          <p:nvPr/>
        </p:nvSpPr>
        <p:spPr>
          <a:xfrm>
            <a:off x="8370625" y="346350"/>
            <a:ext cx="425100" cy="435600"/>
          </a:xfrm>
          <a:prstGeom prst="ellipse">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highlight>
                  <a:srgbClr val="20124D"/>
                </a:highlight>
                <a:latin typeface="Calibri"/>
                <a:ea typeface="Calibri"/>
                <a:cs typeface="Calibri"/>
                <a:sym typeface="Calibri"/>
              </a:rPr>
              <a:t>9</a:t>
            </a:r>
            <a:endParaRPr sz="2100">
              <a:solidFill>
                <a:schemeClr val="dk1"/>
              </a:solidFill>
              <a:highlight>
                <a:srgbClr val="20124D"/>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