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6" r:id="rId4"/>
    <p:sldId id="258" r:id="rId5"/>
    <p:sldId id="25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9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53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91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6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97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52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5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00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0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16B9-855C-4A66-A32F-1F61859E0BAE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25CD2-A7EA-4E45-9FEE-072863EE6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2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16727" y="665018"/>
            <a:ext cx="7869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smtClean="0"/>
              <a:t>ゲームメインアニメーション</a:t>
            </a:r>
            <a:endParaRPr kumimoji="1" lang="ja-JP" altLang="en-US" sz="44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38945" y="2352110"/>
            <a:ext cx="376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/>
              <a:t>・順位、スコア</a:t>
            </a:r>
            <a:endParaRPr kumimoji="1" lang="en-US" altLang="ja-JP" sz="3200" smtClean="0"/>
          </a:p>
          <a:p>
            <a:r>
              <a:rPr lang="ja-JP" altLang="en-US" sz="3200" smtClean="0"/>
              <a:t>・ターン</a:t>
            </a:r>
            <a:endParaRPr lang="en-US" altLang="ja-JP" sz="3200" smtClean="0"/>
          </a:p>
          <a:p>
            <a:r>
              <a:rPr kumimoji="1" lang="ja-JP" altLang="en-US" sz="3200" smtClean="0"/>
              <a:t>・タイマー</a:t>
            </a:r>
            <a:endParaRPr kumimoji="1" lang="ja-JP" altLang="en-US" sz="32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64326" y="1600897"/>
            <a:ext cx="376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●</a:t>
            </a:r>
            <a:r>
              <a:rPr lang="ja-JP" altLang="en-US" sz="3200" smtClean="0"/>
              <a:t>ターン開始</a:t>
            </a:r>
            <a:r>
              <a:rPr lang="ja-JP" altLang="en-US" sz="3200"/>
              <a:t>時</a:t>
            </a:r>
            <a:endParaRPr kumimoji="1" lang="en-US" altLang="ja-JP" sz="320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6726" y="4088208"/>
            <a:ext cx="576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smtClean="0"/>
              <a:t>●操作関連のアニメーション</a:t>
            </a:r>
            <a:endParaRPr kumimoji="1" lang="en-US" altLang="ja-JP" sz="320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8945" y="4854393"/>
            <a:ext cx="3768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smtClean="0"/>
              <a:t>・カード選択</a:t>
            </a:r>
            <a:endParaRPr lang="en-US" altLang="ja-JP" sz="3200" smtClean="0"/>
          </a:p>
          <a:p>
            <a:r>
              <a:rPr kumimoji="1" lang="ja-JP" altLang="en-US" sz="3200" smtClean="0"/>
              <a:t>・フィールド選択</a:t>
            </a:r>
            <a:endParaRPr kumimoji="1" lang="en-US" altLang="ja-JP" sz="320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16726" y="6037610"/>
            <a:ext cx="576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smtClean="0"/>
              <a:t>●ターン終了時</a:t>
            </a:r>
            <a:endParaRPr kumimoji="1" lang="en-US" altLang="ja-JP" sz="3200" smtClean="0"/>
          </a:p>
        </p:txBody>
      </p:sp>
    </p:spTree>
    <p:extLst>
      <p:ext uri="{BB962C8B-B14F-4D97-AF65-F5344CB8AC3E}">
        <p14:creationId xmlns:p14="http://schemas.microsoft.com/office/powerpoint/2010/main" val="41534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20496" y="277091"/>
            <a:ext cx="9573541" cy="53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4" name="グループ化 3"/>
          <p:cNvGrpSpPr/>
          <p:nvPr/>
        </p:nvGrpSpPr>
        <p:grpSpPr>
          <a:xfrm>
            <a:off x="8929937" y="4580867"/>
            <a:ext cx="1764101" cy="815341"/>
            <a:chOff x="6654635" y="3842657"/>
            <a:chExt cx="1594000" cy="727983"/>
          </a:xfrm>
        </p:grpSpPr>
        <p:sp>
          <p:nvSpPr>
            <p:cNvPr id="39" name="楕円 38"/>
            <p:cNvSpPr/>
            <p:nvPr/>
          </p:nvSpPr>
          <p:spPr>
            <a:xfrm>
              <a:off x="6654635" y="3842657"/>
              <a:ext cx="758599" cy="72798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40" name="テキスト ボックス 13"/>
            <p:cNvSpPr txBox="1"/>
            <p:nvPr/>
          </p:nvSpPr>
          <p:spPr>
            <a:xfrm>
              <a:off x="7441412" y="4090307"/>
              <a:ext cx="807223" cy="4340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2400" b="1" smtClean="0"/>
                <a:t>×</a:t>
              </a:r>
              <a:r>
                <a:rPr lang="en-US" altLang="ja-JP" sz="2400" b="1"/>
                <a:t>2</a:t>
              </a:r>
              <a:endParaRPr kumimoji="1" lang="ja-JP" altLang="en-US" sz="2400" b="1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916856" y="429305"/>
            <a:ext cx="5548145" cy="3756175"/>
            <a:chOff x="1637004" y="135906"/>
            <a:chExt cx="4978968" cy="3511321"/>
          </a:xfrm>
        </p:grpSpPr>
        <p:sp>
          <p:nvSpPr>
            <p:cNvPr id="22" name="正方形/長方形 21"/>
            <p:cNvSpPr/>
            <p:nvPr/>
          </p:nvSpPr>
          <p:spPr>
            <a:xfrm>
              <a:off x="1645655" y="146338"/>
              <a:ext cx="4970317" cy="34966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640468" y="146295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637004" y="645058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650858" y="1143822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647394" y="1659904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647394" y="2162131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643930" y="2678213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640466" y="3159658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121913" y="142832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620676" y="139369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136758" y="135906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635522" y="149760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134286" y="146296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615730" y="142833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097175" y="139370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595938" y="135907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094702" y="149762"/>
              <a:ext cx="490098" cy="4875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2853555" y="4359887"/>
            <a:ext cx="701029" cy="9906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正方形/長方形 20"/>
          <p:cNvSpPr/>
          <p:nvPr/>
        </p:nvSpPr>
        <p:spPr>
          <a:xfrm>
            <a:off x="6499777" y="4365130"/>
            <a:ext cx="701030" cy="9906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7" name="グループ化 6"/>
          <p:cNvGrpSpPr/>
          <p:nvPr/>
        </p:nvGrpSpPr>
        <p:grpSpPr>
          <a:xfrm>
            <a:off x="1191320" y="430437"/>
            <a:ext cx="1285978" cy="2867202"/>
            <a:chOff x="63995" y="136916"/>
            <a:chExt cx="1161979" cy="2560002"/>
          </a:xfrm>
        </p:grpSpPr>
        <p:sp>
          <p:nvSpPr>
            <p:cNvPr id="14" name="正方形/長方形 13"/>
            <p:cNvSpPr/>
            <p:nvPr/>
          </p:nvSpPr>
          <p:spPr>
            <a:xfrm>
              <a:off x="73163" y="795445"/>
              <a:ext cx="1152811" cy="5822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ja-JP" sz="1100" b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〇位</a:t>
              </a:r>
              <a:r>
                <a:rPr kumimoji="1" lang="ja-JP" altLang="ja-JP" sz="1100" b="1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kumimoji="1" lang="ja-JP" altLang="ja-JP" sz="1100" b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スコア</a:t>
              </a:r>
              <a:endParaRPr lang="ja-JP" altLang="ja-JP" b="1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71125" y="1453886"/>
              <a:ext cx="1152811" cy="5869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ja-JP" sz="1100" b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〇位</a:t>
              </a:r>
              <a:r>
                <a:rPr kumimoji="1" lang="ja-JP" altLang="ja-JP" sz="1100" b="1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kumimoji="1" lang="ja-JP" altLang="ja-JP" sz="1100" b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スコア</a:t>
              </a:r>
              <a:endParaRPr lang="ja-JP" altLang="ja-JP" b="1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3995" y="2114640"/>
              <a:ext cx="1161215" cy="5822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ja-JP" sz="1100" b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〇位</a:t>
              </a:r>
              <a:r>
                <a:rPr kumimoji="1" lang="ja-JP" altLang="ja-JP" sz="1100" b="1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kumimoji="1" lang="ja-JP" altLang="ja-JP" sz="1100" b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スコア</a:t>
              </a:r>
              <a:endParaRPr lang="ja-JP" altLang="ja-JP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8682" y="136916"/>
              <a:ext cx="1152812" cy="5869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 b="1">
                  <a:solidFill>
                    <a:schemeClr val="tx1"/>
                  </a:solidFill>
                </a:rPr>
                <a:t>〇位</a:t>
              </a:r>
              <a:r>
                <a:rPr kumimoji="1" lang="ja-JP" altLang="en-US" sz="1100" b="1" baseline="0">
                  <a:solidFill>
                    <a:schemeClr val="tx1"/>
                  </a:solidFill>
                </a:rPr>
                <a:t> </a:t>
              </a:r>
              <a:r>
                <a:rPr kumimoji="1" lang="ja-JP" altLang="en-US" sz="1100" b="1">
                  <a:solidFill>
                    <a:schemeClr val="tx1"/>
                  </a:solidFill>
                </a:rPr>
                <a:t>スコア</a:t>
              </a: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9462791" y="434543"/>
            <a:ext cx="1048284" cy="1377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800" b="1">
                <a:solidFill>
                  <a:schemeClr val="tx1"/>
                </a:solidFill>
              </a:rPr>
              <a:t>あと</a:t>
            </a:r>
            <a:endParaRPr kumimoji="1" lang="en-US" altLang="ja-JP" sz="800" b="1">
              <a:solidFill>
                <a:schemeClr val="tx1"/>
              </a:solidFill>
            </a:endParaRPr>
          </a:p>
          <a:p>
            <a:pPr algn="l"/>
            <a:endParaRPr kumimoji="1" lang="en-US" altLang="ja-JP" sz="800" b="1">
              <a:solidFill>
                <a:schemeClr val="tx1"/>
              </a:solidFill>
            </a:endParaRPr>
          </a:p>
          <a:p>
            <a:pPr algn="l"/>
            <a:r>
              <a:rPr kumimoji="1" lang="ja-JP" altLang="en-US" sz="800" b="1">
                <a:solidFill>
                  <a:schemeClr val="tx1"/>
                </a:solidFill>
              </a:rPr>
              <a:t>　</a:t>
            </a:r>
            <a:r>
              <a:rPr kumimoji="1" lang="ja-JP" altLang="en-US" sz="800" b="1" smtClean="0">
                <a:solidFill>
                  <a:schemeClr val="tx1"/>
                </a:solidFill>
              </a:rPr>
              <a:t>     </a:t>
            </a:r>
            <a:r>
              <a:rPr kumimoji="1" lang="en-US" altLang="ja-JP" sz="4800" b="1" smtClean="0">
                <a:solidFill>
                  <a:schemeClr val="tx1"/>
                </a:solidFill>
              </a:rPr>
              <a:t>9</a:t>
            </a:r>
            <a:endParaRPr kumimoji="1" lang="en-US" altLang="ja-JP" sz="800" b="1" smtClean="0">
              <a:solidFill>
                <a:schemeClr val="tx1"/>
              </a:solidFill>
            </a:endParaRPr>
          </a:p>
          <a:p>
            <a:pPr algn="l"/>
            <a:r>
              <a:rPr lang="en-US" altLang="ja-JP" sz="800" b="1">
                <a:solidFill>
                  <a:schemeClr val="tx1"/>
                </a:solidFill>
              </a:rPr>
              <a:t> </a:t>
            </a:r>
            <a:r>
              <a:rPr lang="en-US" altLang="ja-JP" sz="800" b="1" smtClean="0">
                <a:solidFill>
                  <a:schemeClr val="tx1"/>
                </a:solidFill>
              </a:rPr>
              <a:t>              </a:t>
            </a:r>
          </a:p>
          <a:p>
            <a:pPr algn="l"/>
            <a:r>
              <a:rPr kumimoji="1" lang="en-US" altLang="ja-JP" sz="800" b="1">
                <a:solidFill>
                  <a:schemeClr val="tx1"/>
                </a:solidFill>
              </a:rPr>
              <a:t> </a:t>
            </a:r>
            <a:r>
              <a:rPr kumimoji="1" lang="en-US" altLang="ja-JP" sz="800" b="1" smtClean="0">
                <a:solidFill>
                  <a:schemeClr val="tx1"/>
                </a:solidFill>
              </a:rPr>
              <a:t>              </a:t>
            </a:r>
            <a:r>
              <a:rPr kumimoji="1" lang="ja-JP" altLang="en-US" sz="800" b="1" smtClean="0">
                <a:solidFill>
                  <a:schemeClr val="tx1"/>
                </a:solidFill>
              </a:rPr>
              <a:t>ターン</a:t>
            </a:r>
            <a:endParaRPr kumimoji="1" lang="en-US" altLang="ja-JP" sz="800" b="1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9567156" y="2005406"/>
            <a:ext cx="839552" cy="8153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b="1" smtClean="0">
                <a:solidFill>
                  <a:schemeClr val="tx1"/>
                </a:solidFill>
              </a:rPr>
              <a:t>１</a:t>
            </a:r>
            <a:r>
              <a:rPr lang="ja-JP" altLang="en-US" sz="1600" b="1">
                <a:solidFill>
                  <a:schemeClr val="tx1"/>
                </a:solidFill>
              </a:rPr>
              <a:t>０</a:t>
            </a:r>
            <a:endParaRPr kumimoji="1" lang="ja-JP" altLang="en-US" sz="1100" b="1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29222" y="4362934"/>
            <a:ext cx="701029" cy="9906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59537" y="6005375"/>
            <a:ext cx="982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マウス</a:t>
            </a:r>
            <a:r>
              <a:rPr lang="ja-JP" altLang="en-US" smtClean="0"/>
              <a:t>をカードに合わせると、</a:t>
            </a:r>
            <a:r>
              <a:rPr lang="ja-JP" altLang="en-US" b="1" smtClean="0"/>
              <a:t>カードが大きくなる</a:t>
            </a:r>
            <a:r>
              <a:rPr lang="en-US" altLang="ja-JP" smtClean="0"/>
              <a:t>(</a:t>
            </a:r>
            <a:r>
              <a:rPr lang="ja-JP" altLang="en-US" smtClean="0"/>
              <a:t>使用可</a:t>
            </a:r>
            <a:r>
              <a:rPr lang="en-US" altLang="ja-JP" smtClean="0"/>
              <a:t>/</a:t>
            </a:r>
            <a:r>
              <a:rPr lang="ja-JP" altLang="en-US" smtClean="0"/>
              <a:t>不可にかかわらず</a:t>
            </a:r>
            <a:r>
              <a:rPr lang="en-US" altLang="ja-JP" smtClean="0"/>
              <a:t>)</a:t>
            </a:r>
          </a:p>
          <a:p>
            <a:r>
              <a:rPr kumimoji="1" lang="ja-JP" altLang="en-US" smtClean="0">
                <a:solidFill>
                  <a:srgbClr val="FF0000"/>
                </a:solidFill>
              </a:rPr>
              <a:t>使用不可の場合はマウスカーソルを</a:t>
            </a:r>
            <a:r>
              <a:rPr kumimoji="1" lang="en-US" altLang="ja-JP" smtClean="0">
                <a:solidFill>
                  <a:srgbClr val="FF0000"/>
                </a:solidFill>
              </a:rPr>
              <a:t>×</a:t>
            </a:r>
            <a:r>
              <a:rPr kumimoji="1" lang="ja-JP" altLang="en-US" smtClean="0"/>
              <a:t>のイラストに変更する</a:t>
            </a:r>
            <a:endParaRPr kumimoji="1" lang="ja-JP" altLang="en-US"/>
          </a:p>
        </p:txBody>
      </p:sp>
      <p:grpSp>
        <p:nvGrpSpPr>
          <p:cNvPr id="58" name="グループ化 57"/>
          <p:cNvGrpSpPr/>
          <p:nvPr/>
        </p:nvGrpSpPr>
        <p:grpSpPr>
          <a:xfrm>
            <a:off x="7739375" y="4099173"/>
            <a:ext cx="701029" cy="1275313"/>
            <a:chOff x="6482367" y="4069078"/>
            <a:chExt cx="701029" cy="1275313"/>
          </a:xfrm>
        </p:grpSpPr>
        <p:sp>
          <p:nvSpPr>
            <p:cNvPr id="20" name="正方形/長方形 19"/>
            <p:cNvSpPr/>
            <p:nvPr/>
          </p:nvSpPr>
          <p:spPr>
            <a:xfrm>
              <a:off x="6482367" y="4353790"/>
              <a:ext cx="701029" cy="99060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43" name="楕円 42"/>
            <p:cNvSpPr/>
            <p:nvPr/>
          </p:nvSpPr>
          <p:spPr>
            <a:xfrm>
              <a:off x="6687005" y="4069078"/>
              <a:ext cx="286441" cy="2781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802553" y="4099903"/>
            <a:ext cx="812594" cy="329434"/>
            <a:chOff x="7679588" y="4099903"/>
            <a:chExt cx="812594" cy="329434"/>
          </a:xfrm>
        </p:grpSpPr>
        <p:sp>
          <p:nvSpPr>
            <p:cNvPr id="47" name="楕円 46"/>
            <p:cNvSpPr/>
            <p:nvPr/>
          </p:nvSpPr>
          <p:spPr>
            <a:xfrm>
              <a:off x="7679588" y="4151156"/>
              <a:ext cx="286441" cy="2781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48" name="楕円 47"/>
            <p:cNvSpPr/>
            <p:nvPr/>
          </p:nvSpPr>
          <p:spPr>
            <a:xfrm>
              <a:off x="7940009" y="4099903"/>
              <a:ext cx="286441" cy="2781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49" name="楕円 48"/>
            <p:cNvSpPr/>
            <p:nvPr/>
          </p:nvSpPr>
          <p:spPr>
            <a:xfrm>
              <a:off x="8205741" y="4151156"/>
              <a:ext cx="286441" cy="2781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4032002" y="4099903"/>
            <a:ext cx="701029" cy="1253633"/>
            <a:chOff x="4032002" y="4099903"/>
            <a:chExt cx="701029" cy="1253633"/>
          </a:xfrm>
        </p:grpSpPr>
        <p:sp>
          <p:nvSpPr>
            <p:cNvPr id="19" name="正方形/長方形 18"/>
            <p:cNvSpPr/>
            <p:nvPr/>
          </p:nvSpPr>
          <p:spPr>
            <a:xfrm>
              <a:off x="4032002" y="4362935"/>
              <a:ext cx="701029" cy="99060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52" name="楕円 51"/>
            <p:cNvSpPr/>
            <p:nvPr/>
          </p:nvSpPr>
          <p:spPr>
            <a:xfrm>
              <a:off x="4252011" y="4099903"/>
              <a:ext cx="286441" cy="2781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sp>
        <p:nvSpPr>
          <p:cNvPr id="54" name="楕円 53"/>
          <p:cNvSpPr/>
          <p:nvPr/>
        </p:nvSpPr>
        <p:spPr>
          <a:xfrm>
            <a:off x="5430308" y="4099903"/>
            <a:ext cx="286441" cy="278181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6" name="楕円 55"/>
          <p:cNvSpPr/>
          <p:nvPr/>
        </p:nvSpPr>
        <p:spPr>
          <a:xfrm>
            <a:off x="5196004" y="4128276"/>
            <a:ext cx="286441" cy="278181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上矢印 10"/>
          <p:cNvSpPr/>
          <p:nvPr/>
        </p:nvSpPr>
        <p:spPr>
          <a:xfrm rot="18548832">
            <a:off x="8584281" y="3038192"/>
            <a:ext cx="481030" cy="625873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/>
          <p:cNvGrpSpPr/>
          <p:nvPr/>
        </p:nvGrpSpPr>
        <p:grpSpPr>
          <a:xfrm>
            <a:off x="6443995" y="4099903"/>
            <a:ext cx="812594" cy="329434"/>
            <a:chOff x="7679588" y="4099903"/>
            <a:chExt cx="812594" cy="329434"/>
          </a:xfrm>
        </p:grpSpPr>
        <p:sp>
          <p:nvSpPr>
            <p:cNvPr id="60" name="楕円 59"/>
            <p:cNvSpPr/>
            <p:nvPr/>
          </p:nvSpPr>
          <p:spPr>
            <a:xfrm>
              <a:off x="7679588" y="4151156"/>
              <a:ext cx="286441" cy="2781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61" name="楕円 60"/>
            <p:cNvSpPr/>
            <p:nvPr/>
          </p:nvSpPr>
          <p:spPr>
            <a:xfrm>
              <a:off x="7940009" y="4099903"/>
              <a:ext cx="286441" cy="2781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62" name="楕円 61"/>
            <p:cNvSpPr/>
            <p:nvPr/>
          </p:nvSpPr>
          <p:spPr>
            <a:xfrm>
              <a:off x="8205741" y="4151156"/>
              <a:ext cx="286441" cy="2781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7731958" y="4106998"/>
            <a:ext cx="701029" cy="1253633"/>
            <a:chOff x="4032002" y="4099903"/>
            <a:chExt cx="701029" cy="1253633"/>
          </a:xfrm>
        </p:grpSpPr>
        <p:sp>
          <p:nvSpPr>
            <p:cNvPr id="65" name="正方形/長方形 64"/>
            <p:cNvSpPr/>
            <p:nvPr/>
          </p:nvSpPr>
          <p:spPr>
            <a:xfrm>
              <a:off x="4032002" y="4362935"/>
              <a:ext cx="701029" cy="99060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66" name="楕円 65"/>
            <p:cNvSpPr/>
            <p:nvPr/>
          </p:nvSpPr>
          <p:spPr>
            <a:xfrm>
              <a:off x="4252011" y="4099903"/>
              <a:ext cx="286441" cy="2781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sp>
        <p:nvSpPr>
          <p:cNvPr id="67" name="乗算 66"/>
          <p:cNvSpPr/>
          <p:nvPr/>
        </p:nvSpPr>
        <p:spPr>
          <a:xfrm>
            <a:off x="6965142" y="4020579"/>
            <a:ext cx="697277" cy="678616"/>
          </a:xfrm>
          <a:prstGeom prst="mathMultiply">
            <a:avLst>
              <a:gd name="adj1" fmla="val 111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/>
          <p:cNvSpPr/>
          <p:nvPr/>
        </p:nvSpPr>
        <p:spPr>
          <a:xfrm>
            <a:off x="9593944" y="4580867"/>
            <a:ext cx="1211580" cy="1014541"/>
          </a:xfrm>
          <a:prstGeom prst="ellipse">
            <a:avLst/>
          </a:prstGeom>
          <a:solidFill>
            <a:srgbClr val="FF0000">
              <a:alpha val="3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7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05182 0.2023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10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2.59259E-6 L -0.12344 0.1449 " pathEditMode="relative" rAng="0" ptsTypes="AA">
                                      <p:cBhvr>
                                        <p:cTn id="3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724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4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13333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1.85185E-6 L -0.04089 0.04954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67" grpId="0" animBg="1"/>
      <p:bldP spid="67" grpId="1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084619" y="318654"/>
            <a:ext cx="9657753" cy="5320145"/>
            <a:chOff x="1770787" y="1047750"/>
            <a:chExt cx="8749244" cy="4762500"/>
          </a:xfrm>
        </p:grpSpPr>
        <p:sp>
          <p:nvSpPr>
            <p:cNvPr id="3" name="正方形/長方形 2"/>
            <p:cNvSpPr/>
            <p:nvPr/>
          </p:nvSpPr>
          <p:spPr>
            <a:xfrm>
              <a:off x="1770787" y="1047750"/>
              <a:ext cx="8650426" cy="4762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8827214" y="4890407"/>
              <a:ext cx="1692817" cy="819190"/>
              <a:chOff x="6654635" y="3842657"/>
              <a:chExt cx="1692817" cy="819190"/>
            </a:xfrm>
          </p:grpSpPr>
          <p:sp>
            <p:nvSpPr>
              <p:cNvPr id="39" name="楕円 38"/>
              <p:cNvSpPr/>
              <p:nvPr/>
            </p:nvSpPr>
            <p:spPr>
              <a:xfrm>
                <a:off x="6654635" y="3842657"/>
                <a:ext cx="758599" cy="7279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0" name="テキスト ボックス 13"/>
              <p:cNvSpPr txBox="1"/>
              <p:nvPr/>
            </p:nvSpPr>
            <p:spPr>
              <a:xfrm>
                <a:off x="7425571" y="4137972"/>
                <a:ext cx="921881" cy="52387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1800" b="1"/>
                  <a:t>×</a:t>
                </a:r>
                <a:r>
                  <a:rPr kumimoji="1" lang="ja-JP" altLang="en-US" sz="1800" b="1"/>
                  <a:t>３</a:t>
                </a: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3393936" y="1183655"/>
              <a:ext cx="5013173" cy="3353728"/>
              <a:chOff x="1637004" y="135906"/>
              <a:chExt cx="4978968" cy="3511321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1645655" y="146338"/>
                <a:ext cx="4970317" cy="34966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1640468" y="146295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637004" y="6450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1650858" y="114382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647394" y="1659904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647394" y="2162131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1643930" y="267821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640466" y="31596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2121913" y="14283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2620676" y="139369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3136758" y="13590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3635522" y="14976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4134286" y="14629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4615730" y="14283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5097175" y="13937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95938" y="135907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6094702" y="14976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3336738" y="4690381"/>
              <a:ext cx="5042128" cy="889909"/>
              <a:chOff x="1164159" y="3642631"/>
              <a:chExt cx="5280252" cy="889909"/>
            </a:xfrm>
          </p:grpSpPr>
          <p:sp>
            <p:nvSpPr>
              <p:cNvPr id="18" name="正方形/長方形 17"/>
              <p:cNvSpPr/>
              <p:nvPr/>
            </p:nvSpPr>
            <p:spPr>
              <a:xfrm>
                <a:off x="1164159" y="3645354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2253708" y="3648075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5781062" y="3642631"/>
                <a:ext cx="663349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1834782" y="1184666"/>
              <a:ext cx="1161979" cy="2560002"/>
              <a:chOff x="63995" y="136916"/>
              <a:chExt cx="1161979" cy="2560002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3163" y="795445"/>
                <a:ext cx="1152811" cy="5822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1125" y="1453886"/>
                <a:ext cx="1152811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63995" y="2114640"/>
                <a:ext cx="1161215" cy="5822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68682" y="136916"/>
                <a:ext cx="1152812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 b="1">
                    <a:solidFill>
                      <a:schemeClr val="tx1"/>
                    </a:solidFill>
                  </a:rPr>
                  <a:t>〇位</a:t>
                </a:r>
                <a:r>
                  <a:rPr kumimoji="1" lang="ja-JP" altLang="en-US" sz="1100" b="1" baseline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1100" b="1">
                    <a:solidFill>
                      <a:schemeClr val="tx1"/>
                    </a:solidFill>
                  </a:rPr>
                  <a:t>スコア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9308688" y="1188333"/>
              <a:ext cx="994081" cy="1229286"/>
              <a:chOff x="7537901" y="140583"/>
              <a:chExt cx="994081" cy="1229286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7537901" y="140583"/>
                <a:ext cx="994081" cy="12292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あと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　ターン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7758280" y="447817"/>
                <a:ext cx="538165" cy="552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800" b="1">
                    <a:solidFill>
                      <a:schemeClr val="tx1"/>
                    </a:solidFill>
                  </a:rPr>
                  <a:t>〇</a:t>
                </a:r>
                <a:endParaRPr kumimoji="1" lang="en-US" altLang="ja-JP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楕円 8"/>
            <p:cNvSpPr/>
            <p:nvPr/>
          </p:nvSpPr>
          <p:spPr>
            <a:xfrm>
              <a:off x="9497293" y="2464625"/>
              <a:ext cx="758599" cy="7279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400" b="1">
                  <a:solidFill>
                    <a:schemeClr val="tx1"/>
                  </a:solidFill>
                </a:rPr>
                <a:t>０</a:t>
              </a:r>
              <a:endParaRPr kumimoji="1" lang="ja-JP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483336" y="4695825"/>
              <a:ext cx="633433" cy="8844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sp>
        <p:nvSpPr>
          <p:cNvPr id="41" name="正方形/長方形 40"/>
          <p:cNvSpPr/>
          <p:nvPr/>
        </p:nvSpPr>
        <p:spPr>
          <a:xfrm rot="20153887">
            <a:off x="6642966" y="4494691"/>
            <a:ext cx="314477" cy="4749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9537" y="6005375"/>
            <a:ext cx="982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ドラッグ中はマウスポインターをカード型にする</a:t>
            </a:r>
            <a:endParaRPr lang="en-US" altLang="ja-JP" smtClean="0"/>
          </a:p>
          <a:p>
            <a:r>
              <a:rPr lang="ja-JP" altLang="en-US" smtClean="0"/>
              <a:t>その時点で選択不可能なマスは暗くしておく</a:t>
            </a:r>
            <a:endParaRPr lang="en-US" altLang="ja-JP" smtClean="0"/>
          </a:p>
        </p:txBody>
      </p:sp>
      <p:sp>
        <p:nvSpPr>
          <p:cNvPr id="43" name="楕円 42"/>
          <p:cNvSpPr/>
          <p:nvPr/>
        </p:nvSpPr>
        <p:spPr>
          <a:xfrm>
            <a:off x="6209711" y="4230033"/>
            <a:ext cx="1095607" cy="1009589"/>
          </a:xfrm>
          <a:prstGeom prst="ellipse">
            <a:avLst/>
          </a:prstGeom>
          <a:solidFill>
            <a:srgbClr val="FF0000">
              <a:alpha val="3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>
            <a:endCxn id="43" idx="3"/>
          </p:cNvCxnSpPr>
          <p:nvPr/>
        </p:nvCxnSpPr>
        <p:spPr>
          <a:xfrm flipV="1">
            <a:off x="2403083" y="5091771"/>
            <a:ext cx="3967076" cy="7783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/>
          <p:cNvGrpSpPr/>
          <p:nvPr/>
        </p:nvGrpSpPr>
        <p:grpSpPr>
          <a:xfrm>
            <a:off x="3959957" y="1627936"/>
            <a:ext cx="3848614" cy="2086414"/>
            <a:chOff x="3959957" y="1627936"/>
            <a:chExt cx="3848614" cy="2086414"/>
          </a:xfrm>
        </p:grpSpPr>
        <p:sp>
          <p:nvSpPr>
            <p:cNvPr id="75" name="正方形/長方形 74"/>
            <p:cNvSpPr/>
            <p:nvPr/>
          </p:nvSpPr>
          <p:spPr>
            <a:xfrm>
              <a:off x="3959957" y="2090807"/>
              <a:ext cx="544706" cy="520214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4494622" y="3194136"/>
              <a:ext cx="544706" cy="520214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6723591" y="3083740"/>
              <a:ext cx="544706" cy="520214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7263865" y="3083740"/>
              <a:ext cx="544706" cy="520214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7236794" y="1627936"/>
              <a:ext cx="544706" cy="520214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3889394" y="1382600"/>
            <a:ext cx="3941302" cy="2188321"/>
            <a:chOff x="3889394" y="1382600"/>
            <a:chExt cx="3941302" cy="2188321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3889394" y="1848922"/>
              <a:ext cx="676863" cy="585322"/>
              <a:chOff x="4102956" y="1684621"/>
              <a:chExt cx="676863" cy="585322"/>
            </a:xfrm>
          </p:grpSpPr>
          <p:sp>
            <p:nvSpPr>
              <p:cNvPr id="48" name="二等辺三角形 47"/>
              <p:cNvSpPr/>
              <p:nvPr/>
            </p:nvSpPr>
            <p:spPr>
              <a:xfrm>
                <a:off x="4102956" y="1684621"/>
                <a:ext cx="676863" cy="238001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4257211" y="1941507"/>
                <a:ext cx="383910" cy="3284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4409189" y="2985599"/>
              <a:ext cx="676863" cy="585322"/>
              <a:chOff x="4102956" y="1684621"/>
              <a:chExt cx="676863" cy="585322"/>
            </a:xfrm>
          </p:grpSpPr>
          <p:sp>
            <p:nvSpPr>
              <p:cNvPr id="53" name="二等辺三角形 52"/>
              <p:cNvSpPr/>
              <p:nvPr/>
            </p:nvSpPr>
            <p:spPr>
              <a:xfrm>
                <a:off x="4102956" y="1684621"/>
                <a:ext cx="676863" cy="23800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4257211" y="1941507"/>
                <a:ext cx="383910" cy="3284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7153833" y="1382600"/>
              <a:ext cx="676863" cy="585322"/>
              <a:chOff x="4102956" y="1684621"/>
              <a:chExt cx="676863" cy="585322"/>
            </a:xfrm>
          </p:grpSpPr>
          <p:sp>
            <p:nvSpPr>
              <p:cNvPr id="56" name="二等辺三角形 55"/>
              <p:cNvSpPr/>
              <p:nvPr/>
            </p:nvSpPr>
            <p:spPr>
              <a:xfrm>
                <a:off x="4102956" y="1684621"/>
                <a:ext cx="676863" cy="23800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4257211" y="1941507"/>
                <a:ext cx="383910" cy="3284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8" name="グループ化 57"/>
            <p:cNvGrpSpPr/>
            <p:nvPr/>
          </p:nvGrpSpPr>
          <p:grpSpPr>
            <a:xfrm>
              <a:off x="6670365" y="2797483"/>
              <a:ext cx="1160331" cy="585322"/>
              <a:chOff x="4102956" y="1684621"/>
              <a:chExt cx="676863" cy="585322"/>
            </a:xfrm>
          </p:grpSpPr>
          <p:sp>
            <p:nvSpPr>
              <p:cNvPr id="59" name="二等辺三角形 58"/>
              <p:cNvSpPr/>
              <p:nvPr/>
            </p:nvSpPr>
            <p:spPr>
              <a:xfrm>
                <a:off x="4102956" y="1684621"/>
                <a:ext cx="676863" cy="238001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4257211" y="1941507"/>
                <a:ext cx="383910" cy="32843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65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8372 -0.32337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1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084619" y="318654"/>
            <a:ext cx="9548674" cy="5320145"/>
            <a:chOff x="1770787" y="1047750"/>
            <a:chExt cx="8650426" cy="4762500"/>
          </a:xfrm>
        </p:grpSpPr>
        <p:sp>
          <p:nvSpPr>
            <p:cNvPr id="3" name="正方形/長方形 2"/>
            <p:cNvSpPr/>
            <p:nvPr/>
          </p:nvSpPr>
          <p:spPr>
            <a:xfrm>
              <a:off x="1770787" y="1047750"/>
              <a:ext cx="8650426" cy="4762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8827214" y="4890407"/>
              <a:ext cx="1562522" cy="727983"/>
              <a:chOff x="6654635" y="3842657"/>
              <a:chExt cx="1562522" cy="727983"/>
            </a:xfrm>
          </p:grpSpPr>
          <p:sp>
            <p:nvSpPr>
              <p:cNvPr id="37" name="楕円 36"/>
              <p:cNvSpPr/>
              <p:nvPr/>
            </p:nvSpPr>
            <p:spPr>
              <a:xfrm>
                <a:off x="6654635" y="3842657"/>
                <a:ext cx="758599" cy="7279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8" name="テキスト ボックス 13"/>
              <p:cNvSpPr txBox="1"/>
              <p:nvPr/>
            </p:nvSpPr>
            <p:spPr>
              <a:xfrm>
                <a:off x="7295276" y="4000681"/>
                <a:ext cx="921881" cy="52387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1800" b="1"/>
                  <a:t>×</a:t>
                </a:r>
                <a:r>
                  <a:rPr kumimoji="1" lang="ja-JP" altLang="en-US" sz="1800" b="1"/>
                  <a:t>３</a:t>
                </a: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3393936" y="1183655"/>
              <a:ext cx="5013173" cy="3353728"/>
              <a:chOff x="1637004" y="135906"/>
              <a:chExt cx="4978968" cy="3511321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1645655" y="146338"/>
                <a:ext cx="4970317" cy="34966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1640468" y="146295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1637004" y="6450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1650858" y="114382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647394" y="1659904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1647394" y="2162131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643930" y="267821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640466" y="31596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2121913" y="14283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620676" y="139369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3136758" y="13590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3635522" y="14976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4134286" y="14629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4615730" y="14283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5097175" y="13937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5595938" y="135907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6094702" y="14976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3336738" y="4690381"/>
              <a:ext cx="5042128" cy="889909"/>
              <a:chOff x="1164159" y="3642631"/>
              <a:chExt cx="5280252" cy="889909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1164159" y="3645354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2253708" y="3648075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5781062" y="3642631"/>
                <a:ext cx="663349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1834782" y="1184666"/>
              <a:ext cx="1161979" cy="2560002"/>
              <a:chOff x="63995" y="136916"/>
              <a:chExt cx="1161979" cy="2560002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73163" y="795445"/>
                <a:ext cx="1152811" cy="5822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71125" y="1453886"/>
                <a:ext cx="1152811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63995" y="2114640"/>
                <a:ext cx="1161215" cy="5822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68682" y="136916"/>
                <a:ext cx="1152812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 b="1">
                    <a:solidFill>
                      <a:schemeClr val="tx1"/>
                    </a:solidFill>
                  </a:rPr>
                  <a:t>〇位</a:t>
                </a:r>
                <a:r>
                  <a:rPr kumimoji="1" lang="ja-JP" altLang="en-US" sz="1100" b="1" baseline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1100" b="1">
                    <a:solidFill>
                      <a:schemeClr val="tx1"/>
                    </a:solidFill>
                  </a:rPr>
                  <a:t>スコア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9308688" y="1188333"/>
              <a:ext cx="994081" cy="1229286"/>
              <a:chOff x="7537901" y="140583"/>
              <a:chExt cx="994081" cy="1229286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7537901" y="140583"/>
                <a:ext cx="994081" cy="12292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あと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　ターン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7758280" y="447817"/>
                <a:ext cx="538165" cy="552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800" b="1">
                    <a:solidFill>
                      <a:schemeClr val="tx1"/>
                    </a:solidFill>
                  </a:rPr>
                  <a:t>〇</a:t>
                </a:r>
                <a:endParaRPr kumimoji="1" lang="en-US" altLang="ja-JP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楕円 8"/>
            <p:cNvSpPr/>
            <p:nvPr/>
          </p:nvSpPr>
          <p:spPr>
            <a:xfrm>
              <a:off x="9497293" y="2464625"/>
              <a:ext cx="758599" cy="7279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400" b="1">
                  <a:solidFill>
                    <a:schemeClr val="tx1"/>
                  </a:solidFill>
                </a:rPr>
                <a:t>０</a:t>
              </a:r>
              <a:endParaRPr kumimoji="1" lang="ja-JP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483336" y="4695825"/>
              <a:ext cx="633433" cy="8844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sp>
        <p:nvSpPr>
          <p:cNvPr id="39" name="テキスト ボックス 38"/>
          <p:cNvSpPr txBox="1"/>
          <p:nvPr/>
        </p:nvSpPr>
        <p:spPr>
          <a:xfrm>
            <a:off x="1059537" y="6005375"/>
            <a:ext cx="982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選択したマスはプレイヤーのカラーに変化する。</a:t>
            </a:r>
            <a:endParaRPr lang="en-US" altLang="ja-JP" smtClean="0"/>
          </a:p>
          <a:p>
            <a:r>
              <a:rPr lang="ja-JP" altLang="en-US" smtClean="0"/>
              <a:t>フィールドを選択後、マウスカーソルはもとに戻る</a:t>
            </a:r>
            <a:endParaRPr lang="en-US" altLang="ja-JP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5614313" y="2598431"/>
            <a:ext cx="544706" cy="520214"/>
          </a:xfrm>
          <a:prstGeom prst="rect">
            <a:avLst/>
          </a:prstGeom>
          <a:solidFill>
            <a:srgbClr val="00B050">
              <a:alpha val="59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0" name="正方形/長方形 39"/>
          <p:cNvSpPr/>
          <p:nvPr/>
        </p:nvSpPr>
        <p:spPr>
          <a:xfrm rot="20153887">
            <a:off x="5948906" y="2441207"/>
            <a:ext cx="253150" cy="3823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3" name="正方形/長方形 42"/>
          <p:cNvSpPr/>
          <p:nvPr/>
        </p:nvSpPr>
        <p:spPr>
          <a:xfrm>
            <a:off x="5623928" y="2605865"/>
            <a:ext cx="544706" cy="520214"/>
          </a:xfrm>
          <a:prstGeom prst="rect">
            <a:avLst/>
          </a:prstGeom>
          <a:solidFill>
            <a:srgbClr val="FF0000">
              <a:alpha val="59000"/>
            </a:srgb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2" name="上矢印 41"/>
          <p:cNvSpPr/>
          <p:nvPr/>
        </p:nvSpPr>
        <p:spPr>
          <a:xfrm rot="18548832">
            <a:off x="5924128" y="2427344"/>
            <a:ext cx="302706" cy="393854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16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 animBg="1"/>
      <p:bldP spid="43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2041" y="201377"/>
            <a:ext cx="675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●　ターン終了時のアニメーション</a:t>
            </a:r>
            <a:endParaRPr kumimoji="1" lang="ja-JP" altLang="en-US" sz="28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7356" y="870155"/>
            <a:ext cx="311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・終了の合図</a:t>
            </a:r>
            <a:endParaRPr kumimoji="1" lang="ja-JP" altLang="en-US" sz="2400"/>
          </a:p>
        </p:txBody>
      </p:sp>
      <p:grpSp>
        <p:nvGrpSpPr>
          <p:cNvPr id="4" name="グループ化 3"/>
          <p:cNvGrpSpPr/>
          <p:nvPr/>
        </p:nvGrpSpPr>
        <p:grpSpPr>
          <a:xfrm>
            <a:off x="2756312" y="1645162"/>
            <a:ext cx="6024514" cy="3356622"/>
            <a:chOff x="1770787" y="1047750"/>
            <a:chExt cx="8650426" cy="4762500"/>
          </a:xfrm>
        </p:grpSpPr>
        <p:sp>
          <p:nvSpPr>
            <p:cNvPr id="5" name="正方形/長方形 4"/>
            <p:cNvSpPr/>
            <p:nvPr/>
          </p:nvSpPr>
          <p:spPr>
            <a:xfrm>
              <a:off x="1770787" y="1047750"/>
              <a:ext cx="8650426" cy="4762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8827214" y="4890407"/>
              <a:ext cx="1562522" cy="727983"/>
              <a:chOff x="6654635" y="3842657"/>
              <a:chExt cx="1562522" cy="727983"/>
            </a:xfrm>
          </p:grpSpPr>
          <p:sp>
            <p:nvSpPr>
              <p:cNvPr id="41" name="楕円 40"/>
              <p:cNvSpPr/>
              <p:nvPr/>
            </p:nvSpPr>
            <p:spPr>
              <a:xfrm>
                <a:off x="6654635" y="3842657"/>
                <a:ext cx="758599" cy="7279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2" name="テキスト ボックス 13"/>
              <p:cNvSpPr txBox="1"/>
              <p:nvPr/>
            </p:nvSpPr>
            <p:spPr>
              <a:xfrm>
                <a:off x="7295276" y="4000681"/>
                <a:ext cx="921881" cy="52387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1800" b="1"/>
                  <a:t>×</a:t>
                </a:r>
                <a:r>
                  <a:rPr kumimoji="1" lang="ja-JP" altLang="en-US" sz="1800" b="1"/>
                  <a:t>３</a:t>
                </a: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3393936" y="1183655"/>
              <a:ext cx="5013173" cy="3353728"/>
              <a:chOff x="1637004" y="135906"/>
              <a:chExt cx="4978968" cy="3511321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1645655" y="146338"/>
                <a:ext cx="4970317" cy="34966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1640468" y="146295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637004" y="6450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650858" y="114382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1647394" y="1659904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647394" y="2162131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1643930" y="267821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1640466" y="31596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2121913" y="14283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2620676" y="139369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3136758" y="13590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3635522" y="14976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4134286" y="14629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4615730" y="14283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5097175" y="13937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595938" y="135907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6094702" y="14976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3336738" y="4687660"/>
              <a:ext cx="5042128" cy="892630"/>
              <a:chOff x="1164159" y="3639910"/>
              <a:chExt cx="5280252" cy="892630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1164159" y="3645354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279264" y="3648075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4597921" y="3639910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5781062" y="3642631"/>
                <a:ext cx="663349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1834782" y="1184666"/>
              <a:ext cx="1161979" cy="2560002"/>
              <a:chOff x="63995" y="136916"/>
              <a:chExt cx="1161979" cy="2560002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73163" y="795445"/>
                <a:ext cx="1152811" cy="5822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71125" y="1453886"/>
                <a:ext cx="1152811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63995" y="2114640"/>
                <a:ext cx="1161215" cy="5822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68682" y="136916"/>
                <a:ext cx="1152812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 b="1">
                    <a:solidFill>
                      <a:schemeClr val="tx1"/>
                    </a:solidFill>
                  </a:rPr>
                  <a:t>〇位</a:t>
                </a:r>
                <a:r>
                  <a:rPr kumimoji="1" lang="ja-JP" altLang="en-US" sz="1100" b="1" baseline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1100" b="1">
                    <a:solidFill>
                      <a:schemeClr val="tx1"/>
                    </a:solidFill>
                  </a:rPr>
                  <a:t>スコア</a:t>
                </a:r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9308688" y="1188333"/>
              <a:ext cx="994081" cy="1229286"/>
              <a:chOff x="7537901" y="140583"/>
              <a:chExt cx="994081" cy="1229286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537901" y="140583"/>
                <a:ext cx="994081" cy="12292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あと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　ターン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758280" y="447817"/>
                <a:ext cx="538165" cy="552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800" b="1">
                    <a:solidFill>
                      <a:schemeClr val="tx1"/>
                    </a:solidFill>
                  </a:rPr>
                  <a:t>〇</a:t>
                </a:r>
                <a:endParaRPr kumimoji="1" lang="en-US" altLang="ja-JP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楕円 10"/>
            <p:cNvSpPr/>
            <p:nvPr/>
          </p:nvSpPr>
          <p:spPr>
            <a:xfrm>
              <a:off x="9497293" y="2464625"/>
              <a:ext cx="758599" cy="7279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400" b="1">
                  <a:solidFill>
                    <a:schemeClr val="tx1"/>
                  </a:solidFill>
                </a:rPr>
                <a:t>０</a:t>
              </a:r>
              <a:endParaRPr kumimoji="1" lang="ja-JP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483336" y="4695825"/>
              <a:ext cx="633433" cy="8844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3" name="上矢印 12"/>
            <p:cNvSpPr/>
            <p:nvPr/>
          </p:nvSpPr>
          <p:spPr>
            <a:xfrm rot="18548832">
              <a:off x="8517465" y="3509665"/>
              <a:ext cx="429491" cy="565524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3956310" y="847968"/>
            <a:ext cx="3735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smtClean="0">
                <a:ln w="25400"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ターン終了</a:t>
            </a:r>
            <a:r>
              <a:rPr kumimoji="1" lang="ja-JP" altLang="en-US" sz="4400" b="1" smtClean="0">
                <a:ln w="25400"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！</a:t>
            </a:r>
            <a:endParaRPr kumimoji="1" lang="ja-JP" altLang="en-US" sz="4400" b="1">
              <a:ln w="25400"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54293" y="5452874"/>
            <a:ext cx="8501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smtClean="0"/>
              <a:t>コスト０またはタイマーが０になると同時にプレイヤーの操作を無効</a:t>
            </a:r>
            <a:endParaRPr lang="en-US" altLang="ja-JP" sz="2000" smtClean="0"/>
          </a:p>
          <a:p>
            <a:r>
              <a:rPr lang="ja-JP" altLang="en-US" sz="2000" smtClean="0"/>
              <a:t>テキストを画面上部から中央に移動しながらフェードイン</a:t>
            </a:r>
            <a:endParaRPr lang="en-US" altLang="ja-JP" sz="2000" smtClean="0"/>
          </a:p>
          <a:p>
            <a:r>
              <a:rPr kumimoji="1" lang="ja-JP" altLang="en-US" sz="2000" smtClean="0"/>
              <a:t>一瞬停止後、画面下方向に移動しながらフェードアウト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83331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00079 0.2699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79 0.26991 L -4.16667E-6 0.6870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08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3" grpId="2"/>
      <p:bldP spid="43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2041" y="201377"/>
            <a:ext cx="675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●　ターン開始時のアニメーション</a:t>
            </a:r>
            <a:endParaRPr kumimoji="1" lang="ja-JP" altLang="en-US" sz="28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7356" y="870155"/>
            <a:ext cx="311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・スタートの合図</a:t>
            </a:r>
            <a:endParaRPr kumimoji="1" lang="ja-JP" altLang="en-US" sz="2400"/>
          </a:p>
        </p:txBody>
      </p:sp>
      <p:grpSp>
        <p:nvGrpSpPr>
          <p:cNvPr id="4" name="グループ化 3"/>
          <p:cNvGrpSpPr/>
          <p:nvPr/>
        </p:nvGrpSpPr>
        <p:grpSpPr>
          <a:xfrm>
            <a:off x="2756312" y="1645162"/>
            <a:ext cx="6024514" cy="3356622"/>
            <a:chOff x="1770787" y="1047750"/>
            <a:chExt cx="8650426" cy="4762500"/>
          </a:xfrm>
        </p:grpSpPr>
        <p:sp>
          <p:nvSpPr>
            <p:cNvPr id="5" name="正方形/長方形 4"/>
            <p:cNvSpPr/>
            <p:nvPr/>
          </p:nvSpPr>
          <p:spPr>
            <a:xfrm>
              <a:off x="1770787" y="1047750"/>
              <a:ext cx="8650426" cy="4762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8827214" y="4890407"/>
              <a:ext cx="1562522" cy="727983"/>
              <a:chOff x="6654635" y="3842657"/>
              <a:chExt cx="1562522" cy="727983"/>
            </a:xfrm>
          </p:grpSpPr>
          <p:sp>
            <p:nvSpPr>
              <p:cNvPr id="41" name="楕円 40"/>
              <p:cNvSpPr/>
              <p:nvPr/>
            </p:nvSpPr>
            <p:spPr>
              <a:xfrm>
                <a:off x="6654635" y="3842657"/>
                <a:ext cx="758599" cy="7279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2" name="テキスト ボックス 13"/>
              <p:cNvSpPr txBox="1"/>
              <p:nvPr/>
            </p:nvSpPr>
            <p:spPr>
              <a:xfrm>
                <a:off x="7295276" y="4000681"/>
                <a:ext cx="921881" cy="52387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1800" b="1"/>
                  <a:t>×</a:t>
                </a:r>
                <a:r>
                  <a:rPr kumimoji="1" lang="ja-JP" altLang="en-US" sz="1800" b="1"/>
                  <a:t>３</a:t>
                </a: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3393936" y="1183655"/>
              <a:ext cx="5013173" cy="3353728"/>
              <a:chOff x="1637004" y="135906"/>
              <a:chExt cx="4978968" cy="3511321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1645655" y="146338"/>
                <a:ext cx="4970317" cy="34966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1640468" y="146295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637004" y="6450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650858" y="114382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1647394" y="1659904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647394" y="2162131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1643930" y="267821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1640466" y="31596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2121913" y="14283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2620676" y="139369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3136758" y="13590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3635522" y="14976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4134286" y="14629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4615730" y="14283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5097175" y="13937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595938" y="135907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6094702" y="14976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3336738" y="4687660"/>
              <a:ext cx="5042128" cy="892630"/>
              <a:chOff x="1164159" y="3639910"/>
              <a:chExt cx="5280252" cy="892630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1164159" y="3645354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279264" y="3648075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4597921" y="3639910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5781062" y="3642631"/>
                <a:ext cx="663349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1834782" y="1184666"/>
              <a:ext cx="1161979" cy="2560002"/>
              <a:chOff x="63995" y="136916"/>
              <a:chExt cx="1161979" cy="2560002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73163" y="795445"/>
                <a:ext cx="1152811" cy="5822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71125" y="1453886"/>
                <a:ext cx="1152811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63995" y="2114640"/>
                <a:ext cx="1161215" cy="5822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68682" y="136916"/>
                <a:ext cx="1152812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 b="1">
                    <a:solidFill>
                      <a:schemeClr val="tx1"/>
                    </a:solidFill>
                  </a:rPr>
                  <a:t>〇位</a:t>
                </a:r>
                <a:r>
                  <a:rPr kumimoji="1" lang="ja-JP" altLang="en-US" sz="1100" b="1" baseline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1100" b="1">
                    <a:solidFill>
                      <a:schemeClr val="tx1"/>
                    </a:solidFill>
                  </a:rPr>
                  <a:t>スコア</a:t>
                </a:r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9308688" y="1188333"/>
              <a:ext cx="994081" cy="1229286"/>
              <a:chOff x="7537901" y="140583"/>
              <a:chExt cx="994081" cy="1229286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537901" y="140583"/>
                <a:ext cx="994081" cy="12292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あと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　ターン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758280" y="447817"/>
                <a:ext cx="538165" cy="552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800" b="1">
                    <a:solidFill>
                      <a:schemeClr val="tx1"/>
                    </a:solidFill>
                  </a:rPr>
                  <a:t>〇</a:t>
                </a:r>
                <a:endParaRPr kumimoji="1" lang="en-US" altLang="ja-JP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楕円 10"/>
            <p:cNvSpPr/>
            <p:nvPr/>
          </p:nvSpPr>
          <p:spPr>
            <a:xfrm>
              <a:off x="9497293" y="2464625"/>
              <a:ext cx="758599" cy="7279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400" b="1">
                  <a:solidFill>
                    <a:schemeClr val="tx1"/>
                  </a:solidFill>
                </a:rPr>
                <a:t>０</a:t>
              </a:r>
              <a:endParaRPr kumimoji="1" lang="ja-JP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483336" y="4695825"/>
              <a:ext cx="633433" cy="8844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3" name="上矢印 12"/>
            <p:cNvSpPr/>
            <p:nvPr/>
          </p:nvSpPr>
          <p:spPr>
            <a:xfrm rot="18548832">
              <a:off x="8517465" y="3509665"/>
              <a:ext cx="429491" cy="565524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4270260" y="847968"/>
            <a:ext cx="310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smtClean="0">
                <a:ln w="25400"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スタート！</a:t>
            </a:r>
            <a:endParaRPr kumimoji="1" lang="ja-JP" altLang="en-US" sz="4400" b="1">
              <a:ln w="25400">
                <a:solidFill>
                  <a:schemeClr val="tx1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61181" y="5466662"/>
            <a:ext cx="10526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smtClean="0"/>
              <a:t>スコア換算で順位表示直後に、テキストを画面上部から中央に移動しながらフェードイン</a:t>
            </a:r>
            <a:endParaRPr lang="en-US" altLang="ja-JP" sz="2000" smtClean="0"/>
          </a:p>
          <a:p>
            <a:r>
              <a:rPr kumimoji="1" lang="ja-JP" altLang="en-US" sz="2000" smtClean="0"/>
              <a:t>一瞬停止後、画面下方向に移動しながらフェードアウト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90334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00079 0.2699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78 0.26991 L -4.375E-6 0.6870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3" grpId="2"/>
      <p:bldP spid="43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/>
          <p:cNvGrpSpPr/>
          <p:nvPr/>
        </p:nvGrpSpPr>
        <p:grpSpPr>
          <a:xfrm>
            <a:off x="2844803" y="1468182"/>
            <a:ext cx="6024514" cy="3356622"/>
            <a:chOff x="1770787" y="1047750"/>
            <a:chExt cx="8650426" cy="4762500"/>
          </a:xfrm>
        </p:grpSpPr>
        <p:sp>
          <p:nvSpPr>
            <p:cNvPr id="2" name="正方形/長方形 1"/>
            <p:cNvSpPr/>
            <p:nvPr/>
          </p:nvSpPr>
          <p:spPr>
            <a:xfrm>
              <a:off x="1770787" y="1047750"/>
              <a:ext cx="8650426" cy="4762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8827214" y="4890407"/>
              <a:ext cx="1562522" cy="727983"/>
              <a:chOff x="6654635" y="3842657"/>
              <a:chExt cx="1562522" cy="727983"/>
            </a:xfrm>
          </p:grpSpPr>
          <p:sp>
            <p:nvSpPr>
              <p:cNvPr id="37" name="楕円 36"/>
              <p:cNvSpPr/>
              <p:nvPr/>
            </p:nvSpPr>
            <p:spPr>
              <a:xfrm>
                <a:off x="6654635" y="3842657"/>
                <a:ext cx="758599" cy="7279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8" name="テキスト ボックス 13"/>
              <p:cNvSpPr txBox="1"/>
              <p:nvPr/>
            </p:nvSpPr>
            <p:spPr>
              <a:xfrm>
                <a:off x="7295276" y="4000681"/>
                <a:ext cx="921881" cy="52387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1800" b="1"/>
                  <a:t>×</a:t>
                </a:r>
                <a:r>
                  <a:rPr kumimoji="1" lang="ja-JP" altLang="en-US" sz="1800" b="1"/>
                  <a:t>３</a:t>
                </a: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3393936" y="1183655"/>
              <a:ext cx="5013173" cy="3353728"/>
              <a:chOff x="1637004" y="135906"/>
              <a:chExt cx="4978968" cy="3511321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1645655" y="146338"/>
                <a:ext cx="4970317" cy="34966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1640468" y="146295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1637004" y="6450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1650858" y="114382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647394" y="1659904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1647394" y="2162131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643930" y="267821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640466" y="31596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2121913" y="14283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620676" y="139369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3136758" y="13590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3635522" y="14976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4134286" y="14629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4615730" y="14283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5097175" y="13937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5595938" y="135907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6094702" y="14976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3336738" y="4687660"/>
              <a:ext cx="5042128" cy="892630"/>
              <a:chOff x="1164159" y="3639910"/>
              <a:chExt cx="5280252" cy="892630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164159" y="3645354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279264" y="3648075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4597921" y="3639910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5781062" y="3642631"/>
                <a:ext cx="663349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1834782" y="1184666"/>
              <a:ext cx="1161979" cy="2560002"/>
              <a:chOff x="63995" y="136916"/>
              <a:chExt cx="1161979" cy="2560002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73163" y="795445"/>
                <a:ext cx="1152811" cy="5822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71125" y="1453886"/>
                <a:ext cx="1152811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63995" y="2114640"/>
                <a:ext cx="1161215" cy="5822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68682" y="136916"/>
                <a:ext cx="1152812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 b="1">
                    <a:solidFill>
                      <a:schemeClr val="tx1"/>
                    </a:solidFill>
                  </a:rPr>
                  <a:t>〇位</a:t>
                </a:r>
                <a:r>
                  <a:rPr kumimoji="1" lang="ja-JP" altLang="en-US" sz="1100" b="1" baseline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1100" b="1">
                    <a:solidFill>
                      <a:schemeClr val="tx1"/>
                    </a:solidFill>
                  </a:rPr>
                  <a:t>スコア</a:t>
                </a: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9308688" y="1188333"/>
              <a:ext cx="994081" cy="1229286"/>
              <a:chOff x="7537901" y="140583"/>
              <a:chExt cx="994081" cy="1229286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7537901" y="140583"/>
                <a:ext cx="994081" cy="12292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あと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　ターン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7758280" y="447817"/>
                <a:ext cx="538165" cy="552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800" b="1">
                    <a:solidFill>
                      <a:schemeClr val="tx1"/>
                    </a:solidFill>
                  </a:rPr>
                  <a:t>〇</a:t>
                </a:r>
                <a:endParaRPr kumimoji="1" lang="en-US" altLang="ja-JP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楕円 7"/>
            <p:cNvSpPr/>
            <p:nvPr/>
          </p:nvSpPr>
          <p:spPr>
            <a:xfrm>
              <a:off x="9497293" y="2464625"/>
              <a:ext cx="758599" cy="7279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400" b="1">
                  <a:solidFill>
                    <a:schemeClr val="tx1"/>
                  </a:solidFill>
                </a:rPr>
                <a:t>０</a:t>
              </a:r>
              <a:endParaRPr kumimoji="1" lang="ja-JP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483336" y="4695825"/>
              <a:ext cx="633433" cy="8844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40" name="上矢印 39"/>
            <p:cNvSpPr/>
            <p:nvPr/>
          </p:nvSpPr>
          <p:spPr>
            <a:xfrm rot="18548832">
              <a:off x="8517465" y="3509665"/>
              <a:ext cx="429491" cy="565524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402041" y="201377"/>
            <a:ext cx="675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●　ターン開始時のアニメーション</a:t>
            </a:r>
            <a:endParaRPr kumimoji="1" lang="ja-JP" altLang="en-US" sz="2800"/>
          </a:p>
        </p:txBody>
      </p:sp>
      <p:sp>
        <p:nvSpPr>
          <p:cNvPr id="43" name="楕円 42"/>
          <p:cNvSpPr/>
          <p:nvPr/>
        </p:nvSpPr>
        <p:spPr>
          <a:xfrm>
            <a:off x="2371751" y="1228920"/>
            <a:ext cx="1759527" cy="2400971"/>
          </a:xfrm>
          <a:prstGeom prst="ellipse">
            <a:avLst/>
          </a:prstGeom>
          <a:solidFill>
            <a:srgbClr val="FF0000">
              <a:alpha val="3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34552" y="767255"/>
            <a:ext cx="176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・スコア</a:t>
            </a:r>
            <a:endParaRPr kumimoji="1" lang="ja-JP" altLang="en-US" sz="2400"/>
          </a:p>
        </p:txBody>
      </p:sp>
      <p:cxnSp>
        <p:nvCxnSpPr>
          <p:cNvPr id="46" name="直線コネクタ 45"/>
          <p:cNvCxnSpPr>
            <a:stCxn id="44" idx="2"/>
            <a:endCxn id="43" idx="1"/>
          </p:cNvCxnSpPr>
          <p:nvPr/>
        </p:nvCxnSpPr>
        <p:spPr>
          <a:xfrm>
            <a:off x="2516923" y="1228920"/>
            <a:ext cx="112505" cy="3516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740306" y="5115576"/>
            <a:ext cx="876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smtClean="0"/>
              <a:t>スコアはターン開始時に　①各プレイヤースコア加算</a:t>
            </a:r>
            <a:endParaRPr lang="en-US" altLang="ja-JP" sz="2400" smtClean="0"/>
          </a:p>
          <a:p>
            <a:pPr algn="ctr"/>
            <a:r>
              <a:rPr kumimoji="1" lang="en-US" altLang="ja-JP" sz="2400"/>
              <a:t>	</a:t>
            </a:r>
            <a:r>
              <a:rPr lang="ja-JP" altLang="en-US" sz="2400"/>
              <a:t>　</a:t>
            </a:r>
            <a:r>
              <a:rPr lang="ja-JP" altLang="en-US" sz="2400" smtClean="0"/>
              <a:t>　</a:t>
            </a:r>
            <a:r>
              <a:rPr kumimoji="1" lang="ja-JP" altLang="en-US" sz="2400" smtClean="0"/>
              <a:t>②順位変動</a:t>
            </a:r>
            <a:endParaRPr lang="en-US" altLang="ja-JP" sz="2400"/>
          </a:p>
          <a:p>
            <a:pPr algn="ctr"/>
            <a:r>
              <a:rPr kumimoji="1" lang="ja-JP" altLang="en-US" sz="2400" smtClean="0"/>
              <a:t>これを同時にアニメーションさせる</a:t>
            </a:r>
            <a:endParaRPr kumimoji="1"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41360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/>
          <p:cNvSpPr/>
          <p:nvPr/>
        </p:nvSpPr>
        <p:spPr>
          <a:xfrm>
            <a:off x="206672" y="476410"/>
            <a:ext cx="1936845" cy="193032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smtClean="0">
                <a:solidFill>
                  <a:schemeClr val="tx1"/>
                </a:solidFill>
              </a:rPr>
              <a:t>２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929598" y="1398527"/>
            <a:ext cx="3360688" cy="902221"/>
            <a:chOff x="3510115" y="1209359"/>
            <a:chExt cx="4734231" cy="1268369"/>
          </a:xfrm>
        </p:grpSpPr>
        <p:sp>
          <p:nvSpPr>
            <p:cNvPr id="2" name="正方形/長方形 1"/>
            <p:cNvSpPr/>
            <p:nvPr/>
          </p:nvSpPr>
          <p:spPr>
            <a:xfrm>
              <a:off x="7300449" y="1209367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6356552" y="1209362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397909" y="1209361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454012" y="1209360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510115" y="1209359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600" b="1">
                  <a:solidFill>
                    <a:srgbClr val="FFC000"/>
                  </a:solidFill>
                </a:rPr>
                <a:t>$</a:t>
              </a:r>
              <a:endParaRPr kumimoji="1" lang="ja-JP" altLang="en-US" sz="1400" b="1">
                <a:solidFill>
                  <a:srgbClr val="FFC00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658634" y="1476734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smtClean="0"/>
              <a:t>０</a:t>
            </a:r>
            <a:endParaRPr kumimoji="1" lang="ja-JP" altLang="en-US" sz="4800" b="1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19296" y="1483402"/>
            <a:ext cx="513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smtClean="0"/>
              <a:t>,</a:t>
            </a:r>
            <a:endParaRPr kumimoji="1" lang="ja-JP" altLang="en-US" sz="5400" b="1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55518" y="1483402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 smtClean="0"/>
              <a:t>7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47415" y="1491481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/>
              <a:t>7</a:t>
            </a:r>
            <a:endParaRPr kumimoji="1" lang="ja-JP" altLang="en-US" sz="4800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98762" y="1491481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/>
              <a:t>7</a:t>
            </a:r>
            <a:endParaRPr kumimoji="1" lang="ja-JP" altLang="en-US" sz="4800" b="1"/>
          </a:p>
        </p:txBody>
      </p:sp>
      <p:sp>
        <p:nvSpPr>
          <p:cNvPr id="17" name="正方形/長方形 16"/>
          <p:cNvSpPr/>
          <p:nvPr/>
        </p:nvSpPr>
        <p:spPr>
          <a:xfrm>
            <a:off x="1929598" y="899652"/>
            <a:ext cx="3360688" cy="4914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プレイヤー１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>
            <a:off x="1175094" y="2300742"/>
            <a:ext cx="0" cy="368716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78152" y="2684206"/>
            <a:ext cx="88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順位</a:t>
            </a:r>
            <a:endParaRPr kumimoji="1" lang="ja-JP" altLang="en-US" sz="2400"/>
          </a:p>
        </p:txBody>
      </p:sp>
      <p:cxnSp>
        <p:nvCxnSpPr>
          <p:cNvPr id="47" name="直線コネクタ 46"/>
          <p:cNvCxnSpPr/>
          <p:nvPr/>
        </p:nvCxnSpPr>
        <p:spPr>
          <a:xfrm>
            <a:off x="2915135" y="2341246"/>
            <a:ext cx="6353" cy="34296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492993" y="2684206"/>
            <a:ext cx="341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プレイヤー名</a:t>
            </a:r>
            <a:endParaRPr lang="en-US" altLang="ja-JP" sz="2400" smtClean="0"/>
          </a:p>
          <a:p>
            <a:r>
              <a:rPr kumimoji="1" lang="ja-JP" altLang="en-US" sz="2400" smtClean="0"/>
              <a:t>現在までのスコア</a:t>
            </a:r>
            <a:endParaRPr kumimoji="1" lang="ja-JP" altLang="en-US" sz="240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771061" y="181698"/>
            <a:ext cx="1764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smtClean="0"/>
              <a:t>案①</a:t>
            </a:r>
            <a:endParaRPr kumimoji="1" lang="ja-JP" altLang="en-US" sz="2400" b="1"/>
          </a:p>
        </p:txBody>
      </p:sp>
      <p:sp>
        <p:nvSpPr>
          <p:cNvPr id="67" name="上矢印 66"/>
          <p:cNvSpPr/>
          <p:nvPr/>
        </p:nvSpPr>
        <p:spPr>
          <a:xfrm rot="5400000">
            <a:off x="5709607" y="1372119"/>
            <a:ext cx="501445" cy="45358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/>
          <p:cNvSpPr/>
          <p:nvPr/>
        </p:nvSpPr>
        <p:spPr>
          <a:xfrm>
            <a:off x="6430634" y="643363"/>
            <a:ext cx="1936845" cy="193032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smtClean="0">
                <a:solidFill>
                  <a:schemeClr val="tx1"/>
                </a:solidFill>
              </a:rPr>
              <a:t>２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69" name="グループ化 68"/>
          <p:cNvGrpSpPr/>
          <p:nvPr/>
        </p:nvGrpSpPr>
        <p:grpSpPr>
          <a:xfrm>
            <a:off x="8153560" y="1565480"/>
            <a:ext cx="3360688" cy="902221"/>
            <a:chOff x="3510115" y="1209359"/>
            <a:chExt cx="4734231" cy="1268369"/>
          </a:xfrm>
        </p:grpSpPr>
        <p:sp>
          <p:nvSpPr>
            <p:cNvPr id="70" name="正方形/長方形 69"/>
            <p:cNvSpPr/>
            <p:nvPr/>
          </p:nvSpPr>
          <p:spPr>
            <a:xfrm>
              <a:off x="7300449" y="1209367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6356552" y="1209362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397909" y="1209361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4454012" y="1209360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3510115" y="1209359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600" b="1">
                  <a:solidFill>
                    <a:srgbClr val="FFC000"/>
                  </a:solidFill>
                </a:rPr>
                <a:t>$</a:t>
              </a:r>
              <a:endParaRPr kumimoji="1" lang="ja-JP" altLang="en-US" sz="1400" b="1">
                <a:solidFill>
                  <a:srgbClr val="FFC000"/>
                </a:solidFill>
              </a:endParaRPr>
            </a:p>
          </p:txBody>
        </p:sp>
      </p:grpSp>
      <p:sp>
        <p:nvSpPr>
          <p:cNvPr id="83" name="テキスト ボックス 82"/>
          <p:cNvSpPr txBox="1"/>
          <p:nvPr/>
        </p:nvSpPr>
        <p:spPr>
          <a:xfrm>
            <a:off x="9243258" y="1650355"/>
            <a:ext cx="513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smtClean="0"/>
              <a:t>,</a:t>
            </a:r>
            <a:endParaRPr kumimoji="1" lang="ja-JP" altLang="en-US" sz="5400" b="1"/>
          </a:p>
        </p:txBody>
      </p:sp>
      <p:grpSp>
        <p:nvGrpSpPr>
          <p:cNvPr id="9" name="グループ化 8"/>
          <p:cNvGrpSpPr/>
          <p:nvPr/>
        </p:nvGrpSpPr>
        <p:grpSpPr>
          <a:xfrm>
            <a:off x="8656264" y="1391069"/>
            <a:ext cx="3240672" cy="1342158"/>
            <a:chOff x="8882596" y="1643687"/>
            <a:chExt cx="2553131" cy="1057403"/>
          </a:xfrm>
        </p:grpSpPr>
        <p:sp>
          <p:nvSpPr>
            <p:cNvPr id="82" name="テキスト ボックス 81"/>
            <p:cNvSpPr txBox="1"/>
            <p:nvPr/>
          </p:nvSpPr>
          <p:spPr>
            <a:xfrm>
              <a:off x="8882596" y="1643687"/>
              <a:ext cx="513003" cy="1042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000" b="1"/>
                <a:t>１</a:t>
              </a:r>
              <a:endParaRPr kumimoji="1" lang="ja-JP" altLang="en-US" sz="8000" b="1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9579480" y="1650355"/>
              <a:ext cx="513003" cy="1042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000" b="1"/>
                <a:t>１</a:t>
              </a:r>
              <a:endParaRPr lang="en-US" altLang="ja-JP" sz="8000" b="1" smtClean="0"/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10271377" y="1658434"/>
              <a:ext cx="513003" cy="1042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000" b="1" smtClean="0"/>
                <a:t>１</a:t>
              </a:r>
              <a:endParaRPr kumimoji="1" lang="ja-JP" altLang="en-US" sz="8000" b="1"/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922724" y="1658434"/>
              <a:ext cx="513003" cy="104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8000" b="1" smtClean="0"/>
                <a:t>１</a:t>
              </a:r>
              <a:endParaRPr kumimoji="1" lang="ja-JP" altLang="en-US" sz="8000" b="1"/>
            </a:p>
          </p:txBody>
        </p:sp>
      </p:grpSp>
      <p:sp>
        <p:nvSpPr>
          <p:cNvPr id="87" name="正方形/長方形 86"/>
          <p:cNvSpPr/>
          <p:nvPr/>
        </p:nvSpPr>
        <p:spPr>
          <a:xfrm>
            <a:off x="8153560" y="1066605"/>
            <a:ext cx="3360688" cy="4914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プレイヤー１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07463" y="2899649"/>
            <a:ext cx="4574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smtClean="0"/>
              <a:t>スコアを更新と同時に一瞬</a:t>
            </a:r>
            <a:r>
              <a:rPr lang="en-US" altLang="ja-JP" sz="2000" smtClean="0"/>
              <a:t>(0,5s)</a:t>
            </a:r>
            <a:r>
              <a:rPr lang="ja-JP" altLang="en-US" sz="2000" smtClean="0"/>
              <a:t>拡大</a:t>
            </a:r>
            <a:endParaRPr lang="en-US" altLang="ja-JP" sz="2000" smtClean="0"/>
          </a:p>
        </p:txBody>
      </p:sp>
      <p:sp>
        <p:nvSpPr>
          <p:cNvPr id="91" name="上矢印 90"/>
          <p:cNvSpPr/>
          <p:nvPr/>
        </p:nvSpPr>
        <p:spPr>
          <a:xfrm rot="5400000">
            <a:off x="609615" y="4639189"/>
            <a:ext cx="501445" cy="45358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/>
          <p:cNvSpPr/>
          <p:nvPr/>
        </p:nvSpPr>
        <p:spPr>
          <a:xfrm>
            <a:off x="1524778" y="3877081"/>
            <a:ext cx="1936845" cy="193032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>
                <a:solidFill>
                  <a:schemeClr val="tx1"/>
                </a:solidFill>
              </a:rPr>
              <a:t>１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93" name="グループ化 92"/>
          <p:cNvGrpSpPr/>
          <p:nvPr/>
        </p:nvGrpSpPr>
        <p:grpSpPr>
          <a:xfrm>
            <a:off x="3247704" y="4799198"/>
            <a:ext cx="3360688" cy="902221"/>
            <a:chOff x="3510115" y="1209359"/>
            <a:chExt cx="4734231" cy="1268369"/>
          </a:xfrm>
        </p:grpSpPr>
        <p:sp>
          <p:nvSpPr>
            <p:cNvPr id="94" name="正方形/長方形 93"/>
            <p:cNvSpPr/>
            <p:nvPr/>
          </p:nvSpPr>
          <p:spPr>
            <a:xfrm>
              <a:off x="7300449" y="1209367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6356552" y="1209362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5397909" y="1209361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4454012" y="1209360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510115" y="1209359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600" b="1">
                  <a:solidFill>
                    <a:srgbClr val="FFC000"/>
                  </a:solidFill>
                </a:rPr>
                <a:t>$</a:t>
              </a:r>
              <a:endParaRPr kumimoji="1" lang="ja-JP" altLang="en-US" sz="1400" b="1">
                <a:solidFill>
                  <a:srgbClr val="FFC000"/>
                </a:solidFill>
              </a:endParaRPr>
            </a:p>
          </p:txBody>
        </p:sp>
      </p:grpSp>
      <p:sp>
        <p:nvSpPr>
          <p:cNvPr id="99" name="テキスト ボックス 98"/>
          <p:cNvSpPr txBox="1"/>
          <p:nvPr/>
        </p:nvSpPr>
        <p:spPr>
          <a:xfrm>
            <a:off x="3976740" y="4877405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/>
              <a:t>1</a:t>
            </a:r>
            <a:endParaRPr kumimoji="1" lang="ja-JP" altLang="en-US" sz="4800" b="1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337402" y="4884073"/>
            <a:ext cx="513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smtClean="0"/>
              <a:t>,</a:t>
            </a:r>
            <a:endParaRPr kumimoji="1" lang="ja-JP" altLang="en-US" sz="5400" b="1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673624" y="4884073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/>
              <a:t>1</a:t>
            </a:r>
            <a:endParaRPr lang="en-US" altLang="ja-JP" sz="4800" b="1" smtClean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365521" y="4892152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smtClean="0"/>
              <a:t>1</a:t>
            </a:r>
            <a:endParaRPr kumimoji="1" lang="ja-JP" altLang="en-US" sz="4800" b="1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016868" y="4892152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 smtClean="0"/>
              <a:t>1</a:t>
            </a:r>
            <a:endParaRPr kumimoji="1" lang="ja-JP" altLang="en-US" sz="4800" b="1"/>
          </a:p>
        </p:txBody>
      </p:sp>
      <p:sp>
        <p:nvSpPr>
          <p:cNvPr id="104" name="正方形/長方形 103"/>
          <p:cNvSpPr/>
          <p:nvPr/>
        </p:nvSpPr>
        <p:spPr>
          <a:xfrm>
            <a:off x="3247704" y="4300323"/>
            <a:ext cx="3360688" cy="4914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プレイヤー１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08" name="上矢印 107"/>
          <p:cNvSpPr/>
          <p:nvPr/>
        </p:nvSpPr>
        <p:spPr>
          <a:xfrm>
            <a:off x="2121535" y="4559699"/>
            <a:ext cx="731651" cy="1155371"/>
          </a:xfrm>
          <a:prstGeom prst="upArrow">
            <a:avLst>
              <a:gd name="adj1" fmla="val 32750"/>
              <a:gd name="adj2" fmla="val 95999"/>
            </a:avLst>
          </a:prstGeom>
          <a:gradFill>
            <a:gsLst>
              <a:gs pos="0">
                <a:srgbClr val="FF0000"/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rgbClr val="E6BDB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474538" y="5892277"/>
            <a:ext cx="804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スコア完成と同時に、順位に変動があれば順位を更新</a:t>
            </a:r>
            <a:endParaRPr lang="en-US" altLang="ja-JP" sz="2400" smtClean="0"/>
          </a:p>
          <a:p>
            <a:r>
              <a:rPr lang="en-US" altLang="ja-JP" sz="2400" smtClean="0"/>
              <a:t>Down</a:t>
            </a:r>
            <a:r>
              <a:rPr lang="ja-JP" altLang="en-US" sz="2400" smtClean="0"/>
              <a:t>が下矢印、</a:t>
            </a:r>
            <a:r>
              <a:rPr lang="en-US" altLang="ja-JP" sz="2400" smtClean="0"/>
              <a:t>UP</a:t>
            </a:r>
            <a:r>
              <a:rPr lang="ja-JP" altLang="en-US" sz="2400" smtClean="0"/>
              <a:t>が上矢印</a:t>
            </a:r>
            <a:endParaRPr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36177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231 L 0.0026 -0.1152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/>
          <p:cNvSpPr/>
          <p:nvPr/>
        </p:nvSpPr>
        <p:spPr>
          <a:xfrm>
            <a:off x="206672" y="476410"/>
            <a:ext cx="1936845" cy="193032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>
                <a:solidFill>
                  <a:schemeClr val="tx1"/>
                </a:solidFill>
              </a:rPr>
              <a:t>１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929598" y="1398527"/>
            <a:ext cx="3360688" cy="902221"/>
            <a:chOff x="3510115" y="1209359"/>
            <a:chExt cx="4734231" cy="1268369"/>
          </a:xfrm>
        </p:grpSpPr>
        <p:sp>
          <p:nvSpPr>
            <p:cNvPr id="2" name="正方形/長方形 1"/>
            <p:cNvSpPr/>
            <p:nvPr/>
          </p:nvSpPr>
          <p:spPr>
            <a:xfrm>
              <a:off x="7300449" y="1209367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6356552" y="1209362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397909" y="1209361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454012" y="1209360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510115" y="1209359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600" b="1">
                  <a:solidFill>
                    <a:srgbClr val="FFC000"/>
                  </a:solidFill>
                </a:rPr>
                <a:t>$</a:t>
              </a:r>
              <a:endParaRPr kumimoji="1" lang="ja-JP" altLang="en-US" sz="1400" b="1">
                <a:solidFill>
                  <a:srgbClr val="FFC00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658634" y="1476734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smtClean="0"/>
              <a:t>０</a:t>
            </a:r>
            <a:endParaRPr kumimoji="1" lang="ja-JP" altLang="en-US" sz="4800" b="1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19296" y="1483402"/>
            <a:ext cx="513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smtClean="0"/>
              <a:t>,</a:t>
            </a:r>
            <a:endParaRPr kumimoji="1" lang="ja-JP" altLang="en-US" sz="5400" b="1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55518" y="1483402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 smtClean="0"/>
              <a:t>7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47415" y="1491481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/>
              <a:t>7</a:t>
            </a:r>
            <a:endParaRPr kumimoji="1" lang="ja-JP" altLang="en-US" sz="4800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98762" y="1491481"/>
            <a:ext cx="51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/>
              <a:t>7</a:t>
            </a:r>
            <a:endParaRPr kumimoji="1" lang="ja-JP" altLang="en-US" sz="4800" b="1"/>
          </a:p>
        </p:txBody>
      </p:sp>
      <p:sp>
        <p:nvSpPr>
          <p:cNvPr id="17" name="正方形/長方形 16"/>
          <p:cNvSpPr/>
          <p:nvPr/>
        </p:nvSpPr>
        <p:spPr>
          <a:xfrm>
            <a:off x="1929598" y="899652"/>
            <a:ext cx="3360688" cy="4914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プレイヤー１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8" name="上矢印 17"/>
          <p:cNvSpPr/>
          <p:nvPr/>
        </p:nvSpPr>
        <p:spPr>
          <a:xfrm rot="5400000">
            <a:off x="5709607" y="1372119"/>
            <a:ext cx="501445" cy="45358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6414048" y="526320"/>
            <a:ext cx="1936845" cy="193032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>
                <a:solidFill>
                  <a:schemeClr val="tx1"/>
                </a:solidFill>
              </a:rPr>
              <a:t>１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8136974" y="1448437"/>
            <a:ext cx="3360688" cy="902221"/>
            <a:chOff x="3510115" y="1209359"/>
            <a:chExt cx="4734231" cy="1268369"/>
          </a:xfrm>
        </p:grpSpPr>
        <p:sp>
          <p:nvSpPr>
            <p:cNvPr id="21" name="正方形/長方形 20"/>
            <p:cNvSpPr/>
            <p:nvPr/>
          </p:nvSpPr>
          <p:spPr>
            <a:xfrm>
              <a:off x="7300449" y="1209367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356552" y="1209362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397909" y="1209361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454012" y="1209360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510115" y="1209359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600" b="1">
                  <a:solidFill>
                    <a:srgbClr val="FFC000"/>
                  </a:solidFill>
                </a:rPr>
                <a:t>$</a:t>
              </a:r>
              <a:endParaRPr kumimoji="1" lang="ja-JP" altLang="en-US" sz="1400" b="1">
                <a:solidFill>
                  <a:srgbClr val="FFC000"/>
                </a:solidFill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9226672" y="1533312"/>
            <a:ext cx="513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smtClean="0"/>
              <a:t>,</a:t>
            </a:r>
            <a:endParaRPr kumimoji="1" lang="ja-JP" altLang="en-US" sz="5400" b="1"/>
          </a:p>
        </p:txBody>
      </p:sp>
      <p:grpSp>
        <p:nvGrpSpPr>
          <p:cNvPr id="79" name="グループ化 78"/>
          <p:cNvGrpSpPr/>
          <p:nvPr/>
        </p:nvGrpSpPr>
        <p:grpSpPr>
          <a:xfrm>
            <a:off x="8866010" y="1514587"/>
            <a:ext cx="2577017" cy="1706063"/>
            <a:chOff x="8866010" y="1098945"/>
            <a:chExt cx="2577017" cy="1706063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8889896" y="1959264"/>
              <a:ext cx="513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b="1" smtClean="0"/>
                <a:t>１</a:t>
              </a:r>
              <a:endParaRPr kumimoji="1" lang="ja-JP" altLang="en-US" sz="4800" b="1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586780" y="1965932"/>
              <a:ext cx="513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b="1"/>
                <a:t>１</a:t>
              </a:r>
              <a:endParaRPr lang="en-US" altLang="ja-JP" sz="4800" b="1" smtClean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0278677" y="1974011"/>
              <a:ext cx="513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b="1" smtClean="0"/>
                <a:t>１</a:t>
              </a:r>
              <a:endParaRPr kumimoji="1" lang="ja-JP" altLang="en-US" sz="4800" b="1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0930024" y="1974011"/>
              <a:ext cx="513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b="1" smtClean="0"/>
                <a:t>１</a:t>
              </a:r>
              <a:endParaRPr kumimoji="1" lang="ja-JP" altLang="en-US" sz="4800" b="1"/>
            </a:p>
          </p:txBody>
        </p:sp>
        <p:grpSp>
          <p:nvGrpSpPr>
            <p:cNvPr id="78" name="グループ化 77"/>
            <p:cNvGrpSpPr/>
            <p:nvPr/>
          </p:nvGrpSpPr>
          <p:grpSpPr>
            <a:xfrm>
              <a:off x="8866010" y="1098945"/>
              <a:ext cx="2553131" cy="934402"/>
              <a:chOff x="8866010" y="1098945"/>
              <a:chExt cx="2553131" cy="934402"/>
            </a:xfrm>
          </p:grpSpPr>
          <p:grpSp>
            <p:nvGrpSpPr>
              <p:cNvPr id="77" name="グループ化 76"/>
              <p:cNvGrpSpPr/>
              <p:nvPr/>
            </p:nvGrpSpPr>
            <p:grpSpPr>
              <a:xfrm>
                <a:off x="8866010" y="1098945"/>
                <a:ext cx="2553131" cy="845744"/>
                <a:chOff x="8866010" y="1098945"/>
                <a:chExt cx="2553131" cy="845744"/>
              </a:xfrm>
            </p:grpSpPr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8866010" y="1098945"/>
                  <a:ext cx="5130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4800" b="1" smtClean="0"/>
                    <a:t>０</a:t>
                  </a:r>
                  <a:endParaRPr kumimoji="1" lang="ja-JP" altLang="en-US" sz="4800" b="1"/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9562894" y="1105613"/>
                  <a:ext cx="5130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4800" b="1" smtClean="0"/>
                    <a:t>7</a:t>
                  </a: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10254791" y="1113692"/>
                  <a:ext cx="5130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4800" b="1"/>
                    <a:t>7</a:t>
                  </a:r>
                  <a:endParaRPr kumimoji="1" lang="ja-JP" altLang="en-US" sz="4800" b="1"/>
                </a:p>
              </p:txBody>
            </p: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10906138" y="1113692"/>
                  <a:ext cx="5130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4800" b="1"/>
                    <a:t>7</a:t>
                  </a:r>
                  <a:endParaRPr kumimoji="1" lang="ja-JP" altLang="en-US" sz="4800" b="1"/>
                </a:p>
              </p:txBody>
            </p:sp>
          </p:grpSp>
          <p:sp>
            <p:nvSpPr>
              <p:cNvPr id="39" name="上矢印 38"/>
              <p:cNvSpPr/>
              <p:nvPr/>
            </p:nvSpPr>
            <p:spPr>
              <a:xfrm>
                <a:off x="9693929" y="1770089"/>
                <a:ext cx="250723" cy="244285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上矢印 39"/>
              <p:cNvSpPr/>
              <p:nvPr/>
            </p:nvSpPr>
            <p:spPr>
              <a:xfrm>
                <a:off x="9006479" y="1789062"/>
                <a:ext cx="250723" cy="244285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上矢印 40"/>
              <p:cNvSpPr/>
              <p:nvPr/>
            </p:nvSpPr>
            <p:spPr>
              <a:xfrm>
                <a:off x="10363973" y="1789062"/>
                <a:ext cx="250723" cy="244285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上矢印 41"/>
              <p:cNvSpPr/>
              <p:nvPr/>
            </p:nvSpPr>
            <p:spPr>
              <a:xfrm>
                <a:off x="11034017" y="1789062"/>
                <a:ext cx="250723" cy="244285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1" name="正方形/長方形 30"/>
          <p:cNvSpPr/>
          <p:nvPr/>
        </p:nvSpPr>
        <p:spPr>
          <a:xfrm>
            <a:off x="8136974" y="949562"/>
            <a:ext cx="3360688" cy="4914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プレイヤー１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733536" y="2381430"/>
            <a:ext cx="578238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smtClean="0"/>
          </a:p>
          <a:p>
            <a:r>
              <a:rPr lang="ja-JP" altLang="en-US" smtClean="0"/>
              <a:t>各桁でボックス内の数字</a:t>
            </a:r>
            <a:r>
              <a:rPr lang="en-US" altLang="ja-JP" smtClean="0"/>
              <a:t>(</a:t>
            </a:r>
            <a:r>
              <a:rPr lang="ja-JP" altLang="en-US" smtClean="0"/>
              <a:t>前ターンまでのもの</a:t>
            </a:r>
            <a:r>
              <a:rPr lang="en-US" altLang="ja-JP" smtClean="0"/>
              <a:t>)</a:t>
            </a:r>
            <a:r>
              <a:rPr lang="ja-JP" altLang="en-US" smtClean="0"/>
              <a:t>を上に</a:t>
            </a:r>
            <a:endParaRPr lang="en-US" altLang="ja-JP" smtClean="0"/>
          </a:p>
          <a:p>
            <a:r>
              <a:rPr kumimoji="1" lang="ja-JP" altLang="en-US"/>
              <a:t>下</a:t>
            </a:r>
            <a:r>
              <a:rPr kumimoji="1" lang="ja-JP" altLang="en-US" smtClean="0"/>
              <a:t>から新しい数字をアニメーションさせる</a:t>
            </a:r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1175094" y="2300742"/>
            <a:ext cx="0" cy="368716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78152" y="2684206"/>
            <a:ext cx="88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順位</a:t>
            </a:r>
            <a:endParaRPr kumimoji="1" lang="ja-JP" altLang="en-US" sz="2400"/>
          </a:p>
        </p:txBody>
      </p:sp>
      <p:cxnSp>
        <p:nvCxnSpPr>
          <p:cNvPr id="47" name="直線コネクタ 46"/>
          <p:cNvCxnSpPr/>
          <p:nvPr/>
        </p:nvCxnSpPr>
        <p:spPr>
          <a:xfrm>
            <a:off x="2915135" y="2341246"/>
            <a:ext cx="6353" cy="34296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492993" y="2684206"/>
            <a:ext cx="341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プレイヤー名</a:t>
            </a:r>
            <a:endParaRPr lang="en-US" altLang="ja-JP" sz="2400" smtClean="0"/>
          </a:p>
          <a:p>
            <a:r>
              <a:rPr kumimoji="1" lang="ja-JP" altLang="en-US" sz="2400" smtClean="0"/>
              <a:t>現在までのスコア</a:t>
            </a:r>
            <a:endParaRPr kumimoji="1" lang="ja-JP" altLang="en-US" sz="2400"/>
          </a:p>
        </p:txBody>
      </p:sp>
      <p:sp>
        <p:nvSpPr>
          <p:cNvPr id="53" name="上矢印 52"/>
          <p:cNvSpPr/>
          <p:nvPr/>
        </p:nvSpPr>
        <p:spPr>
          <a:xfrm rot="5400000">
            <a:off x="2114810" y="4723641"/>
            <a:ext cx="501445" cy="45358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3201470" y="3785052"/>
            <a:ext cx="1936845" cy="193032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600" smtClean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55" name="グループ化 54"/>
          <p:cNvGrpSpPr/>
          <p:nvPr/>
        </p:nvGrpSpPr>
        <p:grpSpPr>
          <a:xfrm>
            <a:off x="4924396" y="4707169"/>
            <a:ext cx="3360688" cy="902221"/>
            <a:chOff x="3510115" y="1209359"/>
            <a:chExt cx="4734231" cy="1268369"/>
          </a:xfrm>
        </p:grpSpPr>
        <p:sp>
          <p:nvSpPr>
            <p:cNvPr id="56" name="正方形/長方形 55"/>
            <p:cNvSpPr/>
            <p:nvPr/>
          </p:nvSpPr>
          <p:spPr>
            <a:xfrm>
              <a:off x="7300449" y="1209367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356552" y="1209362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397909" y="1209361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454012" y="1209360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510115" y="1209359"/>
              <a:ext cx="943897" cy="12683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600" b="1">
                  <a:solidFill>
                    <a:srgbClr val="FFC000"/>
                  </a:solidFill>
                </a:rPr>
                <a:t>$</a:t>
              </a:r>
              <a:endParaRPr kumimoji="1" lang="ja-JP" altLang="en-US" sz="1400" b="1">
                <a:solidFill>
                  <a:srgbClr val="FFC000"/>
                </a:solidFill>
              </a:endParaRPr>
            </a:p>
          </p:txBody>
        </p:sp>
      </p:grpSp>
      <p:sp>
        <p:nvSpPr>
          <p:cNvPr id="62" name="テキスト ボックス 61"/>
          <p:cNvSpPr txBox="1"/>
          <p:nvPr/>
        </p:nvSpPr>
        <p:spPr>
          <a:xfrm>
            <a:off x="6014094" y="4792044"/>
            <a:ext cx="513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smtClean="0"/>
              <a:t>,</a:t>
            </a:r>
            <a:endParaRPr kumimoji="1" lang="ja-JP" altLang="en-US" sz="5400" b="1"/>
          </a:p>
        </p:txBody>
      </p:sp>
      <p:grpSp>
        <p:nvGrpSpPr>
          <p:cNvPr id="80" name="グループ化 79"/>
          <p:cNvGrpSpPr/>
          <p:nvPr/>
        </p:nvGrpSpPr>
        <p:grpSpPr>
          <a:xfrm>
            <a:off x="5653432" y="5201020"/>
            <a:ext cx="2553131" cy="845744"/>
            <a:chOff x="5653432" y="4785376"/>
            <a:chExt cx="2553131" cy="845744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5653432" y="4785376"/>
              <a:ext cx="513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b="1"/>
                <a:t>１</a:t>
              </a:r>
              <a:endParaRPr kumimoji="1" lang="ja-JP" altLang="en-US" sz="4800" b="1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6350316" y="4792044"/>
              <a:ext cx="513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b="1" smtClean="0"/>
                <a:t>１</a:t>
              </a:r>
              <a:endParaRPr lang="en-US" altLang="ja-JP" sz="4800" b="1" smtClean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7042213" y="4800123"/>
              <a:ext cx="513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b="1" smtClean="0"/>
                <a:t>１</a:t>
              </a:r>
              <a:endParaRPr kumimoji="1" lang="ja-JP" altLang="en-US" sz="4800" b="1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7693560" y="4800123"/>
              <a:ext cx="513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b="1"/>
                <a:t>１</a:t>
              </a:r>
              <a:endParaRPr kumimoji="1" lang="ja-JP" altLang="en-US" sz="4800" b="1"/>
            </a:p>
          </p:txBody>
        </p:sp>
      </p:grpSp>
      <p:sp>
        <p:nvSpPr>
          <p:cNvPr id="66" name="正方形/長方形 65"/>
          <p:cNvSpPr/>
          <p:nvPr/>
        </p:nvSpPr>
        <p:spPr>
          <a:xfrm>
            <a:off x="4924396" y="4208294"/>
            <a:ext cx="3360688" cy="4914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プレイヤー１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463327" y="5632643"/>
            <a:ext cx="804592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sz="2400" smtClean="0"/>
          </a:p>
          <a:p>
            <a:r>
              <a:rPr lang="ja-JP" altLang="en-US" sz="2400" smtClean="0"/>
              <a:t>スコア完成と同時に、順位に変動があれば順位を更新</a:t>
            </a:r>
            <a:endParaRPr lang="en-US" altLang="ja-JP" sz="2400" smtClean="0"/>
          </a:p>
          <a:p>
            <a:r>
              <a:rPr lang="en-US" altLang="ja-JP" sz="2400" smtClean="0"/>
              <a:t>Down</a:t>
            </a:r>
            <a:r>
              <a:rPr lang="ja-JP" altLang="en-US" sz="2400" smtClean="0"/>
              <a:t>が下矢印、</a:t>
            </a:r>
            <a:r>
              <a:rPr lang="en-US" altLang="ja-JP" sz="2400" smtClean="0"/>
              <a:t>UP</a:t>
            </a:r>
            <a:r>
              <a:rPr lang="ja-JP" altLang="en-US" sz="2400" smtClean="0"/>
              <a:t>が上矢印</a:t>
            </a:r>
            <a:endParaRPr lang="en-US" altLang="ja-JP" sz="2400" smtClean="0"/>
          </a:p>
        </p:txBody>
      </p:sp>
      <p:sp>
        <p:nvSpPr>
          <p:cNvPr id="72" name="上矢印 71"/>
          <p:cNvSpPr/>
          <p:nvPr/>
        </p:nvSpPr>
        <p:spPr>
          <a:xfrm rot="10800000">
            <a:off x="3792394" y="3763374"/>
            <a:ext cx="731651" cy="1155371"/>
          </a:xfrm>
          <a:prstGeom prst="upArrow">
            <a:avLst>
              <a:gd name="adj1" fmla="val 32750"/>
              <a:gd name="adj2" fmla="val 95999"/>
            </a:avLst>
          </a:prstGeo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771061" y="181698"/>
            <a:ext cx="1764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smtClean="0"/>
              <a:t>案②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352489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2.5E-6 -0.0719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00052 -0.0592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6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4.375E-6 0.1490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/>
          <p:cNvGrpSpPr/>
          <p:nvPr/>
        </p:nvGrpSpPr>
        <p:grpSpPr>
          <a:xfrm>
            <a:off x="2844803" y="1468182"/>
            <a:ext cx="6024514" cy="3356622"/>
            <a:chOff x="1770787" y="1047750"/>
            <a:chExt cx="8650426" cy="4762500"/>
          </a:xfrm>
        </p:grpSpPr>
        <p:sp>
          <p:nvSpPr>
            <p:cNvPr id="2" name="正方形/長方形 1"/>
            <p:cNvSpPr/>
            <p:nvPr/>
          </p:nvSpPr>
          <p:spPr>
            <a:xfrm>
              <a:off x="1770787" y="1047750"/>
              <a:ext cx="8650426" cy="4762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8827214" y="4890407"/>
              <a:ext cx="1562522" cy="727983"/>
              <a:chOff x="6654635" y="3842657"/>
              <a:chExt cx="1562522" cy="727983"/>
            </a:xfrm>
          </p:grpSpPr>
          <p:sp>
            <p:nvSpPr>
              <p:cNvPr id="37" name="楕円 36"/>
              <p:cNvSpPr/>
              <p:nvPr/>
            </p:nvSpPr>
            <p:spPr>
              <a:xfrm>
                <a:off x="6654635" y="3842657"/>
                <a:ext cx="758599" cy="7279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8" name="テキスト ボックス 13"/>
              <p:cNvSpPr txBox="1"/>
              <p:nvPr/>
            </p:nvSpPr>
            <p:spPr>
              <a:xfrm>
                <a:off x="7295276" y="4000681"/>
                <a:ext cx="921881" cy="52387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1800" b="1"/>
                  <a:t>×</a:t>
                </a:r>
                <a:r>
                  <a:rPr kumimoji="1" lang="ja-JP" altLang="en-US" sz="1800" b="1"/>
                  <a:t>３</a:t>
                </a: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3393936" y="1183655"/>
              <a:ext cx="5013173" cy="3353728"/>
              <a:chOff x="1637004" y="135906"/>
              <a:chExt cx="4978968" cy="3511321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1645655" y="146338"/>
                <a:ext cx="4970317" cy="34966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1640468" y="146295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1637004" y="6450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1650858" y="114382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647394" y="1659904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1647394" y="2162131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643930" y="267821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640466" y="31596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2121913" y="14283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620676" y="139369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3136758" y="13590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3635522" y="14976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4134286" y="14629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4615730" y="14283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5097175" y="13937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5595938" y="135907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6094702" y="14976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3336738" y="4687660"/>
              <a:ext cx="5042128" cy="892630"/>
              <a:chOff x="1164159" y="3639910"/>
              <a:chExt cx="5280252" cy="892630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164159" y="3645354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279264" y="3648075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4597921" y="3639910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5781062" y="3642631"/>
                <a:ext cx="663349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1834782" y="1184666"/>
              <a:ext cx="1161979" cy="2560002"/>
              <a:chOff x="63995" y="136916"/>
              <a:chExt cx="1161979" cy="2560002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73163" y="795445"/>
                <a:ext cx="1152811" cy="5822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71125" y="1453886"/>
                <a:ext cx="1152811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63995" y="2114640"/>
                <a:ext cx="1161215" cy="5822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68682" y="136916"/>
                <a:ext cx="1152812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 b="1">
                    <a:solidFill>
                      <a:schemeClr val="tx1"/>
                    </a:solidFill>
                  </a:rPr>
                  <a:t>〇位</a:t>
                </a:r>
                <a:r>
                  <a:rPr kumimoji="1" lang="ja-JP" altLang="en-US" sz="1100" b="1" baseline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1100" b="1">
                    <a:solidFill>
                      <a:schemeClr val="tx1"/>
                    </a:solidFill>
                  </a:rPr>
                  <a:t>スコア</a:t>
                </a: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9308688" y="1188333"/>
              <a:ext cx="994081" cy="1229286"/>
              <a:chOff x="7537901" y="140583"/>
              <a:chExt cx="994081" cy="1229286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7537901" y="140583"/>
                <a:ext cx="994081" cy="12292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あと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　ターン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7758280" y="447817"/>
                <a:ext cx="538165" cy="552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800" b="1">
                    <a:solidFill>
                      <a:schemeClr val="tx1"/>
                    </a:solidFill>
                  </a:rPr>
                  <a:t>〇</a:t>
                </a:r>
                <a:endParaRPr kumimoji="1" lang="en-US" altLang="ja-JP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楕円 7"/>
            <p:cNvSpPr/>
            <p:nvPr/>
          </p:nvSpPr>
          <p:spPr>
            <a:xfrm>
              <a:off x="9497293" y="2464625"/>
              <a:ext cx="758599" cy="7279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400" b="1">
                  <a:solidFill>
                    <a:schemeClr val="tx1"/>
                  </a:solidFill>
                </a:rPr>
                <a:t>０</a:t>
              </a:r>
              <a:endParaRPr kumimoji="1" lang="ja-JP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483336" y="4695825"/>
              <a:ext cx="633433" cy="8844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40" name="上矢印 39"/>
            <p:cNvSpPr/>
            <p:nvPr/>
          </p:nvSpPr>
          <p:spPr>
            <a:xfrm rot="18548832">
              <a:off x="8517465" y="3509665"/>
              <a:ext cx="429491" cy="565524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402041" y="201377"/>
            <a:ext cx="675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●　ターン開始時のアニメーション</a:t>
            </a:r>
            <a:endParaRPr kumimoji="1" lang="ja-JP" altLang="en-US" sz="2800"/>
          </a:p>
        </p:txBody>
      </p:sp>
      <p:sp>
        <p:nvSpPr>
          <p:cNvPr id="43" name="楕円 42"/>
          <p:cNvSpPr/>
          <p:nvPr/>
        </p:nvSpPr>
        <p:spPr>
          <a:xfrm>
            <a:off x="7788431" y="1511029"/>
            <a:ext cx="1342805" cy="847226"/>
          </a:xfrm>
          <a:prstGeom prst="ellipse">
            <a:avLst/>
          </a:prstGeom>
          <a:solidFill>
            <a:srgbClr val="FF0000">
              <a:alpha val="3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34552" y="767255"/>
            <a:ext cx="249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・残りターン</a:t>
            </a:r>
            <a:endParaRPr kumimoji="1" lang="ja-JP" altLang="en-US" sz="2400"/>
          </a:p>
        </p:txBody>
      </p:sp>
      <p:cxnSp>
        <p:nvCxnSpPr>
          <p:cNvPr id="46" name="直線コネクタ 45"/>
          <p:cNvCxnSpPr>
            <a:stCxn id="44" idx="2"/>
          </p:cNvCxnSpPr>
          <p:nvPr/>
        </p:nvCxnSpPr>
        <p:spPr>
          <a:xfrm>
            <a:off x="2882915" y="1228920"/>
            <a:ext cx="5277121" cy="3420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740306" y="5115576"/>
            <a:ext cx="876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smtClean="0"/>
              <a:t>カレンダーのイラストを用意。</a:t>
            </a:r>
            <a:endParaRPr lang="en-US" altLang="ja-JP" sz="2400" smtClean="0"/>
          </a:p>
          <a:p>
            <a:pPr algn="ctr"/>
            <a:r>
              <a:rPr lang="ja-JP" altLang="en-US" sz="2400" smtClean="0"/>
              <a:t>ターン開始時にカレンダーをめくる</a:t>
            </a:r>
            <a:endParaRPr lang="en-US" altLang="ja-JP" sz="2400" smtClean="0"/>
          </a:p>
          <a:p>
            <a:pPr algn="ctr"/>
            <a:r>
              <a:rPr lang="en-US" altLang="ja-JP" sz="2400" smtClean="0"/>
              <a:t>※</a:t>
            </a:r>
            <a:r>
              <a:rPr lang="ja-JP" altLang="en-US" sz="2400" smtClean="0"/>
              <a:t>初期が</a:t>
            </a:r>
            <a:r>
              <a:rPr lang="en-US" altLang="ja-JP" sz="2400" smtClean="0"/>
              <a:t>10</a:t>
            </a:r>
            <a:r>
              <a:rPr lang="ja-JP" altLang="en-US" sz="2400" smtClean="0"/>
              <a:t>ターン、あと</a:t>
            </a:r>
            <a:r>
              <a:rPr lang="en-US" altLang="ja-JP" sz="2400" smtClean="0"/>
              <a:t>1</a:t>
            </a:r>
            <a:r>
              <a:rPr lang="ja-JP" altLang="en-US" sz="2400" smtClean="0"/>
              <a:t>ターン⇒ラストターン</a:t>
            </a:r>
            <a:endParaRPr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38107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/>
          <p:cNvGrpSpPr/>
          <p:nvPr/>
        </p:nvGrpSpPr>
        <p:grpSpPr>
          <a:xfrm>
            <a:off x="589127" y="623344"/>
            <a:ext cx="2109792" cy="2338385"/>
            <a:chOff x="1636263" y="1207863"/>
            <a:chExt cx="2109792" cy="2338385"/>
          </a:xfrm>
        </p:grpSpPr>
        <p:sp>
          <p:nvSpPr>
            <p:cNvPr id="19" name="正方形/長方形 18"/>
            <p:cNvSpPr/>
            <p:nvPr/>
          </p:nvSpPr>
          <p:spPr>
            <a:xfrm>
              <a:off x="1788667" y="1207864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745803" y="120786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698177" y="123167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636263" y="1226905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/>
            <p:cNvSpPr/>
            <p:nvPr/>
          </p:nvSpPr>
          <p:spPr>
            <a:xfrm>
              <a:off x="1699257" y="1297857"/>
              <a:ext cx="142873" cy="1428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107984" y="1797567"/>
              <a:ext cx="1061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200" smtClean="0"/>
                <a:t>９</a:t>
              </a:r>
              <a:endParaRPr kumimoji="1" lang="ja-JP" altLang="en-US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1684201" y="1397285"/>
              <a:ext cx="1045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/>
                <a:t>残</a:t>
              </a:r>
              <a:r>
                <a:rPr lang="ja-JP" altLang="en-US" sz="2400" smtClean="0"/>
                <a:t>り</a:t>
              </a:r>
              <a:endParaRPr lang="en-US" altLang="ja-JP" sz="2400" smtClean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272755" y="2975722"/>
              <a:ext cx="1451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smtClean="0"/>
                <a:t>ターン</a:t>
              </a:r>
              <a:endParaRPr lang="en-US" altLang="ja-JP" sz="2400" smtClean="0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9221850" y="713338"/>
            <a:ext cx="2109792" cy="2338385"/>
            <a:chOff x="1636263" y="1207863"/>
            <a:chExt cx="2109792" cy="2338385"/>
          </a:xfrm>
        </p:grpSpPr>
        <p:sp>
          <p:nvSpPr>
            <p:cNvPr id="63" name="正方形/長方形 62"/>
            <p:cNvSpPr/>
            <p:nvPr/>
          </p:nvSpPr>
          <p:spPr>
            <a:xfrm>
              <a:off x="1788667" y="1207864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745803" y="120786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698177" y="123167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636263" y="1226905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1699257" y="1297857"/>
              <a:ext cx="142873" cy="1428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107984" y="1797567"/>
              <a:ext cx="1061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200"/>
                <a:t>８</a:t>
              </a:r>
              <a:endParaRPr kumimoji="1" lang="ja-JP" altLang="en-US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1684201" y="1397285"/>
              <a:ext cx="1045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/>
                <a:t>残</a:t>
              </a:r>
              <a:r>
                <a:rPr lang="ja-JP" altLang="en-US" sz="2400" smtClean="0"/>
                <a:t>り</a:t>
              </a:r>
              <a:endParaRPr lang="en-US" altLang="ja-JP" sz="2400" smtClean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272755" y="2975722"/>
              <a:ext cx="1451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smtClean="0"/>
                <a:t>ターン</a:t>
              </a:r>
              <a:endParaRPr lang="en-US" altLang="ja-JP" sz="2400" smtClean="0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4960258" y="701432"/>
            <a:ext cx="2109792" cy="2338385"/>
            <a:chOff x="1636263" y="1207863"/>
            <a:chExt cx="2109792" cy="2338385"/>
          </a:xfrm>
        </p:grpSpPr>
        <p:sp>
          <p:nvSpPr>
            <p:cNvPr id="72" name="正方形/長方形 71"/>
            <p:cNvSpPr/>
            <p:nvPr/>
          </p:nvSpPr>
          <p:spPr>
            <a:xfrm>
              <a:off x="1788667" y="1207864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745803" y="120786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698177" y="123167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1636263" y="1226905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2107984" y="1797567"/>
              <a:ext cx="1061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200"/>
                <a:t>８</a:t>
              </a:r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1684201" y="1397285"/>
              <a:ext cx="1045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/>
                <a:t>残</a:t>
              </a:r>
              <a:r>
                <a:rPr lang="ja-JP" altLang="en-US" sz="2400" smtClean="0"/>
                <a:t>り</a:t>
              </a:r>
              <a:endParaRPr lang="en-US" altLang="ja-JP" sz="2400" smtClean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2272755" y="2975722"/>
              <a:ext cx="1451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smtClean="0"/>
                <a:t>ターン</a:t>
              </a:r>
              <a:endParaRPr lang="en-US" altLang="ja-JP" sz="2400" smtClean="0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4545582" y="439979"/>
            <a:ext cx="2088360" cy="2314575"/>
            <a:chOff x="3986847" y="3917214"/>
            <a:chExt cx="2088360" cy="2314575"/>
          </a:xfrm>
          <a:scene3d>
            <a:camera prst="orthographicFront">
              <a:rot lat="19199993" lon="1800000" rev="20099999"/>
            </a:camera>
            <a:lightRig rig="threePt" dir="t"/>
          </a:scene3d>
        </p:grpSpPr>
        <p:sp>
          <p:nvSpPr>
            <p:cNvPr id="81" name="正方形/長方形 80"/>
            <p:cNvSpPr/>
            <p:nvPr/>
          </p:nvSpPr>
          <p:spPr>
            <a:xfrm>
              <a:off x="3986847" y="3917214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/>
            <p:cNvSpPr/>
            <p:nvPr/>
          </p:nvSpPr>
          <p:spPr>
            <a:xfrm>
              <a:off x="4049841" y="3988166"/>
              <a:ext cx="142873" cy="1428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4458568" y="4487876"/>
              <a:ext cx="1061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200" smtClean="0"/>
                <a:t>９</a:t>
              </a:r>
              <a:endParaRPr kumimoji="1" lang="ja-JP" altLang="en-US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4034785" y="4087594"/>
              <a:ext cx="1045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/>
                <a:t>残</a:t>
              </a:r>
              <a:r>
                <a:rPr lang="ja-JP" altLang="en-US" sz="2400" smtClean="0"/>
                <a:t>り</a:t>
              </a:r>
              <a:endParaRPr lang="en-US" altLang="ja-JP" sz="2400" smtClean="0"/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4623339" y="5666031"/>
              <a:ext cx="1451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smtClean="0"/>
                <a:t>ターン</a:t>
              </a:r>
              <a:endParaRPr lang="en-US" altLang="ja-JP" sz="2400" smtClean="0"/>
            </a:p>
          </p:txBody>
        </p:sp>
      </p:grpSp>
      <p:sp>
        <p:nvSpPr>
          <p:cNvPr id="87" name="円弧 86"/>
          <p:cNvSpPr/>
          <p:nvPr/>
        </p:nvSpPr>
        <p:spPr>
          <a:xfrm rot="10174444">
            <a:off x="5089736" y="1962413"/>
            <a:ext cx="1238864" cy="1017639"/>
          </a:xfrm>
          <a:prstGeom prst="arc">
            <a:avLst>
              <a:gd name="adj1" fmla="val 16200000"/>
              <a:gd name="adj2" fmla="val 545803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  <a:scene3d>
            <a:camera prst="orthographicFront">
              <a:rot lat="0" lon="21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上矢印 87"/>
          <p:cNvSpPr/>
          <p:nvPr/>
        </p:nvSpPr>
        <p:spPr>
          <a:xfrm rot="5400000">
            <a:off x="3483044" y="1662874"/>
            <a:ext cx="501445" cy="45358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上矢印 88"/>
          <p:cNvSpPr/>
          <p:nvPr/>
        </p:nvSpPr>
        <p:spPr>
          <a:xfrm rot="5400000">
            <a:off x="7934640" y="1735835"/>
            <a:ext cx="501445" cy="45358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0" y="6329"/>
            <a:ext cx="1764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smtClean="0"/>
              <a:t>案①</a:t>
            </a:r>
            <a:endParaRPr kumimoji="1" lang="ja-JP" altLang="en-US" sz="2400" b="1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0" y="3380904"/>
            <a:ext cx="17647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smtClean="0"/>
              <a:t>案②</a:t>
            </a:r>
            <a:endParaRPr kumimoji="1" lang="ja-JP" altLang="en-US" sz="2400" b="1"/>
          </a:p>
        </p:txBody>
      </p:sp>
      <p:grpSp>
        <p:nvGrpSpPr>
          <p:cNvPr id="92" name="グループ化 91"/>
          <p:cNvGrpSpPr/>
          <p:nvPr/>
        </p:nvGrpSpPr>
        <p:grpSpPr>
          <a:xfrm>
            <a:off x="567695" y="4051228"/>
            <a:ext cx="2109792" cy="2338385"/>
            <a:chOff x="1636263" y="1207863"/>
            <a:chExt cx="2109792" cy="2338385"/>
          </a:xfrm>
        </p:grpSpPr>
        <p:sp>
          <p:nvSpPr>
            <p:cNvPr id="93" name="正方形/長方形 92"/>
            <p:cNvSpPr/>
            <p:nvPr/>
          </p:nvSpPr>
          <p:spPr>
            <a:xfrm>
              <a:off x="1788667" y="1207864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745803" y="120786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1698177" y="123167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1636263" y="1226905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1699257" y="1297857"/>
              <a:ext cx="142873" cy="1428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107984" y="1797567"/>
              <a:ext cx="1061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200" smtClean="0"/>
                <a:t>９</a:t>
              </a:r>
              <a:endParaRPr kumimoji="1" lang="ja-JP" altLang="en-US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1684201" y="1397285"/>
              <a:ext cx="1045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/>
                <a:t>残</a:t>
              </a:r>
              <a:r>
                <a:rPr lang="ja-JP" altLang="en-US" sz="2400" smtClean="0"/>
                <a:t>り</a:t>
              </a:r>
              <a:endParaRPr lang="en-US" altLang="ja-JP" sz="2400" smtClean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2272755" y="2975722"/>
              <a:ext cx="1451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smtClean="0"/>
                <a:t>ターン</a:t>
              </a:r>
              <a:endParaRPr lang="en-US" altLang="ja-JP" sz="2400" smtClean="0"/>
            </a:p>
          </p:txBody>
        </p:sp>
      </p:grpSp>
      <p:sp>
        <p:nvSpPr>
          <p:cNvPr id="101" name="上矢印 100"/>
          <p:cNvSpPr/>
          <p:nvPr/>
        </p:nvSpPr>
        <p:spPr>
          <a:xfrm rot="5400000">
            <a:off x="3491036" y="5014303"/>
            <a:ext cx="501445" cy="45358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2" name="グループ化 101"/>
          <p:cNvGrpSpPr/>
          <p:nvPr/>
        </p:nvGrpSpPr>
        <p:grpSpPr>
          <a:xfrm>
            <a:off x="9208018" y="3942367"/>
            <a:ext cx="2109792" cy="2338385"/>
            <a:chOff x="1636263" y="1207863"/>
            <a:chExt cx="2109792" cy="2338385"/>
          </a:xfrm>
        </p:grpSpPr>
        <p:sp>
          <p:nvSpPr>
            <p:cNvPr id="103" name="正方形/長方形 102"/>
            <p:cNvSpPr/>
            <p:nvPr/>
          </p:nvSpPr>
          <p:spPr>
            <a:xfrm>
              <a:off x="1788667" y="1207864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745803" y="120786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1698177" y="123167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1636263" y="1226905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1699257" y="1297857"/>
              <a:ext cx="142873" cy="1428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2107984" y="1797567"/>
              <a:ext cx="1061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200"/>
                <a:t>８</a:t>
              </a:r>
              <a:endParaRPr kumimoji="1" lang="ja-JP" altLang="en-US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1684201" y="1397285"/>
              <a:ext cx="1045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/>
                <a:t>残</a:t>
              </a:r>
              <a:r>
                <a:rPr lang="ja-JP" altLang="en-US" sz="2400" smtClean="0"/>
                <a:t>り</a:t>
              </a:r>
              <a:endParaRPr lang="en-US" altLang="ja-JP" sz="2400" smtClean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2272755" y="2975722"/>
              <a:ext cx="1451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smtClean="0"/>
                <a:t>ターン</a:t>
              </a:r>
              <a:endParaRPr lang="en-US" altLang="ja-JP" sz="2400" smtClean="0"/>
            </a:p>
          </p:txBody>
        </p:sp>
      </p:grpSp>
      <p:sp>
        <p:nvSpPr>
          <p:cNvPr id="111" name="上矢印 110"/>
          <p:cNvSpPr/>
          <p:nvPr/>
        </p:nvSpPr>
        <p:spPr>
          <a:xfrm rot="5400000">
            <a:off x="7934639" y="4981722"/>
            <a:ext cx="501445" cy="45358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2" name="グループ化 111"/>
          <p:cNvGrpSpPr/>
          <p:nvPr/>
        </p:nvGrpSpPr>
        <p:grpSpPr>
          <a:xfrm>
            <a:off x="4861439" y="3993241"/>
            <a:ext cx="2109792" cy="2338385"/>
            <a:chOff x="1636263" y="1207863"/>
            <a:chExt cx="2109792" cy="2338385"/>
          </a:xfrm>
        </p:grpSpPr>
        <p:sp>
          <p:nvSpPr>
            <p:cNvPr id="113" name="正方形/長方形 112"/>
            <p:cNvSpPr/>
            <p:nvPr/>
          </p:nvSpPr>
          <p:spPr>
            <a:xfrm>
              <a:off x="1788667" y="1207864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1745803" y="120786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1698177" y="1231673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1636263" y="1226905"/>
              <a:ext cx="1957388" cy="231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/>
            <p:cNvSpPr/>
            <p:nvPr/>
          </p:nvSpPr>
          <p:spPr>
            <a:xfrm>
              <a:off x="1699257" y="1297857"/>
              <a:ext cx="142873" cy="1428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2107984" y="1797567"/>
              <a:ext cx="1061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200"/>
                <a:t>８</a:t>
              </a:r>
              <a:endParaRPr kumimoji="1" lang="ja-JP" altLang="en-US"/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1684201" y="1397285"/>
              <a:ext cx="1045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/>
                <a:t>残</a:t>
              </a:r>
              <a:r>
                <a:rPr lang="ja-JP" altLang="en-US" sz="2400" smtClean="0"/>
                <a:t>り</a:t>
              </a:r>
              <a:endParaRPr lang="en-US" altLang="ja-JP" sz="2400" smtClean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2272755" y="2975722"/>
              <a:ext cx="1451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smtClean="0"/>
                <a:t>ターン</a:t>
              </a:r>
              <a:endParaRPr lang="en-US" altLang="ja-JP" sz="2400" smtClean="0"/>
            </a:p>
          </p:txBody>
        </p:sp>
      </p:grpSp>
      <p:sp>
        <p:nvSpPr>
          <p:cNvPr id="122" name="正方形/長方形 121"/>
          <p:cNvSpPr/>
          <p:nvPr/>
        </p:nvSpPr>
        <p:spPr>
          <a:xfrm>
            <a:off x="4884649" y="4459536"/>
            <a:ext cx="1957388" cy="231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373951" y="5045890"/>
            <a:ext cx="106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smtClean="0"/>
              <a:t>９</a:t>
            </a:r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950168" y="4645608"/>
            <a:ext cx="104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残</a:t>
            </a:r>
            <a:r>
              <a:rPr lang="ja-JP" altLang="en-US" sz="2400" smtClean="0"/>
              <a:t>り</a:t>
            </a:r>
            <a:endParaRPr lang="en-US" altLang="ja-JP" sz="2400" smtClean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538722" y="6224045"/>
            <a:ext cx="145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smtClean="0"/>
              <a:t>ターン</a:t>
            </a:r>
            <a:endParaRPr lang="en-US" altLang="ja-JP" sz="2400" smtClean="0"/>
          </a:p>
        </p:txBody>
      </p:sp>
      <p:sp>
        <p:nvSpPr>
          <p:cNvPr id="126" name="上矢印 125"/>
          <p:cNvSpPr/>
          <p:nvPr/>
        </p:nvSpPr>
        <p:spPr>
          <a:xfrm rot="10800000">
            <a:off x="5667243" y="3899698"/>
            <a:ext cx="342155" cy="55507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0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2041" y="201377"/>
            <a:ext cx="675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●　ターン開始時のアニメーション</a:t>
            </a:r>
            <a:endParaRPr kumimoji="1" lang="ja-JP" altLang="en-US" sz="28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4552" y="767255"/>
            <a:ext cx="176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・タイマー</a:t>
            </a:r>
            <a:endParaRPr kumimoji="1" lang="ja-JP" altLang="en-US" sz="2400"/>
          </a:p>
        </p:txBody>
      </p:sp>
      <p:grpSp>
        <p:nvGrpSpPr>
          <p:cNvPr id="4" name="グループ化 3"/>
          <p:cNvGrpSpPr/>
          <p:nvPr/>
        </p:nvGrpSpPr>
        <p:grpSpPr>
          <a:xfrm>
            <a:off x="2844803" y="1468182"/>
            <a:ext cx="6024514" cy="3356622"/>
            <a:chOff x="1770787" y="1047750"/>
            <a:chExt cx="8650426" cy="4762500"/>
          </a:xfrm>
        </p:grpSpPr>
        <p:sp>
          <p:nvSpPr>
            <p:cNvPr id="5" name="正方形/長方形 4"/>
            <p:cNvSpPr/>
            <p:nvPr/>
          </p:nvSpPr>
          <p:spPr>
            <a:xfrm>
              <a:off x="1770787" y="1047750"/>
              <a:ext cx="8650426" cy="4762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8827214" y="4890407"/>
              <a:ext cx="1562522" cy="727983"/>
              <a:chOff x="6654635" y="3842657"/>
              <a:chExt cx="1562522" cy="727983"/>
            </a:xfrm>
          </p:grpSpPr>
          <p:sp>
            <p:nvSpPr>
              <p:cNvPr id="41" name="楕円 40"/>
              <p:cNvSpPr/>
              <p:nvPr/>
            </p:nvSpPr>
            <p:spPr>
              <a:xfrm>
                <a:off x="6654635" y="3842657"/>
                <a:ext cx="758599" cy="7279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2" name="テキスト ボックス 13"/>
              <p:cNvSpPr txBox="1"/>
              <p:nvPr/>
            </p:nvSpPr>
            <p:spPr>
              <a:xfrm>
                <a:off x="7295276" y="4000681"/>
                <a:ext cx="921881" cy="52387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1800" b="1"/>
                  <a:t>×</a:t>
                </a:r>
                <a:r>
                  <a:rPr kumimoji="1" lang="ja-JP" altLang="en-US" sz="1800" b="1"/>
                  <a:t>３</a:t>
                </a: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3393936" y="1183655"/>
              <a:ext cx="5013173" cy="3353728"/>
              <a:chOff x="1637004" y="135906"/>
              <a:chExt cx="4978968" cy="3511321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1645655" y="146338"/>
                <a:ext cx="4970317" cy="34966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1640468" y="146295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637004" y="6450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650858" y="114382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1647394" y="1659904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647394" y="2162131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1643930" y="267821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1640466" y="31596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2121913" y="14283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2620676" y="139369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3136758" y="13590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3635522" y="14976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4134286" y="14629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4615730" y="14283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5097175" y="13937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595938" y="135907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6094702" y="14976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3336738" y="4687660"/>
              <a:ext cx="5042128" cy="892630"/>
              <a:chOff x="1164159" y="3639910"/>
              <a:chExt cx="5280252" cy="892630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1164159" y="3645354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2279264" y="3648075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4597921" y="3639910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5781062" y="3642631"/>
                <a:ext cx="663349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1834782" y="1184666"/>
              <a:ext cx="1161979" cy="2560002"/>
              <a:chOff x="63995" y="136916"/>
              <a:chExt cx="1161979" cy="2560002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73163" y="795445"/>
                <a:ext cx="1152811" cy="5822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71125" y="1453886"/>
                <a:ext cx="1152811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63995" y="2114640"/>
                <a:ext cx="1161215" cy="5822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68682" y="136916"/>
                <a:ext cx="1152812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 b="1">
                    <a:solidFill>
                      <a:schemeClr val="tx1"/>
                    </a:solidFill>
                  </a:rPr>
                  <a:t>〇位</a:t>
                </a:r>
                <a:r>
                  <a:rPr kumimoji="1" lang="ja-JP" altLang="en-US" sz="1100" b="1" baseline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1100" b="1">
                    <a:solidFill>
                      <a:schemeClr val="tx1"/>
                    </a:solidFill>
                  </a:rPr>
                  <a:t>スコア</a:t>
                </a:r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9308688" y="1188333"/>
              <a:ext cx="994081" cy="1229286"/>
              <a:chOff x="7537901" y="140583"/>
              <a:chExt cx="994081" cy="1229286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537901" y="140583"/>
                <a:ext cx="994081" cy="12292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あと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　ターン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758280" y="447817"/>
                <a:ext cx="538165" cy="552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800" b="1">
                    <a:solidFill>
                      <a:schemeClr val="tx1"/>
                    </a:solidFill>
                  </a:rPr>
                  <a:t>〇</a:t>
                </a:r>
                <a:endParaRPr kumimoji="1" lang="en-US" altLang="ja-JP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楕円 10"/>
            <p:cNvSpPr/>
            <p:nvPr/>
          </p:nvSpPr>
          <p:spPr>
            <a:xfrm>
              <a:off x="9497293" y="2464625"/>
              <a:ext cx="758599" cy="7279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400" b="1">
                  <a:solidFill>
                    <a:schemeClr val="tx1"/>
                  </a:solidFill>
                </a:rPr>
                <a:t>０</a:t>
              </a:r>
              <a:endParaRPr kumimoji="1" lang="ja-JP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483336" y="4695825"/>
              <a:ext cx="633433" cy="8844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3" name="上矢印 12"/>
            <p:cNvSpPr/>
            <p:nvPr/>
          </p:nvSpPr>
          <p:spPr>
            <a:xfrm rot="18548832">
              <a:off x="8517465" y="3509665"/>
              <a:ext cx="429491" cy="565524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楕円 42"/>
          <p:cNvSpPr/>
          <p:nvPr/>
        </p:nvSpPr>
        <p:spPr>
          <a:xfrm>
            <a:off x="7927259" y="2306739"/>
            <a:ext cx="1095607" cy="1009589"/>
          </a:xfrm>
          <a:prstGeom prst="ellipse">
            <a:avLst/>
          </a:prstGeom>
          <a:solidFill>
            <a:srgbClr val="FF0000">
              <a:alpha val="3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>
            <a:endCxn id="43" idx="1"/>
          </p:cNvCxnSpPr>
          <p:nvPr/>
        </p:nvCxnSpPr>
        <p:spPr>
          <a:xfrm>
            <a:off x="3086548" y="1228920"/>
            <a:ext cx="5001159" cy="12256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740306" y="5115576"/>
            <a:ext cx="876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smtClean="0"/>
              <a:t>ターン開始時から終了時を測定するタイマー</a:t>
            </a:r>
            <a:endParaRPr lang="en-US" altLang="ja-JP" sz="2400" smtClean="0"/>
          </a:p>
          <a:p>
            <a:pPr algn="ctr"/>
            <a:r>
              <a:rPr lang="ja-JP" altLang="en-US" sz="2400" smtClean="0"/>
              <a:t>スタートの合図後から数字をカウントダウン</a:t>
            </a:r>
            <a:endParaRPr lang="en-US" altLang="ja-JP" sz="2400" smtClean="0"/>
          </a:p>
          <a:p>
            <a:pPr algn="ctr"/>
            <a:r>
              <a:rPr lang="ja-JP" altLang="en-US" sz="2400" smtClean="0"/>
              <a:t>残り５秒からは数字の色を変える</a:t>
            </a:r>
            <a:endParaRPr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5558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844803" y="1468182"/>
            <a:ext cx="6024514" cy="3356622"/>
            <a:chOff x="1770787" y="1047750"/>
            <a:chExt cx="8650426" cy="4762500"/>
          </a:xfrm>
        </p:grpSpPr>
        <p:sp>
          <p:nvSpPr>
            <p:cNvPr id="3" name="正方形/長方形 2"/>
            <p:cNvSpPr/>
            <p:nvPr/>
          </p:nvSpPr>
          <p:spPr>
            <a:xfrm>
              <a:off x="1770787" y="1047750"/>
              <a:ext cx="8650426" cy="4762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8827214" y="4890407"/>
              <a:ext cx="1562522" cy="727983"/>
              <a:chOff x="6654635" y="3842657"/>
              <a:chExt cx="1562522" cy="727983"/>
            </a:xfrm>
          </p:grpSpPr>
          <p:sp>
            <p:nvSpPr>
              <p:cNvPr id="39" name="楕円 38"/>
              <p:cNvSpPr/>
              <p:nvPr/>
            </p:nvSpPr>
            <p:spPr>
              <a:xfrm>
                <a:off x="6654635" y="3842657"/>
                <a:ext cx="758599" cy="72798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40" name="テキスト ボックス 13"/>
              <p:cNvSpPr txBox="1"/>
              <p:nvPr/>
            </p:nvSpPr>
            <p:spPr>
              <a:xfrm>
                <a:off x="7295276" y="4000681"/>
                <a:ext cx="921881" cy="52387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1800" b="1"/>
                  <a:t>×</a:t>
                </a:r>
                <a:r>
                  <a:rPr kumimoji="1" lang="ja-JP" altLang="en-US" sz="1800" b="1"/>
                  <a:t>３</a:t>
                </a: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3393936" y="1183655"/>
              <a:ext cx="5013173" cy="3353728"/>
              <a:chOff x="1637004" y="135906"/>
              <a:chExt cx="4978968" cy="3511321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1645655" y="146338"/>
                <a:ext cx="4970317" cy="34966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1640468" y="146295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637004" y="6450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1650858" y="114382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647394" y="1659904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647394" y="2162131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1643930" y="267821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640466" y="3159658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2121913" y="14283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2620676" y="139369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3136758" y="13590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3635522" y="14976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4134286" y="146296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4615730" y="142833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5097175" y="139370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95938" y="135907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6094702" y="149762"/>
                <a:ext cx="490098" cy="4875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3336738" y="4687660"/>
              <a:ext cx="5042128" cy="892630"/>
              <a:chOff x="1164159" y="3639910"/>
              <a:chExt cx="5280252" cy="892630"/>
            </a:xfrm>
          </p:grpSpPr>
          <p:sp>
            <p:nvSpPr>
              <p:cNvPr id="18" name="正方形/長方形 17"/>
              <p:cNvSpPr/>
              <p:nvPr/>
            </p:nvSpPr>
            <p:spPr>
              <a:xfrm>
                <a:off x="1164159" y="3645354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2279264" y="3648075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4597921" y="3639910"/>
                <a:ext cx="663348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5781062" y="3642631"/>
                <a:ext cx="663349" cy="88446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1834782" y="1184666"/>
              <a:ext cx="1161979" cy="2560002"/>
              <a:chOff x="63995" y="136916"/>
              <a:chExt cx="1161979" cy="2560002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3163" y="795445"/>
                <a:ext cx="1152811" cy="5822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1125" y="1453886"/>
                <a:ext cx="1152811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 b="1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63995" y="2114640"/>
                <a:ext cx="1161215" cy="5822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〇位</a:t>
                </a:r>
                <a:r>
                  <a:rPr kumimoji="1" lang="ja-JP" altLang="ja-JP" sz="1100" b="1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100" b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スコア</a:t>
                </a:r>
                <a:endParaRPr lang="ja-JP" altLang="ja-JP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68682" y="136916"/>
                <a:ext cx="1152812" cy="5869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 b="1">
                    <a:solidFill>
                      <a:schemeClr val="tx1"/>
                    </a:solidFill>
                  </a:rPr>
                  <a:t>〇位</a:t>
                </a:r>
                <a:r>
                  <a:rPr kumimoji="1" lang="ja-JP" altLang="en-US" sz="1100" b="1" baseline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1100" b="1">
                    <a:solidFill>
                      <a:schemeClr val="tx1"/>
                    </a:solidFill>
                  </a:rPr>
                  <a:t>スコア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9308688" y="1188333"/>
              <a:ext cx="994081" cy="1229286"/>
              <a:chOff x="7537901" y="140583"/>
              <a:chExt cx="994081" cy="1229286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7537901" y="140583"/>
                <a:ext cx="994081" cy="12292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あと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endParaRPr kumimoji="1" lang="en-US" altLang="ja-JP" sz="800" b="1">
                  <a:solidFill>
                    <a:schemeClr val="tx1"/>
                  </a:solidFill>
                </a:endParaRPr>
              </a:p>
              <a:p>
                <a:pPr algn="l"/>
                <a:r>
                  <a:rPr kumimoji="1" lang="ja-JP" altLang="en-US" sz="800" b="1">
                    <a:solidFill>
                      <a:schemeClr val="tx1"/>
                    </a:solidFill>
                  </a:rPr>
                  <a:t>　ターン</a:t>
                </a:r>
                <a:endParaRPr kumimoji="1" lang="en-US" altLang="ja-JP" sz="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7758280" y="447817"/>
                <a:ext cx="538165" cy="552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800" b="1">
                    <a:solidFill>
                      <a:schemeClr val="tx1"/>
                    </a:solidFill>
                  </a:rPr>
                  <a:t>〇</a:t>
                </a:r>
                <a:endParaRPr kumimoji="1" lang="en-US" altLang="ja-JP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楕円 8"/>
            <p:cNvSpPr/>
            <p:nvPr/>
          </p:nvSpPr>
          <p:spPr>
            <a:xfrm>
              <a:off x="9497293" y="2464625"/>
              <a:ext cx="758599" cy="7279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400" b="1">
                  <a:solidFill>
                    <a:schemeClr val="tx1"/>
                  </a:solidFill>
                </a:rPr>
                <a:t>０</a:t>
              </a:r>
              <a:endParaRPr kumimoji="1" lang="ja-JP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483336" y="4695825"/>
              <a:ext cx="633433" cy="8844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1" name="上矢印 10"/>
            <p:cNvSpPr/>
            <p:nvPr/>
          </p:nvSpPr>
          <p:spPr>
            <a:xfrm rot="18548832">
              <a:off x="8517465" y="3509665"/>
              <a:ext cx="429491" cy="565524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楕円 40"/>
          <p:cNvSpPr/>
          <p:nvPr/>
        </p:nvSpPr>
        <p:spPr>
          <a:xfrm>
            <a:off x="7226367" y="2916668"/>
            <a:ext cx="1095607" cy="1009589"/>
          </a:xfrm>
          <a:prstGeom prst="ellipse">
            <a:avLst/>
          </a:prstGeom>
          <a:solidFill>
            <a:srgbClr val="FF0000">
              <a:alpha val="3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3048000" y="1228920"/>
            <a:ext cx="4273928" cy="20435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02041" y="201377"/>
            <a:ext cx="675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●　操作時のアニメーション</a:t>
            </a:r>
            <a:endParaRPr kumimoji="1" lang="ja-JP" altLang="en-US" sz="280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634552" y="767255"/>
            <a:ext cx="324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・マウスカーソル</a:t>
            </a:r>
            <a:endParaRPr kumimoji="1" lang="ja-JP" altLang="en-US" sz="24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50848" y="5148898"/>
            <a:ext cx="9826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プレイヤーの操作手順としては</a:t>
            </a:r>
            <a:endParaRPr lang="en-US" altLang="ja-JP" smtClean="0"/>
          </a:p>
          <a:p>
            <a:r>
              <a:rPr kumimoji="1" lang="ja-JP" altLang="en-US" smtClean="0"/>
              <a:t>①マウスをカードに合わせる　⇒　②カードをクリック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ドラッグ</a:t>
            </a:r>
            <a:r>
              <a:rPr kumimoji="1" lang="en-US" altLang="ja-JP" smtClean="0"/>
              <a:t>)</a:t>
            </a:r>
          </a:p>
          <a:p>
            <a:r>
              <a:rPr lang="ja-JP" altLang="en-US" smtClean="0"/>
              <a:t>⇒　③フィールドに持っていく　⇒　④置きたい場所で離す</a:t>
            </a:r>
            <a:r>
              <a:rPr lang="en-US" altLang="ja-JP" smtClean="0"/>
              <a:t>(</a:t>
            </a:r>
            <a:r>
              <a:rPr lang="ja-JP" altLang="en-US" smtClean="0"/>
              <a:t>ドロップ</a:t>
            </a:r>
            <a:r>
              <a:rPr lang="en-US" altLang="ja-JP" smtClean="0"/>
              <a:t>)</a:t>
            </a:r>
            <a:r>
              <a:rPr lang="ja-JP" altLang="en-US" smtClean="0"/>
              <a:t>　⇒　</a:t>
            </a:r>
            <a:r>
              <a:rPr lang="en-US" altLang="ja-JP" smtClean="0"/>
              <a:t>(</a:t>
            </a:r>
            <a:r>
              <a:rPr lang="ja-JP" altLang="en-US" smtClean="0"/>
              <a:t>⑤コスト減算</a:t>
            </a:r>
            <a:r>
              <a:rPr lang="en-US" altLang="ja-JP" smtClean="0"/>
              <a:t>)</a:t>
            </a:r>
          </a:p>
          <a:p>
            <a:endParaRPr lang="en-US" altLang="ja-JP" smtClean="0"/>
          </a:p>
          <a:p>
            <a:r>
              <a:rPr kumimoji="1" lang="ja-JP" altLang="en-US" smtClean="0"/>
              <a:t>⑴マウスの動き　⑵カードの動き　⑶フィールドのエフェクト　が必要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8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549</Words>
  <Application>Microsoft Office PowerPoint</Application>
  <PresentationFormat>ワイド画面</PresentationFormat>
  <Paragraphs>258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ohs75023</dc:creator>
  <cp:lastModifiedBy>ohs75023</cp:lastModifiedBy>
  <cp:revision>31</cp:revision>
  <dcterms:created xsi:type="dcterms:W3CDTF">2019-10-10T02:10:18Z</dcterms:created>
  <dcterms:modified xsi:type="dcterms:W3CDTF">2019-10-10T08:26:18Z</dcterms:modified>
</cp:coreProperties>
</file>