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3"/>
  </p:notesMasterIdLst>
  <p:sldIdLst>
    <p:sldId id="256" r:id="rId2"/>
    <p:sldId id="287" r:id="rId3"/>
    <p:sldId id="288" r:id="rId4"/>
    <p:sldId id="316" r:id="rId5"/>
    <p:sldId id="314" r:id="rId6"/>
    <p:sldId id="309" r:id="rId7"/>
    <p:sldId id="312" r:id="rId8"/>
    <p:sldId id="313" r:id="rId9"/>
    <p:sldId id="317" r:id="rId10"/>
    <p:sldId id="289" r:id="rId11"/>
    <p:sldId id="310" r:id="rId12"/>
    <p:sldId id="290" r:id="rId13"/>
    <p:sldId id="291" r:id="rId14"/>
    <p:sldId id="292" r:id="rId15"/>
    <p:sldId id="293" r:id="rId16"/>
    <p:sldId id="294" r:id="rId17"/>
    <p:sldId id="295" r:id="rId18"/>
    <p:sldId id="318" r:id="rId19"/>
    <p:sldId id="319" r:id="rId20"/>
    <p:sldId id="320" r:id="rId21"/>
    <p:sldId id="326" r:id="rId22"/>
    <p:sldId id="325" r:id="rId23"/>
    <p:sldId id="327" r:id="rId24"/>
    <p:sldId id="328" r:id="rId25"/>
    <p:sldId id="321" r:id="rId26"/>
    <p:sldId id="322" r:id="rId27"/>
    <p:sldId id="296" r:id="rId28"/>
    <p:sldId id="301" r:id="rId29"/>
    <p:sldId id="299" r:id="rId30"/>
    <p:sldId id="302" r:id="rId31"/>
    <p:sldId id="303" r:id="rId32"/>
    <p:sldId id="300" r:id="rId33"/>
    <p:sldId id="330" r:id="rId34"/>
    <p:sldId id="305" r:id="rId35"/>
    <p:sldId id="329" r:id="rId36"/>
    <p:sldId id="315" r:id="rId37"/>
    <p:sldId id="311" r:id="rId38"/>
    <p:sldId id="306" r:id="rId39"/>
    <p:sldId id="307" r:id="rId40"/>
    <p:sldId id="308" r:id="rId41"/>
    <p:sldId id="304" r:id="rId4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80" autoAdjust="0"/>
    <p:restoredTop sz="96074" autoAdjust="0"/>
  </p:normalViewPr>
  <p:slideViewPr>
    <p:cSldViewPr snapToGrid="0">
      <p:cViewPr varScale="1">
        <p:scale>
          <a:sx n="104" d="100"/>
          <a:sy n="104" d="100"/>
        </p:scale>
        <p:origin x="91"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6100B0-BDD1-42AF-AA75-0D5E4C73D067}" type="datetimeFigureOut">
              <a:rPr kumimoji="1" lang="ja-JP" altLang="en-US" smtClean="0"/>
              <a:t>2020/2/19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D1F94B-DBA3-42F3-A971-F86DDE7E441B}" type="slidenum">
              <a:rPr kumimoji="1" lang="ja-JP" altLang="en-US" smtClean="0"/>
              <a:t>‹#›</a:t>
            </a:fld>
            <a:endParaRPr kumimoji="1" lang="ja-JP" altLang="en-US"/>
          </a:p>
        </p:txBody>
      </p:sp>
    </p:spTree>
    <p:extLst>
      <p:ext uri="{BB962C8B-B14F-4D97-AF65-F5344CB8AC3E}">
        <p14:creationId xmlns:p14="http://schemas.microsoft.com/office/powerpoint/2010/main" val="9255400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6" name="スライド番号プレースホルダー 5"/>
          <p:cNvSpPr>
            <a:spLocks noGrp="1"/>
          </p:cNvSpPr>
          <p:nvPr>
            <p:ph type="sldNum" sz="quarter" idx="12"/>
          </p:nvPr>
        </p:nvSpPr>
        <p:spPr>
          <a:xfrm>
            <a:off x="9448800" y="0"/>
            <a:ext cx="2743200" cy="365125"/>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6908AC80-5682-4C8F-945F-0672FD5979B7}" type="slidenum">
              <a:rPr lang="ja-JP" altLang="en-US" smtClean="0"/>
              <a:pPr/>
              <a:t>‹#›</a:t>
            </a:fld>
            <a:endParaRPr lang="ja-JP" altLang="en-US" dirty="0"/>
          </a:p>
        </p:txBody>
      </p:sp>
      <p:sp>
        <p:nvSpPr>
          <p:cNvPr id="7" name="正方形/長方形 6"/>
          <p:cNvSpPr/>
          <p:nvPr userDrawn="1"/>
        </p:nvSpPr>
        <p:spPr>
          <a:xfrm>
            <a:off x="0" y="0"/>
            <a:ext cx="205099" cy="6858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741439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16270"/>
            <a:ext cx="7954926" cy="64496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a:xfrm>
            <a:off x="838200" y="1127050"/>
            <a:ext cx="10515600" cy="5422605"/>
          </a:xfrm>
        </p:spPr>
        <p:txBody>
          <a:bodyPr/>
          <a:lstStyle>
            <a:lvl1pPr>
              <a:lnSpc>
                <a:spcPct val="100000"/>
              </a:lnSpc>
              <a:spcBef>
                <a:spcPts val="1200"/>
              </a:spcBef>
              <a:defRPr>
                <a:latin typeface="メイリオ" panose="020B0604030504040204" pitchFamily="50" charset="-128"/>
                <a:ea typeface="メイリオ" panose="020B0604030504040204" pitchFamily="50" charset="-128"/>
                <a:cs typeface="メイリオ" panose="020B0604030504040204" pitchFamily="50" charset="-128"/>
              </a:defRPr>
            </a:lvl1pPr>
            <a:lvl2pPr>
              <a:lnSpc>
                <a:spcPct val="100000"/>
              </a:lnSpc>
              <a:spcBef>
                <a:spcPts val="1200"/>
              </a:spcBef>
              <a:defRPr>
                <a:latin typeface="メイリオ" panose="020B0604030504040204" pitchFamily="50" charset="-128"/>
                <a:ea typeface="メイリオ" panose="020B0604030504040204" pitchFamily="50" charset="-128"/>
                <a:cs typeface="メイリオ" panose="020B0604030504040204" pitchFamily="50" charset="-128"/>
              </a:defRPr>
            </a:lvl2pPr>
            <a:lvl3pPr>
              <a:lnSpc>
                <a:spcPct val="100000"/>
              </a:lnSpc>
              <a:spcBef>
                <a:spcPts val="1200"/>
              </a:spcBef>
              <a:defRPr>
                <a:latin typeface="メイリオ" panose="020B0604030504040204" pitchFamily="50" charset="-128"/>
                <a:ea typeface="メイリオ" panose="020B0604030504040204" pitchFamily="50" charset="-128"/>
                <a:cs typeface="メイリオ" panose="020B0604030504040204" pitchFamily="50" charset="-128"/>
              </a:defRPr>
            </a:lvl3pPr>
            <a:lvl4pPr>
              <a:lnSpc>
                <a:spcPct val="100000"/>
              </a:lnSpc>
              <a:spcBef>
                <a:spcPts val="1200"/>
              </a:spcBef>
              <a:defRPr>
                <a:latin typeface="メイリオ" panose="020B0604030504040204" pitchFamily="50" charset="-128"/>
                <a:ea typeface="メイリオ" panose="020B0604030504040204" pitchFamily="50" charset="-128"/>
                <a:cs typeface="メイリオ" panose="020B0604030504040204" pitchFamily="50" charset="-128"/>
              </a:defRPr>
            </a:lvl4pPr>
            <a:lvl5pPr>
              <a:lnSpc>
                <a:spcPct val="100000"/>
              </a:lnSpc>
              <a:spcBef>
                <a:spcPts val="1200"/>
              </a:spcBef>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スライド番号プレースホルダー 5"/>
          <p:cNvSpPr>
            <a:spLocks noGrp="1"/>
          </p:cNvSpPr>
          <p:nvPr>
            <p:ph type="sldNum" sz="quarter" idx="12"/>
          </p:nvPr>
        </p:nvSpPr>
        <p:spPr>
          <a:xfrm>
            <a:off x="9448800" y="0"/>
            <a:ext cx="2743200" cy="365125"/>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6908AC80-5682-4C8F-945F-0672FD5979B7}" type="slidenum">
              <a:rPr lang="ja-JP" altLang="en-US" smtClean="0"/>
              <a:pPr/>
              <a:t>‹#›</a:t>
            </a:fld>
            <a:endParaRPr lang="ja-JP" altLang="en-US"/>
          </a:p>
        </p:txBody>
      </p:sp>
      <p:sp>
        <p:nvSpPr>
          <p:cNvPr id="7" name="正方形/長方形 6"/>
          <p:cNvSpPr/>
          <p:nvPr userDrawn="1"/>
        </p:nvSpPr>
        <p:spPr>
          <a:xfrm>
            <a:off x="0" y="0"/>
            <a:ext cx="205099" cy="6858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2661709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01330"/>
            <a:ext cx="8486553" cy="730028"/>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838200" y="1233377"/>
            <a:ext cx="10515600" cy="5369442"/>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スライド番号プレースホルダー 5"/>
          <p:cNvSpPr>
            <a:spLocks noGrp="1"/>
          </p:cNvSpPr>
          <p:nvPr>
            <p:ph type="sldNum" sz="quarter" idx="4"/>
          </p:nvPr>
        </p:nvSpPr>
        <p:spPr>
          <a:xfrm>
            <a:off x="9448800" y="0"/>
            <a:ext cx="2743200" cy="365125"/>
          </a:xfrm>
          <a:prstGeom prst="rect">
            <a:avLst/>
          </a:prstGeom>
        </p:spPr>
        <p:txBody>
          <a:bodyPr vert="horz" lIns="91440" tIns="45720" rIns="91440" bIns="45720" rtlCol="0" anchor="ctr"/>
          <a:lstStyle>
            <a:lvl1pPr algn="r">
              <a:defRPr sz="1200">
                <a:solidFill>
                  <a:schemeClr val="tx1">
                    <a:tint val="75000"/>
                  </a:schemeClr>
                </a:solidFill>
                <a:latin typeface="メイリオ" panose="020B0604030504040204" pitchFamily="50" charset="-128"/>
                <a:ea typeface="メイリオ" panose="020B0604030504040204" pitchFamily="50" charset="-128"/>
                <a:cs typeface="メイリオ" panose="020B0604030504040204" pitchFamily="50" charset="-128"/>
              </a:defRPr>
            </a:lvl1pPr>
          </a:lstStyle>
          <a:p>
            <a:fld id="{6908AC80-5682-4C8F-945F-0672FD5979B7}" type="slidenum">
              <a:rPr lang="ja-JP" altLang="en-US" smtClean="0"/>
              <a:pPr/>
              <a:t>‹#›</a:t>
            </a:fld>
            <a:endParaRPr lang="ja-JP" altLang="en-US"/>
          </a:p>
        </p:txBody>
      </p:sp>
      <p:sp>
        <p:nvSpPr>
          <p:cNvPr id="7" name="正方形/長方形 6"/>
          <p:cNvSpPr/>
          <p:nvPr userDrawn="1"/>
        </p:nvSpPr>
        <p:spPr>
          <a:xfrm>
            <a:off x="0" y="0"/>
            <a:ext cx="205099" cy="6858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8547513"/>
      </p:ext>
    </p:extLst>
  </p:cSld>
  <p:clrMap bg1="lt1" tx1="dk1" bg2="lt2" tx2="dk2" accent1="accent1" accent2="accent2" accent3="accent3" accent4="accent4" accent5="accent5" accent6="accent6" hlink="hlink" folHlink="folHlink"/>
  <p:sldLayoutIdLst>
    <p:sldLayoutId id="2147483673" r:id="rId1"/>
    <p:sldLayoutId id="2147483674" r:id="rId2"/>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glew.sourceforge.net/"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ankokudan.org/d/dl/pdf/pdf-eigennote.pdf"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3999" y="1122363"/>
            <a:ext cx="9594715" cy="2387600"/>
          </a:xfrm>
        </p:spPr>
        <p:txBody>
          <a:bodyPr>
            <a:normAutofit/>
          </a:bodyPr>
          <a:lstStyle/>
          <a:p>
            <a:r>
              <a:rPr lang="en-US" altLang="ja-JP" dirty="0" smtClean="0"/>
              <a:t>Programing Boot up</a:t>
            </a:r>
            <a:br>
              <a:rPr lang="en-US" altLang="ja-JP" dirty="0" smtClean="0"/>
            </a:br>
            <a:r>
              <a:rPr lang="en-US" altLang="ja-JP" dirty="0" smtClean="0"/>
              <a:t>2020 </a:t>
            </a:r>
            <a:endParaRPr kumimoji="1" lang="ja-JP" altLang="en-US" dirty="0"/>
          </a:p>
        </p:txBody>
      </p:sp>
      <p:sp>
        <p:nvSpPr>
          <p:cNvPr id="3" name="サブタイトル 2"/>
          <p:cNvSpPr>
            <a:spLocks noGrp="1"/>
          </p:cNvSpPr>
          <p:nvPr>
            <p:ph type="subTitle" idx="1"/>
          </p:nvPr>
        </p:nvSpPr>
        <p:spPr/>
        <p:txBody>
          <a:bodyPr/>
          <a:lstStyle/>
          <a:p>
            <a:r>
              <a:rPr lang="en-US" altLang="ja-JP" dirty="0"/>
              <a:t>Interactive Graphics Lab.</a:t>
            </a:r>
            <a:endParaRPr kumimoji="1" lang="ja-JP" altLang="en-US"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a:t>
            </a:fld>
            <a:endParaRPr lang="ja-JP" altLang="en-US" dirty="0"/>
          </a:p>
        </p:txBody>
      </p:sp>
    </p:spTree>
    <p:extLst>
      <p:ext uri="{BB962C8B-B14F-4D97-AF65-F5344CB8AC3E}">
        <p14:creationId xmlns:p14="http://schemas.microsoft.com/office/powerpoint/2010/main" val="4027011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準備</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2400" dirty="0" err="1" smtClean="0"/>
              <a:t>Github</a:t>
            </a:r>
            <a:endParaRPr kumimoji="1" lang="en-US" altLang="ja-JP" sz="2400" dirty="0" smtClean="0"/>
          </a:p>
          <a:p>
            <a:pPr lvl="1"/>
            <a:r>
              <a:rPr lang="ja-JP" altLang="en-US" sz="2000" dirty="0" smtClean="0"/>
              <a:t>インストールする</a:t>
            </a:r>
            <a:endParaRPr lang="en-US" altLang="ja-JP" sz="2000" dirty="0" smtClean="0"/>
          </a:p>
          <a:p>
            <a:pPr lvl="1"/>
            <a:r>
              <a:rPr lang="ja-JP" altLang="en-US" sz="2000" dirty="0" smtClean="0"/>
              <a:t>アカウントを</a:t>
            </a:r>
            <a:r>
              <a:rPr lang="ja-JP" altLang="en-US" sz="2000" dirty="0"/>
              <a:t>作</a:t>
            </a:r>
            <a:r>
              <a:rPr lang="ja-JP" altLang="en-US" sz="2000" dirty="0" smtClean="0"/>
              <a:t>る</a:t>
            </a:r>
            <a:endParaRPr lang="en-US" altLang="ja-JP" sz="2000" dirty="0" smtClean="0"/>
          </a:p>
          <a:p>
            <a:pPr lvl="1"/>
            <a:r>
              <a:rPr kumimoji="1" lang="en-US" altLang="ja-JP" sz="2000" dirty="0" smtClean="0"/>
              <a:t>Interactive Graphics Lab</a:t>
            </a:r>
            <a:r>
              <a:rPr lang="ja-JP" altLang="en-US" sz="2000" dirty="0" err="1" smtClean="0"/>
              <a:t>への</a:t>
            </a:r>
            <a:r>
              <a:rPr lang="ja-JP" altLang="en-US" sz="2000" dirty="0" smtClean="0"/>
              <a:t>アクセス権限を取得</a:t>
            </a:r>
            <a:r>
              <a:rPr lang="en-US" altLang="ja-JP" sz="2000" dirty="0" smtClean="0"/>
              <a:t>(</a:t>
            </a:r>
            <a:r>
              <a:rPr lang="ja-JP" altLang="en-US" sz="2000" dirty="0" smtClean="0"/>
              <a:t>井尻へメール</a:t>
            </a:r>
            <a:r>
              <a:rPr lang="en-US" altLang="ja-JP" sz="2000" dirty="0" smtClean="0"/>
              <a:t>)</a:t>
            </a:r>
          </a:p>
          <a:p>
            <a:pPr lvl="1"/>
            <a:r>
              <a:rPr lang="ja-JP" altLang="en-US" sz="2000" dirty="0"/>
              <a:t>使い方</a:t>
            </a:r>
            <a:r>
              <a:rPr lang="ja-JP" altLang="en-US" sz="2000" dirty="0" smtClean="0"/>
              <a:t>を</a:t>
            </a:r>
            <a:r>
              <a:rPr lang="ja-JP" altLang="en-US" sz="2000" dirty="0"/>
              <a:t>調</a:t>
            </a:r>
            <a:r>
              <a:rPr lang="ja-JP" altLang="en-US" sz="2000" dirty="0" smtClean="0"/>
              <a:t>べておく（</a:t>
            </a:r>
            <a:r>
              <a:rPr lang="en-US" altLang="ja-JP" sz="2000" dirty="0" smtClean="0"/>
              <a:t>clone/commit/push/pull/fork/pull request </a:t>
            </a:r>
            <a:r>
              <a:rPr lang="ja-JP" altLang="en-US" sz="2000" dirty="0" smtClean="0"/>
              <a:t>程度で</a:t>
            </a:r>
            <a:r>
              <a:rPr lang="en-US" altLang="ja-JP" sz="2000" dirty="0" smtClean="0"/>
              <a:t>OK</a:t>
            </a:r>
            <a:r>
              <a:rPr lang="ja-JP" altLang="en-US" sz="2000" dirty="0" smtClean="0"/>
              <a:t>）</a:t>
            </a:r>
            <a:endParaRPr lang="en-US" altLang="ja-JP" sz="2000" dirty="0" smtClean="0"/>
          </a:p>
          <a:p>
            <a:pPr marL="457200" lvl="1" indent="0">
              <a:buNone/>
            </a:pPr>
            <a:endParaRPr lang="en-US" altLang="ja-JP" sz="2000" dirty="0" smtClean="0"/>
          </a:p>
          <a:p>
            <a:r>
              <a:rPr lang="en-US" altLang="ja-JP" sz="2400" dirty="0" smtClean="0"/>
              <a:t>Visual Studio 2017 (or 2019) </a:t>
            </a:r>
            <a:r>
              <a:rPr lang="ja-JP" altLang="en-US" sz="2400" dirty="0" smtClean="0"/>
              <a:t>のインストール</a:t>
            </a:r>
            <a:endParaRPr lang="en-US" altLang="ja-JP" sz="2400" dirty="0" smtClean="0"/>
          </a:p>
          <a:p>
            <a:pPr lvl="1"/>
            <a:r>
              <a:rPr lang="en-US" altLang="ja-JP" sz="2000" dirty="0" smtClean="0"/>
              <a:t>C++/CLI</a:t>
            </a:r>
            <a:r>
              <a:rPr lang="ja-JP" altLang="en-US" sz="2000" dirty="0" smtClean="0"/>
              <a:t>のチェックを忘れない</a:t>
            </a:r>
            <a:endParaRPr lang="en-US" altLang="ja-JP" sz="2000" dirty="0" smtClean="0"/>
          </a:p>
          <a:p>
            <a:endParaRPr lang="en-US" altLang="ja-JP" dirty="0" smtClean="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10</a:t>
            </a:fld>
            <a:endParaRPr lang="ja-JP" altLang="en-US"/>
          </a:p>
        </p:txBody>
      </p:sp>
    </p:spTree>
    <p:extLst>
      <p:ext uri="{BB962C8B-B14F-4D97-AF65-F5344CB8AC3E}">
        <p14:creationId xmlns:p14="http://schemas.microsoft.com/office/powerpoint/2010/main" val="13541419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27288" y="5908153"/>
            <a:ext cx="7954926" cy="644968"/>
          </a:xfrm>
        </p:spPr>
        <p:txBody>
          <a:bodyPr>
            <a:normAutofit fontScale="90000"/>
          </a:bodyPr>
          <a:lstStyle/>
          <a:p>
            <a:pPr algn="r"/>
            <a:r>
              <a:rPr kumimoji="1" lang="ja-JP" altLang="en-US" dirty="0" smtClean="0"/>
              <a:t>プロジェクトの作成</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11</a:t>
            </a:fld>
            <a:endParaRPr lang="ja-JP" altLang="en-US"/>
          </a:p>
        </p:txBody>
      </p:sp>
    </p:spTree>
    <p:extLst>
      <p:ext uri="{BB962C8B-B14F-4D97-AF65-F5344CB8AC3E}">
        <p14:creationId xmlns:p14="http://schemas.microsoft.com/office/powerpoint/2010/main" val="13303485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プロジェクトの作製</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2400" dirty="0" smtClean="0"/>
              <a:t>Visual Studio 2017</a:t>
            </a:r>
            <a:r>
              <a:rPr kumimoji="1" lang="ja-JP" altLang="en-US" sz="2400" dirty="0" smtClean="0"/>
              <a:t>を開く</a:t>
            </a:r>
            <a:endParaRPr kumimoji="1" lang="en-US" altLang="ja-JP" sz="2400" dirty="0" smtClean="0"/>
          </a:p>
          <a:p>
            <a:r>
              <a:rPr kumimoji="1" lang="ja-JP" altLang="en-US" sz="2400" dirty="0" smtClean="0"/>
              <a:t>ファイル </a:t>
            </a:r>
            <a:r>
              <a:rPr kumimoji="1" lang="en-US" altLang="ja-JP" sz="2400" dirty="0" smtClean="0"/>
              <a:t>&gt; </a:t>
            </a:r>
            <a:r>
              <a:rPr kumimoji="1" lang="ja-JP" altLang="en-US" sz="2400" dirty="0" smtClean="0"/>
              <a:t>新規作成</a:t>
            </a:r>
            <a:r>
              <a:rPr lang="en-US" altLang="ja-JP" sz="2400" dirty="0"/>
              <a:t> </a:t>
            </a:r>
            <a:r>
              <a:rPr lang="en-US" altLang="ja-JP" sz="2400" dirty="0" smtClean="0"/>
              <a:t>&gt; </a:t>
            </a:r>
            <a:r>
              <a:rPr lang="ja-JP" altLang="en-US" sz="2400" dirty="0" smtClean="0"/>
              <a:t>プロジェクト をクリック</a:t>
            </a:r>
            <a:endParaRPr lang="en-US" altLang="ja-JP" sz="2400" dirty="0"/>
          </a:p>
          <a:p>
            <a:pPr lvl="1"/>
            <a:r>
              <a:rPr kumimoji="1" lang="en-US" altLang="ja-JP" sz="2000" dirty="0" smtClean="0"/>
              <a:t>Visual C++</a:t>
            </a:r>
            <a:r>
              <a:rPr kumimoji="1" lang="ja-JP" altLang="en-US" sz="2000" dirty="0" smtClean="0"/>
              <a:t>タブ </a:t>
            </a:r>
            <a:r>
              <a:rPr kumimoji="1" lang="en-US" altLang="ja-JP" sz="2000" dirty="0" smtClean="0"/>
              <a:t>&gt; CLR &gt; CLR</a:t>
            </a:r>
            <a:r>
              <a:rPr kumimoji="1" lang="ja-JP" altLang="en-US" sz="2000" dirty="0" smtClean="0"/>
              <a:t>コンソールアプリ を選択</a:t>
            </a:r>
            <a:endParaRPr kumimoji="1" lang="en-US" altLang="ja-JP" sz="2000" dirty="0" smtClean="0"/>
          </a:p>
          <a:p>
            <a:pPr lvl="1"/>
            <a:r>
              <a:rPr kumimoji="1" lang="ja-JP" altLang="en-US" sz="2000" dirty="0" smtClean="0"/>
              <a:t>場所 </a:t>
            </a:r>
            <a:r>
              <a:rPr lang="ja-JP" altLang="en-US" sz="2000" dirty="0" smtClean="0"/>
              <a:t>と 名前 を適当に設定し </a:t>
            </a:r>
            <a:r>
              <a:rPr lang="en-US" altLang="ja-JP" sz="2000" dirty="0" smtClean="0"/>
              <a:t>OK</a:t>
            </a:r>
            <a:r>
              <a:rPr lang="ja-JP" altLang="en-US" sz="2000" dirty="0" smtClean="0"/>
              <a:t>をクリック</a:t>
            </a:r>
            <a:endParaRPr lang="en-US" altLang="ja-JP" sz="2000" dirty="0" smtClean="0"/>
          </a:p>
          <a:p>
            <a:pPr marL="457200" lvl="1" indent="0">
              <a:buNone/>
            </a:pPr>
            <a:r>
              <a:rPr kumimoji="1" lang="en-US" altLang="ja-JP" sz="2000" dirty="0" smtClean="0">
                <a:sym typeface="Wingdings" panose="05000000000000000000" pitchFamily="2" charset="2"/>
              </a:rPr>
              <a:t> </a:t>
            </a:r>
            <a:r>
              <a:rPr kumimoji="1" lang="ja-JP" altLang="en-US" sz="2000" dirty="0" smtClean="0">
                <a:sym typeface="Wingdings" panose="05000000000000000000" pitchFamily="2" charset="2"/>
              </a:rPr>
              <a:t>空のプロジェクトが生成される</a:t>
            </a:r>
            <a:endParaRPr kumimoji="1" lang="en-US" altLang="ja-JP" sz="2000" dirty="0" smtClean="0"/>
          </a:p>
          <a:p>
            <a:r>
              <a:rPr kumimoji="1" lang="en-US" altLang="ja-JP" sz="2400" dirty="0" smtClean="0"/>
              <a:t>Ctrl + F5 </a:t>
            </a:r>
            <a:r>
              <a:rPr kumimoji="1" lang="ja-JP" altLang="en-US" sz="2400" dirty="0" smtClean="0"/>
              <a:t>でコンパイル</a:t>
            </a:r>
            <a:r>
              <a:rPr kumimoji="1" lang="en-US" altLang="ja-JP" sz="2400" dirty="0" smtClean="0"/>
              <a:t>+</a:t>
            </a:r>
            <a:r>
              <a:rPr kumimoji="1" lang="ja-JP" altLang="en-US" sz="2400" dirty="0" smtClean="0"/>
              <a:t>実行</a:t>
            </a:r>
            <a:endParaRPr kumimoji="1" lang="en-US" altLang="ja-JP" sz="2400" dirty="0" smtClean="0"/>
          </a:p>
          <a:p>
            <a:pPr lvl="1"/>
            <a:r>
              <a:rPr lang="ja-JP" altLang="en-US" sz="2000" dirty="0"/>
              <a:t>現在</a:t>
            </a:r>
            <a:r>
              <a:rPr lang="ja-JP" altLang="en-US" sz="2000" dirty="0" smtClean="0"/>
              <a:t>はコンソールが表示されるだけ</a:t>
            </a:r>
            <a:endParaRPr lang="en-US" altLang="ja-JP" sz="2000" dirty="0" smtClean="0"/>
          </a:p>
          <a:p>
            <a:r>
              <a:rPr lang="ja-JP" altLang="en-US" sz="2400" dirty="0" smtClean="0"/>
              <a:t>以下を追加し実行</a:t>
            </a:r>
            <a:endParaRPr lang="en-US" altLang="ja-JP" sz="2400" dirty="0" smtClean="0"/>
          </a:p>
          <a:p>
            <a:pPr lvl="1"/>
            <a:r>
              <a:rPr lang="en-US" altLang="ja-JP" sz="1600" dirty="0" smtClean="0"/>
              <a:t>『</a:t>
            </a:r>
            <a:r>
              <a:rPr lang="ja-JP" altLang="en-US" sz="1600" dirty="0" smtClean="0"/>
              <a:t>プロジェクト名</a:t>
            </a:r>
            <a:r>
              <a:rPr lang="en-US" altLang="ja-JP" sz="1600" dirty="0" smtClean="0"/>
              <a:t>.</a:t>
            </a:r>
            <a:r>
              <a:rPr lang="en-US" altLang="ja-JP" sz="1600" dirty="0" err="1" smtClean="0"/>
              <a:t>cpp</a:t>
            </a:r>
            <a:r>
              <a:rPr lang="en-US" altLang="ja-JP" sz="1600" dirty="0" smtClean="0"/>
              <a:t>』</a:t>
            </a:r>
            <a:r>
              <a:rPr lang="ja-JP" altLang="en-US" sz="1600" dirty="0" smtClean="0"/>
              <a:t>の最初に</a:t>
            </a:r>
            <a:r>
              <a:rPr lang="en-US" altLang="ja-JP" sz="1600" dirty="0" smtClean="0"/>
              <a:t>『#include </a:t>
            </a:r>
            <a:r>
              <a:rPr lang="en-US" altLang="ja-JP" sz="1600" dirty="0"/>
              <a:t>&lt;</a:t>
            </a:r>
            <a:r>
              <a:rPr lang="en-US" altLang="ja-JP" sz="1600" dirty="0" err="1"/>
              <a:t>iostream</a:t>
            </a:r>
            <a:r>
              <a:rPr lang="en-US" altLang="ja-JP" sz="1600" dirty="0" smtClean="0"/>
              <a:t>&gt;』</a:t>
            </a:r>
          </a:p>
          <a:p>
            <a:pPr lvl="1"/>
            <a:r>
              <a:rPr lang="en-US" altLang="ja-JP" sz="1600" dirty="0" smtClean="0"/>
              <a:t>Main</a:t>
            </a:r>
            <a:r>
              <a:rPr lang="ja-JP" altLang="en-US" sz="1600" dirty="0" smtClean="0"/>
              <a:t>関数内に</a:t>
            </a:r>
            <a:r>
              <a:rPr lang="en-US" altLang="ja-JP" sz="1600" dirty="0" smtClean="0"/>
              <a:t>『</a:t>
            </a:r>
            <a:r>
              <a:rPr lang="en-US" altLang="ja-JP" sz="1600" dirty="0" err="1" smtClean="0"/>
              <a:t>std</a:t>
            </a:r>
            <a:r>
              <a:rPr lang="en-US" altLang="ja-JP" sz="1600" dirty="0"/>
              <a:t>::</a:t>
            </a:r>
            <a:r>
              <a:rPr lang="en-US" altLang="ja-JP" sz="1600" dirty="0" err="1"/>
              <a:t>cout</a:t>
            </a:r>
            <a:r>
              <a:rPr lang="en-US" altLang="ja-JP" sz="1600" dirty="0"/>
              <a:t> &lt;&lt; "hello, world\n</a:t>
            </a:r>
            <a:r>
              <a:rPr lang="en-US" altLang="ja-JP" sz="1600" dirty="0" smtClean="0"/>
              <a:t>";』 </a:t>
            </a:r>
          </a:p>
          <a:p>
            <a:pPr lvl="1"/>
            <a:endParaRPr kumimoji="1" lang="ja-JP" altLang="en-US" sz="16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12</a:t>
            </a:fld>
            <a:endParaRPr lang="ja-JP" altLang="en-US"/>
          </a:p>
        </p:txBody>
      </p:sp>
      <p:pic>
        <p:nvPicPr>
          <p:cNvPr id="5" name="図 4"/>
          <p:cNvPicPr>
            <a:picLocks noChangeAspect="1"/>
          </p:cNvPicPr>
          <p:nvPr/>
        </p:nvPicPr>
        <p:blipFill>
          <a:blip r:embed="rId2"/>
          <a:stretch>
            <a:fillRect/>
          </a:stretch>
        </p:blipFill>
        <p:spPr>
          <a:xfrm>
            <a:off x="7898859" y="3909423"/>
            <a:ext cx="3951557" cy="2730920"/>
          </a:xfrm>
          <a:prstGeom prst="rect">
            <a:avLst/>
          </a:prstGeom>
        </p:spPr>
      </p:pic>
    </p:spTree>
    <p:extLst>
      <p:ext uri="{BB962C8B-B14F-4D97-AF65-F5344CB8AC3E}">
        <p14:creationId xmlns:p14="http://schemas.microsoft.com/office/powerpoint/2010/main" val="21113323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プロジェクトの設定 </a:t>
            </a:r>
            <a:r>
              <a:rPr lang="en-US" altLang="ja-JP" dirty="0" smtClean="0"/>
              <a:t>1  </a:t>
            </a:r>
            <a:endParaRPr kumimoji="1" lang="ja-JP" altLang="en-US" dirty="0"/>
          </a:p>
        </p:txBody>
      </p:sp>
      <p:sp>
        <p:nvSpPr>
          <p:cNvPr id="3" name="コンテンツ プレースホルダー 2"/>
          <p:cNvSpPr>
            <a:spLocks noGrp="1"/>
          </p:cNvSpPr>
          <p:nvPr>
            <p:ph idx="1"/>
          </p:nvPr>
        </p:nvSpPr>
        <p:spPr>
          <a:xfrm>
            <a:off x="838200" y="1127050"/>
            <a:ext cx="11457562" cy="5422605"/>
          </a:xfrm>
        </p:spPr>
        <p:txBody>
          <a:bodyPr>
            <a:normAutofit/>
          </a:bodyPr>
          <a:lstStyle/>
          <a:p>
            <a:r>
              <a:rPr kumimoji="1" lang="en-US" altLang="ja-JP" sz="2000" dirty="0" smtClean="0"/>
              <a:t>Visual Studio </a:t>
            </a:r>
            <a:r>
              <a:rPr lang="ja-JP" altLang="en-US" sz="2000" dirty="0" smtClean="0"/>
              <a:t>上部の </a:t>
            </a:r>
            <a:r>
              <a:rPr lang="en-US" altLang="ja-JP" sz="2000" dirty="0" smtClean="0"/>
              <a:t>x86 </a:t>
            </a:r>
            <a:r>
              <a:rPr lang="ja-JP" altLang="en-US" sz="2000" dirty="0" smtClean="0"/>
              <a:t>を </a:t>
            </a:r>
            <a:r>
              <a:rPr lang="en-US" altLang="ja-JP" sz="2000" dirty="0" smtClean="0"/>
              <a:t>x64 </a:t>
            </a:r>
            <a:r>
              <a:rPr lang="ja-JP" altLang="en-US" sz="2000" dirty="0" smtClean="0"/>
              <a:t>に変更</a:t>
            </a:r>
            <a:endParaRPr lang="en-US" altLang="ja-JP" sz="2000" dirty="0" smtClean="0"/>
          </a:p>
          <a:p>
            <a:r>
              <a:rPr lang="en-US" altLang="ja-JP" sz="2000" dirty="0"/>
              <a:t>Visual Studio </a:t>
            </a:r>
            <a:r>
              <a:rPr lang="ja-JP" altLang="en-US" sz="2000" dirty="0"/>
              <a:t>上部の </a:t>
            </a:r>
            <a:r>
              <a:rPr lang="en-US" altLang="ja-JP" sz="2000" dirty="0" smtClean="0"/>
              <a:t>Debug </a:t>
            </a:r>
            <a:r>
              <a:rPr lang="ja-JP" altLang="en-US" sz="2000" dirty="0" smtClean="0"/>
              <a:t>を</a:t>
            </a:r>
            <a:r>
              <a:rPr lang="en-US" altLang="ja-JP" sz="2000" dirty="0" smtClean="0"/>
              <a:t>Release </a:t>
            </a:r>
            <a:r>
              <a:rPr lang="ja-JP" altLang="en-US" sz="2000" dirty="0"/>
              <a:t>に</a:t>
            </a:r>
            <a:r>
              <a:rPr lang="ja-JP" altLang="en-US" sz="2000" dirty="0" smtClean="0"/>
              <a:t>変更 </a:t>
            </a:r>
            <a:r>
              <a:rPr lang="en-US" altLang="ja-JP" sz="2000" dirty="0" smtClean="0"/>
              <a:t>(</a:t>
            </a:r>
            <a:r>
              <a:rPr lang="ja-JP" altLang="en-US" sz="2000" dirty="0" smtClean="0"/>
              <a:t>やらなくても</a:t>
            </a:r>
            <a:r>
              <a:rPr lang="en-US" altLang="ja-JP" sz="2000" dirty="0" smtClean="0"/>
              <a:t>OK)</a:t>
            </a:r>
            <a:endParaRPr lang="en-US" altLang="ja-JP" sz="2000" dirty="0"/>
          </a:p>
          <a:p>
            <a:r>
              <a:rPr lang="ja-JP" altLang="en-US" sz="2000" dirty="0" smtClean="0"/>
              <a:t>メニュー </a:t>
            </a:r>
            <a:r>
              <a:rPr lang="en-US" altLang="ja-JP" sz="2000" dirty="0" smtClean="0"/>
              <a:t>&gt; </a:t>
            </a:r>
            <a:r>
              <a:rPr lang="ja-JP" altLang="en-US" sz="2000" dirty="0" smtClean="0"/>
              <a:t>プロジェクト </a:t>
            </a:r>
            <a:r>
              <a:rPr lang="en-US" altLang="ja-JP" sz="2000" dirty="0" smtClean="0"/>
              <a:t>&gt; </a:t>
            </a:r>
            <a:r>
              <a:rPr lang="ja-JP" altLang="en-US" sz="2000" dirty="0" smtClean="0"/>
              <a:t>プロパティ を</a:t>
            </a:r>
            <a:r>
              <a:rPr lang="ja-JP" altLang="en-US" sz="2000" dirty="0"/>
              <a:t>選択</a:t>
            </a:r>
            <a:r>
              <a:rPr lang="ja-JP" altLang="en-US" sz="2000" dirty="0" smtClean="0"/>
              <a:t>し</a:t>
            </a:r>
            <a:endParaRPr lang="en-US" altLang="ja-JP" sz="2000" dirty="0" smtClean="0"/>
          </a:p>
          <a:p>
            <a:pPr lvl="1"/>
            <a:r>
              <a:rPr lang="ja-JP" altLang="en-US" sz="1600" dirty="0" smtClean="0"/>
              <a:t>全般 </a:t>
            </a:r>
            <a:r>
              <a:rPr lang="en-US" altLang="ja-JP" sz="1600" dirty="0" smtClean="0"/>
              <a:t>&gt; </a:t>
            </a:r>
            <a:r>
              <a:rPr lang="ja-JP" altLang="en-US" sz="1600" dirty="0" smtClean="0"/>
              <a:t>文字セット を</a:t>
            </a:r>
            <a:r>
              <a:rPr lang="en-US" altLang="ja-JP" sz="1600" dirty="0" smtClean="0"/>
              <a:t>Unicode</a:t>
            </a:r>
            <a:r>
              <a:rPr lang="ja-JP" altLang="en-US" sz="1600" dirty="0" smtClean="0"/>
              <a:t>から設定なしへ変更</a:t>
            </a:r>
            <a:endParaRPr lang="en-US" altLang="ja-JP" sz="1600" dirty="0" smtClean="0"/>
          </a:p>
          <a:p>
            <a:pPr marL="457200" lvl="1" indent="0">
              <a:buNone/>
            </a:pPr>
            <a:r>
              <a:rPr lang="en-US" altLang="ja-JP" sz="1600" dirty="0" smtClean="0"/>
              <a:t>※ </a:t>
            </a:r>
            <a:r>
              <a:rPr lang="ja-JP" altLang="en-US" sz="1600" dirty="0" smtClean="0"/>
              <a:t>この プロパティダイアログは，プロジェクトが参照する </a:t>
            </a:r>
            <a:r>
              <a:rPr lang="en-US" altLang="ja-JP" sz="1600" dirty="0" smtClean="0"/>
              <a:t>.h/.lib</a:t>
            </a:r>
            <a:r>
              <a:rPr lang="ja-JP" altLang="en-US" sz="1600" dirty="0" smtClean="0"/>
              <a:t>ファイルの設定などによく利用する</a:t>
            </a:r>
            <a:endParaRPr lang="en-US" altLang="ja-JP" sz="1600" dirty="0" smtClean="0"/>
          </a:p>
          <a:p>
            <a:pPr lvl="1"/>
            <a:r>
              <a:rPr lang="en-US" altLang="ja-JP" sz="1600" dirty="0" smtClean="0"/>
              <a:t>C/C++ &gt; </a:t>
            </a:r>
            <a:r>
              <a:rPr lang="ja-JP" altLang="en-US" sz="1600" dirty="0" smtClean="0"/>
              <a:t>言語 </a:t>
            </a:r>
            <a:r>
              <a:rPr lang="en-US" altLang="ja-JP" sz="1600" dirty="0" smtClean="0"/>
              <a:t>&gt; </a:t>
            </a:r>
            <a:r>
              <a:rPr lang="en-US" altLang="ja-JP" sz="1600" dirty="0" err="1" smtClean="0"/>
              <a:t>OpenMP</a:t>
            </a:r>
            <a:r>
              <a:rPr lang="ja-JP" altLang="en-US" sz="1600" dirty="0" smtClean="0"/>
              <a:t>のサポート </a:t>
            </a:r>
            <a:r>
              <a:rPr lang="en-US" altLang="ja-JP" sz="1600" dirty="0" smtClean="0"/>
              <a:t>&gt; </a:t>
            </a:r>
            <a:r>
              <a:rPr lang="ja-JP" altLang="en-US" sz="1600" dirty="0" smtClean="0"/>
              <a:t>はい</a:t>
            </a:r>
            <a:endParaRPr lang="en-US" altLang="ja-JP" sz="1600" dirty="0" smtClean="0"/>
          </a:p>
          <a:p>
            <a:pPr lvl="1"/>
            <a:r>
              <a:rPr lang="en-US" altLang="ja-JP" sz="1600" dirty="0"/>
              <a:t>C/C++ &gt; </a:t>
            </a:r>
            <a:r>
              <a:rPr lang="ja-JP" altLang="en-US" sz="1600" dirty="0"/>
              <a:t>言語 </a:t>
            </a:r>
            <a:r>
              <a:rPr lang="en-US" altLang="ja-JP" sz="1600" dirty="0" smtClean="0"/>
              <a:t>&gt; </a:t>
            </a:r>
            <a:r>
              <a:rPr lang="ja-JP" altLang="en-US" sz="1600" dirty="0" smtClean="0"/>
              <a:t>（コンパイル時に最適化したい項目を設定する）</a:t>
            </a:r>
            <a:endParaRPr lang="en-US" altLang="ja-JP" sz="1600" dirty="0" smtClean="0"/>
          </a:p>
          <a:p>
            <a:pPr marL="457200" lvl="1" indent="0">
              <a:buNone/>
            </a:pPr>
            <a:endParaRPr lang="en-US" altLang="ja-JP" sz="1600" dirty="0" smtClean="0"/>
          </a:p>
          <a:p>
            <a:pPr marL="457200" lvl="1" indent="0">
              <a:buNone/>
            </a:pPr>
            <a:endParaRPr lang="en-US" altLang="ja-JP" sz="1600" dirty="0" smtClean="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13</a:t>
            </a:fld>
            <a:endParaRPr lang="ja-JP" altLang="en-US"/>
          </a:p>
        </p:txBody>
      </p:sp>
      <p:pic>
        <p:nvPicPr>
          <p:cNvPr id="5" name="図 4"/>
          <p:cNvPicPr>
            <a:picLocks noChangeAspect="1"/>
          </p:cNvPicPr>
          <p:nvPr/>
        </p:nvPicPr>
        <p:blipFill>
          <a:blip r:embed="rId2"/>
          <a:stretch>
            <a:fillRect/>
          </a:stretch>
        </p:blipFill>
        <p:spPr>
          <a:xfrm>
            <a:off x="7286017" y="4077656"/>
            <a:ext cx="4569769" cy="2780344"/>
          </a:xfrm>
          <a:prstGeom prst="rect">
            <a:avLst/>
          </a:prstGeom>
        </p:spPr>
      </p:pic>
    </p:spTree>
    <p:extLst>
      <p:ext uri="{BB962C8B-B14F-4D97-AF65-F5344CB8AC3E}">
        <p14:creationId xmlns:p14="http://schemas.microsoft.com/office/powerpoint/2010/main" val="34446597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Form </a:t>
            </a:r>
            <a:r>
              <a:rPr lang="ja-JP" altLang="en-US" dirty="0" smtClean="0"/>
              <a:t>を作る</a:t>
            </a:r>
            <a:endParaRPr kumimoji="1" lang="ja-JP" altLang="en-US" dirty="0"/>
          </a:p>
        </p:txBody>
      </p:sp>
      <p:sp>
        <p:nvSpPr>
          <p:cNvPr id="3" name="コンテンツ プレースホルダー 2"/>
          <p:cNvSpPr>
            <a:spLocks noGrp="1"/>
          </p:cNvSpPr>
          <p:nvPr>
            <p:ph idx="1"/>
          </p:nvPr>
        </p:nvSpPr>
        <p:spPr>
          <a:xfrm>
            <a:off x="838199" y="1127050"/>
            <a:ext cx="7138481" cy="5422605"/>
          </a:xfrm>
        </p:spPr>
        <p:txBody>
          <a:bodyPr>
            <a:normAutofit/>
          </a:bodyPr>
          <a:lstStyle/>
          <a:p>
            <a:pPr>
              <a:spcBef>
                <a:spcPts val="600"/>
              </a:spcBef>
            </a:pPr>
            <a:r>
              <a:rPr kumimoji="1" lang="en-US" altLang="ja-JP" sz="1600" dirty="0" smtClean="0"/>
              <a:t>Form</a:t>
            </a:r>
            <a:r>
              <a:rPr lang="ja-JP" altLang="en-US" sz="1600" dirty="0"/>
              <a:t> </a:t>
            </a:r>
            <a:r>
              <a:rPr lang="en-US" altLang="ja-JP" sz="1600" dirty="0" smtClean="0"/>
              <a:t>: </a:t>
            </a:r>
            <a:r>
              <a:rPr lang="ja-JP" altLang="en-US" sz="1600" dirty="0" smtClean="0"/>
              <a:t>ダイアログウインドウ（の様なもの）の事</a:t>
            </a:r>
            <a:endParaRPr lang="en-US" altLang="ja-JP" sz="1600" dirty="0" smtClean="0"/>
          </a:p>
          <a:p>
            <a:pPr>
              <a:spcBef>
                <a:spcPts val="600"/>
              </a:spcBef>
            </a:pPr>
            <a:r>
              <a:rPr kumimoji="1" lang="ja-JP" altLang="en-US" sz="1600" dirty="0" smtClean="0"/>
              <a:t>ソリューションエクスプローラ </a:t>
            </a:r>
            <a:r>
              <a:rPr lang="ja-JP" altLang="en-US" sz="1600" dirty="0" smtClean="0"/>
              <a:t>のプロジェクト名を右クリック</a:t>
            </a:r>
            <a:endParaRPr lang="en-US" altLang="ja-JP" sz="1600" dirty="0" smtClean="0"/>
          </a:p>
          <a:p>
            <a:pPr lvl="1">
              <a:spcBef>
                <a:spcPts val="600"/>
              </a:spcBef>
            </a:pPr>
            <a:r>
              <a:rPr kumimoji="1" lang="ja-JP" altLang="en-US" sz="1400" dirty="0" smtClean="0"/>
              <a:t>追加 </a:t>
            </a:r>
            <a:r>
              <a:rPr kumimoji="1" lang="en-US" altLang="ja-JP" sz="1400" dirty="0" smtClean="0"/>
              <a:t>&gt; </a:t>
            </a:r>
            <a:r>
              <a:rPr kumimoji="1" lang="ja-JP" altLang="en-US" sz="1400" dirty="0" smtClean="0"/>
              <a:t>新しい項目   </a:t>
            </a:r>
            <a:r>
              <a:rPr lang="ja-JP" altLang="en-US" sz="1400" dirty="0" smtClean="0"/>
              <a:t>を</a:t>
            </a:r>
            <a:r>
              <a:rPr lang="ja-JP" altLang="en-US" sz="1400" dirty="0"/>
              <a:t>選択</a:t>
            </a:r>
            <a:endParaRPr kumimoji="1" lang="en-US" altLang="ja-JP" sz="1400" dirty="0" smtClean="0"/>
          </a:p>
          <a:p>
            <a:pPr lvl="1">
              <a:spcBef>
                <a:spcPts val="600"/>
              </a:spcBef>
            </a:pPr>
            <a:r>
              <a:rPr lang="en-US" altLang="ja-JP" sz="1400" dirty="0" smtClean="0"/>
              <a:t>UI</a:t>
            </a:r>
            <a:r>
              <a:rPr lang="ja-JP" altLang="en-US" sz="1400" dirty="0" smtClean="0"/>
              <a:t>タブ </a:t>
            </a:r>
            <a:r>
              <a:rPr lang="en-US" altLang="ja-JP" sz="1400" dirty="0" smtClean="0"/>
              <a:t>&gt; Windows</a:t>
            </a:r>
            <a:r>
              <a:rPr lang="ja-JP" altLang="en-US" sz="1400" dirty="0" smtClean="0"/>
              <a:t>フォーム　  を選択</a:t>
            </a:r>
            <a:endParaRPr lang="en-US" altLang="ja-JP" sz="1400" dirty="0" smtClean="0"/>
          </a:p>
          <a:p>
            <a:pPr lvl="1">
              <a:spcBef>
                <a:spcPts val="600"/>
              </a:spcBef>
            </a:pPr>
            <a:r>
              <a:rPr lang="en-US" altLang="ja-JP" sz="1400" dirty="0" err="1" smtClean="0"/>
              <a:t>MainForm.h</a:t>
            </a:r>
            <a:r>
              <a:rPr lang="ja-JP" altLang="en-US" sz="1400" dirty="0" smtClean="0"/>
              <a:t>という名前をつけて</a:t>
            </a:r>
            <a:r>
              <a:rPr lang="en-US" altLang="ja-JP" sz="1400" dirty="0" smtClean="0"/>
              <a:t>OK</a:t>
            </a:r>
            <a:r>
              <a:rPr lang="ja-JP" altLang="en-US" sz="1400" dirty="0" smtClean="0"/>
              <a:t>する</a:t>
            </a:r>
            <a:endParaRPr lang="en-US" altLang="ja-JP" sz="1400" dirty="0" smtClean="0"/>
          </a:p>
          <a:p>
            <a:pPr lvl="1">
              <a:spcBef>
                <a:spcPts val="600"/>
              </a:spcBef>
              <a:buFont typeface="Wingdings" panose="05000000000000000000" pitchFamily="2" charset="2"/>
              <a:buChar char="à"/>
            </a:pPr>
            <a:r>
              <a:rPr lang="ja-JP" altLang="en-US" sz="1400" dirty="0" smtClean="0">
                <a:sym typeface="Wingdings" panose="05000000000000000000" pitchFamily="2" charset="2"/>
              </a:rPr>
              <a:t>フォームが生成され　右のような画面になる</a:t>
            </a:r>
            <a:endParaRPr lang="en-US" altLang="ja-JP" sz="1400" dirty="0" smtClean="0">
              <a:sym typeface="Wingdings" panose="05000000000000000000" pitchFamily="2" charset="2"/>
            </a:endParaRPr>
          </a:p>
          <a:p>
            <a:pPr marL="457200" lvl="1" indent="0">
              <a:spcBef>
                <a:spcPts val="600"/>
              </a:spcBef>
              <a:buNone/>
            </a:pPr>
            <a:r>
              <a:rPr lang="en-US" altLang="ja-JP" sz="1400" dirty="0" smtClean="0">
                <a:solidFill>
                  <a:srgbClr val="FF0000"/>
                </a:solidFill>
              </a:rPr>
              <a:t>※ </a:t>
            </a:r>
            <a:r>
              <a:rPr lang="en-US" altLang="ja-JP" sz="1400" dirty="0" err="1">
                <a:solidFill>
                  <a:srgbClr val="FF0000"/>
                </a:solidFill>
              </a:rPr>
              <a:t>form.h</a:t>
            </a:r>
            <a:r>
              <a:rPr lang="ja-JP" altLang="en-US" sz="1400" dirty="0">
                <a:solidFill>
                  <a:srgbClr val="FF0000"/>
                </a:solidFill>
              </a:rPr>
              <a:t>をダイアログ編集画面で開こうとすると良く失敗</a:t>
            </a:r>
            <a:r>
              <a:rPr lang="ja-JP" altLang="en-US" sz="1400" dirty="0" smtClean="0">
                <a:solidFill>
                  <a:srgbClr val="FF0000"/>
                </a:solidFill>
              </a:rPr>
              <a:t>するので，</a:t>
            </a:r>
            <a:r>
              <a:rPr lang="ja-JP" altLang="en-US" sz="1400" dirty="0">
                <a:solidFill>
                  <a:srgbClr val="FF0000"/>
                </a:solidFill>
              </a:rPr>
              <a:t>何回か再起動</a:t>
            </a:r>
            <a:r>
              <a:rPr lang="ja-JP" altLang="en-US" sz="1400" dirty="0" smtClean="0">
                <a:solidFill>
                  <a:srgbClr val="FF0000"/>
                </a:solidFill>
              </a:rPr>
              <a:t>する</a:t>
            </a:r>
            <a:endParaRPr lang="en-US" altLang="ja-JP" sz="1400" dirty="0" smtClean="0">
              <a:solidFill>
                <a:srgbClr val="FF0000"/>
              </a:solidFill>
            </a:endParaRPr>
          </a:p>
          <a:p>
            <a:pPr marL="457200" lvl="1" indent="0">
              <a:spcBef>
                <a:spcPts val="600"/>
              </a:spcBef>
              <a:buNone/>
            </a:pPr>
            <a:endParaRPr lang="en-US" altLang="ja-JP" sz="1100" dirty="0" smtClean="0">
              <a:solidFill>
                <a:srgbClr val="FF0000"/>
              </a:solidFill>
            </a:endParaRPr>
          </a:p>
          <a:p>
            <a:pPr>
              <a:spcBef>
                <a:spcPts val="600"/>
              </a:spcBef>
            </a:pPr>
            <a:r>
              <a:rPr lang="ja-JP" altLang="en-US" sz="1600" dirty="0" smtClean="0"/>
              <a:t>ソリューションエクスプローラ で</a:t>
            </a:r>
            <a:r>
              <a:rPr lang="en-US" altLang="ja-JP" sz="1600" dirty="0" err="1" smtClean="0"/>
              <a:t>MainForm.h</a:t>
            </a:r>
            <a:r>
              <a:rPr lang="en-US" altLang="ja-JP" sz="1600" dirty="0" smtClean="0"/>
              <a:t> </a:t>
            </a:r>
            <a:r>
              <a:rPr lang="ja-JP" altLang="en-US" sz="1600" dirty="0" smtClean="0"/>
              <a:t>を</a:t>
            </a:r>
            <a:r>
              <a:rPr lang="en-US" altLang="ja-JP" sz="1600" dirty="0" smtClean="0"/>
              <a:t>…</a:t>
            </a:r>
          </a:p>
          <a:p>
            <a:pPr lvl="1">
              <a:spcBef>
                <a:spcPts val="600"/>
              </a:spcBef>
            </a:pPr>
            <a:r>
              <a:rPr lang="ja-JP" altLang="en-US" sz="1400" dirty="0" smtClean="0"/>
              <a:t>ダブルクリックするとダイアログ編集画面（右図）として開ける</a:t>
            </a:r>
            <a:endParaRPr lang="en-US" altLang="ja-JP" sz="1400" dirty="0" smtClean="0"/>
          </a:p>
          <a:p>
            <a:pPr lvl="1">
              <a:spcBef>
                <a:spcPts val="600"/>
              </a:spcBef>
            </a:pPr>
            <a:r>
              <a:rPr kumimoji="1" lang="ja-JP" altLang="en-US" sz="1400" dirty="0" smtClean="0"/>
              <a:t>右クリック </a:t>
            </a:r>
            <a:r>
              <a:rPr lang="en-US" altLang="ja-JP" sz="1400" dirty="0" smtClean="0"/>
              <a:t>&gt; </a:t>
            </a:r>
            <a:r>
              <a:rPr lang="ja-JP" altLang="en-US" sz="1400" dirty="0" smtClean="0"/>
              <a:t>コードの表示でソースを表示できる</a:t>
            </a:r>
            <a:endParaRPr lang="en-US" altLang="ja-JP" sz="1400" dirty="0" smtClean="0"/>
          </a:p>
          <a:p>
            <a:pPr lvl="1">
              <a:spcBef>
                <a:spcPts val="600"/>
              </a:spcBef>
            </a:pPr>
            <a:endParaRPr lang="en-US" altLang="ja-JP" sz="1400" dirty="0"/>
          </a:p>
          <a:p>
            <a:pPr>
              <a:spcBef>
                <a:spcPts val="600"/>
              </a:spcBef>
            </a:pPr>
            <a:r>
              <a:rPr lang="ja-JP" altLang="en-US" sz="1600" dirty="0" smtClean="0"/>
              <a:t> コードを</a:t>
            </a:r>
            <a:r>
              <a:rPr lang="en-US" altLang="ja-JP" sz="1600" dirty="0" smtClean="0"/>
              <a:t>GUI</a:t>
            </a:r>
            <a:r>
              <a:rPr lang="ja-JP" altLang="en-US" sz="1600" dirty="0" smtClean="0"/>
              <a:t>と</a:t>
            </a:r>
            <a:r>
              <a:rPr lang="en-US" altLang="ja-JP" sz="1600" dirty="0" smtClean="0"/>
              <a:t>text</a:t>
            </a:r>
            <a:r>
              <a:rPr lang="ja-JP" altLang="en-US" sz="1600" dirty="0" smtClean="0"/>
              <a:t>両方で編集できる感じ</a:t>
            </a:r>
            <a:endParaRPr lang="en-US" altLang="ja-JP" sz="1600" dirty="0"/>
          </a:p>
          <a:p>
            <a:pPr lvl="1">
              <a:spcBef>
                <a:spcPts val="600"/>
              </a:spcBef>
            </a:pPr>
            <a:r>
              <a:rPr kumimoji="1" lang="ja-JP" altLang="en-US" sz="1200" dirty="0" smtClean="0"/>
              <a:t>コードの情報からダイアログを生成し，</a:t>
            </a:r>
            <a:endParaRPr kumimoji="1" lang="en-US" altLang="ja-JP" sz="1200" dirty="0" smtClean="0"/>
          </a:p>
          <a:p>
            <a:pPr lvl="1">
              <a:spcBef>
                <a:spcPts val="600"/>
              </a:spcBef>
            </a:pPr>
            <a:r>
              <a:rPr kumimoji="1" lang="ja-JP" altLang="en-US" sz="1200" dirty="0" smtClean="0"/>
              <a:t>ダイアログエディタの編集内容をコードへ適用する</a:t>
            </a:r>
            <a:endParaRPr kumimoji="1" lang="en-US" altLang="ja-JP" sz="1200" dirty="0" smtClean="0"/>
          </a:p>
          <a:p>
            <a:pPr lvl="1">
              <a:spcBef>
                <a:spcPts val="600"/>
              </a:spcBef>
              <a:buFont typeface="Wingdings" panose="05000000000000000000" pitchFamily="2" charset="2"/>
              <a:buChar char="à"/>
            </a:pPr>
            <a:r>
              <a:rPr kumimoji="1" lang="ja-JP" altLang="en-US" sz="1200" dirty="0" smtClean="0"/>
              <a:t>ダイアログ編集とコード編集は同時にやらないほうが無難</a:t>
            </a:r>
            <a:endParaRPr kumimoji="1" lang="en-US" altLang="ja-JP" sz="1200" dirty="0" smtClean="0"/>
          </a:p>
          <a:p>
            <a:pPr marL="0" indent="0">
              <a:spcBef>
                <a:spcPts val="600"/>
              </a:spcBef>
              <a:buNone/>
            </a:pPr>
            <a:endParaRPr lang="en-US" altLang="ja-JP" sz="1600" dirty="0"/>
          </a:p>
          <a:p>
            <a:pPr marL="0" indent="0">
              <a:spcBef>
                <a:spcPts val="600"/>
              </a:spcBef>
              <a:buNone/>
            </a:pPr>
            <a:endParaRPr kumimoji="1" lang="en-US" altLang="ja-JP" sz="1600" dirty="0" smtClean="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14</a:t>
            </a:fld>
            <a:endParaRPr lang="ja-JP" altLang="en-US"/>
          </a:p>
        </p:txBody>
      </p:sp>
      <p:pic>
        <p:nvPicPr>
          <p:cNvPr id="5" name="図 4"/>
          <p:cNvPicPr>
            <a:picLocks noChangeAspect="1"/>
          </p:cNvPicPr>
          <p:nvPr/>
        </p:nvPicPr>
        <p:blipFill>
          <a:blip r:embed="rId2"/>
          <a:stretch>
            <a:fillRect/>
          </a:stretch>
        </p:blipFill>
        <p:spPr>
          <a:xfrm>
            <a:off x="7877451" y="110652"/>
            <a:ext cx="4118880" cy="2846556"/>
          </a:xfrm>
          <a:prstGeom prst="rect">
            <a:avLst/>
          </a:prstGeom>
        </p:spPr>
      </p:pic>
      <p:pic>
        <p:nvPicPr>
          <p:cNvPr id="6" name="図 5"/>
          <p:cNvPicPr>
            <a:picLocks noChangeAspect="1"/>
          </p:cNvPicPr>
          <p:nvPr/>
        </p:nvPicPr>
        <p:blipFill>
          <a:blip r:embed="rId3"/>
          <a:stretch>
            <a:fillRect/>
          </a:stretch>
        </p:blipFill>
        <p:spPr>
          <a:xfrm>
            <a:off x="8015592" y="3158246"/>
            <a:ext cx="3806258" cy="3534383"/>
          </a:xfrm>
          <a:prstGeom prst="rect">
            <a:avLst/>
          </a:prstGeom>
        </p:spPr>
      </p:pic>
    </p:spTree>
    <p:extLst>
      <p:ext uri="{BB962C8B-B14F-4D97-AF65-F5344CB8AC3E}">
        <p14:creationId xmlns:p14="http://schemas.microsoft.com/office/powerpoint/2010/main" val="18673728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Form</a:t>
            </a:r>
            <a:r>
              <a:rPr kumimoji="1" lang="ja-JP" altLang="en-US" dirty="0" smtClean="0"/>
              <a:t>を編集する</a:t>
            </a:r>
            <a:endParaRPr kumimoji="1" lang="ja-JP" altLang="en-US" dirty="0"/>
          </a:p>
        </p:txBody>
      </p:sp>
      <p:sp>
        <p:nvSpPr>
          <p:cNvPr id="3" name="コンテンツ プレースホルダー 2"/>
          <p:cNvSpPr>
            <a:spLocks noGrp="1"/>
          </p:cNvSpPr>
          <p:nvPr>
            <p:ph idx="1"/>
          </p:nvPr>
        </p:nvSpPr>
        <p:spPr>
          <a:xfrm>
            <a:off x="838200" y="981135"/>
            <a:ext cx="10515600" cy="5422605"/>
          </a:xfrm>
        </p:spPr>
        <p:txBody>
          <a:bodyPr>
            <a:normAutofit/>
          </a:bodyPr>
          <a:lstStyle/>
          <a:p>
            <a:pPr>
              <a:spcBef>
                <a:spcPts val="600"/>
              </a:spcBef>
            </a:pPr>
            <a:r>
              <a:rPr kumimoji="1" lang="en-US" altLang="ja-JP" sz="2000" dirty="0" smtClean="0"/>
              <a:t>Form</a:t>
            </a:r>
            <a:r>
              <a:rPr kumimoji="1" lang="ja-JP" altLang="en-US" sz="2000" dirty="0" smtClean="0"/>
              <a:t>をドラッグして大きくする</a:t>
            </a:r>
            <a:endParaRPr kumimoji="1" lang="en-US" altLang="ja-JP" sz="2000" dirty="0" smtClean="0"/>
          </a:p>
          <a:p>
            <a:pPr>
              <a:spcBef>
                <a:spcPts val="600"/>
              </a:spcBef>
            </a:pPr>
            <a:r>
              <a:rPr lang="ja-JP" altLang="en-US" sz="2000" dirty="0" smtClean="0"/>
              <a:t>ツールボックスから</a:t>
            </a:r>
            <a:r>
              <a:rPr lang="en-US" altLang="ja-JP" sz="2000" dirty="0" smtClean="0"/>
              <a:t>form</a:t>
            </a:r>
            <a:r>
              <a:rPr lang="ja-JP" altLang="en-US" sz="2000" dirty="0" smtClean="0"/>
              <a:t>中央へ </a:t>
            </a:r>
            <a:r>
              <a:rPr lang="en-US" altLang="ja-JP" sz="2000" dirty="0" smtClean="0"/>
              <a:t>“panel” </a:t>
            </a:r>
            <a:r>
              <a:rPr lang="ja-JP" altLang="en-US" sz="2000" dirty="0" smtClean="0"/>
              <a:t>をドラッグドロップ</a:t>
            </a:r>
            <a:endParaRPr lang="en-US" altLang="ja-JP" sz="2000" dirty="0" smtClean="0"/>
          </a:p>
          <a:p>
            <a:pPr>
              <a:spcBef>
                <a:spcPts val="600"/>
              </a:spcBef>
            </a:pPr>
            <a:r>
              <a:rPr lang="ja-JP" altLang="en-US" sz="2000" dirty="0"/>
              <a:t>配置</a:t>
            </a:r>
            <a:r>
              <a:rPr lang="ja-JP" altLang="en-US" sz="2000" dirty="0" smtClean="0"/>
              <a:t>した</a:t>
            </a:r>
            <a:r>
              <a:rPr lang="en-US" altLang="ja-JP" sz="2000" dirty="0" smtClean="0"/>
              <a:t>panel</a:t>
            </a:r>
            <a:r>
              <a:rPr lang="ja-JP" altLang="en-US" sz="2000" dirty="0" smtClean="0"/>
              <a:t>を右クリックし，プロパティを表示</a:t>
            </a:r>
            <a:endParaRPr lang="en-US" altLang="ja-JP" sz="2000" dirty="0" smtClean="0"/>
          </a:p>
          <a:p>
            <a:pPr lvl="1">
              <a:spcBef>
                <a:spcPts val="600"/>
              </a:spcBef>
            </a:pPr>
            <a:r>
              <a:rPr lang="en-US" altLang="ja-JP" sz="1800" dirty="0" smtClean="0"/>
              <a:t>Name</a:t>
            </a:r>
            <a:r>
              <a:rPr lang="ja-JP" altLang="en-US" sz="1800" dirty="0" smtClean="0"/>
              <a:t>を </a:t>
            </a:r>
            <a:r>
              <a:rPr lang="en-US" altLang="ja-JP" sz="1800" dirty="0" err="1" smtClean="0"/>
              <a:t>m_main_panel</a:t>
            </a:r>
            <a:r>
              <a:rPr lang="en-US" altLang="ja-JP" sz="1800" dirty="0" smtClean="0"/>
              <a:t> </a:t>
            </a:r>
            <a:r>
              <a:rPr lang="ja-JP" altLang="en-US" sz="1800" dirty="0" smtClean="0"/>
              <a:t>に変更 </a:t>
            </a:r>
            <a:r>
              <a:rPr lang="en-US" altLang="ja-JP" sz="1800" dirty="0" smtClean="0"/>
              <a:t>(</a:t>
            </a:r>
            <a:r>
              <a:rPr lang="ja-JP" altLang="en-US" sz="1800" dirty="0" smtClean="0"/>
              <a:t>これが</a:t>
            </a:r>
            <a:r>
              <a:rPr lang="en-US" altLang="ja-JP" sz="1800" dirty="0" err="1" smtClean="0"/>
              <a:t>MainForm</a:t>
            </a:r>
            <a:r>
              <a:rPr lang="ja-JP" altLang="en-US" sz="1800" dirty="0" smtClean="0"/>
              <a:t>クラスの変数名になる</a:t>
            </a:r>
            <a:r>
              <a:rPr lang="en-US" altLang="ja-JP" sz="1800" dirty="0" smtClean="0"/>
              <a:t>)</a:t>
            </a:r>
          </a:p>
          <a:p>
            <a:pPr lvl="1">
              <a:spcBef>
                <a:spcPts val="600"/>
              </a:spcBef>
            </a:pPr>
            <a:r>
              <a:rPr lang="en-US" altLang="ja-JP" sz="1800" dirty="0" smtClean="0"/>
              <a:t>Anchor </a:t>
            </a:r>
            <a:r>
              <a:rPr lang="ja-JP" altLang="en-US" sz="1800" dirty="0" smtClean="0"/>
              <a:t>を </a:t>
            </a:r>
            <a:r>
              <a:rPr lang="en-US" altLang="ja-JP" sz="1800" dirty="0" smtClean="0"/>
              <a:t>right/left/top/bottom</a:t>
            </a:r>
            <a:r>
              <a:rPr lang="ja-JP" altLang="en-US" sz="1800" dirty="0" smtClean="0"/>
              <a:t>に指定　</a:t>
            </a:r>
            <a:endParaRPr lang="en-US" altLang="ja-JP" sz="1800" dirty="0" smtClean="0"/>
          </a:p>
          <a:p>
            <a:pPr lvl="1">
              <a:spcBef>
                <a:spcPts val="600"/>
              </a:spcBef>
            </a:pPr>
            <a:r>
              <a:rPr kumimoji="1" lang="en-US" altLang="ja-JP" sz="1800" dirty="0" err="1" smtClean="0"/>
              <a:t>autoSize</a:t>
            </a:r>
            <a:r>
              <a:rPr kumimoji="1" lang="en-US" altLang="ja-JP" sz="1800" dirty="0" smtClean="0"/>
              <a:t> </a:t>
            </a:r>
            <a:r>
              <a:rPr kumimoji="1" lang="ja-JP" altLang="en-US" sz="1800" dirty="0" smtClean="0"/>
              <a:t>を </a:t>
            </a:r>
            <a:r>
              <a:rPr kumimoji="1" lang="en-US" altLang="ja-JP" sz="1800" dirty="0" smtClean="0"/>
              <a:t>true</a:t>
            </a:r>
            <a:r>
              <a:rPr kumimoji="1" lang="ja-JP" altLang="en-US" sz="1800" dirty="0" smtClean="0"/>
              <a:t>に</a:t>
            </a:r>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15</a:t>
            </a:fld>
            <a:endParaRPr lang="ja-JP" altLang="en-US"/>
          </a:p>
        </p:txBody>
      </p:sp>
      <p:pic>
        <p:nvPicPr>
          <p:cNvPr id="5" name="図 4"/>
          <p:cNvPicPr>
            <a:picLocks noChangeAspect="1"/>
          </p:cNvPicPr>
          <p:nvPr/>
        </p:nvPicPr>
        <p:blipFill>
          <a:blip r:embed="rId2"/>
          <a:stretch>
            <a:fillRect/>
          </a:stretch>
        </p:blipFill>
        <p:spPr>
          <a:xfrm>
            <a:off x="6955278" y="2968062"/>
            <a:ext cx="4957756" cy="3734295"/>
          </a:xfrm>
          <a:prstGeom prst="rect">
            <a:avLst/>
          </a:prstGeom>
        </p:spPr>
      </p:pic>
    </p:spTree>
    <p:extLst>
      <p:ext uri="{BB962C8B-B14F-4D97-AF65-F5344CB8AC3E}">
        <p14:creationId xmlns:p14="http://schemas.microsoft.com/office/powerpoint/2010/main" val="42006114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Form</a:t>
            </a:r>
            <a:r>
              <a:rPr kumimoji="1" lang="ja-JP" altLang="en-US" dirty="0" smtClean="0"/>
              <a:t>を表示する </a:t>
            </a:r>
            <a:r>
              <a:rPr kumimoji="1" lang="en-US" altLang="ja-JP" dirty="0" smtClean="0"/>
              <a:t>(1/3)</a:t>
            </a:r>
            <a:endParaRPr kumimoji="1" lang="ja-JP" altLang="en-US" dirty="0"/>
          </a:p>
        </p:txBody>
      </p:sp>
      <p:sp>
        <p:nvSpPr>
          <p:cNvPr id="3" name="コンテンツ プレースホルダー 2"/>
          <p:cNvSpPr>
            <a:spLocks noGrp="1"/>
          </p:cNvSpPr>
          <p:nvPr>
            <p:ph idx="1"/>
          </p:nvPr>
        </p:nvSpPr>
        <p:spPr>
          <a:xfrm>
            <a:off x="838200" y="1127050"/>
            <a:ext cx="10515600" cy="1966346"/>
          </a:xfrm>
        </p:spPr>
        <p:txBody>
          <a:bodyPr>
            <a:normAutofit/>
          </a:bodyPr>
          <a:lstStyle/>
          <a:p>
            <a:pPr>
              <a:spcBef>
                <a:spcPts val="600"/>
              </a:spcBef>
            </a:pPr>
            <a:r>
              <a:rPr kumimoji="1" lang="en-US" altLang="ja-JP" sz="2400" dirty="0" smtClean="0">
                <a:latin typeface="+mj-ea"/>
                <a:ea typeface="+mj-ea"/>
              </a:rPr>
              <a:t>Form</a:t>
            </a:r>
            <a:r>
              <a:rPr kumimoji="1" lang="ja-JP" altLang="en-US" sz="2400" dirty="0" smtClean="0">
                <a:latin typeface="+mj-ea"/>
                <a:ea typeface="+mj-ea"/>
              </a:rPr>
              <a:t>を</a:t>
            </a:r>
            <a:r>
              <a:rPr kumimoji="1" lang="en-US" altLang="ja-JP" sz="2400" dirty="0" smtClean="0">
                <a:latin typeface="+mj-ea"/>
                <a:ea typeface="+mj-ea"/>
              </a:rPr>
              <a:t>singleton</a:t>
            </a:r>
            <a:r>
              <a:rPr kumimoji="1" lang="ja-JP" altLang="en-US" sz="2400" dirty="0" smtClean="0">
                <a:latin typeface="+mj-ea"/>
                <a:ea typeface="+mj-ea"/>
              </a:rPr>
              <a:t>に</a:t>
            </a:r>
            <a:endParaRPr kumimoji="1" lang="en-US" altLang="ja-JP" sz="2400" dirty="0" smtClean="0">
              <a:latin typeface="+mj-ea"/>
              <a:ea typeface="+mj-ea"/>
            </a:endParaRPr>
          </a:p>
          <a:p>
            <a:pPr lvl="1">
              <a:spcBef>
                <a:spcPts val="600"/>
              </a:spcBef>
            </a:pPr>
            <a:r>
              <a:rPr kumimoji="1" lang="en-US" altLang="ja-JP" sz="2000" dirty="0" smtClean="0">
                <a:latin typeface="+mj-ea"/>
                <a:ea typeface="+mj-ea"/>
              </a:rPr>
              <a:t>Constructor </a:t>
            </a:r>
            <a:r>
              <a:rPr kumimoji="1" lang="ja-JP" altLang="en-US" sz="2000" dirty="0" smtClean="0">
                <a:latin typeface="+mj-ea"/>
                <a:ea typeface="+mj-ea"/>
              </a:rPr>
              <a:t>を</a:t>
            </a:r>
            <a:r>
              <a:rPr kumimoji="1" lang="en-US" altLang="ja-JP" sz="2000" dirty="0" smtClean="0">
                <a:latin typeface="+mj-ea"/>
                <a:ea typeface="+mj-ea"/>
              </a:rPr>
              <a:t>private</a:t>
            </a:r>
            <a:r>
              <a:rPr kumimoji="1" lang="ja-JP" altLang="en-US" sz="2000" dirty="0" smtClean="0">
                <a:latin typeface="+mj-ea"/>
                <a:ea typeface="+mj-ea"/>
              </a:rPr>
              <a:t>に</a:t>
            </a:r>
            <a:endParaRPr kumimoji="1" lang="en-US" altLang="ja-JP" sz="2000" dirty="0" smtClean="0">
              <a:latin typeface="+mj-ea"/>
              <a:ea typeface="+mj-ea"/>
            </a:endParaRPr>
          </a:p>
          <a:p>
            <a:pPr lvl="1">
              <a:spcBef>
                <a:spcPts val="600"/>
              </a:spcBef>
            </a:pPr>
            <a:r>
              <a:rPr lang="en-US" altLang="ja-JP" sz="2000" dirty="0">
                <a:solidFill>
                  <a:srgbClr val="0000FF"/>
                </a:solidFill>
                <a:latin typeface="+mj-ea"/>
                <a:ea typeface="+mj-ea"/>
              </a:rPr>
              <a:t>static</a:t>
            </a:r>
            <a:r>
              <a:rPr lang="en-US" altLang="ja-JP" sz="2000" dirty="0">
                <a:solidFill>
                  <a:srgbClr val="000000"/>
                </a:solidFill>
                <a:latin typeface="+mj-ea"/>
                <a:ea typeface="+mj-ea"/>
              </a:rPr>
              <a:t> </a:t>
            </a:r>
            <a:r>
              <a:rPr lang="en-US" altLang="ja-JP" sz="2000" dirty="0" err="1">
                <a:solidFill>
                  <a:srgbClr val="2B91AF"/>
                </a:solidFill>
                <a:latin typeface="+mj-ea"/>
                <a:ea typeface="+mj-ea"/>
              </a:rPr>
              <a:t>MainForm</a:t>
            </a:r>
            <a:r>
              <a:rPr lang="en-US" altLang="ja-JP" sz="2000" dirty="0">
                <a:solidFill>
                  <a:srgbClr val="000000"/>
                </a:solidFill>
                <a:latin typeface="+mj-ea"/>
                <a:ea typeface="+mj-ea"/>
              </a:rPr>
              <a:t>^ </a:t>
            </a:r>
            <a:r>
              <a:rPr lang="en-US" altLang="ja-JP" sz="2000" dirty="0" err="1" smtClean="0">
                <a:solidFill>
                  <a:srgbClr val="000000"/>
                </a:solidFill>
                <a:latin typeface="+mj-ea"/>
                <a:ea typeface="+mj-ea"/>
              </a:rPr>
              <a:t>m_singleton</a:t>
            </a:r>
            <a:r>
              <a:rPr lang="en-US" altLang="ja-JP" sz="2000" dirty="0" smtClean="0">
                <a:solidFill>
                  <a:srgbClr val="000000"/>
                </a:solidFill>
                <a:latin typeface="+mj-ea"/>
                <a:ea typeface="+mj-ea"/>
              </a:rPr>
              <a:t>; </a:t>
            </a:r>
            <a:r>
              <a:rPr lang="ja-JP" altLang="en-US" sz="2000" dirty="0" smtClean="0">
                <a:solidFill>
                  <a:srgbClr val="000000"/>
                </a:solidFill>
                <a:latin typeface="+mj-ea"/>
                <a:ea typeface="+mj-ea"/>
              </a:rPr>
              <a:t>というフィールドを用意</a:t>
            </a:r>
            <a:endParaRPr lang="en-US" altLang="ja-JP" sz="2000" dirty="0" smtClean="0">
              <a:solidFill>
                <a:srgbClr val="000000"/>
              </a:solidFill>
              <a:latin typeface="+mj-ea"/>
              <a:ea typeface="+mj-ea"/>
            </a:endParaRPr>
          </a:p>
          <a:p>
            <a:pPr lvl="1">
              <a:spcBef>
                <a:spcPts val="600"/>
              </a:spcBef>
            </a:pPr>
            <a:r>
              <a:rPr lang="en-US" altLang="ja-JP" sz="2000" dirty="0" smtClean="0">
                <a:solidFill>
                  <a:srgbClr val="000000"/>
                </a:solidFill>
                <a:latin typeface="+mj-ea"/>
                <a:ea typeface="+mj-ea"/>
              </a:rPr>
              <a:t>public static</a:t>
            </a:r>
            <a:r>
              <a:rPr lang="ja-JP" altLang="en-US" sz="2000" dirty="0" smtClean="0">
                <a:solidFill>
                  <a:srgbClr val="000000"/>
                </a:solidFill>
                <a:latin typeface="+mj-ea"/>
                <a:ea typeface="+mj-ea"/>
              </a:rPr>
              <a:t> な </a:t>
            </a:r>
            <a:r>
              <a:rPr lang="en-US" altLang="ja-JP" sz="2000" dirty="0" err="1" smtClean="0">
                <a:solidFill>
                  <a:srgbClr val="000000"/>
                </a:solidFill>
                <a:latin typeface="+mj-ea"/>
                <a:ea typeface="+mj-ea"/>
              </a:rPr>
              <a:t>GetInst</a:t>
            </a:r>
            <a:r>
              <a:rPr lang="ja-JP" altLang="en-US" sz="2000" dirty="0">
                <a:solidFill>
                  <a:srgbClr val="000000"/>
                </a:solidFill>
                <a:latin typeface="+mj-ea"/>
                <a:ea typeface="+mj-ea"/>
              </a:rPr>
              <a:t>関数</a:t>
            </a:r>
            <a:r>
              <a:rPr lang="ja-JP" altLang="en-US" sz="2000" dirty="0" smtClean="0">
                <a:solidFill>
                  <a:srgbClr val="000000"/>
                </a:solidFill>
                <a:latin typeface="+mj-ea"/>
                <a:ea typeface="+mj-ea"/>
              </a:rPr>
              <a:t>を用意</a:t>
            </a:r>
            <a:endParaRPr kumimoji="1" lang="ja-JP" altLang="en-US" sz="2400" dirty="0">
              <a:latin typeface="+mj-ea"/>
              <a:ea typeface="+mj-ea"/>
            </a:endParaRPr>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16</a:t>
            </a:fld>
            <a:endParaRPr lang="ja-JP" altLang="en-US"/>
          </a:p>
        </p:txBody>
      </p:sp>
      <p:sp>
        <p:nvSpPr>
          <p:cNvPr id="6" name="正方形/長方形 5"/>
          <p:cNvSpPr/>
          <p:nvPr/>
        </p:nvSpPr>
        <p:spPr>
          <a:xfrm>
            <a:off x="953312" y="3067564"/>
            <a:ext cx="7636212" cy="3170099"/>
          </a:xfrm>
          <a:prstGeom prst="rect">
            <a:avLst/>
          </a:prstGeom>
          <a:solidFill>
            <a:schemeClr val="accent4">
              <a:lumMod val="20000"/>
              <a:lumOff val="80000"/>
            </a:schemeClr>
          </a:solidFill>
        </p:spPr>
        <p:txBody>
          <a:bodyPr wrap="square">
            <a:spAutoFit/>
          </a:bodyPr>
          <a:lstStyle/>
          <a:p>
            <a:pPr>
              <a:lnSpc>
                <a:spcPts val="1600"/>
              </a:lnSpc>
            </a:pPr>
            <a:r>
              <a:rPr lang="en-US" altLang="ja-JP" sz="1600" dirty="0">
                <a:solidFill>
                  <a:srgbClr val="0000FF"/>
                </a:solidFill>
                <a:latin typeface="ＭＳ ゴシック" panose="020B0609070205080204" pitchFamily="49" charset="-128"/>
                <a:ea typeface="ＭＳ ゴシック" panose="020B0609070205080204" pitchFamily="49" charset="-128"/>
              </a:rPr>
              <a:t>private</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ja-JP" altLang="en-US" sz="1600" dirty="0">
                <a:solidFill>
                  <a:srgbClr val="000000"/>
                </a:solidFill>
                <a:latin typeface="ＭＳ ゴシック" panose="020B0609070205080204" pitchFamily="49" charset="-128"/>
                <a:ea typeface="ＭＳ ゴシック" panose="020B0609070205080204" pitchFamily="49" charset="-128"/>
              </a:rPr>
              <a:t> </a:t>
            </a:r>
            <a:r>
              <a:rPr lang="ja-JP" altLang="en-US" sz="1600"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dirty="0" err="1" smtClean="0">
                <a:solidFill>
                  <a:srgbClr val="000000"/>
                </a:solidFill>
                <a:latin typeface="ＭＳ ゴシック" panose="020B0609070205080204" pitchFamily="49" charset="-128"/>
                <a:ea typeface="ＭＳ ゴシック" panose="020B0609070205080204" pitchFamily="49" charset="-128"/>
              </a:rPr>
              <a:t>MainForm</a:t>
            </a:r>
            <a:r>
              <a:rPr lang="en-US" altLang="ja-JP" sz="1600" dirty="0" smtClean="0">
                <a:solidFill>
                  <a:srgbClr val="000000"/>
                </a:solidFill>
                <a:latin typeface="ＭＳ ゴシック" panose="020B0609070205080204" pitchFamily="49" charset="-128"/>
                <a:ea typeface="ＭＳ ゴシック" panose="020B0609070205080204" pitchFamily="49" charset="-128"/>
              </a:rPr>
              <a:t>(</a:t>
            </a:r>
            <a:r>
              <a:rPr lang="en-US" altLang="ja-JP" sz="1600" dirty="0" smtClean="0">
                <a:solidFill>
                  <a:srgbClr val="0000FF"/>
                </a:solidFill>
                <a:latin typeface="ＭＳ ゴシック" panose="020B0609070205080204" pitchFamily="49" charset="-128"/>
                <a:ea typeface="ＭＳ ゴシック" panose="020B0609070205080204" pitchFamily="49" charset="-128"/>
              </a:rPr>
              <a:t>void</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smtClean="0">
                <a:solidFill>
                  <a:srgbClr val="000000"/>
                </a:solidFill>
                <a:latin typeface="ＭＳ ゴシック" panose="020B0609070205080204" pitchFamily="49" charset="-128"/>
                <a:ea typeface="ＭＳ ゴシック" panose="020B0609070205080204" pitchFamily="49" charset="-128"/>
              </a:rPr>
              <a:t>  {</a:t>
            </a:r>
            <a:endParaRPr lang="en-US" altLang="ja-JP" sz="1600" dirty="0">
              <a:solidFill>
                <a:srgbClr val="000000"/>
              </a:solidFill>
              <a:latin typeface="ＭＳ ゴシック" panose="020B0609070205080204" pitchFamily="49" charset="-128"/>
              <a:ea typeface="ＭＳ ゴシック" panose="020B0609070205080204" pitchFamily="49" charset="-128"/>
            </a:endParaRPr>
          </a:p>
          <a:p>
            <a:pPr>
              <a:lnSpc>
                <a:spcPts val="1600"/>
              </a:lnSpc>
            </a:pPr>
            <a:r>
              <a:rPr lang="en-US" altLang="ja-JP" sz="1600"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dirty="0" err="1" smtClean="0">
                <a:solidFill>
                  <a:srgbClr val="000000"/>
                </a:solidFill>
                <a:latin typeface="ＭＳ ゴシック" panose="020B0609070205080204" pitchFamily="49" charset="-128"/>
                <a:ea typeface="ＭＳ ゴシック" panose="020B0609070205080204" pitchFamily="49" charset="-128"/>
              </a:rPr>
              <a:t>InitializeComponent</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smtClean="0">
                <a:solidFill>
                  <a:srgbClr val="000000"/>
                </a:solidFill>
                <a:latin typeface="ＭＳ ゴシック" panose="020B0609070205080204" pitchFamily="49" charset="-128"/>
                <a:ea typeface="ＭＳ ゴシック" panose="020B0609070205080204" pitchFamily="49" charset="-128"/>
              </a:rPr>
              <a:t>  }</a:t>
            </a:r>
            <a:endParaRPr lang="en-US" altLang="ja-JP" sz="1600" dirty="0">
              <a:solidFill>
                <a:srgbClr val="000000"/>
              </a:solidFill>
              <a:latin typeface="ＭＳ ゴシック" panose="020B0609070205080204" pitchFamily="49" charset="-128"/>
              <a:ea typeface="ＭＳ ゴシック" panose="020B0609070205080204" pitchFamily="49" charset="-128"/>
            </a:endParaRPr>
          </a:p>
          <a:p>
            <a:pPr>
              <a:lnSpc>
                <a:spcPts val="1600"/>
              </a:lnSpc>
            </a:pPr>
            <a:endParaRPr lang="ja-JP" altLang="en-US" sz="1600" dirty="0">
              <a:solidFill>
                <a:srgbClr val="000000"/>
              </a:solidFill>
              <a:latin typeface="ＭＳ ゴシック" panose="020B0609070205080204" pitchFamily="49" charset="-128"/>
              <a:ea typeface="ＭＳ ゴシック" panose="020B0609070205080204" pitchFamily="49" charset="-128"/>
            </a:endParaRPr>
          </a:p>
          <a:p>
            <a:pPr>
              <a:lnSpc>
                <a:spcPts val="1600"/>
              </a:lnSpc>
            </a:pPr>
            <a:r>
              <a:rPr lang="en-US" altLang="ja-JP" sz="1600" dirty="0" smtClean="0">
                <a:solidFill>
                  <a:srgbClr val="0000FF"/>
                </a:solidFill>
                <a:latin typeface="ＭＳ ゴシック" panose="020B0609070205080204" pitchFamily="49" charset="-128"/>
                <a:ea typeface="ＭＳ ゴシック" panose="020B0609070205080204" pitchFamily="49" charset="-128"/>
              </a:rPr>
              <a:t>private</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static</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m_singleton</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endParaRPr lang="ja-JP" altLang="en-US" sz="1600" dirty="0">
              <a:solidFill>
                <a:srgbClr val="000000"/>
              </a:solidFill>
              <a:latin typeface="ＭＳ ゴシック" panose="020B0609070205080204" pitchFamily="49" charset="-128"/>
              <a:ea typeface="ＭＳ ゴシック" panose="020B0609070205080204" pitchFamily="49" charset="-128"/>
            </a:endParaRPr>
          </a:p>
          <a:p>
            <a:pPr>
              <a:lnSpc>
                <a:spcPts val="1600"/>
              </a:lnSpc>
            </a:pPr>
            <a:r>
              <a:rPr lang="en-US" altLang="ja-JP" sz="1600" dirty="0" smtClean="0">
                <a:solidFill>
                  <a:srgbClr val="0000FF"/>
                </a:solidFill>
                <a:latin typeface="ＭＳ ゴシック" panose="020B0609070205080204" pitchFamily="49" charset="-128"/>
                <a:ea typeface="ＭＳ ゴシック" panose="020B0609070205080204" pitchFamily="49" charset="-128"/>
              </a:rPr>
              <a:t>public</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static</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G</a:t>
            </a:r>
            <a:r>
              <a:rPr lang="en-US" altLang="ja-JP" sz="1600" dirty="0" err="1" smtClean="0">
                <a:solidFill>
                  <a:srgbClr val="000000"/>
                </a:solidFill>
                <a:latin typeface="ＭＳ ゴシック" panose="020B0609070205080204" pitchFamily="49" charset="-128"/>
                <a:ea typeface="ＭＳ ゴシック" panose="020B0609070205080204" pitchFamily="49" charset="-128"/>
              </a:rPr>
              <a:t>etInst</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ja-JP" altLang="en-US"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if</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m_singleton</a:t>
            </a:r>
            <a:r>
              <a:rPr lang="en-US" altLang="ja-JP" sz="1600" dirty="0">
                <a:solidFill>
                  <a:srgbClr val="000000"/>
                </a:solidFill>
                <a:latin typeface="ＭＳ ゴシック" panose="020B0609070205080204" pitchFamily="49" charset="-128"/>
                <a:ea typeface="ＭＳ ゴシック" panose="020B0609070205080204" pitchFamily="49" charset="-128"/>
              </a:rPr>
              <a:t> == </a:t>
            </a:r>
            <a:r>
              <a:rPr lang="en-US" altLang="ja-JP" sz="1600" dirty="0" err="1">
                <a:solidFill>
                  <a:srgbClr val="0000FF"/>
                </a:solidFill>
                <a:latin typeface="ＭＳ ゴシック" panose="020B0609070205080204" pitchFamily="49" charset="-128"/>
                <a:ea typeface="ＭＳ ゴシック" panose="020B0609070205080204" pitchFamily="49" charset="-128"/>
              </a:rPr>
              <a:t>nullptr</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m_singleton</a:t>
            </a:r>
            <a:r>
              <a:rPr lang="en-US" altLang="ja-JP" sz="1600" dirty="0">
                <a:solidFill>
                  <a:srgbClr val="000000"/>
                </a:solidFill>
                <a:latin typeface="ＭＳ ゴシック" panose="020B0609070205080204" pitchFamily="49" charset="-128"/>
                <a:ea typeface="ＭＳ ゴシック" panose="020B0609070205080204" pitchFamily="49" charset="-128"/>
              </a:rPr>
              <a:t> = </a:t>
            </a:r>
            <a:r>
              <a:rPr lang="en-US" altLang="ja-JP" sz="1600" dirty="0" err="1" smtClean="0">
                <a:solidFill>
                  <a:srgbClr val="0000FF"/>
                </a:solidFill>
                <a:latin typeface="ＭＳ ゴシック" panose="020B0609070205080204" pitchFamily="49" charset="-128"/>
                <a:ea typeface="ＭＳ ゴシック" panose="020B0609070205080204" pitchFamily="49" charset="-128"/>
              </a:rPr>
              <a:t>gcnew</a:t>
            </a:r>
            <a:r>
              <a:rPr lang="en-US" altLang="ja-JP" sz="1600"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return</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m_singleton</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ja-JP" altLang="en-US"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00"/>
                </a:solidFill>
                <a:latin typeface="ＭＳ ゴシック" panose="020B0609070205080204" pitchFamily="49" charset="-128"/>
                <a:ea typeface="ＭＳ ゴシック" panose="020B0609070205080204" pitchFamily="49" charset="-128"/>
              </a:rPr>
              <a:t>}</a:t>
            </a:r>
          </a:p>
        </p:txBody>
      </p:sp>
    </p:spTree>
    <p:extLst>
      <p:ext uri="{BB962C8B-B14F-4D97-AF65-F5344CB8AC3E}">
        <p14:creationId xmlns:p14="http://schemas.microsoft.com/office/powerpoint/2010/main" val="39094476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Form</a:t>
            </a:r>
            <a:r>
              <a:rPr kumimoji="1" lang="ja-JP" altLang="en-US" dirty="0" smtClean="0"/>
              <a:t>を表示する </a:t>
            </a:r>
            <a:r>
              <a:rPr kumimoji="1" lang="en-US" altLang="ja-JP" dirty="0" smtClean="0"/>
              <a:t>(2/3)</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en-US" altLang="ja-JP" sz="1800" dirty="0" smtClean="0"/>
              <a:t>[</a:t>
            </a:r>
            <a:r>
              <a:rPr lang="ja-JP" altLang="en-US" sz="1800" dirty="0" smtClean="0"/>
              <a:t>プロジェクト名</a:t>
            </a:r>
            <a:r>
              <a:rPr lang="en-US" altLang="ja-JP" sz="1800" dirty="0" smtClean="0"/>
              <a:t>].</a:t>
            </a:r>
            <a:r>
              <a:rPr lang="en-US" altLang="ja-JP" sz="1800" dirty="0" err="1" smtClean="0"/>
              <a:t>cpp</a:t>
            </a:r>
            <a:r>
              <a:rPr lang="en-US" altLang="ja-JP" sz="1800" dirty="0" smtClean="0"/>
              <a:t> </a:t>
            </a:r>
            <a:r>
              <a:rPr lang="ja-JP" altLang="en-US" sz="1800" dirty="0" smtClean="0"/>
              <a:t>ファイル内の</a:t>
            </a:r>
            <a:r>
              <a:rPr lang="en-US" altLang="ja-JP" sz="1800" dirty="0" smtClean="0"/>
              <a:t>main</a:t>
            </a:r>
            <a:r>
              <a:rPr lang="ja-JP" altLang="en-US" sz="1800" dirty="0" smtClean="0"/>
              <a:t>関数を以下の通り変更</a:t>
            </a:r>
            <a:endParaRPr lang="en-US" altLang="ja-JP" sz="1800" dirty="0" smtClean="0"/>
          </a:p>
          <a:p>
            <a:pPr marL="0" indent="0">
              <a:buNone/>
            </a:pPr>
            <a:r>
              <a:rPr lang="en-US" altLang="ja-JP" sz="1800" dirty="0" smtClean="0"/>
              <a:t>1. “show dialog</a:t>
            </a:r>
            <a:r>
              <a:rPr lang="ja-JP" altLang="en-US" sz="1800" dirty="0"/>
              <a:t> </a:t>
            </a:r>
            <a:r>
              <a:rPr lang="en-US" altLang="ja-JP" sz="1800" dirty="0" smtClean="0"/>
              <a:t>here</a:t>
            </a:r>
            <a:r>
              <a:rPr lang="ja-JP" altLang="en-US" sz="1800" dirty="0" smtClean="0"/>
              <a:t>！と表示</a:t>
            </a:r>
            <a:r>
              <a:rPr lang="en-US" altLang="ja-JP" sz="1800" dirty="0" smtClean="0"/>
              <a:t>”</a:t>
            </a:r>
          </a:p>
          <a:p>
            <a:pPr marL="0" indent="0">
              <a:buNone/>
            </a:pPr>
            <a:r>
              <a:rPr lang="en-US" altLang="ja-JP" sz="1800" dirty="0" smtClean="0"/>
              <a:t>2. </a:t>
            </a:r>
            <a:r>
              <a:rPr lang="en-US" altLang="ja-JP" sz="1800" dirty="0" err="1" smtClean="0"/>
              <a:t>MainForm</a:t>
            </a:r>
            <a:r>
              <a:rPr lang="ja-JP" altLang="en-US" sz="1800" dirty="0" smtClean="0"/>
              <a:t>のインスタンスを取得し，</a:t>
            </a:r>
            <a:r>
              <a:rPr lang="en-US" altLang="ja-JP" sz="1800" dirty="0" err="1" smtClean="0"/>
              <a:t>ShowDialog</a:t>
            </a:r>
            <a:r>
              <a:rPr lang="ja-JP" altLang="en-US" sz="1800" dirty="0" smtClean="0"/>
              <a:t>関数を呼ぶ</a:t>
            </a:r>
            <a:endParaRPr lang="en-US" altLang="ja-JP" sz="1800" dirty="0" smtClean="0"/>
          </a:p>
          <a:p>
            <a:pPr marL="0" indent="0">
              <a:buNone/>
            </a:pPr>
            <a:r>
              <a:rPr lang="ja-JP" altLang="en-US" sz="1800" dirty="0"/>
              <a:t>実行</a:t>
            </a:r>
            <a:r>
              <a:rPr lang="ja-JP" altLang="en-US" sz="1800" dirty="0" smtClean="0"/>
              <a:t>するとコンソールと</a:t>
            </a:r>
            <a:r>
              <a:rPr lang="en-US" altLang="ja-JP" sz="1800" dirty="0" smtClean="0"/>
              <a:t>form</a:t>
            </a:r>
            <a:r>
              <a:rPr lang="ja-JP" altLang="en-US" sz="1800" dirty="0" smtClean="0"/>
              <a:t>が表示される　（右図）</a:t>
            </a:r>
            <a:endParaRPr lang="en-US" altLang="ja-JP" sz="1800" dirty="0" smtClean="0"/>
          </a:p>
          <a:p>
            <a:pPr marL="0" indent="0">
              <a:buNone/>
            </a:pPr>
            <a:endParaRPr kumimoji="1" lang="en-US" altLang="ja-JP" sz="1800" dirty="0"/>
          </a:p>
          <a:p>
            <a:pPr marL="0" indent="0">
              <a:buNone/>
            </a:pPr>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17</a:t>
            </a:fld>
            <a:endParaRPr lang="ja-JP" altLang="en-US"/>
          </a:p>
        </p:txBody>
      </p:sp>
      <p:sp>
        <p:nvSpPr>
          <p:cNvPr id="5" name="正方形/長方形 4"/>
          <p:cNvSpPr/>
          <p:nvPr/>
        </p:nvSpPr>
        <p:spPr>
          <a:xfrm>
            <a:off x="917642" y="3241146"/>
            <a:ext cx="4150469" cy="3323987"/>
          </a:xfrm>
          <a:prstGeom prst="rect">
            <a:avLst/>
          </a:prstGeom>
          <a:solidFill>
            <a:schemeClr val="accent4">
              <a:lumMod val="20000"/>
              <a:lumOff val="80000"/>
            </a:schemeClr>
          </a:solidFill>
        </p:spPr>
        <p:txBody>
          <a:bodyPr wrap="square">
            <a:spAutoFit/>
          </a:bodyPr>
          <a:lstStyle/>
          <a:p>
            <a:r>
              <a:rPr lang="en-US" altLang="ja-JP" sz="1400" dirty="0">
                <a:solidFill>
                  <a:srgbClr val="808080"/>
                </a:solidFill>
                <a:latin typeface="ＭＳ ゴシック" panose="020B0609070205080204" pitchFamily="49" charset="-128"/>
                <a:ea typeface="ＭＳ ゴシック" panose="020B0609070205080204" pitchFamily="49" charset="-128"/>
              </a:rPr>
              <a:t>#include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a:t>
            </a:r>
            <a:r>
              <a:rPr lang="en-US" altLang="ja-JP" sz="1400" dirty="0" err="1">
                <a:solidFill>
                  <a:srgbClr val="A31515"/>
                </a:solidFill>
                <a:latin typeface="ＭＳ ゴシック" panose="020B0609070205080204" pitchFamily="49" charset="-128"/>
                <a:ea typeface="ＭＳ ゴシック" panose="020B0609070205080204" pitchFamily="49" charset="-128"/>
              </a:rPr>
              <a:t>stdafx.h</a:t>
            </a:r>
            <a:r>
              <a:rPr lang="en-US" altLang="ja-JP" sz="1400" dirty="0">
                <a:solidFill>
                  <a:srgbClr val="A31515"/>
                </a:solidFill>
                <a:latin typeface="ＭＳ ゴシック" panose="020B0609070205080204" pitchFamily="49" charset="-128"/>
                <a:ea typeface="ＭＳ ゴシック" panose="020B0609070205080204" pitchFamily="49" charset="-128"/>
              </a:rPr>
              <a:t>"</a:t>
            </a:r>
            <a:endParaRPr lang="en-US" altLang="ja-JP"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808080"/>
                </a:solidFill>
                <a:latin typeface="ＭＳ ゴシック" panose="020B0609070205080204" pitchFamily="49" charset="-128"/>
                <a:ea typeface="ＭＳ ゴシック" panose="020B0609070205080204" pitchFamily="49" charset="-128"/>
              </a:rPr>
              <a:t>#include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a:t>
            </a:r>
            <a:r>
              <a:rPr lang="en-US" altLang="ja-JP" sz="1400" dirty="0" err="1">
                <a:solidFill>
                  <a:srgbClr val="A31515"/>
                </a:solidFill>
                <a:latin typeface="ＭＳ ゴシック" panose="020B0609070205080204" pitchFamily="49" charset="-128"/>
                <a:ea typeface="ＭＳ ゴシック" panose="020B0609070205080204" pitchFamily="49" charset="-128"/>
              </a:rPr>
              <a:t>stdio.h</a:t>
            </a:r>
            <a:r>
              <a:rPr lang="en-US" altLang="ja-JP" sz="1400" dirty="0">
                <a:solidFill>
                  <a:srgbClr val="A31515"/>
                </a:solidFill>
                <a:latin typeface="ＭＳ ゴシック" panose="020B0609070205080204" pitchFamily="49" charset="-128"/>
                <a:ea typeface="ＭＳ ゴシック" panose="020B0609070205080204" pitchFamily="49" charset="-128"/>
              </a:rPr>
              <a:t>"</a:t>
            </a:r>
            <a:endParaRPr lang="en-US" altLang="ja-JP"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808080"/>
                </a:solidFill>
                <a:latin typeface="ＭＳ ゴシック" panose="020B0609070205080204" pitchFamily="49" charset="-128"/>
                <a:ea typeface="ＭＳ ゴシック" panose="020B0609070205080204" pitchFamily="49" charset="-128"/>
              </a:rPr>
              <a:t>#include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a:t>
            </a:r>
            <a:r>
              <a:rPr lang="en-US" altLang="ja-JP" sz="1400" dirty="0" err="1">
                <a:solidFill>
                  <a:srgbClr val="A31515"/>
                </a:solidFill>
                <a:latin typeface="ＭＳ ゴシック" panose="020B0609070205080204" pitchFamily="49" charset="-128"/>
                <a:ea typeface="ＭＳ ゴシック" panose="020B0609070205080204" pitchFamily="49" charset="-128"/>
              </a:rPr>
              <a:t>MainForm.h</a:t>
            </a:r>
            <a:r>
              <a:rPr lang="en-US" altLang="ja-JP" sz="1400" dirty="0">
                <a:solidFill>
                  <a:srgbClr val="A31515"/>
                </a:solidFill>
                <a:latin typeface="ＭＳ ゴシック" panose="020B0609070205080204" pitchFamily="49" charset="-128"/>
                <a:ea typeface="ＭＳ ゴシック" panose="020B0609070205080204" pitchFamily="49" charset="-128"/>
              </a:rPr>
              <a:t>"</a:t>
            </a:r>
            <a:endParaRPr lang="en-US" altLang="ja-JP" sz="1400" dirty="0">
              <a:solidFill>
                <a:srgbClr val="000000"/>
              </a:solidFill>
              <a:latin typeface="ＭＳ ゴシック" panose="020B0609070205080204" pitchFamily="49" charset="-128"/>
              <a:ea typeface="ＭＳ ゴシック" panose="020B0609070205080204" pitchFamily="49" charset="-128"/>
            </a:endParaRP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FF"/>
                </a:solidFill>
                <a:latin typeface="ＭＳ ゴシック" panose="020B0609070205080204" pitchFamily="49" charset="-128"/>
                <a:ea typeface="ＭＳ ゴシック" panose="020B0609070205080204" pitchFamily="49" charset="-128"/>
              </a:rPr>
              <a:t>using</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namespace</a:t>
            </a:r>
            <a:r>
              <a:rPr lang="en-US" altLang="ja-JP" sz="1400" dirty="0">
                <a:solidFill>
                  <a:srgbClr val="000000"/>
                </a:solidFill>
                <a:latin typeface="ＭＳ ゴシック" panose="020B0609070205080204" pitchFamily="49" charset="-128"/>
                <a:ea typeface="ＭＳ ゴシック" panose="020B0609070205080204" pitchFamily="49" charset="-128"/>
              </a:rPr>
              <a:t> System;</a:t>
            </a:r>
          </a:p>
          <a:p>
            <a:r>
              <a:rPr lang="en-US" altLang="ja-JP" sz="1400" dirty="0">
                <a:solidFill>
                  <a:srgbClr val="0000FF"/>
                </a:solidFill>
                <a:latin typeface="ＭＳ ゴシック" panose="020B0609070205080204" pitchFamily="49" charset="-128"/>
                <a:ea typeface="ＭＳ ゴシック" panose="020B0609070205080204" pitchFamily="49" charset="-128"/>
              </a:rPr>
              <a:t>using</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namespace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smtClean="0">
                <a:solidFill>
                  <a:srgbClr val="000000"/>
                </a:solidFill>
                <a:latin typeface="ＭＳ ゴシック" panose="020B0609070205080204" pitchFamily="49" charset="-128"/>
                <a:ea typeface="ＭＳ ゴシック" panose="020B0609070205080204" pitchFamily="49" charset="-128"/>
              </a:rPr>
              <a:t>[</a:t>
            </a:r>
            <a:r>
              <a:rPr lang="ja-JP" altLang="en-US" sz="1400" dirty="0" smtClean="0">
                <a:solidFill>
                  <a:srgbClr val="000000"/>
                </a:solidFill>
                <a:latin typeface="ＭＳ ゴシック" panose="020B0609070205080204" pitchFamily="49" charset="-128"/>
                <a:ea typeface="ＭＳ ゴシック" panose="020B0609070205080204" pitchFamily="49" charset="-128"/>
              </a:rPr>
              <a:t>プロジェクト名</a:t>
            </a:r>
            <a:r>
              <a:rPr lang="en-US" altLang="ja-JP" sz="1400" dirty="0" smtClean="0">
                <a:solidFill>
                  <a:srgbClr val="000000"/>
                </a:solidFill>
                <a:latin typeface="ＭＳ ゴシック" panose="020B0609070205080204" pitchFamily="49" charset="-128"/>
                <a:ea typeface="ＭＳ ゴシック" panose="020B0609070205080204" pitchFamily="49" charset="-128"/>
              </a:rPr>
              <a:t>];</a:t>
            </a:r>
            <a:endParaRPr lang="en-US" altLang="ja-JP" sz="1400" dirty="0">
              <a:solidFill>
                <a:srgbClr val="000000"/>
              </a:solidFill>
              <a:latin typeface="ＭＳ ゴシック" panose="020B0609070205080204" pitchFamily="49" charset="-128"/>
              <a:ea typeface="ＭＳ ゴシック" panose="020B0609070205080204" pitchFamily="49" charset="-128"/>
            </a:endParaRP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STAThreadAttribute</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err="1">
                <a:solidFill>
                  <a:srgbClr val="0000FF"/>
                </a:solidFill>
                <a:latin typeface="ＭＳ ゴシック" panose="020B0609070205080204" pitchFamily="49" charset="-128"/>
                <a:ea typeface="ＭＳ ゴシック" panose="020B0609070205080204" pitchFamily="49" charset="-128"/>
              </a:rPr>
              <a:t>int</a:t>
            </a:r>
            <a:r>
              <a:rPr lang="en-US" altLang="ja-JP" sz="1400" dirty="0">
                <a:solidFill>
                  <a:srgbClr val="000000"/>
                </a:solidFill>
                <a:latin typeface="ＭＳ ゴシック" panose="020B0609070205080204" pitchFamily="49" charset="-128"/>
                <a:ea typeface="ＭＳ ゴシック" panose="020B0609070205080204" pitchFamily="49" charset="-128"/>
              </a:rPr>
              <a:t> main()</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smtClean="0">
                <a:solidFill>
                  <a:srgbClr val="000000"/>
                </a:solidFill>
                <a:latin typeface="ＭＳ ゴシック" panose="020B0609070205080204" pitchFamily="49" charset="-128"/>
                <a:ea typeface="ＭＳ ゴシック" panose="020B0609070205080204" pitchFamily="49" charset="-128"/>
              </a:rPr>
              <a:t> </a:t>
            </a:r>
            <a:r>
              <a:rPr lang="en-US" altLang="ja-JP" sz="1400" dirty="0" err="1" smtClean="0">
                <a:solidFill>
                  <a:srgbClr val="000000"/>
                </a:solidFill>
                <a:latin typeface="ＭＳ ゴシック" panose="020B0609070205080204" pitchFamily="49" charset="-128"/>
                <a:ea typeface="ＭＳ ゴシック" panose="020B0609070205080204" pitchFamily="49" charset="-128"/>
              </a:rPr>
              <a:t>std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cout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"hello, world\n"</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GetInst</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ShowDialog</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return</a:t>
            </a:r>
            <a:r>
              <a:rPr lang="en-US" altLang="ja-JP" sz="1400" dirty="0">
                <a:solidFill>
                  <a:srgbClr val="000000"/>
                </a:solidFill>
                <a:latin typeface="ＭＳ ゴシック" panose="020B0609070205080204" pitchFamily="49" charset="-128"/>
                <a:ea typeface="ＭＳ ゴシック" panose="020B0609070205080204" pitchFamily="49" charset="-128"/>
              </a:rPr>
              <a:t> 0;</a:t>
            </a:r>
            <a:endParaRPr lang="en-US" altLang="ja-JP" sz="1400" dirty="0" smtClean="0">
              <a:solidFill>
                <a:srgbClr val="000000"/>
              </a:solidFill>
              <a:latin typeface="ＭＳ ゴシック" panose="020B0609070205080204" pitchFamily="49" charset="-128"/>
              <a:ea typeface="ＭＳ ゴシック" panose="020B0609070205080204" pitchFamily="49" charset="-128"/>
            </a:endParaRPr>
          </a:p>
          <a:p>
            <a:r>
              <a:rPr lang="en-US" altLang="ja-JP" sz="1400" dirty="0" smtClean="0">
                <a:solidFill>
                  <a:srgbClr val="000000"/>
                </a:solidFill>
                <a:latin typeface="ＭＳ ゴシック" panose="020B0609070205080204" pitchFamily="49" charset="-128"/>
                <a:ea typeface="ＭＳ ゴシック" panose="020B0609070205080204" pitchFamily="49" charset="-128"/>
              </a:rPr>
              <a:t>}</a:t>
            </a:r>
            <a:endParaRPr lang="en-US" altLang="ja-JP" sz="1400" dirty="0">
              <a:solidFill>
                <a:srgbClr val="000000"/>
              </a:solidFill>
              <a:latin typeface="ＭＳ ゴシック" panose="020B0609070205080204" pitchFamily="49" charset="-128"/>
              <a:ea typeface="ＭＳ ゴシック" panose="020B0609070205080204" pitchFamily="49" charset="-128"/>
            </a:endParaRP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p:txBody>
      </p:sp>
      <p:pic>
        <p:nvPicPr>
          <p:cNvPr id="7" name="図 6"/>
          <p:cNvPicPr>
            <a:picLocks noChangeAspect="1"/>
          </p:cNvPicPr>
          <p:nvPr/>
        </p:nvPicPr>
        <p:blipFill>
          <a:blip r:embed="rId2"/>
          <a:stretch>
            <a:fillRect/>
          </a:stretch>
        </p:blipFill>
        <p:spPr>
          <a:xfrm>
            <a:off x="8375515" y="466927"/>
            <a:ext cx="3261198" cy="3001785"/>
          </a:xfrm>
          <a:prstGeom prst="rect">
            <a:avLst/>
          </a:prstGeom>
        </p:spPr>
      </p:pic>
      <p:pic>
        <p:nvPicPr>
          <p:cNvPr id="8" name="図 7"/>
          <p:cNvPicPr>
            <a:picLocks noChangeAspect="1"/>
          </p:cNvPicPr>
          <p:nvPr/>
        </p:nvPicPr>
        <p:blipFill>
          <a:blip r:embed="rId3"/>
          <a:stretch>
            <a:fillRect/>
          </a:stretch>
        </p:blipFill>
        <p:spPr>
          <a:xfrm>
            <a:off x="7125004" y="3709784"/>
            <a:ext cx="4829175" cy="3076575"/>
          </a:xfrm>
          <a:prstGeom prst="rect">
            <a:avLst/>
          </a:prstGeom>
        </p:spPr>
      </p:pic>
    </p:spTree>
    <p:extLst>
      <p:ext uri="{BB962C8B-B14F-4D97-AF65-F5344CB8AC3E}">
        <p14:creationId xmlns:p14="http://schemas.microsoft.com/office/powerpoint/2010/main" val="13659174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Form</a:t>
            </a:r>
            <a:r>
              <a:rPr kumimoji="1" lang="ja-JP" altLang="en-US" dirty="0" smtClean="0"/>
              <a:t>を表示する </a:t>
            </a:r>
            <a:r>
              <a:rPr kumimoji="1" lang="en-US" altLang="ja-JP" dirty="0" smtClean="0"/>
              <a:t>(</a:t>
            </a:r>
            <a:r>
              <a:rPr lang="en-US" altLang="ja-JP" dirty="0"/>
              <a:t>3</a:t>
            </a:r>
            <a:r>
              <a:rPr kumimoji="1" lang="en-US" altLang="ja-JP" dirty="0" smtClean="0"/>
              <a:t>/3)</a:t>
            </a:r>
            <a:endParaRPr kumimoji="1" lang="ja-JP" altLang="en-US" dirty="0"/>
          </a:p>
        </p:txBody>
      </p:sp>
      <p:sp>
        <p:nvSpPr>
          <p:cNvPr id="3" name="コンテンツ プレースホルダー 2"/>
          <p:cNvSpPr>
            <a:spLocks noGrp="1"/>
          </p:cNvSpPr>
          <p:nvPr>
            <p:ph idx="1"/>
          </p:nvPr>
        </p:nvSpPr>
        <p:spPr>
          <a:xfrm>
            <a:off x="838200" y="1127050"/>
            <a:ext cx="5630694" cy="5422605"/>
          </a:xfrm>
        </p:spPr>
        <p:txBody>
          <a:bodyPr>
            <a:normAutofit/>
          </a:bodyPr>
          <a:lstStyle/>
          <a:p>
            <a:pPr marL="0" indent="0">
              <a:buNone/>
            </a:pPr>
            <a:r>
              <a:rPr kumimoji="1" lang="en-US" altLang="ja-JP" sz="1800" dirty="0" smtClean="0"/>
              <a:t>Panel</a:t>
            </a:r>
            <a:r>
              <a:rPr kumimoji="1" lang="ja-JP" altLang="en-US" sz="1800" dirty="0" smtClean="0"/>
              <a:t>に落書きをしてみる</a:t>
            </a:r>
            <a:endParaRPr kumimoji="1" lang="en-US" altLang="ja-JP" sz="1800" dirty="0" smtClean="0"/>
          </a:p>
          <a:p>
            <a:pPr marL="0" indent="0">
              <a:buNone/>
            </a:pPr>
            <a:r>
              <a:rPr kumimoji="1" lang="en-US" altLang="ja-JP" sz="1800" dirty="0" err="1" smtClean="0"/>
              <a:t>MainForm</a:t>
            </a:r>
            <a:r>
              <a:rPr kumimoji="1" lang="ja-JP" altLang="en-US" sz="1800" dirty="0" smtClean="0"/>
              <a:t>を</a:t>
            </a:r>
            <a:r>
              <a:rPr kumimoji="1" lang="en-US" altLang="ja-JP" sz="1800" dirty="0" smtClean="0"/>
              <a:t>GUI</a:t>
            </a:r>
            <a:r>
              <a:rPr kumimoji="1" lang="ja-JP" altLang="en-US" sz="1800" dirty="0" smtClean="0"/>
              <a:t>編集モードで開き，パネルを右クリックしてプロパティを選択</a:t>
            </a:r>
            <a:endParaRPr kumimoji="1" lang="en-US" altLang="ja-JP" sz="1800" dirty="0" smtClean="0"/>
          </a:p>
          <a:p>
            <a:pPr marL="0" indent="0">
              <a:buNone/>
            </a:pPr>
            <a:r>
              <a:rPr lang="ja-JP" altLang="en-US" sz="1800" dirty="0" smtClean="0"/>
              <a:t>プロパティウインドウのイナズママークを選択し，</a:t>
            </a:r>
            <a:r>
              <a:rPr lang="en-US" altLang="ja-JP" sz="1800" dirty="0" smtClean="0"/>
              <a:t>paint</a:t>
            </a:r>
            <a:r>
              <a:rPr lang="ja-JP" altLang="en-US" sz="1800" dirty="0" smtClean="0"/>
              <a:t>の右側のところをダブルクリック</a:t>
            </a:r>
            <a:r>
              <a:rPr lang="en-US" altLang="ja-JP" sz="1800" dirty="0"/>
              <a:t> </a:t>
            </a:r>
            <a:r>
              <a:rPr lang="en-US" altLang="ja-JP" sz="1800" dirty="0" smtClean="0">
                <a:sym typeface="Wingdings" panose="05000000000000000000" pitchFamily="2" charset="2"/>
              </a:rPr>
              <a:t> </a:t>
            </a:r>
            <a:r>
              <a:rPr lang="ja-JP" altLang="en-US" sz="1800" dirty="0" smtClean="0">
                <a:sym typeface="Wingdings" panose="05000000000000000000" pitchFamily="2" charset="2"/>
              </a:rPr>
              <a:t>ペイントイベント時のイベントハンドラが追加される</a:t>
            </a:r>
            <a:endParaRPr lang="en-US" altLang="ja-JP" sz="1800" dirty="0" smtClean="0">
              <a:sym typeface="Wingdings" panose="05000000000000000000" pitchFamily="2" charset="2"/>
            </a:endParaRPr>
          </a:p>
          <a:p>
            <a:pPr marL="0" indent="0">
              <a:buNone/>
            </a:pPr>
            <a:r>
              <a:rPr kumimoji="1" lang="ja-JP" altLang="en-US" sz="1800" dirty="0" smtClean="0">
                <a:sym typeface="Wingdings" panose="05000000000000000000" pitchFamily="2" charset="2"/>
              </a:rPr>
              <a:t>イベントハンドラ</a:t>
            </a:r>
            <a:r>
              <a:rPr kumimoji="1" lang="en-US" altLang="ja-JP" sz="1800" dirty="0" smtClean="0">
                <a:sym typeface="Wingdings" panose="05000000000000000000" pitchFamily="2" charset="2"/>
              </a:rPr>
              <a:t>2</a:t>
            </a:r>
            <a:r>
              <a:rPr kumimoji="1" lang="ja-JP" altLang="en-US" sz="1800" dirty="0" smtClean="0">
                <a:sym typeface="Wingdings" panose="05000000000000000000" pitchFamily="2" charset="2"/>
              </a:rPr>
              <a:t>行が</a:t>
            </a:r>
            <a:r>
              <a:rPr kumimoji="1" lang="ja-JP" altLang="en-US" sz="1800" dirty="0">
                <a:sym typeface="Wingdings" panose="05000000000000000000" pitchFamily="2" charset="2"/>
              </a:rPr>
              <a:t>内容</a:t>
            </a:r>
            <a:r>
              <a:rPr kumimoji="1" lang="ja-JP" altLang="en-US" sz="1800" dirty="0" smtClean="0">
                <a:sym typeface="Wingdings" panose="05000000000000000000" pitchFamily="2" charset="2"/>
              </a:rPr>
              <a:t>を</a:t>
            </a:r>
            <a:r>
              <a:rPr kumimoji="1" lang="ja-JP" altLang="en-US" sz="1800" dirty="0">
                <a:sym typeface="Wingdings" panose="05000000000000000000" pitchFamily="2" charset="2"/>
              </a:rPr>
              <a:t>追加</a:t>
            </a:r>
            <a:endParaRPr kumimoji="1" lang="en-US" altLang="ja-JP" sz="1800" dirty="0" smtClean="0"/>
          </a:p>
          <a:p>
            <a:pPr marL="0" indent="0">
              <a:buNone/>
            </a:pPr>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18</a:t>
            </a:fld>
            <a:endParaRPr lang="ja-JP" altLang="en-US"/>
          </a:p>
        </p:txBody>
      </p:sp>
      <p:sp>
        <p:nvSpPr>
          <p:cNvPr id="5" name="正方形/長方形 4"/>
          <p:cNvSpPr/>
          <p:nvPr/>
        </p:nvSpPr>
        <p:spPr>
          <a:xfrm>
            <a:off x="817124" y="4205222"/>
            <a:ext cx="9163456" cy="1815882"/>
          </a:xfrm>
          <a:prstGeom prst="rect">
            <a:avLst/>
          </a:prstGeom>
          <a:solidFill>
            <a:schemeClr val="accent4">
              <a:lumMod val="20000"/>
              <a:lumOff val="80000"/>
            </a:schemeClr>
          </a:solidFill>
        </p:spPr>
        <p:txBody>
          <a:bodyPr wrap="square">
            <a:spAutoFit/>
          </a:bodyPr>
          <a:lstStyle/>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m_main_panel_Paint</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PaintEventArgs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auto</a:t>
            </a:r>
            <a:r>
              <a:rPr lang="en-US" altLang="ja-JP" sz="1400" dirty="0">
                <a:solidFill>
                  <a:srgbClr val="000000"/>
                </a:solidFill>
                <a:latin typeface="ＭＳ ゴシック" panose="020B0609070205080204" pitchFamily="49" charset="-128"/>
                <a:ea typeface="ＭＳ ゴシック" panose="020B0609070205080204" pitchFamily="49" charset="-128"/>
              </a:rPr>
              <a:t> pen = </a:t>
            </a:r>
            <a:r>
              <a:rPr lang="en-US" altLang="ja-JP" sz="1400" dirty="0" err="1">
                <a:solidFill>
                  <a:srgbClr val="0000FF"/>
                </a:solidFill>
                <a:latin typeface="ＭＳ ゴシック" panose="020B0609070205080204" pitchFamily="49" charset="-128"/>
                <a:ea typeface="ＭＳ ゴシック" panose="020B0609070205080204" pitchFamily="49" charset="-128"/>
              </a:rPr>
              <a:t>gcnew</a:t>
            </a:r>
            <a:r>
              <a:rPr lang="en-US" altLang="ja-JP" sz="1400" dirty="0">
                <a:solidFill>
                  <a:srgbClr val="000000"/>
                </a:solidFill>
                <a:latin typeface="ＭＳ ゴシック" panose="020B0609070205080204" pitchFamily="49" charset="-128"/>
                <a:ea typeface="ＭＳ ゴシック" panose="020B0609070205080204" pitchFamily="49" charset="-128"/>
              </a:rPr>
              <a:t> System::Drawing::</a:t>
            </a:r>
            <a:r>
              <a:rPr lang="en-US" altLang="ja-JP" sz="1400" dirty="0">
                <a:solidFill>
                  <a:srgbClr val="2B91AF"/>
                </a:solidFill>
                <a:latin typeface="ＭＳ ゴシック" panose="020B0609070205080204" pitchFamily="49" charset="-128"/>
                <a:ea typeface="ＭＳ ゴシック" panose="020B0609070205080204" pitchFamily="49" charset="-128"/>
              </a:rPr>
              <a:t>Pen</a:t>
            </a:r>
            <a:r>
              <a:rPr lang="en-US" altLang="ja-JP" sz="1400" dirty="0">
                <a:solidFill>
                  <a:srgbClr val="000000"/>
                </a:solidFill>
                <a:latin typeface="ＭＳ ゴシック" panose="020B0609070205080204" pitchFamily="49" charset="-128"/>
                <a:ea typeface="ＭＳ ゴシック" panose="020B0609070205080204" pitchFamily="49" charset="-128"/>
              </a:rPr>
              <a:t>(Drawing::</a:t>
            </a:r>
            <a:r>
              <a:rPr lang="en-US" altLang="ja-JP" sz="1400" dirty="0">
                <a:solidFill>
                  <a:srgbClr val="2B91AF"/>
                </a:solidFill>
                <a:latin typeface="ＭＳ ゴシック" panose="020B0609070205080204" pitchFamily="49" charset="-128"/>
                <a:ea typeface="ＭＳ ゴシック" panose="020B0609070205080204" pitchFamily="49" charset="-128"/>
              </a:rPr>
              <a:t>Color</a:t>
            </a:r>
            <a:r>
              <a:rPr lang="en-US" altLang="ja-JP" sz="1400" dirty="0">
                <a:solidFill>
                  <a:srgbClr val="000000"/>
                </a:solidFill>
                <a:latin typeface="ＭＳ ゴシック" panose="020B0609070205080204" pitchFamily="49" charset="-128"/>
                <a:ea typeface="ＭＳ ゴシック" panose="020B0609070205080204" pitchFamily="49" charset="-128"/>
              </a:rPr>
              <a:t>::Red);</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-&gt;Graphics-&gt;</a:t>
            </a:r>
            <a:r>
              <a:rPr lang="en-US" altLang="ja-JP" sz="1400" dirty="0" err="1">
                <a:solidFill>
                  <a:srgbClr val="000000"/>
                </a:solidFill>
                <a:latin typeface="ＭＳ ゴシック" panose="020B0609070205080204" pitchFamily="49" charset="-128"/>
                <a:ea typeface="ＭＳ ゴシック" panose="020B0609070205080204" pitchFamily="49" charset="-128"/>
              </a:rPr>
              <a:t>DrawLine</a:t>
            </a:r>
            <a:r>
              <a:rPr lang="en-US" altLang="ja-JP" sz="1400" dirty="0">
                <a:solidFill>
                  <a:srgbClr val="000000"/>
                </a:solidFill>
                <a:latin typeface="ＭＳ ゴシック" panose="020B0609070205080204" pitchFamily="49" charset="-128"/>
                <a:ea typeface="ＭＳ ゴシック" panose="020B0609070205080204" pitchFamily="49" charset="-128"/>
              </a:rPr>
              <a:t>(pen, Drawing::</a:t>
            </a:r>
            <a:r>
              <a:rPr lang="en-US" altLang="ja-JP" sz="1400" dirty="0">
                <a:solidFill>
                  <a:srgbClr val="2B91AF"/>
                </a:solidFill>
                <a:latin typeface="ＭＳ ゴシック" panose="020B0609070205080204" pitchFamily="49" charset="-128"/>
                <a:ea typeface="ＭＳ ゴシック" panose="020B0609070205080204" pitchFamily="49" charset="-128"/>
              </a:rPr>
              <a:t>Point</a:t>
            </a:r>
            <a:r>
              <a:rPr lang="en-US" altLang="ja-JP" sz="1400" dirty="0">
                <a:solidFill>
                  <a:srgbClr val="000000"/>
                </a:solidFill>
                <a:latin typeface="ＭＳ ゴシック" panose="020B0609070205080204" pitchFamily="49" charset="-128"/>
                <a:ea typeface="ＭＳ ゴシック" panose="020B0609070205080204" pitchFamily="49" charset="-128"/>
              </a:rPr>
              <a:t>(10,10), Drawing::</a:t>
            </a:r>
            <a:r>
              <a:rPr lang="en-US" altLang="ja-JP" sz="1400" dirty="0">
                <a:solidFill>
                  <a:srgbClr val="2B91AF"/>
                </a:solidFill>
                <a:latin typeface="ＭＳ ゴシック" panose="020B0609070205080204" pitchFamily="49" charset="-128"/>
                <a:ea typeface="ＭＳ ゴシック" panose="020B0609070205080204" pitchFamily="49" charset="-128"/>
              </a:rPr>
              <a:t>Point</a:t>
            </a:r>
            <a:r>
              <a:rPr lang="en-US" altLang="ja-JP" sz="1400" dirty="0">
                <a:solidFill>
                  <a:srgbClr val="000000"/>
                </a:solidFill>
                <a:latin typeface="ＭＳ ゴシック" panose="020B0609070205080204" pitchFamily="49" charset="-128"/>
                <a:ea typeface="ＭＳ ゴシック" panose="020B0609070205080204" pitchFamily="49" charset="-128"/>
              </a:rPr>
              <a:t>(100,200) );</a:t>
            </a:r>
          </a:p>
          <a:p>
            <a:r>
              <a:rPr lang="ja-JP" altLang="en-US"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delete</a:t>
            </a:r>
            <a:r>
              <a:rPr lang="ja-JP" altLang="en-US"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pen; </a:t>
            </a:r>
            <a:r>
              <a:rPr lang="en-US" altLang="ja-JP" sz="1400" dirty="0">
                <a:solidFill>
                  <a:srgbClr val="008000"/>
                </a:solidFill>
                <a:latin typeface="ＭＳ ゴシック" panose="020B0609070205080204" pitchFamily="49" charset="-128"/>
                <a:ea typeface="ＭＳ ゴシック" panose="020B0609070205080204" pitchFamily="49" charset="-128"/>
              </a:rPr>
              <a:t>//</a:t>
            </a:r>
            <a:r>
              <a:rPr lang="ja-JP" altLang="en-US" sz="1400" dirty="0">
                <a:solidFill>
                  <a:srgbClr val="008000"/>
                </a:solidFill>
                <a:latin typeface="ＭＳ ゴシック" panose="020B0609070205080204" pitchFamily="49" charset="-128"/>
                <a:ea typeface="ＭＳ ゴシック" panose="020B0609070205080204" pitchFamily="49" charset="-128"/>
              </a:rPr>
              <a:t>明示的な</a:t>
            </a:r>
            <a:r>
              <a:rPr lang="en-US" altLang="ja-JP" sz="1400" dirty="0">
                <a:solidFill>
                  <a:srgbClr val="008000"/>
                </a:solidFill>
                <a:latin typeface="ＭＳ ゴシック" panose="020B0609070205080204" pitchFamily="49" charset="-128"/>
                <a:ea typeface="ＭＳ ゴシック" panose="020B0609070205080204" pitchFamily="49" charset="-128"/>
              </a:rPr>
              <a:t>delete</a:t>
            </a:r>
            <a:r>
              <a:rPr lang="ja-JP" altLang="en-US" sz="1400" dirty="0">
                <a:solidFill>
                  <a:srgbClr val="008000"/>
                </a:solidFill>
                <a:latin typeface="ＭＳ ゴシック" panose="020B0609070205080204" pitchFamily="49" charset="-128"/>
                <a:ea typeface="ＭＳ ゴシック" panose="020B0609070205080204" pitchFamily="49" charset="-128"/>
              </a:rPr>
              <a:t>も可（ほっておけばガベコレが入る）</a:t>
            </a:r>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a:t>
            </a:r>
            <a:endParaRPr lang="ja-JP" altLang="en-US" sz="1400" dirty="0">
              <a:solidFill>
                <a:srgbClr val="000000"/>
              </a:solidFill>
              <a:latin typeface="ＭＳ ゴシック" panose="020B0609070205080204" pitchFamily="49" charset="-128"/>
              <a:ea typeface="ＭＳ ゴシック" panose="020B0609070205080204" pitchFamily="49" charset="-128"/>
            </a:endParaRPr>
          </a:p>
        </p:txBody>
      </p:sp>
      <p:pic>
        <p:nvPicPr>
          <p:cNvPr id="8" name="図 7"/>
          <p:cNvPicPr>
            <a:picLocks noChangeAspect="1"/>
          </p:cNvPicPr>
          <p:nvPr/>
        </p:nvPicPr>
        <p:blipFill>
          <a:blip r:embed="rId2"/>
          <a:stretch>
            <a:fillRect/>
          </a:stretch>
        </p:blipFill>
        <p:spPr>
          <a:xfrm>
            <a:off x="6517996" y="159380"/>
            <a:ext cx="2792120" cy="2379539"/>
          </a:xfrm>
          <a:prstGeom prst="rect">
            <a:avLst/>
          </a:prstGeom>
        </p:spPr>
      </p:pic>
      <p:pic>
        <p:nvPicPr>
          <p:cNvPr id="9" name="図 8"/>
          <p:cNvPicPr>
            <a:picLocks noChangeAspect="1"/>
          </p:cNvPicPr>
          <p:nvPr/>
        </p:nvPicPr>
        <p:blipFill>
          <a:blip r:embed="rId3"/>
          <a:stretch>
            <a:fillRect/>
          </a:stretch>
        </p:blipFill>
        <p:spPr>
          <a:xfrm>
            <a:off x="9786076" y="148442"/>
            <a:ext cx="1965327" cy="2760128"/>
          </a:xfrm>
          <a:prstGeom prst="rect">
            <a:avLst/>
          </a:prstGeom>
        </p:spPr>
      </p:pic>
    </p:spTree>
    <p:extLst>
      <p:ext uri="{BB962C8B-B14F-4D97-AF65-F5344CB8AC3E}">
        <p14:creationId xmlns:p14="http://schemas.microsoft.com/office/powerpoint/2010/main" val="36615209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0914" y="216270"/>
            <a:ext cx="7954926" cy="644968"/>
          </a:xfrm>
        </p:spPr>
        <p:txBody>
          <a:bodyPr>
            <a:normAutofit fontScale="90000"/>
          </a:bodyPr>
          <a:lstStyle/>
          <a:p>
            <a:r>
              <a:rPr kumimoji="1" lang="en-US" altLang="ja-JP" dirty="0" smtClean="0"/>
              <a:t>panel</a:t>
            </a:r>
            <a:r>
              <a:rPr kumimoji="1" lang="ja-JP" altLang="en-US" dirty="0" smtClean="0"/>
              <a:t>の描画</a:t>
            </a:r>
            <a:r>
              <a:rPr lang="en-US" altLang="ja-JP" dirty="0"/>
              <a:t> </a:t>
            </a:r>
            <a:r>
              <a:rPr lang="en-US" altLang="ja-JP" dirty="0" smtClean="0"/>
              <a:t>(double buffering)</a:t>
            </a:r>
            <a:endParaRPr kumimoji="1" lang="ja-JP" altLang="en-US" dirty="0"/>
          </a:p>
        </p:txBody>
      </p:sp>
      <p:sp>
        <p:nvSpPr>
          <p:cNvPr id="3" name="コンテンツ プレースホルダー 2"/>
          <p:cNvSpPr>
            <a:spLocks noGrp="1"/>
          </p:cNvSpPr>
          <p:nvPr>
            <p:ph idx="1"/>
          </p:nvPr>
        </p:nvSpPr>
        <p:spPr>
          <a:xfrm>
            <a:off x="420914" y="1330251"/>
            <a:ext cx="4746171" cy="5273750"/>
          </a:xfrm>
        </p:spPr>
        <p:txBody>
          <a:bodyPr>
            <a:normAutofit/>
          </a:bodyPr>
          <a:lstStyle/>
          <a:p>
            <a:pPr marL="0" indent="0">
              <a:buNone/>
            </a:pPr>
            <a:r>
              <a:rPr lang="ja-JP" altLang="en-US" sz="1600" dirty="0" smtClean="0"/>
              <a:t>通常 </a:t>
            </a:r>
            <a:r>
              <a:rPr lang="en-US" altLang="ja-JP" sz="1600" dirty="0" smtClean="0"/>
              <a:t>panel </a:t>
            </a:r>
            <a:r>
              <a:rPr lang="ja-JP" altLang="en-US" sz="1600" dirty="0" err="1" smtClean="0"/>
              <a:t>への</a:t>
            </a:r>
            <a:r>
              <a:rPr lang="ja-JP" altLang="en-US" sz="1600" dirty="0" smtClean="0"/>
              <a:t>描画は </a:t>
            </a:r>
            <a:r>
              <a:rPr lang="en-US" altLang="ja-JP" sz="1600" dirty="0"/>
              <a:t> </a:t>
            </a:r>
            <a:r>
              <a:rPr lang="en-US" altLang="ja-JP" sz="1600" dirty="0" smtClean="0"/>
              <a:t>e-&gt;Graphics</a:t>
            </a:r>
            <a:r>
              <a:rPr lang="ja-JP" altLang="en-US" sz="1600" dirty="0" smtClean="0"/>
              <a:t>の関数をたたくのでなく，</a:t>
            </a:r>
            <a:r>
              <a:rPr lang="en-US" altLang="ja-JP" sz="1600" dirty="0" smtClean="0"/>
              <a:t>bitmap</a:t>
            </a:r>
            <a:r>
              <a:rPr lang="ja-JP" altLang="en-US" sz="1600" dirty="0" smtClean="0"/>
              <a:t>に書き込みを行いその</a:t>
            </a:r>
            <a:r>
              <a:rPr lang="en-US" altLang="ja-JP" sz="1600" dirty="0" smtClean="0"/>
              <a:t>bitmap</a:t>
            </a:r>
            <a:r>
              <a:rPr lang="ja-JP" altLang="en-US" sz="1600" dirty="0" smtClean="0"/>
              <a:t>画像を パネルに書き込む．（</a:t>
            </a:r>
            <a:r>
              <a:rPr lang="en-US" altLang="ja-JP" sz="1600" dirty="0" smtClean="0"/>
              <a:t>double buffering</a:t>
            </a:r>
            <a:r>
              <a:rPr lang="ja-JP" altLang="en-US" sz="1600" dirty="0" smtClean="0"/>
              <a:t>と呼ばれる）</a:t>
            </a:r>
            <a:endParaRPr lang="en-US" altLang="ja-JP" sz="1600" dirty="0" smtClean="0"/>
          </a:p>
          <a:p>
            <a:pPr marL="0" indent="0">
              <a:buNone/>
            </a:pPr>
            <a:r>
              <a:rPr lang="en-US" altLang="ja-JP" sz="1600" dirty="0" smtClean="0"/>
              <a:t>Paint</a:t>
            </a:r>
            <a:r>
              <a:rPr lang="ja-JP" altLang="en-US" sz="1600" dirty="0" smtClean="0"/>
              <a:t>関数は右の通り．</a:t>
            </a:r>
            <a:endParaRPr kumimoji="1" lang="en-US" altLang="ja-JP" sz="1600" dirty="0" smtClean="0"/>
          </a:p>
          <a:p>
            <a:pPr marL="0" indent="0">
              <a:buNone/>
            </a:pPr>
            <a:endParaRPr kumimoji="1" lang="ja-JP" altLang="en-US" sz="16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19</a:t>
            </a:fld>
            <a:endParaRPr lang="ja-JP" altLang="en-US"/>
          </a:p>
        </p:txBody>
      </p:sp>
      <p:sp>
        <p:nvSpPr>
          <p:cNvPr id="5" name="正方形/長方形 4"/>
          <p:cNvSpPr/>
          <p:nvPr/>
        </p:nvSpPr>
        <p:spPr>
          <a:xfrm>
            <a:off x="5486400" y="1132115"/>
            <a:ext cx="6705600" cy="5770811"/>
          </a:xfrm>
          <a:prstGeom prst="rect">
            <a:avLst/>
          </a:prstGeom>
          <a:solidFill>
            <a:schemeClr val="accent4">
              <a:lumMod val="20000"/>
              <a:lumOff val="80000"/>
            </a:schemeClr>
          </a:solidFill>
        </p:spPr>
        <p:txBody>
          <a:bodyPr wrap="square">
            <a:spAutoFit/>
          </a:bodyPr>
          <a:lstStyle/>
          <a:p>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System::</a:t>
            </a:r>
            <a:r>
              <a:rPr lang="en-US" altLang="ja-JP" sz="900" dirty="0">
                <a:solidFill>
                  <a:srgbClr val="2B91AF"/>
                </a:solidFill>
                <a:latin typeface="ＭＳ ゴシック" panose="020B0609070205080204" pitchFamily="49" charset="-128"/>
                <a:ea typeface="ＭＳ ゴシック" panose="020B0609070205080204" pitchFamily="49" charset="-128"/>
              </a:rPr>
              <a:t>Void</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2B91AF"/>
                </a:solidFill>
                <a:latin typeface="ＭＳ ゴシック" panose="020B0609070205080204" pitchFamily="49" charset="-128"/>
                <a:ea typeface="ＭＳ ゴシック" panose="020B0609070205080204" pitchFamily="49" charset="-128"/>
              </a:rPr>
              <a:t>MainForm</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000000"/>
                </a:solidFill>
                <a:latin typeface="ＭＳ ゴシック" panose="020B0609070205080204" pitchFamily="49" charset="-128"/>
                <a:ea typeface="ＭＳ ゴシック" panose="020B0609070205080204" pitchFamily="49" charset="-128"/>
              </a:rPr>
              <a:t>m_main_panel_Paint</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en-US" altLang="ja-JP" sz="900" dirty="0">
                <a:solidFill>
                  <a:srgbClr val="000000"/>
                </a:solidFill>
                <a:latin typeface="ＭＳ ゴシック" panose="020B0609070205080204" pitchFamily="49" charset="-128"/>
                <a:ea typeface="ＭＳ ゴシック" panose="020B0609070205080204" pitchFamily="49" charset="-128"/>
              </a:rPr>
              <a:t>    System::</a:t>
            </a:r>
            <a:r>
              <a:rPr lang="en-US" altLang="ja-JP" sz="900" dirty="0">
                <a:solidFill>
                  <a:srgbClr val="2B91AF"/>
                </a:solidFill>
                <a:latin typeface="ＭＳ ゴシック" panose="020B0609070205080204" pitchFamily="49" charset="-128"/>
                <a:ea typeface="ＭＳ ゴシック" panose="020B0609070205080204" pitchFamily="49" charset="-128"/>
              </a:rPr>
              <a:t>Object</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808080"/>
                </a:solidFill>
                <a:latin typeface="ＭＳ ゴシック" panose="020B0609070205080204" pitchFamily="49" charset="-128"/>
                <a:ea typeface="ＭＳ ゴシック" panose="020B0609070205080204" pitchFamily="49" charset="-128"/>
              </a:rPr>
              <a:t>sender</a:t>
            </a:r>
            <a:r>
              <a:rPr lang="en-US" altLang="ja-JP" sz="900" dirty="0">
                <a:solidFill>
                  <a:srgbClr val="000000"/>
                </a:solidFill>
                <a:latin typeface="ＭＳ ゴシック" panose="020B0609070205080204" pitchFamily="49" charset="-128"/>
                <a:ea typeface="ＭＳ ゴシック" panose="020B0609070205080204" pitchFamily="49" charset="-128"/>
              </a:rPr>
              <a:t>, </a:t>
            </a:r>
          </a:p>
          <a:p>
            <a:r>
              <a:rPr lang="en-US" altLang="ja-JP" sz="9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900" dirty="0" err="1">
                <a:solidFill>
                  <a:srgbClr val="2B91AF"/>
                </a:solidFill>
                <a:latin typeface="ＭＳ ゴシック" panose="020B0609070205080204" pitchFamily="49" charset="-128"/>
                <a:ea typeface="ＭＳ ゴシック" panose="020B0609070205080204" pitchFamily="49" charset="-128"/>
              </a:rPr>
              <a:t>PaintEventArgs</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808080"/>
                </a:solidFill>
                <a:latin typeface="ＭＳ ゴシック" panose="020B0609070205080204" pitchFamily="49" charset="-128"/>
                <a:ea typeface="ＭＳ ゴシック" panose="020B0609070205080204" pitchFamily="49" charset="-128"/>
              </a:rPr>
              <a:t>e</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en-US" altLang="ja-JP" sz="900" dirty="0">
                <a:solidFill>
                  <a:srgbClr val="008000"/>
                </a:solidFill>
                <a:latin typeface="ＭＳ ゴシック" panose="020B0609070205080204" pitchFamily="49" charset="-128"/>
                <a:ea typeface="ＭＳ ゴシック" panose="020B0609070205080204" pitchFamily="49" charset="-128"/>
              </a:rPr>
              <a:t> </a:t>
            </a:r>
            <a:r>
              <a:rPr lang="en-US" altLang="ja-JP" sz="900" dirty="0" smtClean="0">
                <a:solidFill>
                  <a:srgbClr val="008000"/>
                </a:solidFill>
                <a:latin typeface="ＭＳ ゴシック" panose="020B0609070205080204" pitchFamily="49" charset="-128"/>
                <a:ea typeface="ＭＳ ゴシック" panose="020B0609070205080204" pitchFamily="49" charset="-128"/>
              </a:rPr>
              <a:t> //</a:t>
            </a:r>
            <a:r>
              <a:rPr lang="en-US" altLang="ja-JP" sz="900" dirty="0">
                <a:solidFill>
                  <a:srgbClr val="008000"/>
                </a:solidFill>
                <a:latin typeface="ＭＳ ゴシック" panose="020B0609070205080204" pitchFamily="49" charset="-128"/>
                <a:ea typeface="ＭＳ ゴシック" panose="020B0609070205080204" pitchFamily="49" charset="-128"/>
              </a:rPr>
              <a:t>double buffering</a:t>
            </a:r>
            <a:r>
              <a:rPr lang="ja-JP" altLang="en-US" sz="900" dirty="0">
                <a:solidFill>
                  <a:srgbClr val="008000"/>
                </a:solidFill>
                <a:latin typeface="ＭＳ ゴシック" panose="020B0609070205080204" pitchFamily="49" charset="-128"/>
                <a:ea typeface="ＭＳ ゴシック" panose="020B0609070205080204" pitchFamily="49" charset="-128"/>
              </a:rPr>
              <a:t>を利用した描画</a:t>
            </a:r>
            <a:r>
              <a:rPr lang="en-US" altLang="ja-JP" sz="900" dirty="0">
                <a:solidFill>
                  <a:srgbClr val="008000"/>
                </a:solidFill>
                <a:latin typeface="ＭＳ ゴシック" panose="020B0609070205080204" pitchFamily="49" charset="-128"/>
                <a:ea typeface="ＭＳ ゴシック" panose="020B0609070205080204" pitchFamily="49" charset="-128"/>
              </a:rPr>
              <a:t>//</a:t>
            </a:r>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FF"/>
                </a:solidFill>
                <a:latin typeface="ＭＳ ゴシック" panose="020B0609070205080204" pitchFamily="49" charset="-128"/>
                <a:ea typeface="ＭＳ ゴシック" panose="020B0609070205080204" pitchFamily="49" charset="-128"/>
              </a:rPr>
              <a:t>const</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FF"/>
                </a:solidFill>
                <a:latin typeface="ＭＳ ゴシック" panose="020B0609070205080204" pitchFamily="49" charset="-128"/>
                <a:ea typeface="ＭＳ ゴシック" panose="020B0609070205080204" pitchFamily="49" charset="-128"/>
              </a:rPr>
              <a:t>int</a:t>
            </a:r>
            <a:r>
              <a:rPr lang="en-US" altLang="ja-JP" sz="900" dirty="0">
                <a:solidFill>
                  <a:srgbClr val="000000"/>
                </a:solidFill>
                <a:latin typeface="ＭＳ ゴシック" panose="020B0609070205080204" pitchFamily="49" charset="-128"/>
                <a:ea typeface="ＭＳ ゴシック" panose="020B0609070205080204" pitchFamily="49" charset="-128"/>
              </a:rPr>
              <a:t> W = </a:t>
            </a:r>
            <a:r>
              <a:rPr lang="en-US" altLang="ja-JP" sz="9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900" dirty="0">
                <a:solidFill>
                  <a:srgbClr val="000000"/>
                </a:solidFill>
                <a:latin typeface="ＭＳ ゴシック" panose="020B0609070205080204" pitchFamily="49" charset="-128"/>
                <a:ea typeface="ＭＳ ゴシック" panose="020B0609070205080204" pitchFamily="49" charset="-128"/>
              </a:rPr>
              <a:t>-&gt;Width ;</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FF"/>
                </a:solidFill>
                <a:latin typeface="ＭＳ ゴシック" panose="020B0609070205080204" pitchFamily="49" charset="-128"/>
                <a:ea typeface="ＭＳ ゴシック" panose="020B0609070205080204" pitchFamily="49" charset="-128"/>
              </a:rPr>
              <a:t>const</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FF"/>
                </a:solidFill>
                <a:latin typeface="ＭＳ ゴシック" panose="020B0609070205080204" pitchFamily="49" charset="-128"/>
                <a:ea typeface="ＭＳ ゴシック" panose="020B0609070205080204" pitchFamily="49" charset="-128"/>
              </a:rPr>
              <a:t>int</a:t>
            </a:r>
            <a:r>
              <a:rPr lang="en-US" altLang="ja-JP" sz="900" dirty="0">
                <a:solidFill>
                  <a:srgbClr val="000000"/>
                </a:solidFill>
                <a:latin typeface="ＭＳ ゴシック" panose="020B0609070205080204" pitchFamily="49" charset="-128"/>
                <a:ea typeface="ＭＳ ゴシック" panose="020B0609070205080204" pitchFamily="49" charset="-128"/>
              </a:rPr>
              <a:t> H = </a:t>
            </a:r>
            <a:r>
              <a:rPr lang="en-US" altLang="ja-JP" sz="9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900" dirty="0">
                <a:solidFill>
                  <a:srgbClr val="000000"/>
                </a:solidFill>
                <a:latin typeface="ＭＳ ゴシック" panose="020B0609070205080204" pitchFamily="49" charset="-128"/>
                <a:ea typeface="ＭＳ ゴシック" panose="020B0609070205080204" pitchFamily="49" charset="-128"/>
              </a:rPr>
              <a:t>-&gt;Height;</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00FF"/>
                </a:solidFill>
                <a:latin typeface="ＭＳ ゴシック" panose="020B0609070205080204" pitchFamily="49" charset="-128"/>
                <a:ea typeface="ＭＳ ゴシック" panose="020B0609070205080204" pitchFamily="49" charset="-128"/>
              </a:rPr>
              <a:t>auto</a:t>
            </a:r>
            <a:r>
              <a:rPr lang="en-US" altLang="ja-JP" sz="900" dirty="0">
                <a:solidFill>
                  <a:srgbClr val="000000"/>
                </a:solidFill>
                <a:latin typeface="ＭＳ ゴシック" panose="020B0609070205080204" pitchFamily="49" charset="-128"/>
                <a:ea typeface="ＭＳ ゴシック" panose="020B0609070205080204" pitchFamily="49" charset="-128"/>
              </a:rPr>
              <a:t> pen = </a:t>
            </a:r>
            <a:r>
              <a:rPr lang="en-US" altLang="ja-JP" sz="900" dirty="0" err="1">
                <a:solidFill>
                  <a:srgbClr val="0000FF"/>
                </a:solidFill>
                <a:latin typeface="ＭＳ ゴシック" panose="020B0609070205080204" pitchFamily="49" charset="-128"/>
                <a:ea typeface="ＭＳ ゴシック" panose="020B0609070205080204" pitchFamily="49" charset="-128"/>
              </a:rPr>
              <a:t>gcnew</a:t>
            </a:r>
            <a:r>
              <a:rPr lang="en-US" altLang="ja-JP" sz="900" dirty="0">
                <a:solidFill>
                  <a:srgbClr val="000000"/>
                </a:solidFill>
                <a:latin typeface="ＭＳ ゴシック" panose="020B0609070205080204" pitchFamily="49" charset="-128"/>
                <a:ea typeface="ＭＳ ゴシック" panose="020B0609070205080204" pitchFamily="49" charset="-128"/>
              </a:rPr>
              <a:t> System::Drawing::</a:t>
            </a:r>
            <a:r>
              <a:rPr lang="en-US" altLang="ja-JP" sz="900" dirty="0">
                <a:solidFill>
                  <a:srgbClr val="2B91AF"/>
                </a:solidFill>
                <a:latin typeface="ＭＳ ゴシック" panose="020B0609070205080204" pitchFamily="49" charset="-128"/>
                <a:ea typeface="ＭＳ ゴシック" panose="020B0609070205080204" pitchFamily="49" charset="-128"/>
              </a:rPr>
              <a:t>Pen</a:t>
            </a:r>
            <a:r>
              <a:rPr lang="en-US" altLang="ja-JP" sz="900" dirty="0">
                <a:solidFill>
                  <a:srgbClr val="000000"/>
                </a:solidFill>
                <a:latin typeface="ＭＳ ゴシック" panose="020B0609070205080204" pitchFamily="49" charset="-128"/>
                <a:ea typeface="ＭＳ ゴシック" panose="020B0609070205080204" pitchFamily="49" charset="-128"/>
              </a:rPr>
              <a:t>(Drawing::</a:t>
            </a:r>
            <a:r>
              <a:rPr lang="en-US" altLang="ja-JP" sz="900" dirty="0">
                <a:solidFill>
                  <a:srgbClr val="2B91AF"/>
                </a:solidFill>
                <a:latin typeface="ＭＳ ゴシック" panose="020B0609070205080204" pitchFamily="49" charset="-128"/>
                <a:ea typeface="ＭＳ ゴシック" panose="020B0609070205080204" pitchFamily="49" charset="-128"/>
              </a:rPr>
              <a:t>Color</a:t>
            </a:r>
            <a:r>
              <a:rPr lang="en-US" altLang="ja-JP" sz="900" dirty="0">
                <a:solidFill>
                  <a:srgbClr val="000000"/>
                </a:solidFill>
                <a:latin typeface="ＭＳ ゴシック" panose="020B0609070205080204" pitchFamily="49" charset="-128"/>
                <a:ea typeface="ＭＳ ゴシック" panose="020B0609070205080204" pitchFamily="49" charset="-128"/>
              </a:rPr>
              <a:t>::Red);</a:t>
            </a:r>
          </a:p>
          <a:p>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ja-JP" altLang="en-US"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8000"/>
                </a:solidFill>
                <a:latin typeface="ＭＳ ゴシック" panose="020B0609070205080204" pitchFamily="49" charset="-128"/>
                <a:ea typeface="ＭＳ ゴシック" panose="020B0609070205080204" pitchFamily="49" charset="-128"/>
              </a:rPr>
              <a:t>//0. bitmap</a:t>
            </a:r>
            <a:r>
              <a:rPr lang="ja-JP" altLang="en-US" sz="900" dirty="0">
                <a:solidFill>
                  <a:srgbClr val="008000"/>
                </a:solidFill>
                <a:latin typeface="ＭＳ ゴシック" panose="020B0609070205080204" pitchFamily="49" charset="-128"/>
                <a:ea typeface="ＭＳ ゴシック" panose="020B0609070205080204" pitchFamily="49" charset="-128"/>
              </a:rPr>
              <a:t>を作成して，さらに</a:t>
            </a:r>
            <a:r>
              <a:rPr lang="en-US" altLang="ja-JP" sz="900" dirty="0">
                <a:solidFill>
                  <a:srgbClr val="008000"/>
                </a:solidFill>
                <a:latin typeface="ＭＳ ゴシック" panose="020B0609070205080204" pitchFamily="49" charset="-128"/>
                <a:ea typeface="ＭＳ ゴシック" panose="020B0609070205080204" pitchFamily="49" charset="-128"/>
              </a:rPr>
              <a:t>pixel</a:t>
            </a:r>
            <a:r>
              <a:rPr lang="ja-JP" altLang="en-US" sz="900" dirty="0" err="1">
                <a:solidFill>
                  <a:srgbClr val="008000"/>
                </a:solidFill>
                <a:latin typeface="ＭＳ ゴシック" panose="020B0609070205080204" pitchFamily="49" charset="-128"/>
                <a:ea typeface="ＭＳ ゴシック" panose="020B0609070205080204" pitchFamily="49" charset="-128"/>
              </a:rPr>
              <a:t>への</a:t>
            </a:r>
            <a:r>
              <a:rPr lang="ja-JP" altLang="en-US" sz="900" dirty="0">
                <a:solidFill>
                  <a:srgbClr val="008000"/>
                </a:solidFill>
                <a:latin typeface="ＭＳ ゴシック" panose="020B0609070205080204" pitchFamily="49" charset="-128"/>
                <a:ea typeface="ＭＳ ゴシック" panose="020B0609070205080204" pitchFamily="49" charset="-128"/>
              </a:rPr>
              <a:t>ポインタも取得 </a:t>
            </a:r>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2B91AF"/>
                </a:solidFill>
                <a:latin typeface="ＭＳ ゴシック" panose="020B0609070205080204" pitchFamily="49" charset="-128"/>
                <a:ea typeface="ＭＳ ゴシック" panose="020B0609070205080204" pitchFamily="49" charset="-128"/>
              </a:rPr>
              <a:t>Bitmap</a:t>
            </a:r>
            <a:r>
              <a:rPr lang="en-US" altLang="ja-JP" sz="900" dirty="0">
                <a:solidFill>
                  <a:srgbClr val="000000"/>
                </a:solidFill>
                <a:latin typeface="ＭＳ ゴシック" panose="020B0609070205080204" pitchFamily="49" charset="-128"/>
                <a:ea typeface="ＭＳ ゴシック" panose="020B0609070205080204" pitchFamily="49" charset="-128"/>
              </a:rPr>
              <a:t>^ bmp = </a:t>
            </a:r>
            <a:r>
              <a:rPr lang="en-US" altLang="ja-JP" sz="900" dirty="0" err="1">
                <a:solidFill>
                  <a:srgbClr val="0000FF"/>
                </a:solidFill>
                <a:latin typeface="ＭＳ ゴシック" panose="020B0609070205080204" pitchFamily="49" charset="-128"/>
                <a:ea typeface="ＭＳ ゴシック" panose="020B0609070205080204" pitchFamily="49" charset="-128"/>
              </a:rPr>
              <a:t>gcnew</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2B91AF"/>
                </a:solidFill>
                <a:latin typeface="ＭＳ ゴシック" panose="020B0609070205080204" pitchFamily="49" charset="-128"/>
                <a:ea typeface="ＭＳ ゴシック" panose="020B0609070205080204" pitchFamily="49" charset="-128"/>
              </a:rPr>
              <a:t>Bitmap</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000000"/>
                </a:solidFill>
                <a:latin typeface="ＭＳ ゴシック" panose="020B0609070205080204" pitchFamily="49" charset="-128"/>
                <a:ea typeface="ＭＳ ゴシック" panose="020B0609070205080204" pitchFamily="49" charset="-128"/>
              </a:rPr>
              <a:t>W,H,Imaging</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2B91AF"/>
                </a:solidFill>
                <a:latin typeface="ＭＳ ゴシック" panose="020B0609070205080204" pitchFamily="49" charset="-128"/>
                <a:ea typeface="ＭＳ ゴシック" panose="020B0609070205080204" pitchFamily="49" charset="-128"/>
              </a:rPr>
              <a:t>PixelFormat</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a:solidFill>
                  <a:srgbClr val="2F4F4F"/>
                </a:solidFill>
                <a:latin typeface="ＭＳ ゴシック" panose="020B0609070205080204" pitchFamily="49" charset="-128"/>
                <a:ea typeface="ＭＳ ゴシック" panose="020B0609070205080204" pitchFamily="49" charset="-128"/>
              </a:rPr>
              <a:t>Format24bppRgb</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en-US" altLang="ja-JP" sz="900" dirty="0">
                <a:solidFill>
                  <a:srgbClr val="000000"/>
                </a:solidFill>
                <a:latin typeface="ＭＳ ゴシック" panose="020B0609070205080204" pitchFamily="49" charset="-128"/>
                <a:ea typeface="ＭＳ ゴシック" panose="020B0609070205080204" pitchFamily="49" charset="-128"/>
              </a:rPr>
              <a:t>  System::Drawing::</a:t>
            </a:r>
            <a:r>
              <a:rPr lang="en-US" altLang="ja-JP" sz="900" dirty="0">
                <a:solidFill>
                  <a:srgbClr val="2B91AF"/>
                </a:solidFill>
                <a:latin typeface="ＭＳ ゴシック" panose="020B0609070205080204" pitchFamily="49" charset="-128"/>
                <a:ea typeface="ＭＳ ゴシック" panose="020B0609070205080204" pitchFamily="49" charset="-128"/>
              </a:rPr>
              <a:t>Rectangle</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00"/>
                </a:solidFill>
                <a:latin typeface="ＭＳ ゴシック" panose="020B0609070205080204" pitchFamily="49" charset="-128"/>
                <a:ea typeface="ＭＳ ゴシック" panose="020B0609070205080204" pitchFamily="49" charset="-128"/>
              </a:rPr>
              <a:t>rect</a:t>
            </a:r>
            <a:r>
              <a:rPr lang="en-US" altLang="ja-JP" sz="900" dirty="0">
                <a:solidFill>
                  <a:srgbClr val="000000"/>
                </a:solidFill>
                <a:latin typeface="ＭＳ ゴシック" panose="020B0609070205080204" pitchFamily="49" charset="-128"/>
                <a:ea typeface="ＭＳ ゴシック" panose="020B0609070205080204" pitchFamily="49" charset="-128"/>
              </a:rPr>
              <a:t> = System::Drawing::</a:t>
            </a:r>
            <a:r>
              <a:rPr lang="en-US" altLang="ja-JP" sz="900" dirty="0">
                <a:solidFill>
                  <a:srgbClr val="2B91AF"/>
                </a:solidFill>
                <a:latin typeface="ＭＳ ゴシック" panose="020B0609070205080204" pitchFamily="49" charset="-128"/>
                <a:ea typeface="ＭＳ ゴシック" panose="020B0609070205080204" pitchFamily="49" charset="-128"/>
              </a:rPr>
              <a:t>Rectangle</a:t>
            </a:r>
            <a:r>
              <a:rPr lang="en-US" altLang="ja-JP" sz="900" dirty="0">
                <a:solidFill>
                  <a:srgbClr val="000000"/>
                </a:solidFill>
                <a:latin typeface="ＭＳ ゴシック" panose="020B0609070205080204" pitchFamily="49" charset="-128"/>
                <a:ea typeface="ＭＳ ゴシック" panose="020B0609070205080204" pitchFamily="49" charset="-128"/>
              </a:rPr>
              <a:t>(0, 0, W,H);</a:t>
            </a:r>
          </a:p>
          <a:p>
            <a:r>
              <a:rPr lang="ja-JP" altLang="en-US" sz="900" dirty="0">
                <a:solidFill>
                  <a:srgbClr val="000000"/>
                </a:solidFill>
                <a:latin typeface="ＭＳ ゴシック" panose="020B0609070205080204" pitchFamily="49" charset="-128"/>
                <a:ea typeface="ＭＳ ゴシック" panose="020B0609070205080204" pitchFamily="49" charset="-128"/>
              </a:rPr>
              <a:t>    </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8000"/>
                </a:solidFill>
                <a:latin typeface="ＭＳ ゴシック" panose="020B0609070205080204" pitchFamily="49" charset="-128"/>
                <a:ea typeface="ＭＳ ゴシック" panose="020B0609070205080204" pitchFamily="49" charset="-128"/>
              </a:rPr>
              <a:t>//1. pixel</a:t>
            </a:r>
            <a:r>
              <a:rPr lang="ja-JP" altLang="en-US" sz="900" dirty="0">
                <a:solidFill>
                  <a:srgbClr val="008000"/>
                </a:solidFill>
                <a:latin typeface="ＭＳ ゴシック" panose="020B0609070205080204" pitchFamily="49" charset="-128"/>
                <a:ea typeface="ＭＳ ゴシック" panose="020B0609070205080204" pitchFamily="49" charset="-128"/>
              </a:rPr>
              <a:t>へ直接書き込み </a:t>
            </a:r>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Imaging::</a:t>
            </a:r>
            <a:r>
              <a:rPr lang="en-US" altLang="ja-JP" sz="900" dirty="0" err="1">
                <a:solidFill>
                  <a:srgbClr val="2B91AF"/>
                </a:solidFill>
                <a:latin typeface="ＭＳ ゴシック" panose="020B0609070205080204" pitchFamily="49" charset="-128"/>
                <a:ea typeface="ＭＳ ゴシック" panose="020B0609070205080204" pitchFamily="49" charset="-128"/>
              </a:rPr>
              <a:t>BitmapData</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00"/>
                </a:solidFill>
                <a:latin typeface="ＭＳ ゴシック" panose="020B0609070205080204" pitchFamily="49" charset="-128"/>
                <a:ea typeface="ＭＳ ゴシック" panose="020B0609070205080204" pitchFamily="49" charset="-128"/>
              </a:rPr>
              <a:t>bmpData</a:t>
            </a:r>
            <a:r>
              <a:rPr lang="en-US" altLang="ja-JP" sz="900" dirty="0">
                <a:solidFill>
                  <a:srgbClr val="000000"/>
                </a:solidFill>
                <a:latin typeface="ＭＳ ゴシック" panose="020B0609070205080204" pitchFamily="49" charset="-128"/>
                <a:ea typeface="ＭＳ ゴシック" panose="020B0609070205080204" pitchFamily="49" charset="-128"/>
              </a:rPr>
              <a:t> = bmp-&gt;</a:t>
            </a:r>
            <a:r>
              <a:rPr lang="en-US" altLang="ja-JP" sz="900" dirty="0" err="1">
                <a:solidFill>
                  <a:srgbClr val="000000"/>
                </a:solidFill>
                <a:latin typeface="ＭＳ ゴシック" panose="020B0609070205080204" pitchFamily="49" charset="-128"/>
                <a:ea typeface="ＭＳ ゴシック" panose="020B0609070205080204" pitchFamily="49" charset="-128"/>
              </a:rPr>
              <a:t>LockBits</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000000"/>
                </a:solidFill>
                <a:latin typeface="ＭＳ ゴシック" panose="020B0609070205080204" pitchFamily="49" charset="-128"/>
                <a:ea typeface="ＭＳ ゴシック" panose="020B0609070205080204" pitchFamily="49" charset="-128"/>
              </a:rPr>
              <a:t>rect</a:t>
            </a:r>
            <a:r>
              <a:rPr lang="en-US" altLang="ja-JP" sz="900" dirty="0">
                <a:solidFill>
                  <a:srgbClr val="000000"/>
                </a:solidFill>
                <a:latin typeface="ＭＳ ゴシック" panose="020B0609070205080204" pitchFamily="49" charset="-128"/>
                <a:ea typeface="ＭＳ ゴシック" panose="020B0609070205080204" pitchFamily="49" charset="-128"/>
              </a:rPr>
              <a:t>, Imaging::</a:t>
            </a:r>
            <a:r>
              <a:rPr lang="en-US" altLang="ja-JP" sz="900" dirty="0" err="1">
                <a:solidFill>
                  <a:srgbClr val="2B91AF"/>
                </a:solidFill>
                <a:latin typeface="ＭＳ ゴシック" panose="020B0609070205080204" pitchFamily="49" charset="-128"/>
                <a:ea typeface="ＭＳ ゴシック" panose="020B0609070205080204" pitchFamily="49" charset="-128"/>
              </a:rPr>
              <a:t>ImageLockMode</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2F4F4F"/>
                </a:solidFill>
                <a:latin typeface="ＭＳ ゴシック" panose="020B0609070205080204" pitchFamily="49" charset="-128"/>
                <a:ea typeface="ＭＳ ゴシック" panose="020B0609070205080204" pitchFamily="49" charset="-128"/>
              </a:rPr>
              <a:t>ReadWrite</a:t>
            </a:r>
            <a:r>
              <a:rPr lang="en-US" altLang="ja-JP" sz="900" dirty="0">
                <a:solidFill>
                  <a:srgbClr val="000000"/>
                </a:solidFill>
                <a:latin typeface="ＭＳ ゴシック" panose="020B0609070205080204" pitchFamily="49" charset="-128"/>
                <a:ea typeface="ＭＳ ゴシック" panose="020B0609070205080204" pitchFamily="49" charset="-128"/>
              </a:rPr>
              <a:t>, bmp-&gt;</a:t>
            </a:r>
            <a:r>
              <a:rPr lang="en-US" altLang="ja-JP" sz="900" dirty="0" err="1">
                <a:solidFill>
                  <a:srgbClr val="000000"/>
                </a:solidFill>
                <a:latin typeface="ＭＳ ゴシック" panose="020B0609070205080204" pitchFamily="49" charset="-128"/>
                <a:ea typeface="ＭＳ ゴシック" panose="020B0609070205080204" pitchFamily="49" charset="-128"/>
              </a:rPr>
              <a:t>PixelFormat</a:t>
            </a:r>
            <a:r>
              <a:rPr lang="en-US" altLang="ja-JP" sz="900" dirty="0">
                <a:solidFill>
                  <a:srgbClr val="000000"/>
                </a:solidFill>
                <a:latin typeface="ＭＳ ゴシック" panose="020B0609070205080204" pitchFamily="49" charset="-128"/>
                <a:ea typeface="ＭＳ ゴシック" panose="020B0609070205080204" pitchFamily="49" charset="-128"/>
              </a:rPr>
              <a:t>); </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2B91AF"/>
                </a:solidFill>
                <a:latin typeface="ＭＳ ゴシック" panose="020B0609070205080204" pitchFamily="49" charset="-128"/>
                <a:ea typeface="ＭＳ ゴシック" panose="020B0609070205080204" pitchFamily="49" charset="-128"/>
              </a:rPr>
              <a:t>Byte</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00"/>
                </a:solidFill>
                <a:latin typeface="ＭＳ ゴシック" panose="020B0609070205080204" pitchFamily="49" charset="-128"/>
                <a:ea typeface="ＭＳ ゴシック" panose="020B0609070205080204" pitchFamily="49" charset="-128"/>
              </a:rPr>
              <a:t>pBuf</a:t>
            </a:r>
            <a:r>
              <a:rPr lang="en-US" altLang="ja-JP" sz="900" dirty="0">
                <a:solidFill>
                  <a:srgbClr val="000000"/>
                </a:solidFill>
                <a:latin typeface="ＭＳ ゴシック" panose="020B0609070205080204" pitchFamily="49" charset="-128"/>
                <a:ea typeface="ＭＳ ゴシック" panose="020B0609070205080204" pitchFamily="49" charset="-128"/>
              </a:rPr>
              <a:t> = (</a:t>
            </a:r>
            <a:r>
              <a:rPr lang="en-US" altLang="ja-JP" sz="900" dirty="0">
                <a:solidFill>
                  <a:srgbClr val="2B91AF"/>
                </a:solidFill>
                <a:latin typeface="ＭＳ ゴシック" panose="020B0609070205080204" pitchFamily="49" charset="-128"/>
                <a:ea typeface="ＭＳ ゴシック" panose="020B0609070205080204" pitchFamily="49" charset="-128"/>
              </a:rPr>
              <a:t>Byte</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000000"/>
                </a:solidFill>
                <a:latin typeface="ＭＳ ゴシック" panose="020B0609070205080204" pitchFamily="49" charset="-128"/>
                <a:ea typeface="ＭＳ ゴシック" panose="020B0609070205080204" pitchFamily="49" charset="-128"/>
              </a:rPr>
              <a:t>bmpData</a:t>
            </a:r>
            <a:r>
              <a:rPr lang="en-US" altLang="ja-JP" sz="900" dirty="0">
                <a:solidFill>
                  <a:srgbClr val="000000"/>
                </a:solidFill>
                <a:latin typeface="ＭＳ ゴシック" panose="020B0609070205080204" pitchFamily="49" charset="-128"/>
                <a:ea typeface="ＭＳ ゴシック" panose="020B0609070205080204" pitchFamily="49" charset="-128"/>
              </a:rPr>
              <a:t>-&gt;Scan0.ToPointer();</a:t>
            </a:r>
          </a:p>
          <a:p>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s-ES" altLang="ja-JP" sz="900" dirty="0">
                <a:solidFill>
                  <a:srgbClr val="000000"/>
                </a:solidFill>
                <a:latin typeface="ＭＳ ゴシック" panose="020B0609070205080204" pitchFamily="49" charset="-128"/>
                <a:ea typeface="ＭＳ ゴシック" panose="020B0609070205080204" pitchFamily="49" charset="-128"/>
              </a:rPr>
              <a:t>  </a:t>
            </a:r>
            <a:r>
              <a:rPr lang="es-ES" altLang="ja-JP" sz="900" dirty="0">
                <a:solidFill>
                  <a:srgbClr val="0000FF"/>
                </a:solidFill>
                <a:latin typeface="ＭＳ ゴシック" panose="020B0609070205080204" pitchFamily="49" charset="-128"/>
                <a:ea typeface="ＭＳ ゴシック" panose="020B0609070205080204" pitchFamily="49" charset="-128"/>
              </a:rPr>
              <a:t>for</a:t>
            </a:r>
            <a:r>
              <a:rPr lang="es-ES" altLang="ja-JP" sz="900" dirty="0">
                <a:solidFill>
                  <a:srgbClr val="000000"/>
                </a:solidFill>
                <a:latin typeface="ＭＳ ゴシック" panose="020B0609070205080204" pitchFamily="49" charset="-128"/>
                <a:ea typeface="ＭＳ ゴシック" panose="020B0609070205080204" pitchFamily="49" charset="-128"/>
              </a:rPr>
              <a:t>( </a:t>
            </a:r>
            <a:r>
              <a:rPr lang="es-ES" altLang="ja-JP" sz="900" dirty="0">
                <a:solidFill>
                  <a:srgbClr val="0000FF"/>
                </a:solidFill>
                <a:latin typeface="ＭＳ ゴシック" panose="020B0609070205080204" pitchFamily="49" charset="-128"/>
                <a:ea typeface="ＭＳ ゴシック" panose="020B0609070205080204" pitchFamily="49" charset="-128"/>
              </a:rPr>
              <a:t>int</a:t>
            </a:r>
            <a:r>
              <a:rPr lang="es-ES" altLang="ja-JP" sz="900" dirty="0">
                <a:solidFill>
                  <a:srgbClr val="000000"/>
                </a:solidFill>
                <a:latin typeface="ＭＳ ゴシック" panose="020B0609070205080204" pitchFamily="49" charset="-128"/>
                <a:ea typeface="ＭＳ ゴシック" panose="020B0609070205080204" pitchFamily="49" charset="-128"/>
              </a:rPr>
              <a:t> y=0; y &lt; H/3; ++y) {</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00FF"/>
                </a:solidFill>
                <a:latin typeface="ＭＳ ゴシック" panose="020B0609070205080204" pitchFamily="49" charset="-128"/>
                <a:ea typeface="ＭＳ ゴシック" panose="020B0609070205080204" pitchFamily="49" charset="-128"/>
              </a:rPr>
              <a:t>for</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FF"/>
                </a:solidFill>
                <a:latin typeface="ＭＳ ゴシック" panose="020B0609070205080204" pitchFamily="49" charset="-128"/>
                <a:ea typeface="ＭＳ ゴシック" panose="020B0609070205080204" pitchFamily="49" charset="-128"/>
              </a:rPr>
              <a:t>int</a:t>
            </a:r>
            <a:r>
              <a:rPr lang="en-US" altLang="ja-JP" sz="900" dirty="0">
                <a:solidFill>
                  <a:srgbClr val="000000"/>
                </a:solidFill>
                <a:latin typeface="ＭＳ ゴシック" panose="020B0609070205080204" pitchFamily="49" charset="-128"/>
                <a:ea typeface="ＭＳ ゴシック" panose="020B0609070205080204" pitchFamily="49" charset="-128"/>
              </a:rPr>
              <a:t> x=0; x &lt; W/3; ++x) {</a:t>
            </a:r>
          </a:p>
          <a:p>
            <a:r>
              <a:rPr lang="nn-NO" altLang="ja-JP" sz="900" dirty="0">
                <a:solidFill>
                  <a:srgbClr val="000000"/>
                </a:solidFill>
                <a:latin typeface="ＭＳ ゴシック" panose="020B0609070205080204" pitchFamily="49" charset="-128"/>
                <a:ea typeface="ＭＳ ゴシック" panose="020B0609070205080204" pitchFamily="49" charset="-128"/>
              </a:rPr>
              <a:t>      pBuf[y*bmpData-&gt;Stride + x*3 + 0] = x; </a:t>
            </a:r>
          </a:p>
          <a:p>
            <a:r>
              <a:rPr lang="es-ES" altLang="ja-JP" sz="900" dirty="0">
                <a:solidFill>
                  <a:srgbClr val="000000"/>
                </a:solidFill>
                <a:latin typeface="ＭＳ ゴシック" panose="020B0609070205080204" pitchFamily="49" charset="-128"/>
                <a:ea typeface="ＭＳ ゴシック" panose="020B0609070205080204" pitchFamily="49" charset="-128"/>
              </a:rPr>
              <a:t>      pBuf[y*bmpData-&gt;Stride + x*3 + 1] = y; </a:t>
            </a:r>
          </a:p>
          <a:p>
            <a:r>
              <a:rPr lang="es-ES" altLang="ja-JP" sz="900" dirty="0">
                <a:solidFill>
                  <a:srgbClr val="000000"/>
                </a:solidFill>
                <a:latin typeface="ＭＳ ゴシック" panose="020B0609070205080204" pitchFamily="49" charset="-128"/>
                <a:ea typeface="ＭＳ ゴシック" panose="020B0609070205080204" pitchFamily="49" charset="-128"/>
              </a:rPr>
              <a:t>      pBuf[y*bmpData-&gt;Stride + x*3 + 2] = x+y; </a:t>
            </a:r>
          </a:p>
          <a:p>
            <a:r>
              <a:rPr lang="ja-JP" altLang="en-US"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ja-JP" altLang="en-US"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ja-JP" altLang="en-US" sz="900" dirty="0">
                <a:solidFill>
                  <a:srgbClr val="000000"/>
                </a:solidFill>
                <a:latin typeface="ＭＳ ゴシック" panose="020B0609070205080204" pitchFamily="49" charset="-128"/>
                <a:ea typeface="ＭＳ ゴシック" panose="020B0609070205080204" pitchFamily="49" charset="-128"/>
              </a:rPr>
              <a:t>  </a:t>
            </a:r>
          </a:p>
          <a:p>
            <a:r>
              <a:rPr lang="ja-JP" altLang="en-US"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8000"/>
                </a:solidFill>
                <a:latin typeface="ＭＳ ゴシック" panose="020B0609070205080204" pitchFamily="49" charset="-128"/>
                <a:ea typeface="ＭＳ ゴシック" panose="020B0609070205080204" pitchFamily="49" charset="-128"/>
              </a:rPr>
              <a:t>//bmp</a:t>
            </a:r>
            <a:r>
              <a:rPr lang="ja-JP" altLang="en-US" sz="900" dirty="0">
                <a:solidFill>
                  <a:srgbClr val="008000"/>
                </a:solidFill>
                <a:latin typeface="ＭＳ ゴシック" panose="020B0609070205080204" pitchFamily="49" charset="-128"/>
                <a:ea typeface="ＭＳ ゴシック" panose="020B0609070205080204" pitchFamily="49" charset="-128"/>
              </a:rPr>
              <a:t>へ図形を描画</a:t>
            </a:r>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bmp-&gt;</a:t>
            </a:r>
            <a:r>
              <a:rPr lang="en-US" altLang="ja-JP" sz="900" dirty="0" err="1">
                <a:solidFill>
                  <a:srgbClr val="000000"/>
                </a:solidFill>
                <a:latin typeface="ＭＳ ゴシック" panose="020B0609070205080204" pitchFamily="49" charset="-128"/>
                <a:ea typeface="ＭＳ ゴシック" panose="020B0609070205080204" pitchFamily="49" charset="-128"/>
              </a:rPr>
              <a:t>UnlockBits</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00"/>
                </a:solidFill>
                <a:latin typeface="ＭＳ ゴシック" panose="020B0609070205080204" pitchFamily="49" charset="-128"/>
                <a:ea typeface="ＭＳ ゴシック" panose="020B0609070205080204" pitchFamily="49" charset="-128"/>
              </a:rPr>
              <a:t>bmpData</a:t>
            </a:r>
            <a:r>
              <a:rPr lang="en-US" altLang="ja-JP" sz="900" dirty="0">
                <a:solidFill>
                  <a:srgbClr val="000000"/>
                </a:solidFill>
                <a:latin typeface="ＭＳ ゴシック" panose="020B0609070205080204" pitchFamily="49" charset="-128"/>
                <a:ea typeface="ＭＳ ゴシック" panose="020B0609070205080204" pitchFamily="49" charset="-128"/>
              </a:rPr>
              <a:t> );</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2B91AF"/>
                </a:solidFill>
                <a:latin typeface="ＭＳ ゴシック" panose="020B0609070205080204" pitchFamily="49" charset="-128"/>
                <a:ea typeface="ＭＳ ゴシック" panose="020B0609070205080204" pitchFamily="49" charset="-128"/>
              </a:rPr>
              <a:t>Graphics</a:t>
            </a:r>
            <a:r>
              <a:rPr lang="en-US" altLang="ja-JP" sz="900" dirty="0">
                <a:solidFill>
                  <a:srgbClr val="000000"/>
                </a:solidFill>
                <a:latin typeface="ＭＳ ゴシック" panose="020B0609070205080204" pitchFamily="49" charset="-128"/>
                <a:ea typeface="ＭＳ ゴシック" panose="020B0609070205080204" pitchFamily="49" charset="-128"/>
              </a:rPr>
              <a:t> ^g = </a:t>
            </a:r>
            <a:r>
              <a:rPr lang="en-US" altLang="ja-JP" sz="900" dirty="0">
                <a:solidFill>
                  <a:srgbClr val="2B91AF"/>
                </a:solidFill>
                <a:latin typeface="ＭＳ ゴシック" panose="020B0609070205080204" pitchFamily="49" charset="-128"/>
                <a:ea typeface="ＭＳ ゴシック" panose="020B0609070205080204" pitchFamily="49" charset="-128"/>
              </a:rPr>
              <a:t>Graphics</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000000"/>
                </a:solidFill>
                <a:latin typeface="ＭＳ ゴシック" panose="020B0609070205080204" pitchFamily="49" charset="-128"/>
                <a:ea typeface="ＭＳ ゴシック" panose="020B0609070205080204" pitchFamily="49" charset="-128"/>
              </a:rPr>
              <a:t>FromImage</a:t>
            </a:r>
            <a:r>
              <a:rPr lang="en-US" altLang="ja-JP" sz="900" dirty="0">
                <a:solidFill>
                  <a:srgbClr val="000000"/>
                </a:solidFill>
                <a:latin typeface="ＭＳ ゴシック" panose="020B0609070205080204" pitchFamily="49" charset="-128"/>
                <a:ea typeface="ＭＳ ゴシック" panose="020B0609070205080204" pitchFamily="49" charset="-128"/>
              </a:rPr>
              <a:t>( bmp );</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8000"/>
                </a:solidFill>
                <a:latin typeface="ＭＳ ゴシック" panose="020B0609070205080204" pitchFamily="49" charset="-128"/>
                <a:ea typeface="ＭＳ ゴシック" panose="020B0609070205080204" pitchFamily="49" charset="-128"/>
              </a:rPr>
              <a:t>//draw background</a:t>
            </a:r>
            <a:endParaRPr lang="en-US" altLang="ja-JP"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g-&gt;</a:t>
            </a:r>
            <a:r>
              <a:rPr lang="en-US" altLang="ja-JP" sz="900" dirty="0" err="1">
                <a:solidFill>
                  <a:srgbClr val="000000"/>
                </a:solidFill>
                <a:latin typeface="ＭＳ ゴシック" panose="020B0609070205080204" pitchFamily="49" charset="-128"/>
                <a:ea typeface="ＭＳ ゴシック" panose="020B0609070205080204" pitchFamily="49" charset="-128"/>
              </a:rPr>
              <a:t>DrawLine</a:t>
            </a:r>
            <a:r>
              <a:rPr lang="en-US" altLang="ja-JP" sz="900" dirty="0">
                <a:solidFill>
                  <a:srgbClr val="000000"/>
                </a:solidFill>
                <a:latin typeface="ＭＳ ゴシック" panose="020B0609070205080204" pitchFamily="49" charset="-128"/>
                <a:ea typeface="ＭＳ ゴシック" panose="020B0609070205080204" pitchFamily="49" charset="-128"/>
              </a:rPr>
              <a:t>   ( pen, 10,10, 100, 200); </a:t>
            </a:r>
          </a:p>
          <a:p>
            <a:r>
              <a:rPr lang="en-US" altLang="ja-JP" sz="900" dirty="0">
                <a:solidFill>
                  <a:srgbClr val="000000"/>
                </a:solidFill>
                <a:latin typeface="ＭＳ ゴシック" panose="020B0609070205080204" pitchFamily="49" charset="-128"/>
                <a:ea typeface="ＭＳ ゴシック" panose="020B0609070205080204" pitchFamily="49" charset="-128"/>
              </a:rPr>
              <a:t>  g-&gt;</a:t>
            </a:r>
            <a:r>
              <a:rPr lang="en-US" altLang="ja-JP" sz="900" dirty="0" err="1">
                <a:solidFill>
                  <a:srgbClr val="000000"/>
                </a:solidFill>
                <a:latin typeface="ＭＳ ゴシック" panose="020B0609070205080204" pitchFamily="49" charset="-128"/>
                <a:ea typeface="ＭＳ ゴシック" panose="020B0609070205080204" pitchFamily="49" charset="-128"/>
              </a:rPr>
              <a:t>DrawEllipse</a:t>
            </a:r>
            <a:r>
              <a:rPr lang="en-US" altLang="ja-JP" sz="900" dirty="0">
                <a:solidFill>
                  <a:srgbClr val="000000"/>
                </a:solidFill>
                <a:latin typeface="ＭＳ ゴシック" panose="020B0609070205080204" pitchFamily="49" charset="-128"/>
                <a:ea typeface="ＭＳ ゴシック" panose="020B0609070205080204" pitchFamily="49" charset="-128"/>
              </a:rPr>
              <a:t>( pen, 50, 50, 100,150);</a:t>
            </a:r>
          </a:p>
          <a:p>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8000"/>
                </a:solidFill>
                <a:latin typeface="ＭＳ ゴシック" panose="020B0609070205080204" pitchFamily="49" charset="-128"/>
                <a:ea typeface="ＭＳ ゴシック" panose="020B0609070205080204" pitchFamily="49" charset="-128"/>
              </a:rPr>
              <a:t>//bmp</a:t>
            </a:r>
            <a:r>
              <a:rPr lang="ja-JP" altLang="en-US" sz="900" dirty="0">
                <a:solidFill>
                  <a:srgbClr val="008000"/>
                </a:solidFill>
                <a:latin typeface="ＭＳ ゴシック" panose="020B0609070205080204" pitchFamily="49" charset="-128"/>
                <a:ea typeface="ＭＳ ゴシック" panose="020B0609070205080204" pitchFamily="49" charset="-128"/>
              </a:rPr>
              <a:t>を</a:t>
            </a:r>
            <a:r>
              <a:rPr lang="en-US" altLang="ja-JP" sz="900" dirty="0">
                <a:solidFill>
                  <a:srgbClr val="008000"/>
                </a:solidFill>
                <a:latin typeface="ＭＳ ゴシック" panose="020B0609070205080204" pitchFamily="49" charset="-128"/>
                <a:ea typeface="ＭＳ ゴシック" panose="020B0609070205080204" pitchFamily="49" charset="-128"/>
              </a:rPr>
              <a:t>panel</a:t>
            </a:r>
            <a:r>
              <a:rPr lang="ja-JP" altLang="en-US" sz="900" dirty="0">
                <a:solidFill>
                  <a:srgbClr val="008000"/>
                </a:solidFill>
                <a:latin typeface="ＭＳ ゴシック" panose="020B0609070205080204" pitchFamily="49" charset="-128"/>
                <a:ea typeface="ＭＳ ゴシック" panose="020B0609070205080204" pitchFamily="49" charset="-128"/>
              </a:rPr>
              <a:t>に描画</a:t>
            </a:r>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808080"/>
                </a:solidFill>
                <a:latin typeface="ＭＳ ゴシック" panose="020B0609070205080204" pitchFamily="49" charset="-128"/>
                <a:ea typeface="ＭＳ ゴシック" panose="020B0609070205080204" pitchFamily="49" charset="-128"/>
              </a:rPr>
              <a:t>e</a:t>
            </a:r>
            <a:r>
              <a:rPr lang="en-US" altLang="ja-JP" sz="900" dirty="0">
                <a:solidFill>
                  <a:srgbClr val="000000"/>
                </a:solidFill>
                <a:latin typeface="ＭＳ ゴシック" panose="020B0609070205080204" pitchFamily="49" charset="-128"/>
                <a:ea typeface="ＭＳ ゴシック" panose="020B0609070205080204" pitchFamily="49" charset="-128"/>
              </a:rPr>
              <a:t>-&gt;Graphics-&gt;</a:t>
            </a:r>
            <a:r>
              <a:rPr lang="en-US" altLang="ja-JP" sz="900" dirty="0" err="1">
                <a:solidFill>
                  <a:srgbClr val="000000"/>
                </a:solidFill>
                <a:latin typeface="ＭＳ ゴシック" panose="020B0609070205080204" pitchFamily="49" charset="-128"/>
                <a:ea typeface="ＭＳ ゴシック" panose="020B0609070205080204" pitchFamily="49" charset="-128"/>
              </a:rPr>
              <a:t>InterpolationMode</a:t>
            </a:r>
            <a:r>
              <a:rPr lang="en-US" altLang="ja-JP" sz="900" dirty="0">
                <a:solidFill>
                  <a:srgbClr val="000000"/>
                </a:solidFill>
                <a:latin typeface="ＭＳ ゴシック" panose="020B0609070205080204" pitchFamily="49" charset="-128"/>
                <a:ea typeface="ＭＳ ゴシック" panose="020B0609070205080204" pitchFamily="49" charset="-128"/>
              </a:rPr>
              <a:t> = Drawing2D::</a:t>
            </a:r>
            <a:r>
              <a:rPr lang="en-US" altLang="ja-JP" sz="900" dirty="0" err="1">
                <a:solidFill>
                  <a:srgbClr val="2B91AF"/>
                </a:solidFill>
                <a:latin typeface="ＭＳ ゴシック" panose="020B0609070205080204" pitchFamily="49" charset="-128"/>
                <a:ea typeface="ＭＳ ゴシック" panose="020B0609070205080204" pitchFamily="49" charset="-128"/>
              </a:rPr>
              <a:t>InterpolationMode</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2F4F4F"/>
                </a:solidFill>
                <a:latin typeface="ＭＳ ゴシック" panose="020B0609070205080204" pitchFamily="49" charset="-128"/>
                <a:ea typeface="ＭＳ ゴシック" panose="020B0609070205080204" pitchFamily="49" charset="-128"/>
              </a:rPr>
              <a:t>NearestNeighbor</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808080"/>
                </a:solidFill>
                <a:latin typeface="ＭＳ ゴシック" panose="020B0609070205080204" pitchFamily="49" charset="-128"/>
                <a:ea typeface="ＭＳ ゴシック" panose="020B0609070205080204" pitchFamily="49" charset="-128"/>
              </a:rPr>
              <a:t>e</a:t>
            </a:r>
            <a:r>
              <a:rPr lang="en-US" altLang="ja-JP" sz="900" dirty="0">
                <a:solidFill>
                  <a:srgbClr val="000000"/>
                </a:solidFill>
                <a:latin typeface="ＭＳ ゴシック" panose="020B0609070205080204" pitchFamily="49" charset="-128"/>
                <a:ea typeface="ＭＳ ゴシック" panose="020B0609070205080204" pitchFamily="49" charset="-128"/>
              </a:rPr>
              <a:t>-&gt;Graphics-&gt;</a:t>
            </a:r>
            <a:r>
              <a:rPr lang="en-US" altLang="ja-JP" sz="900" dirty="0" err="1">
                <a:solidFill>
                  <a:srgbClr val="000000"/>
                </a:solidFill>
                <a:latin typeface="ＭＳ ゴシック" panose="020B0609070205080204" pitchFamily="49" charset="-128"/>
                <a:ea typeface="ＭＳ ゴシック" panose="020B0609070205080204" pitchFamily="49" charset="-128"/>
              </a:rPr>
              <a:t>DrawImage</a:t>
            </a:r>
            <a:r>
              <a:rPr lang="en-US" altLang="ja-JP" sz="900" dirty="0">
                <a:solidFill>
                  <a:srgbClr val="000000"/>
                </a:solidFill>
                <a:latin typeface="ＭＳ ゴシック" panose="020B0609070205080204" pitchFamily="49" charset="-128"/>
                <a:ea typeface="ＭＳ ゴシック" panose="020B0609070205080204" pitchFamily="49" charset="-128"/>
              </a:rPr>
              <a:t>(bmp, System::Drawing::</a:t>
            </a:r>
            <a:r>
              <a:rPr lang="en-US" altLang="ja-JP" sz="900" dirty="0">
                <a:solidFill>
                  <a:srgbClr val="2B91AF"/>
                </a:solidFill>
                <a:latin typeface="ＭＳ ゴシック" panose="020B0609070205080204" pitchFamily="49" charset="-128"/>
                <a:ea typeface="ＭＳ ゴシック" panose="020B0609070205080204" pitchFamily="49" charset="-128"/>
              </a:rPr>
              <a:t>Rectangle</a:t>
            </a:r>
            <a:r>
              <a:rPr lang="en-US" altLang="ja-JP" sz="900" dirty="0">
                <a:solidFill>
                  <a:srgbClr val="000000"/>
                </a:solidFill>
                <a:latin typeface="ＭＳ ゴシック" panose="020B0609070205080204" pitchFamily="49" charset="-128"/>
                <a:ea typeface="ＭＳ ゴシック" panose="020B0609070205080204" pitchFamily="49" charset="-128"/>
              </a:rPr>
              <a:t>(0, 0,W,H), </a:t>
            </a:r>
            <a:r>
              <a:rPr lang="en-US" altLang="ja-JP" sz="900" dirty="0" err="1">
                <a:solidFill>
                  <a:srgbClr val="000000"/>
                </a:solidFill>
                <a:latin typeface="ＭＳ ゴシック" panose="020B0609070205080204" pitchFamily="49" charset="-128"/>
                <a:ea typeface="ＭＳ ゴシック" panose="020B0609070205080204" pitchFamily="49" charset="-128"/>
              </a:rPr>
              <a:t>rect</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2B91AF"/>
                </a:solidFill>
                <a:latin typeface="ＭＳ ゴシック" panose="020B0609070205080204" pitchFamily="49" charset="-128"/>
                <a:ea typeface="ＭＳ ゴシック" panose="020B0609070205080204" pitchFamily="49" charset="-128"/>
              </a:rPr>
              <a:t>GraphicsUnit</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a:solidFill>
                  <a:srgbClr val="2F4F4F"/>
                </a:solidFill>
                <a:latin typeface="ＭＳ ゴシック" panose="020B0609070205080204" pitchFamily="49" charset="-128"/>
                <a:ea typeface="ＭＳ ゴシック" panose="020B0609070205080204" pitchFamily="49" charset="-128"/>
              </a:rPr>
              <a:t>Pixel</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00FF"/>
                </a:solidFill>
                <a:latin typeface="ＭＳ ゴシック" panose="020B0609070205080204" pitchFamily="49" charset="-128"/>
                <a:ea typeface="ＭＳ ゴシック" panose="020B0609070205080204" pitchFamily="49" charset="-128"/>
              </a:rPr>
              <a:t>delete</a:t>
            </a:r>
            <a:r>
              <a:rPr lang="en-US" altLang="ja-JP" sz="900" dirty="0">
                <a:solidFill>
                  <a:srgbClr val="000000"/>
                </a:solidFill>
                <a:latin typeface="ＭＳ ゴシック" panose="020B0609070205080204" pitchFamily="49" charset="-128"/>
                <a:ea typeface="ＭＳ ゴシック" panose="020B0609070205080204" pitchFamily="49" charset="-128"/>
              </a:rPr>
              <a:t> bmp;</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00FF"/>
                </a:solidFill>
                <a:latin typeface="ＭＳ ゴシック" panose="020B0609070205080204" pitchFamily="49" charset="-128"/>
                <a:ea typeface="ＭＳ ゴシック" panose="020B0609070205080204" pitchFamily="49" charset="-128"/>
              </a:rPr>
              <a:t>delete</a:t>
            </a:r>
            <a:r>
              <a:rPr lang="en-US" altLang="ja-JP" sz="900" dirty="0">
                <a:solidFill>
                  <a:srgbClr val="000000"/>
                </a:solidFill>
                <a:latin typeface="ＭＳ ゴシック" panose="020B0609070205080204" pitchFamily="49" charset="-128"/>
                <a:ea typeface="ＭＳ ゴシック" panose="020B0609070205080204" pitchFamily="49" charset="-128"/>
              </a:rPr>
              <a:t> pen;</a:t>
            </a:r>
          </a:p>
          <a:p>
            <a:r>
              <a:rPr lang="en-US" altLang="ja-JP" sz="900" dirty="0">
                <a:solidFill>
                  <a:srgbClr val="000000"/>
                </a:solidFill>
                <a:latin typeface="ＭＳ ゴシック" panose="020B0609070205080204" pitchFamily="49" charset="-128"/>
                <a:ea typeface="ＭＳ ゴシック" panose="020B0609070205080204" pitchFamily="49" charset="-128"/>
              </a:rPr>
              <a:t>}</a:t>
            </a:r>
          </a:p>
        </p:txBody>
      </p:sp>
      <p:sp>
        <p:nvSpPr>
          <p:cNvPr id="6" name="正方形/長方形 5"/>
          <p:cNvSpPr/>
          <p:nvPr/>
        </p:nvSpPr>
        <p:spPr>
          <a:xfrm>
            <a:off x="10029216" y="194552"/>
            <a:ext cx="1624519" cy="4669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skip</a:t>
            </a:r>
            <a:endParaRPr kumimoji="1" lang="ja-JP" altLang="en-US" dirty="0"/>
          </a:p>
        </p:txBody>
      </p:sp>
    </p:spTree>
    <p:extLst>
      <p:ext uri="{BB962C8B-B14F-4D97-AF65-F5344CB8AC3E}">
        <p14:creationId xmlns:p14="http://schemas.microsoft.com/office/powerpoint/2010/main" val="3148333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5569876"/>
            <a:ext cx="10192966" cy="1006022"/>
          </a:xfrm>
        </p:spPr>
        <p:txBody>
          <a:bodyPr>
            <a:normAutofit/>
          </a:bodyPr>
          <a:lstStyle/>
          <a:p>
            <a:pPr marL="0" indent="0" algn="r">
              <a:buNone/>
            </a:pPr>
            <a:r>
              <a:rPr kumimoji="1" lang="en-US" altLang="ja-JP" dirty="0" smtClean="0"/>
              <a:t>Deploy or die</a:t>
            </a:r>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a:t>
            </a:fld>
            <a:endParaRPr lang="ja-JP" altLang="en-US"/>
          </a:p>
        </p:txBody>
      </p:sp>
    </p:spTree>
    <p:extLst>
      <p:ext uri="{BB962C8B-B14F-4D97-AF65-F5344CB8AC3E}">
        <p14:creationId xmlns:p14="http://schemas.microsoft.com/office/powerpoint/2010/main" val="610965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02126" y="216270"/>
            <a:ext cx="7954926" cy="644968"/>
          </a:xfrm>
        </p:spPr>
        <p:txBody>
          <a:bodyPr>
            <a:normAutofit fontScale="90000"/>
          </a:bodyPr>
          <a:lstStyle/>
          <a:p>
            <a:r>
              <a:rPr kumimoji="1" lang="en-US" altLang="ja-JP" dirty="0" smtClean="0"/>
              <a:t>panel</a:t>
            </a:r>
            <a:r>
              <a:rPr kumimoji="1" lang="ja-JP" altLang="en-US" dirty="0" smtClean="0"/>
              <a:t>の描画</a:t>
            </a:r>
            <a:r>
              <a:rPr lang="en-US" altLang="ja-JP" dirty="0"/>
              <a:t> </a:t>
            </a:r>
            <a:r>
              <a:rPr lang="en-US" altLang="ja-JP" dirty="0" smtClean="0"/>
              <a:t>(double buffering)</a:t>
            </a:r>
            <a:endParaRPr kumimoji="1" lang="ja-JP" altLang="en-US" dirty="0"/>
          </a:p>
        </p:txBody>
      </p:sp>
      <p:sp>
        <p:nvSpPr>
          <p:cNvPr id="3" name="コンテンツ プレースホルダー 2"/>
          <p:cNvSpPr>
            <a:spLocks noGrp="1"/>
          </p:cNvSpPr>
          <p:nvPr>
            <p:ph idx="1"/>
          </p:nvPr>
        </p:nvSpPr>
        <p:spPr>
          <a:xfrm>
            <a:off x="802126" y="1184201"/>
            <a:ext cx="9982200" cy="1656276"/>
          </a:xfrm>
        </p:spPr>
        <p:txBody>
          <a:bodyPr>
            <a:normAutofit/>
          </a:bodyPr>
          <a:lstStyle/>
          <a:p>
            <a:pPr marL="0" indent="0">
              <a:buNone/>
            </a:pPr>
            <a:r>
              <a:rPr lang="en-US" altLang="ja-JP" sz="1800" dirty="0" smtClean="0"/>
              <a:t>Double buffering</a:t>
            </a:r>
            <a:r>
              <a:rPr lang="ja-JP" altLang="en-US" sz="1800" dirty="0" smtClean="0"/>
              <a:t>を行なう際，</a:t>
            </a:r>
            <a:r>
              <a:rPr lang="en-US" altLang="ja-JP" sz="1800" dirty="0" smtClean="0"/>
              <a:t>Pane</a:t>
            </a:r>
            <a:r>
              <a:rPr lang="en-US" altLang="ja-JP" sz="1800" dirty="0"/>
              <a:t>l</a:t>
            </a:r>
            <a:r>
              <a:rPr lang="ja-JP" altLang="en-US" sz="1800" dirty="0" smtClean="0"/>
              <a:t>の二つのフラグを</a:t>
            </a:r>
            <a:r>
              <a:rPr lang="en-US" altLang="ja-JP" sz="1800" dirty="0" smtClean="0"/>
              <a:t>true</a:t>
            </a:r>
            <a:r>
              <a:rPr lang="ja-JP" altLang="en-US" sz="1800" dirty="0" smtClean="0"/>
              <a:t>にする必要がある</a:t>
            </a:r>
            <a:endParaRPr lang="en-US" altLang="ja-JP" sz="1800" dirty="0" smtClean="0"/>
          </a:p>
          <a:p>
            <a:pPr marL="0" indent="0">
              <a:buNone/>
            </a:pPr>
            <a:r>
              <a:rPr kumimoji="1" lang="en-US" altLang="ja-JP" sz="1800" dirty="0"/>
              <a:t>	</a:t>
            </a:r>
            <a:r>
              <a:rPr lang="en-US" altLang="ja-JP" sz="1800" dirty="0" err="1" smtClean="0"/>
              <a:t>AllPaintingInWmPaint</a:t>
            </a:r>
            <a:r>
              <a:rPr lang="en-US" altLang="ja-JP" sz="1800" dirty="0"/>
              <a:t> </a:t>
            </a:r>
            <a:r>
              <a:rPr lang="en-US" altLang="ja-JP" sz="1800" dirty="0" smtClean="0"/>
              <a:t>/ </a:t>
            </a:r>
            <a:r>
              <a:rPr lang="en-US" altLang="ja-JP" sz="1800" dirty="0" err="1" smtClean="0"/>
              <a:t>DoubleBuffer</a:t>
            </a:r>
            <a:endParaRPr lang="en-US" altLang="ja-JP" sz="1800" dirty="0" smtClean="0"/>
          </a:p>
          <a:p>
            <a:pPr marL="0" indent="0">
              <a:buNone/>
            </a:pPr>
            <a:r>
              <a:rPr kumimoji="1" lang="ja-JP" altLang="en-US" sz="1800" dirty="0" smtClean="0"/>
              <a:t>しかし，このフラグを指定する</a:t>
            </a:r>
            <a:r>
              <a:rPr kumimoji="1" lang="en-US" altLang="ja-JP" sz="1800" dirty="0" err="1" smtClean="0"/>
              <a:t>SetStyle</a:t>
            </a:r>
            <a:r>
              <a:rPr lang="ja-JP" altLang="en-US" sz="1800" dirty="0"/>
              <a:t> </a:t>
            </a:r>
            <a:r>
              <a:rPr kumimoji="1" lang="ja-JP" altLang="en-US" sz="1800" dirty="0" smtClean="0"/>
              <a:t>関数は </a:t>
            </a:r>
            <a:r>
              <a:rPr kumimoji="1" lang="en-US" altLang="ja-JP" sz="1800" dirty="0" smtClean="0"/>
              <a:t>protected</a:t>
            </a:r>
            <a:r>
              <a:rPr kumimoji="1" lang="ja-JP" altLang="en-US" sz="1800" dirty="0" err="1" smtClean="0"/>
              <a:t>なので</a:t>
            </a:r>
            <a:r>
              <a:rPr kumimoji="1" lang="ja-JP" altLang="en-US" sz="1800" dirty="0" smtClean="0"/>
              <a:t>直接呼び出すことは出来ない．（お行儀は悪いが）以下のクラス定義とキャストにより解決できる．</a:t>
            </a:r>
            <a:endParaRPr kumimoji="1" lang="en-US" altLang="ja-JP" sz="1800" dirty="0" smtClean="0"/>
          </a:p>
          <a:p>
            <a:pPr marL="0" indent="0">
              <a:buNone/>
            </a:pPr>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20</a:t>
            </a:fld>
            <a:endParaRPr lang="ja-JP" altLang="en-US"/>
          </a:p>
        </p:txBody>
      </p:sp>
      <p:sp>
        <p:nvSpPr>
          <p:cNvPr id="6" name="正方形/長方形 5"/>
          <p:cNvSpPr/>
          <p:nvPr/>
        </p:nvSpPr>
        <p:spPr>
          <a:xfrm>
            <a:off x="10029216" y="194552"/>
            <a:ext cx="1624519" cy="4669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skip</a:t>
            </a:r>
            <a:endParaRPr kumimoji="1" lang="ja-JP" altLang="en-US" dirty="0"/>
          </a:p>
        </p:txBody>
      </p:sp>
      <p:sp>
        <p:nvSpPr>
          <p:cNvPr id="7" name="正方形/長方形 6"/>
          <p:cNvSpPr/>
          <p:nvPr/>
        </p:nvSpPr>
        <p:spPr>
          <a:xfrm>
            <a:off x="802126" y="3067564"/>
            <a:ext cx="7636212" cy="3600986"/>
          </a:xfrm>
          <a:prstGeom prst="rect">
            <a:avLst/>
          </a:prstGeom>
          <a:solidFill>
            <a:schemeClr val="accent4">
              <a:lumMod val="20000"/>
              <a:lumOff val="80000"/>
            </a:schemeClr>
          </a:solidFill>
        </p:spPr>
        <p:txBody>
          <a:bodyPr wrap="square">
            <a:spAutoFit/>
          </a:bodyPr>
          <a:lstStyle/>
          <a:p>
            <a:r>
              <a:rPr lang="en-US" altLang="ja-JP" sz="1200" dirty="0">
                <a:solidFill>
                  <a:srgbClr val="008000"/>
                </a:solidFill>
                <a:latin typeface="ＭＳ ゴシック" panose="020B0609070205080204" pitchFamily="49" charset="-128"/>
                <a:ea typeface="ＭＳ ゴシック" panose="020B0609070205080204" pitchFamily="49" charset="-128"/>
              </a:rPr>
              <a:t>//double buffering</a:t>
            </a:r>
            <a:r>
              <a:rPr lang="ja-JP" altLang="en-US" sz="1200" dirty="0">
                <a:solidFill>
                  <a:srgbClr val="008000"/>
                </a:solidFill>
                <a:latin typeface="ＭＳ ゴシック" panose="020B0609070205080204" pitchFamily="49" charset="-128"/>
                <a:ea typeface="ＭＳ ゴシック" panose="020B0609070205080204" pitchFamily="49" charset="-128"/>
              </a:rPr>
              <a:t>用のハック</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8000"/>
                </a:solidFill>
                <a:latin typeface="ＭＳ ゴシック" panose="020B0609070205080204" pitchFamily="49" charset="-128"/>
                <a:ea typeface="ＭＳ ゴシック" panose="020B0609070205080204" pitchFamily="49" charset="-128"/>
              </a:rPr>
              <a:t>//https://www.codeproject.com/Questions/226895/Double-buffered-painting-of-a-panel</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00FF"/>
                </a:solidFill>
                <a:latin typeface="ＭＳ ゴシック" panose="020B0609070205080204" pitchFamily="49" charset="-128"/>
                <a:ea typeface="ＭＳ ゴシック" panose="020B0609070205080204" pitchFamily="49" charset="-128"/>
              </a:rPr>
              <a:t>public</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ref</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class</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2B91AF"/>
                </a:solidFill>
                <a:latin typeface="ＭＳ ゴシック" panose="020B0609070205080204" pitchFamily="49" charset="-128"/>
                <a:ea typeface="ＭＳ ゴシック" panose="020B0609070205080204" pitchFamily="49" charset="-128"/>
              </a:rPr>
              <a:t>MyPanel</a:t>
            </a:r>
            <a:r>
              <a:rPr lang="en-US" altLang="ja-JP" sz="1200" dirty="0">
                <a:solidFill>
                  <a:srgbClr val="000000"/>
                </a:solidFill>
                <a:latin typeface="ＭＳ ゴシック" panose="020B0609070205080204" pitchFamily="49" charset="-128"/>
                <a:ea typeface="ＭＳ ゴシック" panose="020B0609070205080204" pitchFamily="49" charset="-128"/>
              </a:rPr>
              <a:t> :  </a:t>
            </a:r>
            <a:r>
              <a:rPr lang="en-US" altLang="ja-JP" sz="1200" dirty="0">
                <a:solidFill>
                  <a:srgbClr val="0000FF"/>
                </a:solidFill>
                <a:latin typeface="ＭＳ ゴシック" panose="020B0609070205080204" pitchFamily="49" charset="-128"/>
                <a:ea typeface="ＭＳ ゴシック" panose="020B0609070205080204" pitchFamily="49" charset="-128"/>
              </a:rPr>
              <a:t>public</a:t>
            </a:r>
            <a:r>
              <a:rPr lang="en-US" altLang="ja-JP" sz="12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200" dirty="0">
                <a:solidFill>
                  <a:srgbClr val="2B91AF"/>
                </a:solidFill>
                <a:latin typeface="ＭＳ ゴシック" panose="020B0609070205080204" pitchFamily="49" charset="-128"/>
                <a:ea typeface="ＭＳ ゴシック" panose="020B0609070205080204" pitchFamily="49" charset="-128"/>
              </a:rPr>
              <a:t>Panel</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FF"/>
                </a:solidFill>
                <a:latin typeface="ＭＳ ゴシック" panose="020B0609070205080204" pitchFamily="49" charset="-128"/>
                <a:ea typeface="ＭＳ ゴシック" panose="020B0609070205080204" pitchFamily="49" charset="-128"/>
              </a:rPr>
              <a:t>public</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void</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SetStyle</a:t>
            </a:r>
            <a:r>
              <a:rPr lang="en-US" altLang="ja-JP" sz="1200" dirty="0">
                <a:solidFill>
                  <a:srgbClr val="000000"/>
                </a:solidFill>
                <a:latin typeface="ＭＳ ゴシック" panose="020B0609070205080204" pitchFamily="49" charset="-128"/>
                <a:ea typeface="ＭＳ ゴシック" panose="020B0609070205080204" pitchFamily="49" charset="-128"/>
              </a:rPr>
              <a:t>(System::Windows::Forms::</a:t>
            </a:r>
            <a:r>
              <a:rPr lang="en-US" altLang="ja-JP" sz="1200" dirty="0" err="1">
                <a:solidFill>
                  <a:srgbClr val="2B91AF"/>
                </a:solidFill>
                <a:latin typeface="ＭＳ ゴシック" panose="020B0609070205080204" pitchFamily="49" charset="-128"/>
                <a:ea typeface="ＭＳ ゴシック" panose="020B0609070205080204" pitchFamily="49" charset="-128"/>
              </a:rPr>
              <a:t>ControlStyles</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808080"/>
                </a:solidFill>
                <a:latin typeface="ＭＳ ゴシック" panose="020B0609070205080204" pitchFamily="49" charset="-128"/>
                <a:ea typeface="ＭＳ ゴシック" panose="020B0609070205080204" pitchFamily="49" charset="-128"/>
              </a:rPr>
              <a:t>flag</a:t>
            </a:r>
            <a:r>
              <a:rPr lang="en-US" altLang="ja-JP" sz="1200" dirty="0">
                <a:solidFill>
                  <a:srgbClr val="000000"/>
                </a:solidFill>
                <a:latin typeface="ＭＳ ゴシック" panose="020B0609070205080204" pitchFamily="49" charset="-128"/>
                <a:ea typeface="ＭＳ ゴシック" panose="020B0609070205080204" pitchFamily="49" charset="-128"/>
              </a:rPr>
              <a:t>, System::</a:t>
            </a:r>
            <a:r>
              <a:rPr lang="en-US" altLang="ja-JP" sz="1200" dirty="0">
                <a:solidFill>
                  <a:srgbClr val="2B91AF"/>
                </a:solidFill>
                <a:latin typeface="ＭＳ ゴシック" panose="020B0609070205080204" pitchFamily="49" charset="-128"/>
                <a:ea typeface="ＭＳ ゴシック" panose="020B0609070205080204" pitchFamily="49" charset="-128"/>
              </a:rPr>
              <a:t>Boolean</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808080"/>
                </a:solidFill>
                <a:latin typeface="ＭＳ ゴシック" panose="020B0609070205080204" pitchFamily="49" charset="-128"/>
                <a:ea typeface="ＭＳ ゴシック" panose="020B0609070205080204" pitchFamily="49" charset="-128"/>
              </a:rPr>
              <a:t>value</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ja-JP" altLang="en-US"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200" dirty="0">
                <a:solidFill>
                  <a:srgbClr val="2B91AF"/>
                </a:solidFill>
                <a:latin typeface="ＭＳ ゴシック" panose="020B0609070205080204" pitchFamily="49" charset="-128"/>
                <a:ea typeface="ＭＳ ゴシック" panose="020B0609070205080204" pitchFamily="49" charset="-128"/>
              </a:rPr>
              <a:t>Control</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000000"/>
                </a:solidFill>
                <a:latin typeface="ＭＳ ゴシック" panose="020B0609070205080204" pitchFamily="49" charset="-128"/>
                <a:ea typeface="ＭＳ ゴシック" panose="020B0609070205080204" pitchFamily="49" charset="-128"/>
              </a:rPr>
              <a:t>SetStyle</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808080"/>
                </a:solidFill>
                <a:latin typeface="ＭＳ ゴシック" panose="020B0609070205080204" pitchFamily="49" charset="-128"/>
                <a:ea typeface="ＭＳ ゴシック" panose="020B0609070205080204" pitchFamily="49" charset="-128"/>
              </a:rPr>
              <a:t>flag</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808080"/>
                </a:solidFill>
                <a:latin typeface="ＭＳ ゴシック" panose="020B0609070205080204" pitchFamily="49" charset="-128"/>
                <a:ea typeface="ＭＳ ゴシック" panose="020B0609070205080204" pitchFamily="49" charset="-128"/>
              </a:rPr>
              <a:t>value</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ja-JP" altLang="en-US"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smtClean="0">
                <a:solidFill>
                  <a:srgbClr val="000000"/>
                </a:solidFill>
                <a:latin typeface="ＭＳ ゴシック" panose="020B0609070205080204" pitchFamily="49" charset="-128"/>
                <a:ea typeface="ＭＳ ゴシック" panose="020B0609070205080204" pitchFamily="49" charset="-128"/>
              </a:rPr>
              <a:t>};</a:t>
            </a:r>
          </a:p>
          <a:p>
            <a:endParaRPr lang="en-US" altLang="ja-JP"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err="1" smtClean="0">
                <a:solidFill>
                  <a:srgbClr val="000000"/>
                </a:solidFill>
                <a:latin typeface="ＭＳ ゴシック" panose="020B0609070205080204" pitchFamily="49" charset="-128"/>
                <a:ea typeface="ＭＳ ゴシック" panose="020B0609070205080204" pitchFamily="49" charset="-128"/>
              </a:rPr>
              <a:t>MainForm</a:t>
            </a:r>
            <a:r>
              <a:rPr lang="ja-JP" altLang="en-US" sz="1200" dirty="0" smtClean="0">
                <a:solidFill>
                  <a:srgbClr val="000000"/>
                </a:solidFill>
                <a:latin typeface="ＭＳ ゴシック" panose="020B0609070205080204" pitchFamily="49" charset="-128"/>
                <a:ea typeface="ＭＳ ゴシック" panose="020B0609070205080204" pitchFamily="49" charset="-128"/>
              </a:rPr>
              <a:t>のコンストラクタに以下を追加</a:t>
            </a:r>
            <a:endParaRPr lang="en-US" altLang="ja-JP" sz="1200" dirty="0" smtClean="0">
              <a:solidFill>
                <a:srgbClr val="000000"/>
              </a:solidFill>
              <a:latin typeface="ＭＳ ゴシック" panose="020B0609070205080204" pitchFamily="49" charset="-128"/>
              <a:ea typeface="ＭＳ ゴシック" panose="020B0609070205080204" pitchFamily="49" charset="-128"/>
            </a:endParaRPr>
          </a:p>
          <a:p>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000000"/>
                </a:solidFill>
                <a:latin typeface="ＭＳ ゴシック" panose="020B0609070205080204" pitchFamily="49" charset="-128"/>
                <a:ea typeface="ＭＳ ゴシック" panose="020B0609070205080204" pitchFamily="49" charset="-128"/>
              </a:rPr>
              <a:t>MainForm</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0000FF"/>
                </a:solidFill>
                <a:latin typeface="ＭＳ ゴシック" panose="020B0609070205080204" pitchFamily="49" charset="-128"/>
                <a:ea typeface="ＭＳ ゴシック" panose="020B0609070205080204" pitchFamily="49" charset="-128"/>
              </a:rPr>
              <a:t>void</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InitializeComponent</a:t>
            </a:r>
            <a:r>
              <a:rPr lang="en-US" altLang="ja-JP" sz="1200" dirty="0" smtClean="0">
                <a:solidFill>
                  <a:srgbClr val="000000"/>
                </a:solidFill>
                <a:latin typeface="ＭＳ ゴシック" panose="020B0609070205080204" pitchFamily="49" charset="-128"/>
                <a:ea typeface="ＭＳ ゴシック" panose="020B0609070205080204" pitchFamily="49" charset="-128"/>
              </a:rPr>
              <a:t>();</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FF"/>
                </a:solidFill>
                <a:latin typeface="ＭＳ ゴシック" panose="020B0609070205080204" pitchFamily="49" charset="-128"/>
                <a:ea typeface="ＭＳ ゴシック" panose="020B0609070205080204" pitchFamily="49" charset="-128"/>
              </a:rPr>
              <a:t>static_cast</a:t>
            </a:r>
            <a:r>
              <a:rPr lang="en-US" altLang="ja-JP" sz="1200" dirty="0">
                <a:solidFill>
                  <a:srgbClr val="000000"/>
                </a:solidFill>
                <a:latin typeface="ＭＳ ゴシック" panose="020B0609070205080204" pitchFamily="49" charset="-128"/>
                <a:ea typeface="ＭＳ ゴシック" panose="020B0609070205080204" pitchFamily="49" charset="-128"/>
              </a:rPr>
              <a:t>&lt;</a:t>
            </a:r>
            <a:r>
              <a:rPr lang="en-US" altLang="ja-JP" sz="1200" dirty="0" err="1">
                <a:solidFill>
                  <a:srgbClr val="2B91AF"/>
                </a:solidFill>
                <a:latin typeface="ＭＳ ゴシック" panose="020B0609070205080204" pitchFamily="49" charset="-128"/>
                <a:ea typeface="ＭＳ ゴシック" panose="020B0609070205080204" pitchFamily="49" charset="-128"/>
              </a:rPr>
              <a:t>MyPanel</a:t>
            </a:r>
            <a:r>
              <a:rPr lang="en-US" altLang="ja-JP" sz="1200" dirty="0">
                <a:solidFill>
                  <a:srgbClr val="000000"/>
                </a:solidFill>
                <a:latin typeface="ＭＳ ゴシック" panose="020B0609070205080204" pitchFamily="49" charset="-128"/>
                <a:ea typeface="ＭＳ ゴシック" panose="020B0609070205080204" pitchFamily="49" charset="-128"/>
              </a:rPr>
              <a:t>^&gt;(</a:t>
            </a:r>
            <a:r>
              <a:rPr lang="en-US" altLang="ja-JP" sz="12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200" dirty="0">
                <a:solidFill>
                  <a:srgbClr val="000000"/>
                </a:solidFill>
                <a:latin typeface="ＭＳ ゴシック" panose="020B0609070205080204" pitchFamily="49" charset="-128"/>
                <a:ea typeface="ＭＳ ゴシック" panose="020B0609070205080204" pitchFamily="49" charset="-128"/>
              </a:rPr>
              <a:t>)-&gt;</a:t>
            </a:r>
            <a:r>
              <a:rPr lang="en-US" altLang="ja-JP" sz="1200" dirty="0" err="1">
                <a:solidFill>
                  <a:srgbClr val="000000"/>
                </a:solidFill>
                <a:latin typeface="ＭＳ ゴシック" panose="020B0609070205080204" pitchFamily="49" charset="-128"/>
                <a:ea typeface="ＭＳ ゴシック" panose="020B0609070205080204" pitchFamily="49" charset="-128"/>
              </a:rPr>
              <a:t>SetStyle</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2B91AF"/>
                </a:solidFill>
                <a:latin typeface="ＭＳ ゴシック" panose="020B0609070205080204" pitchFamily="49" charset="-128"/>
                <a:ea typeface="ＭＳ ゴシック" panose="020B0609070205080204" pitchFamily="49" charset="-128"/>
              </a:rPr>
              <a:t>ControlStyles</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2F4F4F"/>
                </a:solidFill>
                <a:latin typeface="ＭＳ ゴシック" panose="020B0609070205080204" pitchFamily="49" charset="-128"/>
                <a:ea typeface="ＭＳ ゴシック" panose="020B0609070205080204" pitchFamily="49" charset="-128"/>
              </a:rPr>
              <a:t>AllPaintingInWmPaint</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true</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FF"/>
                </a:solidFill>
                <a:latin typeface="ＭＳ ゴシック" panose="020B0609070205080204" pitchFamily="49" charset="-128"/>
                <a:ea typeface="ＭＳ ゴシック" panose="020B0609070205080204" pitchFamily="49" charset="-128"/>
              </a:rPr>
              <a:t>static_cast</a:t>
            </a:r>
            <a:r>
              <a:rPr lang="en-US" altLang="ja-JP" sz="1200" dirty="0">
                <a:solidFill>
                  <a:srgbClr val="000000"/>
                </a:solidFill>
                <a:latin typeface="ＭＳ ゴシック" panose="020B0609070205080204" pitchFamily="49" charset="-128"/>
                <a:ea typeface="ＭＳ ゴシック" panose="020B0609070205080204" pitchFamily="49" charset="-128"/>
              </a:rPr>
              <a:t>&lt;</a:t>
            </a:r>
            <a:r>
              <a:rPr lang="en-US" altLang="ja-JP" sz="1200" dirty="0" err="1">
                <a:solidFill>
                  <a:srgbClr val="2B91AF"/>
                </a:solidFill>
                <a:latin typeface="ＭＳ ゴシック" panose="020B0609070205080204" pitchFamily="49" charset="-128"/>
                <a:ea typeface="ＭＳ ゴシック" panose="020B0609070205080204" pitchFamily="49" charset="-128"/>
              </a:rPr>
              <a:t>MyPanel</a:t>
            </a:r>
            <a:r>
              <a:rPr lang="en-US" altLang="ja-JP" sz="1200" dirty="0">
                <a:solidFill>
                  <a:srgbClr val="000000"/>
                </a:solidFill>
                <a:latin typeface="ＭＳ ゴシック" panose="020B0609070205080204" pitchFamily="49" charset="-128"/>
                <a:ea typeface="ＭＳ ゴシック" panose="020B0609070205080204" pitchFamily="49" charset="-128"/>
              </a:rPr>
              <a:t>^&gt;(</a:t>
            </a:r>
            <a:r>
              <a:rPr lang="en-US" altLang="ja-JP" sz="12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200" dirty="0">
                <a:solidFill>
                  <a:srgbClr val="000000"/>
                </a:solidFill>
                <a:latin typeface="ＭＳ ゴシック" panose="020B0609070205080204" pitchFamily="49" charset="-128"/>
                <a:ea typeface="ＭＳ ゴシック" panose="020B0609070205080204" pitchFamily="49" charset="-128"/>
              </a:rPr>
              <a:t>)-&gt;</a:t>
            </a:r>
            <a:r>
              <a:rPr lang="en-US" altLang="ja-JP" sz="1200" dirty="0" err="1">
                <a:solidFill>
                  <a:srgbClr val="000000"/>
                </a:solidFill>
                <a:latin typeface="ＭＳ ゴシック" panose="020B0609070205080204" pitchFamily="49" charset="-128"/>
                <a:ea typeface="ＭＳ ゴシック" panose="020B0609070205080204" pitchFamily="49" charset="-128"/>
              </a:rPr>
              <a:t>SetStyle</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2B91AF"/>
                </a:solidFill>
                <a:latin typeface="ＭＳ ゴシック" panose="020B0609070205080204" pitchFamily="49" charset="-128"/>
                <a:ea typeface="ＭＳ ゴシック" panose="020B0609070205080204" pitchFamily="49" charset="-128"/>
              </a:rPr>
              <a:t>ControlStyles</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2F4F4F"/>
                </a:solidFill>
                <a:latin typeface="ＭＳ ゴシック" panose="020B0609070205080204" pitchFamily="49" charset="-128"/>
                <a:ea typeface="ＭＳ ゴシック" panose="020B0609070205080204" pitchFamily="49" charset="-128"/>
              </a:rPr>
              <a:t>DoubleBuffer</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true</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smtClean="0">
                <a:solidFill>
                  <a:srgbClr val="000000"/>
                </a:solidFill>
                <a:latin typeface="ＭＳ ゴシック" panose="020B0609070205080204" pitchFamily="49" charset="-128"/>
                <a:ea typeface="ＭＳ ゴシック" panose="020B0609070205080204" pitchFamily="49" charset="-128"/>
              </a:rPr>
              <a:t>}</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4063646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77830" y="5908153"/>
            <a:ext cx="8804384" cy="644968"/>
          </a:xfrm>
        </p:spPr>
        <p:txBody>
          <a:bodyPr>
            <a:normAutofit fontScale="90000"/>
          </a:bodyPr>
          <a:lstStyle/>
          <a:p>
            <a:pPr algn="r"/>
            <a:r>
              <a:rPr kumimoji="1" lang="en-US" altLang="ja-JP" dirty="0" smtClean="0"/>
              <a:t>Windows</a:t>
            </a:r>
            <a:r>
              <a:rPr kumimoji="1" lang="ja-JP" altLang="en-US" dirty="0" smtClean="0"/>
              <a:t>イベントハンドラの追加</a:t>
            </a:r>
            <a:endParaRPr kumimoji="1" lang="ja-JP" altLang="en-US"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21</a:t>
            </a:fld>
            <a:endParaRPr lang="ja-JP" altLang="en-US"/>
          </a:p>
        </p:txBody>
      </p:sp>
    </p:spTree>
    <p:extLst>
      <p:ext uri="{BB962C8B-B14F-4D97-AF65-F5344CB8AC3E}">
        <p14:creationId xmlns:p14="http://schemas.microsoft.com/office/powerpoint/2010/main" val="19080233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16270"/>
            <a:ext cx="8432260" cy="644968"/>
          </a:xfrm>
        </p:spPr>
        <p:txBody>
          <a:bodyPr>
            <a:normAutofit/>
          </a:bodyPr>
          <a:lstStyle/>
          <a:p>
            <a:r>
              <a:rPr kumimoji="1" lang="en-US" altLang="ja-JP" sz="2800" dirty="0" smtClean="0"/>
              <a:t>Windows</a:t>
            </a:r>
            <a:r>
              <a:rPr kumimoji="1" lang="ja-JP" altLang="en-US" sz="2800" dirty="0" smtClean="0"/>
              <a:t>プログラミングのイメージ（超簡略版）</a:t>
            </a:r>
            <a:endParaRPr kumimoji="1" lang="ja-JP" altLang="en-US" sz="2800" dirty="0"/>
          </a:p>
        </p:txBody>
      </p:sp>
      <p:sp>
        <p:nvSpPr>
          <p:cNvPr id="3" name="コンテンツ プレースホルダー 2"/>
          <p:cNvSpPr>
            <a:spLocks noGrp="1"/>
          </p:cNvSpPr>
          <p:nvPr>
            <p:ph idx="1"/>
          </p:nvPr>
        </p:nvSpPr>
        <p:spPr>
          <a:xfrm>
            <a:off x="838200" y="1127050"/>
            <a:ext cx="6194898" cy="5422605"/>
          </a:xfrm>
        </p:spPr>
        <p:txBody>
          <a:bodyPr>
            <a:normAutofit/>
          </a:bodyPr>
          <a:lstStyle/>
          <a:p>
            <a:r>
              <a:rPr lang="ja-JP" altLang="en-US" sz="1800" dirty="0" smtClean="0"/>
              <a:t>右の</a:t>
            </a:r>
            <a:r>
              <a:rPr lang="en-US" altLang="ja-JP" sz="1800" dirty="0" smtClean="0"/>
              <a:t>main</a:t>
            </a:r>
            <a:r>
              <a:rPr lang="ja-JP" altLang="en-US" sz="1800" dirty="0" smtClean="0"/>
              <a:t>関数にて，</a:t>
            </a:r>
            <a:r>
              <a:rPr lang="en-US" altLang="ja-JP" sz="1800" dirty="0" err="1" smtClean="0"/>
              <a:t>MainForm</a:t>
            </a:r>
            <a:r>
              <a:rPr lang="ja-JP" altLang="en-US" sz="1800" dirty="0" smtClean="0"/>
              <a:t>の</a:t>
            </a:r>
            <a:r>
              <a:rPr lang="en-US" altLang="ja-JP" sz="1800" dirty="0" err="1" smtClean="0"/>
              <a:t>ShowDialog</a:t>
            </a:r>
            <a:r>
              <a:rPr lang="ja-JP" altLang="en-US" sz="1800" dirty="0" smtClean="0"/>
              <a:t>を呼ぶと，それ以降の処理は</a:t>
            </a:r>
            <a:r>
              <a:rPr lang="en-US" altLang="ja-JP" sz="1800" dirty="0" err="1" smtClean="0"/>
              <a:t>MainForm</a:t>
            </a:r>
            <a:r>
              <a:rPr lang="ja-JP" altLang="en-US" sz="1800" dirty="0" smtClean="0"/>
              <a:t>が行なう</a:t>
            </a:r>
            <a:endParaRPr kumimoji="1" lang="en-US" altLang="ja-JP" sz="1800" dirty="0"/>
          </a:p>
          <a:p>
            <a:r>
              <a:rPr lang="en-US" altLang="ja-JP" sz="1800" dirty="0" smtClean="0"/>
              <a:t>Form</a:t>
            </a:r>
            <a:r>
              <a:rPr lang="ja-JP" altLang="en-US" sz="1800" dirty="0" smtClean="0"/>
              <a:t>上にマウス・キーボードの入力がされると，</a:t>
            </a:r>
            <a:r>
              <a:rPr lang="en-US" altLang="ja-JP" sz="1800" dirty="0" smtClean="0"/>
              <a:t>Windows</a:t>
            </a:r>
            <a:r>
              <a:rPr lang="ja-JP" altLang="en-US" sz="1800" dirty="0" smtClean="0"/>
              <a:t>がイベントを発行し，</a:t>
            </a:r>
            <a:r>
              <a:rPr lang="en-US" altLang="ja-JP" sz="1800" dirty="0" smtClean="0"/>
              <a:t>Form</a:t>
            </a:r>
            <a:r>
              <a:rPr lang="ja-JP" altLang="en-US" sz="1800" dirty="0" smtClean="0"/>
              <a:t>クラスのイベントハンドラが呼ばれる</a:t>
            </a:r>
            <a:endParaRPr lang="en-US" altLang="ja-JP" sz="1800" dirty="0" smtClean="0"/>
          </a:p>
          <a:p>
            <a:r>
              <a:rPr lang="ja-JP" altLang="en-US" sz="1800" dirty="0" smtClean="0"/>
              <a:t>特定のイベントハンドラをオーバーライド（後述）して，特定のイベントの際の挙動を定義する</a:t>
            </a:r>
            <a:endParaRPr lang="en-US" altLang="ja-JP" sz="1800" dirty="0" smtClean="0"/>
          </a:p>
          <a:p>
            <a:r>
              <a:rPr lang="ja-JP" altLang="en-US" sz="1800" dirty="0" smtClean="0"/>
              <a:t>よく利用するイベントハンドラは以下の通り</a:t>
            </a:r>
            <a:endParaRPr lang="en-US" altLang="ja-JP" sz="1800" dirty="0" smtClean="0"/>
          </a:p>
          <a:p>
            <a:pPr marL="0" indent="0">
              <a:buNone/>
            </a:pPr>
            <a:r>
              <a:rPr lang="en-US" altLang="ja-JP" sz="1800" dirty="0" err="1" smtClean="0"/>
              <a:t>MouseUp</a:t>
            </a:r>
            <a:r>
              <a:rPr lang="en-US" altLang="ja-JP" sz="1800" dirty="0" smtClean="0"/>
              <a:t>/</a:t>
            </a:r>
            <a:r>
              <a:rPr lang="en-US" altLang="ja-JP" sz="1800" dirty="0" err="1" smtClean="0"/>
              <a:t>MouseDown</a:t>
            </a:r>
            <a:r>
              <a:rPr lang="en-US" altLang="ja-JP" sz="1800" dirty="0" smtClean="0"/>
              <a:t>/</a:t>
            </a:r>
            <a:r>
              <a:rPr lang="en-US" altLang="ja-JP" sz="1800" dirty="0" err="1" smtClean="0"/>
              <a:t>MouseMove</a:t>
            </a:r>
            <a:endParaRPr lang="en-US" altLang="ja-JP" sz="1800" dirty="0" smtClean="0"/>
          </a:p>
          <a:p>
            <a:pPr marL="0" indent="0">
              <a:buNone/>
            </a:pPr>
            <a:r>
              <a:rPr lang="en-US" altLang="ja-JP" sz="1800" dirty="0" err="1" smtClean="0"/>
              <a:t>KeyUp</a:t>
            </a:r>
            <a:r>
              <a:rPr lang="en-US" altLang="ja-JP" sz="1800" dirty="0" smtClean="0"/>
              <a:t>/</a:t>
            </a:r>
            <a:r>
              <a:rPr lang="en-US" altLang="ja-JP" sz="1800" dirty="0" err="1" smtClean="0"/>
              <a:t>KeyDown</a:t>
            </a:r>
            <a:endParaRPr lang="en-US" altLang="ja-JP" sz="1800" dirty="0" smtClean="0"/>
          </a:p>
          <a:p>
            <a:pPr marL="0" indent="0">
              <a:buNone/>
            </a:pPr>
            <a:r>
              <a:rPr lang="en-US" altLang="ja-JP" sz="1800" dirty="0" smtClean="0"/>
              <a:t>Paint</a:t>
            </a:r>
          </a:p>
          <a:p>
            <a:pPr marL="0" indent="0">
              <a:buNone/>
            </a:pPr>
            <a:endParaRPr lang="en-US" altLang="ja-JP" sz="1800" dirty="0" smtClean="0"/>
          </a:p>
          <a:p>
            <a:pPr lvl="1"/>
            <a:endParaRPr lang="en-US" altLang="ja-JP" sz="1400" dirty="0" smtClean="0"/>
          </a:p>
          <a:p>
            <a:pPr lvl="1"/>
            <a:endParaRPr kumimoji="1" lang="ja-JP" altLang="en-US" sz="14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22</a:t>
            </a:fld>
            <a:endParaRPr lang="ja-JP" altLang="en-US"/>
          </a:p>
        </p:txBody>
      </p:sp>
      <p:sp>
        <p:nvSpPr>
          <p:cNvPr id="5" name="正方形/長方形 4"/>
          <p:cNvSpPr/>
          <p:nvPr/>
        </p:nvSpPr>
        <p:spPr>
          <a:xfrm>
            <a:off x="7953520" y="1327049"/>
            <a:ext cx="3943408" cy="1169551"/>
          </a:xfrm>
          <a:prstGeom prst="rect">
            <a:avLst/>
          </a:prstGeom>
          <a:solidFill>
            <a:schemeClr val="accent4">
              <a:lumMod val="20000"/>
              <a:lumOff val="80000"/>
            </a:schemeClr>
          </a:solidFill>
        </p:spPr>
        <p:txBody>
          <a:bodyPr wrap="square">
            <a:spAutoFit/>
          </a:bodyPr>
          <a:lstStyle/>
          <a:p>
            <a:pPr>
              <a:lnSpc>
                <a:spcPts val="1400"/>
              </a:lnSpc>
            </a:pPr>
            <a:r>
              <a:rPr lang="en-US" altLang="ja-JP" sz="1600" dirty="0" err="1">
                <a:solidFill>
                  <a:srgbClr val="0000FF"/>
                </a:solidFill>
                <a:latin typeface="ＭＳ ゴシック" panose="020B0609070205080204" pitchFamily="49" charset="-128"/>
                <a:ea typeface="ＭＳ ゴシック" panose="020B0609070205080204" pitchFamily="49" charset="-128"/>
              </a:rPr>
              <a:t>int</a:t>
            </a:r>
            <a:r>
              <a:rPr lang="en-US" altLang="ja-JP" sz="1600" dirty="0">
                <a:solidFill>
                  <a:srgbClr val="000000"/>
                </a:solidFill>
                <a:latin typeface="ＭＳ ゴシック" panose="020B0609070205080204" pitchFamily="49" charset="-128"/>
                <a:ea typeface="ＭＳ ゴシック" panose="020B0609070205080204" pitchFamily="49" charset="-128"/>
              </a:rPr>
              <a:t> main()</a:t>
            </a:r>
          </a:p>
          <a:p>
            <a:pPr>
              <a:lnSpc>
                <a:spcPts val="1400"/>
              </a:lnSpc>
            </a:pP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4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printf</a:t>
            </a:r>
            <a:r>
              <a:rPr lang="en-US" altLang="ja-JP" sz="1600" dirty="0">
                <a:solidFill>
                  <a:srgbClr val="000000"/>
                </a:solidFill>
                <a:latin typeface="ＭＳ ゴシック" panose="020B0609070205080204" pitchFamily="49" charset="-128"/>
                <a:ea typeface="ＭＳ ゴシック" panose="020B0609070205080204" pitchFamily="49" charset="-128"/>
              </a:rPr>
              <a:t>(</a:t>
            </a:r>
            <a:r>
              <a:rPr lang="en-US" altLang="ja-JP" sz="1600" dirty="0">
                <a:solidFill>
                  <a:srgbClr val="A31515"/>
                </a:solidFill>
                <a:latin typeface="ＭＳ ゴシック" panose="020B0609070205080204" pitchFamily="49" charset="-128"/>
                <a:ea typeface="ＭＳ ゴシック" panose="020B0609070205080204" pitchFamily="49" charset="-128"/>
              </a:rPr>
              <a:t>"show dialog here!!"</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4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600" dirty="0">
                <a:solidFill>
                  <a:srgbClr val="000000"/>
                </a:solidFill>
                <a:latin typeface="ＭＳ ゴシック" panose="020B0609070205080204" pitchFamily="49" charset="-128"/>
                <a:ea typeface="ＭＳ ゴシック" panose="020B0609070205080204" pitchFamily="49" charset="-128"/>
              </a:rPr>
              <a:t>::</a:t>
            </a:r>
            <a:r>
              <a:rPr lang="en-US" altLang="ja-JP" sz="1600" dirty="0" err="1">
                <a:solidFill>
                  <a:srgbClr val="000000"/>
                </a:solidFill>
                <a:latin typeface="ＭＳ ゴシック" panose="020B0609070205080204" pitchFamily="49" charset="-128"/>
                <a:ea typeface="ＭＳ ゴシック" panose="020B0609070205080204" pitchFamily="49" charset="-128"/>
              </a:rPr>
              <a:t>getInst</a:t>
            </a:r>
            <a:r>
              <a:rPr lang="en-US" altLang="ja-JP" sz="1600" dirty="0">
                <a:solidFill>
                  <a:srgbClr val="000000"/>
                </a:solidFill>
                <a:latin typeface="ＭＳ ゴシック" panose="020B0609070205080204" pitchFamily="49" charset="-128"/>
                <a:ea typeface="ＭＳ ゴシック" panose="020B0609070205080204" pitchFamily="49" charset="-128"/>
              </a:rPr>
              <a:t>()-&gt;</a:t>
            </a:r>
            <a:r>
              <a:rPr lang="en-US" altLang="ja-JP" sz="1600" dirty="0" err="1">
                <a:solidFill>
                  <a:srgbClr val="000000"/>
                </a:solidFill>
                <a:latin typeface="ＭＳ ゴシック" panose="020B0609070205080204" pitchFamily="49" charset="-128"/>
                <a:ea typeface="ＭＳ ゴシック" panose="020B0609070205080204" pitchFamily="49" charset="-128"/>
              </a:rPr>
              <a:t>ShowDialog</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4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return</a:t>
            </a:r>
            <a:r>
              <a:rPr lang="en-US" altLang="ja-JP" sz="1600" dirty="0">
                <a:solidFill>
                  <a:srgbClr val="000000"/>
                </a:solidFill>
                <a:latin typeface="ＭＳ ゴシック" panose="020B0609070205080204" pitchFamily="49" charset="-128"/>
                <a:ea typeface="ＭＳ ゴシック" panose="020B0609070205080204" pitchFamily="49" charset="-128"/>
              </a:rPr>
              <a:t> 0;</a:t>
            </a:r>
          </a:p>
          <a:p>
            <a:pPr>
              <a:lnSpc>
                <a:spcPts val="1400"/>
              </a:lnSpc>
            </a:pPr>
            <a:r>
              <a:rPr lang="en-US" altLang="ja-JP" sz="1600" dirty="0">
                <a:solidFill>
                  <a:srgbClr val="000000"/>
                </a:solidFill>
                <a:latin typeface="ＭＳ ゴシック" panose="020B0609070205080204" pitchFamily="49" charset="-128"/>
                <a:ea typeface="ＭＳ ゴシック" panose="020B0609070205080204" pitchFamily="49" charset="-128"/>
              </a:rPr>
              <a:t>}</a:t>
            </a:r>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52944" y="3136954"/>
            <a:ext cx="1721593" cy="1469093"/>
          </a:xfrm>
          <a:prstGeom prst="rect">
            <a:avLst/>
          </a:prstGeom>
        </p:spPr>
      </p:pic>
      <p:sp>
        <p:nvSpPr>
          <p:cNvPr id="7" name="右矢印 6"/>
          <p:cNvSpPr/>
          <p:nvPr/>
        </p:nvSpPr>
        <p:spPr>
          <a:xfrm>
            <a:off x="9581745" y="3375497"/>
            <a:ext cx="690663" cy="875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7652903" y="4518657"/>
            <a:ext cx="1569660" cy="369332"/>
          </a:xfrm>
          <a:prstGeom prst="rect">
            <a:avLst/>
          </a:prstGeom>
        </p:spPr>
        <p:txBody>
          <a:bodyPr wrap="none">
            <a:spAutoFit/>
          </a:bodyPr>
          <a:lstStyle/>
          <a:p>
            <a:r>
              <a:rPr lang="ja-JP" altLang="en-US" dirty="0"/>
              <a:t>ユーザ</a:t>
            </a:r>
            <a:r>
              <a:rPr lang="ja-JP" altLang="en-US" dirty="0" smtClean="0"/>
              <a:t>の</a:t>
            </a:r>
            <a:r>
              <a:rPr lang="ja-JP" altLang="en-US" dirty="0"/>
              <a:t>入力</a:t>
            </a:r>
          </a:p>
        </p:txBody>
      </p:sp>
      <p:sp>
        <p:nvSpPr>
          <p:cNvPr id="9" name="正方形/長方形 8"/>
          <p:cNvSpPr/>
          <p:nvPr/>
        </p:nvSpPr>
        <p:spPr>
          <a:xfrm>
            <a:off x="10379413" y="3278221"/>
            <a:ext cx="1517515" cy="963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t>Windows</a:t>
            </a:r>
            <a:r>
              <a:rPr kumimoji="1" lang="ja-JP" altLang="en-US" sz="1400" dirty="0" smtClean="0"/>
              <a:t>が</a:t>
            </a:r>
            <a:endParaRPr kumimoji="1" lang="en-US" altLang="ja-JP" sz="1400" dirty="0" smtClean="0"/>
          </a:p>
          <a:p>
            <a:pPr algn="ctr"/>
            <a:r>
              <a:rPr lang="ja-JP" altLang="en-US" sz="1400" dirty="0" smtClean="0"/>
              <a:t>イベントを発行</a:t>
            </a:r>
            <a:endParaRPr kumimoji="1" lang="ja-JP" altLang="en-US" sz="1400" dirty="0"/>
          </a:p>
        </p:txBody>
      </p:sp>
      <p:sp>
        <p:nvSpPr>
          <p:cNvPr id="10" name="右矢印 9"/>
          <p:cNvSpPr/>
          <p:nvPr/>
        </p:nvSpPr>
        <p:spPr>
          <a:xfrm rot="5400000">
            <a:off x="10745822" y="4325565"/>
            <a:ext cx="690663" cy="875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10379413" y="5291846"/>
            <a:ext cx="1517515" cy="963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t>Form</a:t>
            </a:r>
            <a:r>
              <a:rPr kumimoji="1" lang="ja-JP" altLang="en-US" sz="1400" dirty="0" smtClean="0"/>
              <a:t>のイベントハンドラが呼ばれる</a:t>
            </a:r>
            <a:endParaRPr kumimoji="1" lang="ja-JP" altLang="en-US" sz="1400" dirty="0"/>
          </a:p>
        </p:txBody>
      </p:sp>
    </p:spTree>
    <p:extLst>
      <p:ext uri="{BB962C8B-B14F-4D97-AF65-F5344CB8AC3E}">
        <p14:creationId xmlns:p14="http://schemas.microsoft.com/office/powerpoint/2010/main" val="39590296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199" y="216270"/>
            <a:ext cx="8977009" cy="644968"/>
          </a:xfrm>
        </p:spPr>
        <p:txBody>
          <a:bodyPr>
            <a:noAutofit/>
          </a:bodyPr>
          <a:lstStyle/>
          <a:p>
            <a:r>
              <a:rPr kumimoji="1" lang="ja-JP" altLang="en-US" sz="3200" dirty="0" smtClean="0"/>
              <a:t>イベントハンドラの追加</a:t>
            </a:r>
            <a:endParaRPr kumimoji="1" lang="ja-JP" altLang="en-US" sz="3200" dirty="0"/>
          </a:p>
        </p:txBody>
      </p:sp>
      <p:sp>
        <p:nvSpPr>
          <p:cNvPr id="3" name="コンテンツ プレースホルダー 2"/>
          <p:cNvSpPr>
            <a:spLocks noGrp="1"/>
          </p:cNvSpPr>
          <p:nvPr>
            <p:ph idx="1"/>
          </p:nvPr>
        </p:nvSpPr>
        <p:spPr/>
        <p:txBody>
          <a:bodyPr>
            <a:normAutofit/>
          </a:bodyPr>
          <a:lstStyle/>
          <a:p>
            <a:pPr>
              <a:spcBef>
                <a:spcPts val="600"/>
              </a:spcBef>
            </a:pPr>
            <a:r>
              <a:rPr lang="en-US" altLang="ja-JP" sz="2000" dirty="0" err="1" smtClean="0"/>
              <a:t>MainForm</a:t>
            </a:r>
            <a:r>
              <a:rPr lang="ja-JP" altLang="en-US" sz="2000" dirty="0" smtClean="0"/>
              <a:t>をダイアログ編集画面で開き，プロパティを表示</a:t>
            </a:r>
            <a:endParaRPr lang="en-US" altLang="ja-JP" sz="2000" dirty="0" smtClean="0"/>
          </a:p>
          <a:p>
            <a:pPr>
              <a:spcBef>
                <a:spcPts val="600"/>
              </a:spcBef>
            </a:pPr>
            <a:r>
              <a:rPr lang="en-US" altLang="ja-JP" sz="2000" b="1" dirty="0" smtClean="0">
                <a:solidFill>
                  <a:srgbClr val="C00000"/>
                </a:solidFill>
              </a:rPr>
              <a:t>Form</a:t>
            </a:r>
            <a:r>
              <a:rPr lang="ja-JP" altLang="en-US" sz="2000" b="1" dirty="0">
                <a:solidFill>
                  <a:srgbClr val="C00000"/>
                </a:solidFill>
              </a:rPr>
              <a:t>内</a:t>
            </a:r>
            <a:r>
              <a:rPr lang="ja-JP" altLang="en-US" sz="2000" b="1" dirty="0" smtClean="0">
                <a:solidFill>
                  <a:srgbClr val="C00000"/>
                </a:solidFill>
              </a:rPr>
              <a:t>のパネルを</a:t>
            </a:r>
            <a:r>
              <a:rPr lang="ja-JP" altLang="en-US" sz="2000" b="1" dirty="0">
                <a:solidFill>
                  <a:srgbClr val="C00000"/>
                </a:solidFill>
              </a:rPr>
              <a:t>クリック</a:t>
            </a:r>
            <a:r>
              <a:rPr lang="ja-JP" altLang="en-US" sz="2000" b="1" dirty="0" smtClean="0">
                <a:solidFill>
                  <a:srgbClr val="C00000"/>
                </a:solidFill>
              </a:rPr>
              <a:t>してアクティブにした下で</a:t>
            </a:r>
            <a:r>
              <a:rPr lang="ja-JP" altLang="en-US" sz="2000" dirty="0" smtClean="0"/>
              <a:t>，右クリックしてプロパティを表示し，</a:t>
            </a:r>
            <a:r>
              <a:rPr kumimoji="1" lang="ja-JP" altLang="en-US" sz="2000" dirty="0" smtClean="0"/>
              <a:t>イナズマっぽいアイコンをクリックし，以下の関数の右側をダブルクリック</a:t>
            </a:r>
            <a:endParaRPr kumimoji="1" lang="en-US" altLang="ja-JP" sz="2000" dirty="0" smtClean="0"/>
          </a:p>
          <a:p>
            <a:pPr lvl="1">
              <a:spcBef>
                <a:spcPts val="600"/>
              </a:spcBef>
            </a:pPr>
            <a:r>
              <a:rPr kumimoji="1" lang="en-US" altLang="ja-JP" sz="1600" dirty="0" err="1" smtClean="0"/>
              <a:t>MouseDown</a:t>
            </a:r>
            <a:r>
              <a:rPr lang="en-US" altLang="ja-JP" sz="1600" dirty="0" smtClean="0"/>
              <a:t> / </a:t>
            </a:r>
            <a:r>
              <a:rPr lang="en-US" altLang="ja-JP" sz="1600" dirty="0" err="1" smtClean="0"/>
              <a:t>MouseUp</a:t>
            </a:r>
            <a:r>
              <a:rPr lang="en-US" altLang="ja-JP" sz="1600" dirty="0" smtClean="0"/>
              <a:t> / </a:t>
            </a:r>
            <a:r>
              <a:rPr lang="en-US" altLang="ja-JP" sz="1600" dirty="0" err="1" smtClean="0"/>
              <a:t>MouseMove</a:t>
            </a:r>
            <a:r>
              <a:rPr lang="en-US" altLang="ja-JP" sz="1600" dirty="0" smtClean="0"/>
              <a:t> : </a:t>
            </a:r>
            <a:r>
              <a:rPr lang="ja-JP" altLang="en-US" sz="1600" dirty="0" smtClean="0"/>
              <a:t>マウスのイベントハンドラ</a:t>
            </a:r>
            <a:endParaRPr lang="en-US" altLang="ja-JP" sz="1600" dirty="0" smtClean="0"/>
          </a:p>
          <a:p>
            <a:pPr lvl="1">
              <a:spcBef>
                <a:spcPts val="600"/>
              </a:spcBef>
            </a:pPr>
            <a:r>
              <a:rPr kumimoji="1" lang="en-US" altLang="ja-JP" sz="1600" dirty="0" smtClean="0"/>
              <a:t>Paint   : </a:t>
            </a:r>
            <a:r>
              <a:rPr kumimoji="1" lang="ja-JP" altLang="en-US" sz="1600" dirty="0" smtClean="0"/>
              <a:t>描画時に呼ばれるイベントハンドラ（大切 </a:t>
            </a:r>
            <a:r>
              <a:rPr kumimoji="1" lang="en-US" altLang="ja-JP" sz="1600" dirty="0" smtClean="0"/>
              <a:t>: </a:t>
            </a:r>
            <a:r>
              <a:rPr lang="ja-JP" altLang="en-US" sz="1600" dirty="0" smtClean="0"/>
              <a:t>デフォルトでオーバーロード済みか</a:t>
            </a:r>
            <a:r>
              <a:rPr lang="ja-JP" altLang="en-US" sz="1600" dirty="0"/>
              <a:t>も</a:t>
            </a:r>
            <a:r>
              <a:rPr kumimoji="1" lang="ja-JP" altLang="en-US" sz="1600" dirty="0" smtClean="0"/>
              <a:t>）</a:t>
            </a:r>
            <a:endParaRPr kumimoji="1" lang="en-US" altLang="ja-JP" sz="1600" dirty="0" smtClean="0"/>
          </a:p>
          <a:p>
            <a:pPr lvl="1">
              <a:spcBef>
                <a:spcPts val="600"/>
              </a:spcBef>
            </a:pPr>
            <a:r>
              <a:rPr kumimoji="1" lang="en-US" altLang="ja-JP" sz="1600" dirty="0" smtClean="0"/>
              <a:t>Resize : </a:t>
            </a:r>
            <a:r>
              <a:rPr kumimoji="1" lang="ja-JP" altLang="en-US" sz="1600" dirty="0" smtClean="0"/>
              <a:t>サイズ変更時に呼ばれる</a:t>
            </a:r>
            <a:r>
              <a:rPr kumimoji="1" lang="en-US" altLang="ja-JP" sz="1600" dirty="0" smtClean="0"/>
              <a:t> </a:t>
            </a:r>
          </a:p>
          <a:p>
            <a:pPr>
              <a:spcBef>
                <a:spcPts val="600"/>
              </a:spcBef>
            </a:pPr>
            <a:r>
              <a:rPr lang="en-US" altLang="ja-JP" sz="2000" b="1" dirty="0" smtClean="0">
                <a:solidFill>
                  <a:srgbClr val="C00000"/>
                </a:solidFill>
              </a:rPr>
              <a:t>Form</a:t>
            </a:r>
            <a:r>
              <a:rPr lang="ja-JP" altLang="en-US" sz="2000" b="1" dirty="0" smtClean="0">
                <a:solidFill>
                  <a:srgbClr val="C00000"/>
                </a:solidFill>
              </a:rPr>
              <a:t>全体をアクティブ</a:t>
            </a:r>
            <a:r>
              <a:rPr lang="ja-JP" altLang="en-US" sz="2000" b="1" dirty="0">
                <a:solidFill>
                  <a:srgbClr val="C00000"/>
                </a:solidFill>
              </a:rPr>
              <a:t>にした下で</a:t>
            </a:r>
            <a:r>
              <a:rPr lang="ja-JP" altLang="en-US" sz="2000" dirty="0"/>
              <a:t>，イナズマっぽいアイコンをクリックし，以下の関数の右側を</a:t>
            </a:r>
            <a:r>
              <a:rPr lang="ja-JP" altLang="en-US" sz="2000" dirty="0" smtClean="0"/>
              <a:t>ダブルクリック</a:t>
            </a:r>
            <a:endParaRPr kumimoji="1" lang="en-US" altLang="ja-JP" sz="2000" dirty="0" smtClean="0"/>
          </a:p>
          <a:p>
            <a:pPr lvl="1">
              <a:spcBef>
                <a:spcPts val="600"/>
              </a:spcBef>
            </a:pPr>
            <a:r>
              <a:rPr lang="en-US" altLang="ja-JP" sz="1600" dirty="0" err="1"/>
              <a:t>KeyDown</a:t>
            </a:r>
            <a:r>
              <a:rPr lang="en-US" altLang="ja-JP" sz="1600" dirty="0"/>
              <a:t> / </a:t>
            </a:r>
            <a:r>
              <a:rPr lang="en-US" altLang="ja-JP" sz="1600" dirty="0" err="1"/>
              <a:t>KeyUp</a:t>
            </a:r>
            <a:r>
              <a:rPr lang="en-US" altLang="ja-JP" sz="1600" dirty="0"/>
              <a:t>  : </a:t>
            </a:r>
            <a:r>
              <a:rPr lang="ja-JP" altLang="en-US" sz="1600" dirty="0"/>
              <a:t>キーボードのイベントハンドラ</a:t>
            </a:r>
            <a:endParaRPr lang="en-US" altLang="ja-JP" sz="1600" dirty="0"/>
          </a:p>
          <a:p>
            <a:pPr marL="0" indent="0">
              <a:spcBef>
                <a:spcPts val="600"/>
              </a:spcBef>
              <a:buNone/>
            </a:pPr>
            <a:r>
              <a:rPr lang="en-US" altLang="ja-JP" sz="1800" dirty="0" smtClean="0"/>
              <a:t>※ OpenGL</a:t>
            </a:r>
            <a:r>
              <a:rPr lang="ja-JP" altLang="en-US" sz="1800" dirty="0" smtClean="0"/>
              <a:t>を表示するだけなら必要なのは </a:t>
            </a:r>
            <a:r>
              <a:rPr lang="en-US" altLang="ja-JP" sz="1800" dirty="0" smtClean="0"/>
              <a:t>Paint</a:t>
            </a:r>
            <a:r>
              <a:rPr lang="ja-JP" altLang="en-US" sz="1800" dirty="0" smtClean="0"/>
              <a:t>と</a:t>
            </a:r>
            <a:r>
              <a:rPr lang="en-US" altLang="ja-JP" sz="1800" dirty="0" smtClean="0"/>
              <a:t>Resize</a:t>
            </a:r>
            <a:r>
              <a:rPr lang="ja-JP" altLang="en-US" sz="1800" dirty="0" smtClean="0"/>
              <a:t>のみだけど，マウスとキーボードは使うのでオーバーロードしておく</a:t>
            </a:r>
            <a:endParaRPr lang="en-US" altLang="ja-JP" sz="1800" dirty="0" smtClean="0"/>
          </a:p>
          <a:p>
            <a:pPr marL="0" indent="0">
              <a:spcBef>
                <a:spcPts val="600"/>
              </a:spcBef>
              <a:buNone/>
            </a:pPr>
            <a:endParaRPr lang="en-US" altLang="ja-JP" sz="2000" dirty="0"/>
          </a:p>
          <a:p>
            <a:pPr>
              <a:spcBef>
                <a:spcPts val="600"/>
              </a:spcBef>
            </a:pPr>
            <a:r>
              <a:rPr kumimoji="1" lang="en-US" altLang="ja-JP" sz="2000" dirty="0" err="1" smtClean="0"/>
              <a:t>FormMain.h</a:t>
            </a:r>
            <a:r>
              <a:rPr kumimoji="1" lang="ja-JP" altLang="en-US" sz="2000" dirty="0" smtClean="0"/>
              <a:t>を見ると，イベントハンドラ関数が作製されていることが分かる</a:t>
            </a:r>
            <a:endParaRPr kumimoji="1" lang="en-US" altLang="ja-JP" sz="2000" dirty="0" smtClean="0"/>
          </a:p>
          <a:p>
            <a:pPr>
              <a:spcBef>
                <a:spcPts val="600"/>
              </a:spcBef>
            </a:pPr>
            <a:r>
              <a:rPr lang="ja-JP" altLang="en-US" sz="2000" dirty="0" smtClean="0"/>
              <a:t>イベントハンドラ内に </a:t>
            </a:r>
            <a:r>
              <a:rPr lang="en-US" altLang="ja-JP" sz="2000" dirty="0" err="1" smtClean="0"/>
              <a:t>prinntf</a:t>
            </a:r>
            <a:r>
              <a:rPr lang="en-US" altLang="ja-JP" sz="2000" dirty="0" smtClean="0"/>
              <a:t>(“here!!!”); </a:t>
            </a:r>
            <a:r>
              <a:rPr lang="ja-JP" altLang="en-US" sz="2000" dirty="0" smtClean="0"/>
              <a:t>などと書いて実行すると実際に呼ばれている事が分かる</a:t>
            </a:r>
            <a:endParaRPr kumimoji="1" lang="ja-JP" altLang="en-US" sz="20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23</a:t>
            </a:fld>
            <a:endParaRPr lang="ja-JP" altLang="en-US"/>
          </a:p>
        </p:txBody>
      </p:sp>
    </p:spTree>
    <p:extLst>
      <p:ext uri="{BB962C8B-B14F-4D97-AF65-F5344CB8AC3E}">
        <p14:creationId xmlns:p14="http://schemas.microsoft.com/office/powerpoint/2010/main" val="15214629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smtClean="0"/>
              <a:t>イベント</a:t>
            </a:r>
            <a:r>
              <a:rPr lang="ja-JP" altLang="en-US" sz="3600" dirty="0"/>
              <a:t>ハンドラ</a:t>
            </a:r>
            <a:r>
              <a:rPr lang="ja-JP" altLang="en-US" sz="3600" dirty="0" smtClean="0"/>
              <a:t>の実装</a:t>
            </a:r>
            <a:r>
              <a:rPr lang="ja-JP" altLang="en-US" sz="3600" dirty="0"/>
              <a:t>例</a:t>
            </a:r>
            <a:endParaRPr kumimoji="1" lang="ja-JP" altLang="en-US" sz="36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24</a:t>
            </a:fld>
            <a:endParaRPr lang="ja-JP" altLang="en-US"/>
          </a:p>
        </p:txBody>
      </p:sp>
      <p:sp>
        <p:nvSpPr>
          <p:cNvPr id="5" name="正方形/長方形 4"/>
          <p:cNvSpPr/>
          <p:nvPr/>
        </p:nvSpPr>
        <p:spPr>
          <a:xfrm>
            <a:off x="408562" y="1447112"/>
            <a:ext cx="11147898" cy="3108543"/>
          </a:xfrm>
          <a:prstGeom prst="rect">
            <a:avLst/>
          </a:prstGeom>
          <a:solidFill>
            <a:schemeClr val="accent4">
              <a:lumMod val="20000"/>
              <a:lumOff val="80000"/>
            </a:schemeClr>
          </a:solidFill>
        </p:spPr>
        <p:txBody>
          <a:bodyPr wrap="square">
            <a:spAutoFit/>
          </a:bodyPr>
          <a:lstStyle/>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m_main_panel_MouseDown</a:t>
            </a:r>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-&gt;Button ==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MouseButtons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F4F4F"/>
                </a:solidFill>
                <a:latin typeface="ＭＳ ゴシック" panose="020B0609070205080204" pitchFamily="49" charset="-128"/>
                <a:ea typeface="ＭＳ ゴシック" panose="020B0609070205080204" pitchFamily="49" charset="-128"/>
              </a:rPr>
              <a:t>Left</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err="1">
                <a:solidFill>
                  <a:srgbClr val="000000"/>
                </a:solidFill>
                <a:latin typeface="ＭＳ ゴシック" panose="020B0609070205080204" pitchFamily="49" charset="-128"/>
                <a:ea typeface="ＭＳ ゴシック" panose="020B0609070205080204" pitchFamily="49" charset="-128"/>
              </a:rPr>
              <a:t>std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cout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"left "</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"\n"</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-&gt;Button ==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MouseButtons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F4F4F"/>
                </a:solidFill>
                <a:latin typeface="ＭＳ ゴシック" panose="020B0609070205080204" pitchFamily="49" charset="-128"/>
                <a:ea typeface="ＭＳ ゴシック" panose="020B0609070205080204" pitchFamily="49" charset="-128"/>
              </a:rPr>
              <a:t>Middle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std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cout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"mid"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"\n"</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-&gt;Button ==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MouseButtons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F4F4F"/>
                </a:solidFill>
                <a:latin typeface="ＭＳ ゴシック" panose="020B0609070205080204" pitchFamily="49" charset="-128"/>
                <a:ea typeface="ＭＳ ゴシック" panose="020B0609070205080204" pitchFamily="49" charset="-128"/>
              </a:rPr>
              <a:t>Right</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err="1">
                <a:solidFill>
                  <a:srgbClr val="000000"/>
                </a:solidFill>
                <a:latin typeface="ＭＳ ゴシック" panose="020B0609070205080204" pitchFamily="49" charset="-128"/>
                <a:ea typeface="ＭＳ ゴシック" panose="020B0609070205080204" pitchFamily="49" charset="-128"/>
              </a:rPr>
              <a:t>std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cout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"right"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"\n"</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smtClean="0">
                <a:solidFill>
                  <a:srgbClr val="000000"/>
                </a:solidFill>
                <a:latin typeface="ＭＳ ゴシック" panose="020B0609070205080204" pitchFamily="49" charset="-128"/>
                <a:ea typeface="ＭＳ ゴシック" panose="020B0609070205080204" pitchFamily="49" charset="-128"/>
              </a:rPr>
              <a:t>}</a:t>
            </a:r>
          </a:p>
          <a:p>
            <a:endParaRPr lang="en-US" altLang="ja-JP" sz="1400" dirty="0" smtClean="0">
              <a:solidFill>
                <a:srgbClr val="000000"/>
              </a:solidFill>
              <a:latin typeface="ＭＳ ゴシック" panose="020B0609070205080204" pitchFamily="49" charset="-128"/>
              <a:ea typeface="ＭＳ ゴシック" panose="020B0609070205080204" pitchFamily="49" charset="-128"/>
            </a:endParaRPr>
          </a:p>
          <a:p>
            <a:endParaRPr lang="en-US" altLang="ja-JP" sz="1400" dirty="0">
              <a:solidFill>
                <a:srgbClr val="000000"/>
              </a:solidFill>
              <a:latin typeface="ＭＳ ゴシック" panose="020B0609070205080204" pitchFamily="49" charset="-128"/>
              <a:ea typeface="ＭＳ ゴシック" panose="020B0609070205080204" pitchFamily="49" charset="-128"/>
            </a:endParaRPr>
          </a:p>
          <a:p>
            <a:endParaRPr lang="en-US" altLang="ja-JP"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MainForm_KeyDown</a:t>
            </a:r>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KeyEventArgs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std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cout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FF"/>
                </a:solidFill>
                <a:latin typeface="ＭＳ ゴシック" panose="020B0609070205080204" pitchFamily="49" charset="-128"/>
                <a:ea typeface="ＭＳ ゴシック" panose="020B0609070205080204" pitchFamily="49" charset="-128"/>
              </a:rPr>
              <a:t>int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KeyCode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"\n"</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endParaRPr lang="en-US" altLang="ja-JP" sz="1400" dirty="0" smtClean="0">
              <a:solidFill>
                <a:srgbClr val="000000"/>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4435786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4049486"/>
            <a:ext cx="10515600" cy="2500169"/>
          </a:xfrm>
        </p:spPr>
        <p:txBody>
          <a:bodyPr/>
          <a:lstStyle/>
          <a:p>
            <a:pPr marL="0" indent="0">
              <a:buNone/>
            </a:pPr>
            <a:r>
              <a:rPr kumimoji="1" lang="ja-JP" altLang="en-US" dirty="0" smtClean="0"/>
              <a:t>ここまでの内容は</a:t>
            </a:r>
            <a:endParaRPr kumimoji="1" lang="en-US" altLang="ja-JP" dirty="0" smtClean="0"/>
          </a:p>
          <a:p>
            <a:pPr marL="0" indent="0">
              <a:buNone/>
            </a:pPr>
            <a:r>
              <a:rPr lang="en-US" altLang="ja-JP" dirty="0" err="1" smtClean="0"/>
              <a:t>InitCliForm</a:t>
            </a:r>
            <a:r>
              <a:rPr lang="ja-JP" altLang="en-US" dirty="0" smtClean="0"/>
              <a:t>フォルダへ</a:t>
            </a:r>
            <a:endParaRPr kumimoji="1" lang="ja-JP" altLang="en-US"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25</a:t>
            </a:fld>
            <a:endParaRPr lang="ja-JP" altLang="en-US"/>
          </a:p>
        </p:txBody>
      </p:sp>
    </p:spTree>
    <p:extLst>
      <p:ext uri="{BB962C8B-B14F-4D97-AF65-F5344CB8AC3E}">
        <p14:creationId xmlns:p14="http://schemas.microsoft.com/office/powerpoint/2010/main" val="1561273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871685" y="5905870"/>
            <a:ext cx="7954926" cy="644968"/>
          </a:xfrm>
        </p:spPr>
        <p:txBody>
          <a:bodyPr>
            <a:normAutofit fontScale="90000"/>
          </a:bodyPr>
          <a:lstStyle/>
          <a:p>
            <a:pPr algn="r"/>
            <a:r>
              <a:rPr lang="en-US" altLang="ja-JP" b="1" dirty="0"/>
              <a:t>Panel</a:t>
            </a:r>
            <a:r>
              <a:rPr lang="ja-JP" altLang="en-US" b="1" dirty="0"/>
              <a:t>に</a:t>
            </a:r>
            <a:r>
              <a:rPr lang="en-US" altLang="ja-JP" b="1" dirty="0" smtClean="0"/>
              <a:t>OpenGL</a:t>
            </a:r>
            <a:r>
              <a:rPr lang="ja-JP" altLang="en-US" b="1" dirty="0" smtClean="0"/>
              <a:t>を表示する</a:t>
            </a:r>
            <a:endParaRPr kumimoji="1" lang="ja-JP" altLang="en-US" b="1"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26</a:t>
            </a:fld>
            <a:endParaRPr lang="ja-JP" altLang="en-US"/>
          </a:p>
        </p:txBody>
      </p:sp>
    </p:spTree>
    <p:extLst>
      <p:ext uri="{BB962C8B-B14F-4D97-AF65-F5344CB8AC3E}">
        <p14:creationId xmlns:p14="http://schemas.microsoft.com/office/powerpoint/2010/main" val="5290916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199" y="216270"/>
            <a:ext cx="9434209" cy="644968"/>
          </a:xfrm>
        </p:spPr>
        <p:txBody>
          <a:bodyPr>
            <a:normAutofit fontScale="90000"/>
          </a:bodyPr>
          <a:lstStyle/>
          <a:p>
            <a:r>
              <a:rPr kumimoji="1" lang="en-US" altLang="ja-JP" dirty="0" err="1" smtClean="0"/>
              <a:t>glew</a:t>
            </a:r>
            <a:r>
              <a:rPr lang="ja-JP" altLang="en-US" dirty="0" smtClean="0"/>
              <a:t>を入れる</a:t>
            </a:r>
            <a:endParaRPr kumimoji="1" lang="ja-JP" altLang="en-US" dirty="0"/>
          </a:p>
        </p:txBody>
      </p:sp>
      <p:sp>
        <p:nvSpPr>
          <p:cNvPr id="3" name="コンテンツ プレースホルダー 2"/>
          <p:cNvSpPr>
            <a:spLocks noGrp="1"/>
          </p:cNvSpPr>
          <p:nvPr>
            <p:ph idx="1"/>
          </p:nvPr>
        </p:nvSpPr>
        <p:spPr>
          <a:xfrm>
            <a:off x="838200" y="1127050"/>
            <a:ext cx="11214370" cy="5730950"/>
          </a:xfrm>
        </p:spPr>
        <p:txBody>
          <a:bodyPr>
            <a:normAutofit/>
          </a:bodyPr>
          <a:lstStyle/>
          <a:p>
            <a:pPr>
              <a:spcBef>
                <a:spcPts val="600"/>
              </a:spcBef>
            </a:pPr>
            <a:r>
              <a:rPr lang="en-US" altLang="ja-JP" sz="1600" dirty="0" err="1" smtClean="0"/>
              <a:t>Glew</a:t>
            </a:r>
            <a:r>
              <a:rPr lang="ja-JP" altLang="en-US" sz="1600" dirty="0" smtClean="0"/>
              <a:t>と</a:t>
            </a:r>
            <a:r>
              <a:rPr lang="ja-JP" altLang="en-US" sz="1600" dirty="0"/>
              <a:t>は</a:t>
            </a:r>
            <a:r>
              <a:rPr lang="en-US" altLang="ja-JP" sz="1600" dirty="0" smtClean="0">
                <a:sym typeface="Wingdings" panose="05000000000000000000" pitchFamily="2" charset="2"/>
              </a:rPr>
              <a:t>OpenGL</a:t>
            </a:r>
            <a:r>
              <a:rPr lang="ja-JP" altLang="en-US" sz="1600" dirty="0" smtClean="0">
                <a:sym typeface="Wingdings" panose="05000000000000000000" pitchFamily="2" charset="2"/>
              </a:rPr>
              <a:t>の拡張ライブラリ</a:t>
            </a:r>
            <a:endParaRPr lang="en-US" altLang="ja-JP" sz="1600" dirty="0" smtClean="0">
              <a:sym typeface="Wingdings" panose="05000000000000000000" pitchFamily="2" charset="2"/>
            </a:endParaRPr>
          </a:p>
          <a:p>
            <a:pPr lvl="1">
              <a:spcBef>
                <a:spcPts val="600"/>
              </a:spcBef>
            </a:pPr>
            <a:r>
              <a:rPr kumimoji="1" lang="en-US" altLang="ja-JP" sz="1200" dirty="0" smtClean="0">
                <a:sym typeface="Wingdings" panose="05000000000000000000" pitchFamily="2" charset="2"/>
              </a:rPr>
              <a:t>Windows</a:t>
            </a:r>
            <a:r>
              <a:rPr lang="ja-JP" altLang="en-US" sz="1200" dirty="0" smtClean="0">
                <a:sym typeface="Wingdings" panose="05000000000000000000" pitchFamily="2" charset="2"/>
              </a:rPr>
              <a:t>デフォルトの</a:t>
            </a:r>
            <a:r>
              <a:rPr lang="en-US" altLang="ja-JP" sz="1200" dirty="0" smtClean="0">
                <a:sym typeface="Wingdings" panose="05000000000000000000" pitchFamily="2" charset="2"/>
              </a:rPr>
              <a:t>OpenGL</a:t>
            </a:r>
            <a:r>
              <a:rPr lang="ja-JP" altLang="en-US" sz="1200" dirty="0" smtClean="0">
                <a:sym typeface="Wingdings" panose="05000000000000000000" pitchFamily="2" charset="2"/>
              </a:rPr>
              <a:t>は，使える機能に制限がある</a:t>
            </a:r>
            <a:endParaRPr kumimoji="1" lang="en-US" altLang="ja-JP" sz="1200" dirty="0" smtClean="0">
              <a:sym typeface="Wingdings" panose="05000000000000000000" pitchFamily="2" charset="2"/>
            </a:endParaRPr>
          </a:p>
          <a:p>
            <a:pPr lvl="1">
              <a:spcBef>
                <a:spcPts val="600"/>
              </a:spcBef>
            </a:pPr>
            <a:r>
              <a:rPr lang="en-US" altLang="ja-JP" sz="1200" dirty="0" err="1" smtClean="0">
                <a:sym typeface="Wingdings" panose="05000000000000000000" pitchFamily="2" charset="2"/>
              </a:rPr>
              <a:t>Glew</a:t>
            </a:r>
            <a:r>
              <a:rPr lang="ja-JP" altLang="en-US" sz="1200" dirty="0" smtClean="0">
                <a:sym typeface="Wingdings" panose="05000000000000000000" pitchFamily="2" charset="2"/>
              </a:rPr>
              <a:t>をリンクする事で利用できる機能を増やす（</a:t>
            </a:r>
            <a:r>
              <a:rPr lang="en-US" altLang="ja-JP" sz="1200" dirty="0" smtClean="0">
                <a:sym typeface="Wingdings" panose="05000000000000000000" pitchFamily="2" charset="2"/>
              </a:rPr>
              <a:t>GL_TEXTURE_3D</a:t>
            </a:r>
            <a:r>
              <a:rPr lang="ja-JP" altLang="en-US" sz="1200" dirty="0" smtClean="0">
                <a:sym typeface="Wingdings" panose="05000000000000000000" pitchFamily="2" charset="2"/>
              </a:rPr>
              <a:t>など）</a:t>
            </a:r>
            <a:endParaRPr lang="en-US" altLang="ja-JP" sz="1600" dirty="0">
              <a:sym typeface="Wingdings" panose="05000000000000000000" pitchFamily="2" charset="2"/>
            </a:endParaRPr>
          </a:p>
          <a:p>
            <a:pPr marL="0" indent="0">
              <a:spcBef>
                <a:spcPts val="600"/>
              </a:spcBef>
              <a:buNone/>
            </a:pPr>
            <a:r>
              <a:rPr lang="en-US" altLang="ja-JP" sz="1600" dirty="0" smtClean="0">
                <a:sym typeface="Wingdings" panose="05000000000000000000" pitchFamily="2" charset="2"/>
              </a:rPr>
              <a:t>1. </a:t>
            </a:r>
            <a:r>
              <a:rPr lang="en-US" altLang="ja-JP" sz="1600" dirty="0" err="1" smtClean="0">
                <a:sym typeface="Wingdings" panose="05000000000000000000" pitchFamily="2" charset="2"/>
              </a:rPr>
              <a:t>Glew</a:t>
            </a:r>
            <a:r>
              <a:rPr lang="ja-JP" altLang="en-US" sz="1600" dirty="0" smtClean="0">
                <a:sym typeface="Wingdings" panose="05000000000000000000" pitchFamily="2" charset="2"/>
              </a:rPr>
              <a:t>の </a:t>
            </a:r>
            <a:r>
              <a:rPr lang="en-US" altLang="ja-JP" sz="1600" dirty="0" smtClean="0">
                <a:sym typeface="Wingdings" panose="05000000000000000000" pitchFamily="2" charset="2"/>
              </a:rPr>
              <a:t>.h</a:t>
            </a:r>
            <a:r>
              <a:rPr lang="ja-JP" altLang="en-US" sz="1600" dirty="0">
                <a:sym typeface="Wingdings" panose="05000000000000000000" pitchFamily="2" charset="2"/>
              </a:rPr>
              <a:t> </a:t>
            </a:r>
            <a:r>
              <a:rPr lang="en-US" altLang="ja-JP" sz="1600" dirty="0" smtClean="0">
                <a:sym typeface="Wingdings" panose="05000000000000000000" pitchFamily="2" charset="2"/>
              </a:rPr>
              <a:t>/ .lib / .</a:t>
            </a:r>
            <a:r>
              <a:rPr lang="en-US" altLang="ja-JP" sz="1600" dirty="0" err="1" smtClean="0">
                <a:sym typeface="Wingdings" panose="05000000000000000000" pitchFamily="2" charset="2"/>
              </a:rPr>
              <a:t>dll</a:t>
            </a:r>
            <a:r>
              <a:rPr lang="ja-JP" altLang="en-US" sz="1600" dirty="0" smtClean="0">
                <a:sym typeface="Wingdings" panose="05000000000000000000" pitchFamily="2" charset="2"/>
              </a:rPr>
              <a:t>ファイルを取得する</a:t>
            </a:r>
            <a:endParaRPr lang="en-US" altLang="ja-JP" sz="1600" dirty="0" smtClean="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en-US" altLang="ja-JP" sz="1400" dirty="0" smtClean="0">
                <a:sym typeface="Wingdings" panose="05000000000000000000" pitchFamily="2" charset="2"/>
              </a:rPr>
              <a:t>     </a:t>
            </a:r>
            <a:r>
              <a:rPr lang="ja-JP" altLang="en-US" sz="1400" dirty="0" smtClean="0">
                <a:sym typeface="Wingdings" panose="05000000000000000000" pitchFamily="2" charset="2"/>
              </a:rPr>
              <a:t>方法</a:t>
            </a:r>
            <a:r>
              <a:rPr lang="en-US" altLang="ja-JP" sz="1400" dirty="0" smtClean="0">
                <a:sym typeface="Wingdings" panose="05000000000000000000" pitchFamily="2" charset="2"/>
              </a:rPr>
              <a:t>1) </a:t>
            </a:r>
            <a:r>
              <a:rPr lang="ja-JP" altLang="en-US" sz="1400" dirty="0" smtClean="0">
                <a:sym typeface="Wingdings" panose="05000000000000000000" pitchFamily="2" charset="2"/>
              </a:rPr>
              <a:t>研究室</a:t>
            </a:r>
            <a:r>
              <a:rPr lang="en-US" altLang="ja-JP" sz="1400" dirty="0" smtClean="0">
                <a:sym typeface="Wingdings" panose="05000000000000000000" pitchFamily="2" charset="2"/>
              </a:rPr>
              <a:t>NAS share/</a:t>
            </a:r>
            <a:r>
              <a:rPr lang="en-US" altLang="ja-JP" sz="1400" dirty="0" err="1" smtClean="0">
                <a:sym typeface="Wingdings" panose="05000000000000000000" pitchFamily="2" charset="2"/>
              </a:rPr>
              <a:t>IGProgrammingSrc</a:t>
            </a:r>
            <a:r>
              <a:rPr lang="en-US" altLang="ja-JP" sz="1400" dirty="0" smtClean="0">
                <a:sym typeface="Wingdings" panose="05000000000000000000" pitchFamily="2" charset="2"/>
              </a:rPr>
              <a:t>/3rdParty/</a:t>
            </a:r>
            <a:r>
              <a:rPr lang="en-US" altLang="ja-JP" sz="1400" dirty="0" err="1" smtClean="0">
                <a:sym typeface="Wingdings" panose="05000000000000000000" pitchFamily="2" charset="2"/>
              </a:rPr>
              <a:t>glew</a:t>
            </a:r>
            <a:r>
              <a:rPr lang="ja-JP" altLang="en-US" sz="1400" dirty="0" smtClean="0">
                <a:sym typeface="Wingdings" panose="05000000000000000000" pitchFamily="2" charset="2"/>
              </a:rPr>
              <a:t> フォルダをコピー</a:t>
            </a:r>
            <a:endParaRPr lang="en-US" altLang="ja-JP" sz="1400" dirty="0" smtClean="0">
              <a:sym typeface="Wingdings" panose="05000000000000000000" pitchFamily="2" charset="2"/>
            </a:endParaRPr>
          </a:p>
          <a:p>
            <a:pPr marL="0" indent="0">
              <a:spcBef>
                <a:spcPts val="600"/>
              </a:spcBef>
              <a:buNone/>
            </a:pPr>
            <a:r>
              <a:rPr lang="ja-JP" altLang="en-US" sz="1400" dirty="0">
                <a:sym typeface="Wingdings" panose="05000000000000000000" pitchFamily="2" charset="2"/>
              </a:rPr>
              <a:t>　</a:t>
            </a:r>
            <a:r>
              <a:rPr lang="ja-JP" altLang="en-US" sz="1400" dirty="0" smtClean="0">
                <a:sym typeface="Wingdings" panose="05000000000000000000" pitchFamily="2" charset="2"/>
              </a:rPr>
              <a:t>　方法</a:t>
            </a:r>
            <a:r>
              <a:rPr lang="en-US" altLang="ja-JP" sz="1400" dirty="0">
                <a:sym typeface="Wingdings" panose="05000000000000000000" pitchFamily="2" charset="2"/>
              </a:rPr>
              <a:t>2) </a:t>
            </a:r>
            <a:r>
              <a:rPr lang="en-US" altLang="ja-JP" sz="1400" dirty="0">
                <a:sym typeface="Wingdings" panose="05000000000000000000" pitchFamily="2" charset="2"/>
                <a:hlinkClick r:id="rId2"/>
              </a:rPr>
              <a:t>http://glew.sourceforge.net</a:t>
            </a:r>
            <a:r>
              <a:rPr lang="en-US" altLang="ja-JP" sz="1400" dirty="0" smtClean="0">
                <a:sym typeface="Wingdings" panose="05000000000000000000" pitchFamily="2" charset="2"/>
                <a:hlinkClick r:id="rId2"/>
              </a:rPr>
              <a:t>/</a:t>
            </a:r>
            <a:r>
              <a:rPr lang="en-US" altLang="ja-JP" sz="1400" dirty="0" smtClean="0">
                <a:sym typeface="Wingdings" panose="05000000000000000000" pitchFamily="2" charset="2"/>
              </a:rPr>
              <a:t>  </a:t>
            </a:r>
            <a:r>
              <a:rPr lang="ja-JP" altLang="en-US" sz="1400" dirty="0" smtClean="0">
                <a:sym typeface="Wingdings" panose="05000000000000000000" pitchFamily="2" charset="2"/>
              </a:rPr>
              <a:t>本家から</a:t>
            </a:r>
            <a:r>
              <a:rPr lang="en-US" altLang="ja-JP" sz="1400" dirty="0" smtClean="0">
                <a:sym typeface="Wingdings" panose="05000000000000000000" pitchFamily="2" charset="2"/>
              </a:rPr>
              <a:t>download</a:t>
            </a:r>
            <a:endParaRPr lang="en-US" altLang="ja-JP" sz="1400" dirty="0">
              <a:sym typeface="Wingdings" panose="05000000000000000000" pitchFamily="2" charset="2"/>
            </a:endParaRPr>
          </a:p>
          <a:p>
            <a:pPr marL="0" indent="0">
              <a:spcBef>
                <a:spcPts val="600"/>
              </a:spcBef>
              <a:buNone/>
            </a:pPr>
            <a:r>
              <a:rPr lang="en-US" altLang="ja-JP" sz="1600" dirty="0" smtClean="0">
                <a:sym typeface="Wingdings" panose="05000000000000000000" pitchFamily="2" charset="2"/>
              </a:rPr>
              <a:t>2. </a:t>
            </a:r>
            <a:r>
              <a:rPr lang="ja-JP" altLang="en-US" sz="1600" dirty="0">
                <a:sym typeface="Wingdings" panose="05000000000000000000" pitchFamily="2" charset="2"/>
              </a:rPr>
              <a:t>手</a:t>
            </a:r>
            <a:r>
              <a:rPr lang="ja-JP" altLang="en-US" sz="1600" dirty="0" smtClean="0">
                <a:sym typeface="Wingdings" panose="05000000000000000000" pitchFamily="2" charset="2"/>
              </a:rPr>
              <a:t>に入れた</a:t>
            </a:r>
            <a:r>
              <a:rPr lang="en-US" altLang="ja-JP" sz="1600" dirty="0" err="1" smtClean="0">
                <a:sym typeface="Wingdings" panose="05000000000000000000" pitchFamily="2" charset="2"/>
              </a:rPr>
              <a:t>glew</a:t>
            </a:r>
            <a:r>
              <a:rPr lang="ja-JP" altLang="en-US" sz="1600" dirty="0" smtClean="0">
                <a:sym typeface="Wingdings" panose="05000000000000000000" pitchFamily="2" charset="2"/>
              </a:rPr>
              <a:t>フォルダを，</a:t>
            </a:r>
            <a:r>
              <a:rPr lang="ja-JP" altLang="en-US" sz="1600" dirty="0">
                <a:sym typeface="Wingdings" panose="05000000000000000000" pitchFamily="2" charset="2"/>
              </a:rPr>
              <a:t>プロジェクト</a:t>
            </a:r>
            <a:r>
              <a:rPr lang="ja-JP" altLang="en-US" sz="1600" dirty="0" smtClean="0">
                <a:sym typeface="Wingdings" panose="05000000000000000000" pitchFamily="2" charset="2"/>
              </a:rPr>
              <a:t>から見える場所に置く</a:t>
            </a:r>
            <a:endParaRPr lang="en-US" altLang="ja-JP" sz="1600" dirty="0" smtClean="0">
              <a:sym typeface="Wingdings" panose="05000000000000000000" pitchFamily="2" charset="2"/>
            </a:endParaRPr>
          </a:p>
          <a:p>
            <a:pPr marL="0" indent="0">
              <a:spcBef>
                <a:spcPts val="600"/>
              </a:spcBef>
              <a:buNone/>
            </a:pPr>
            <a:r>
              <a:rPr lang="ja-JP" altLang="en-US" sz="1400" dirty="0" smtClean="0">
                <a:sym typeface="Wingdings" panose="05000000000000000000" pitchFamily="2" charset="2"/>
              </a:rPr>
              <a:t>　　</a:t>
            </a:r>
            <a:r>
              <a:rPr lang="en-US" altLang="ja-JP" sz="1600" dirty="0">
                <a:sym typeface="Wingdings" panose="05000000000000000000" pitchFamily="2" charset="2"/>
              </a:rPr>
              <a:t> </a:t>
            </a:r>
            <a:r>
              <a:rPr lang="ja-JP" altLang="en-US" sz="1400" dirty="0">
                <a:sym typeface="Wingdings" panose="05000000000000000000" pitchFamily="2" charset="2"/>
              </a:rPr>
              <a:t>今回は </a:t>
            </a:r>
            <a:r>
              <a:rPr lang="en-US" altLang="ja-JP" sz="1400" dirty="0" err="1">
                <a:sym typeface="Wingdings" panose="05000000000000000000" pitchFamily="2" charset="2"/>
              </a:rPr>
              <a:t>main.h</a:t>
            </a:r>
            <a:r>
              <a:rPr lang="en-US" altLang="ja-JP" sz="1400" dirty="0">
                <a:sym typeface="Wingdings" panose="05000000000000000000" pitchFamily="2" charset="2"/>
              </a:rPr>
              <a:t> </a:t>
            </a:r>
            <a:r>
              <a:rPr lang="ja-JP" altLang="en-US" sz="1400" dirty="0">
                <a:sym typeface="Wingdings" panose="05000000000000000000" pitchFamily="2" charset="2"/>
              </a:rPr>
              <a:t>があるフォルダに，</a:t>
            </a:r>
            <a:r>
              <a:rPr lang="en-US" altLang="ja-JP" sz="1400" dirty="0">
                <a:sym typeface="Wingdings" panose="05000000000000000000" pitchFamily="2" charset="2"/>
              </a:rPr>
              <a:t>3rdParty</a:t>
            </a:r>
            <a:r>
              <a:rPr lang="ja-JP" altLang="en-US" sz="1400" dirty="0">
                <a:sym typeface="Wingdings" panose="05000000000000000000" pitchFamily="2" charset="2"/>
              </a:rPr>
              <a:t>というフォルダを作りその中に置く</a:t>
            </a:r>
            <a:r>
              <a:rPr lang="en-US" altLang="ja-JP" sz="1400" dirty="0">
                <a:sym typeface="Wingdings" panose="05000000000000000000" pitchFamily="2" charset="2"/>
              </a:rPr>
              <a:t> </a:t>
            </a:r>
          </a:p>
          <a:p>
            <a:pPr marL="0" indent="0">
              <a:spcBef>
                <a:spcPts val="600"/>
              </a:spcBef>
              <a:buNone/>
            </a:pPr>
            <a:r>
              <a:rPr lang="ja-JP" altLang="en-US" sz="1400" dirty="0">
                <a:sym typeface="Wingdings" panose="05000000000000000000" pitchFamily="2" charset="2"/>
              </a:rPr>
              <a:t>　　</a:t>
            </a:r>
            <a:r>
              <a:rPr lang="ja-JP" altLang="en-US" sz="1400" dirty="0" smtClean="0">
                <a:sym typeface="Wingdings" panose="05000000000000000000" pitchFamily="2" charset="2"/>
              </a:rPr>
              <a:t>プロジェクトトップ</a:t>
            </a:r>
            <a:r>
              <a:rPr lang="en-US" altLang="ja-JP" sz="1400" dirty="0" smtClean="0">
                <a:sym typeface="Wingdings" panose="05000000000000000000" pitchFamily="2" charset="2"/>
              </a:rPr>
              <a:t>/</a:t>
            </a:r>
            <a:r>
              <a:rPr lang="ja-JP" altLang="en-US" sz="1400" dirty="0">
                <a:sym typeface="Wingdings" panose="05000000000000000000" pitchFamily="2" charset="2"/>
              </a:rPr>
              <a:t>プロジェクト名</a:t>
            </a:r>
            <a:r>
              <a:rPr lang="en-US" altLang="ja-JP" sz="1400" dirty="0">
                <a:sym typeface="Wingdings" panose="05000000000000000000" pitchFamily="2" charset="2"/>
              </a:rPr>
              <a:t>/</a:t>
            </a:r>
            <a:r>
              <a:rPr lang="en-US" altLang="ja-JP" sz="1400" dirty="0" smtClean="0">
                <a:sym typeface="Wingdings" panose="05000000000000000000" pitchFamily="2" charset="2"/>
              </a:rPr>
              <a:t>3rdParty/</a:t>
            </a:r>
            <a:r>
              <a:rPr lang="en-US" altLang="ja-JP" sz="1400" dirty="0" err="1" smtClean="0">
                <a:sym typeface="Wingdings" panose="05000000000000000000" pitchFamily="2" charset="2"/>
              </a:rPr>
              <a:t>glew</a:t>
            </a:r>
            <a:r>
              <a:rPr lang="en-US" altLang="ja-JP" sz="1600" dirty="0" smtClean="0">
                <a:sym typeface="Wingdings" panose="05000000000000000000" pitchFamily="2" charset="2"/>
              </a:rPr>
              <a:t> </a:t>
            </a:r>
          </a:p>
          <a:p>
            <a:pPr marL="0" indent="0">
              <a:spcBef>
                <a:spcPts val="600"/>
              </a:spcBef>
              <a:buNone/>
            </a:pPr>
            <a:endParaRPr lang="en-US" altLang="ja-JP" sz="1400" dirty="0" smtClean="0">
              <a:sym typeface="Wingdings" panose="05000000000000000000" pitchFamily="2" charset="2"/>
            </a:endParaRPr>
          </a:p>
          <a:p>
            <a:pPr marL="0" indent="0">
              <a:spcBef>
                <a:spcPts val="600"/>
              </a:spcBef>
              <a:buNone/>
            </a:pPr>
            <a:r>
              <a:rPr lang="en-US" altLang="ja-JP" sz="1600" dirty="0" smtClean="0">
                <a:sym typeface="Wingdings" panose="05000000000000000000" pitchFamily="2" charset="2"/>
              </a:rPr>
              <a:t>3. </a:t>
            </a:r>
            <a:r>
              <a:rPr lang="ja-JP" altLang="en-US" sz="1600" dirty="0" smtClean="0">
                <a:sym typeface="Wingdings" panose="05000000000000000000" pitchFamily="2" charset="2"/>
              </a:rPr>
              <a:t>プロジェクトから</a:t>
            </a:r>
            <a:r>
              <a:rPr lang="en-US" altLang="ja-JP" sz="1600" dirty="0" err="1" smtClean="0">
                <a:sym typeface="Wingdings" panose="05000000000000000000" pitchFamily="2" charset="2"/>
              </a:rPr>
              <a:t>glew</a:t>
            </a:r>
            <a:r>
              <a:rPr lang="ja-JP" altLang="en-US" sz="1600" dirty="0" smtClean="0">
                <a:sym typeface="Wingdings" panose="05000000000000000000" pitchFamily="2" charset="2"/>
              </a:rPr>
              <a:t>へパスを通す</a:t>
            </a:r>
            <a:endParaRPr lang="en-US" altLang="ja-JP" sz="1600" dirty="0" smtClean="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en-US" altLang="ja-JP" sz="1400" dirty="0" smtClean="0">
                <a:sym typeface="Wingdings" panose="05000000000000000000" pitchFamily="2" charset="2"/>
              </a:rPr>
              <a:t> </a:t>
            </a:r>
            <a:r>
              <a:rPr lang="ja-JP" altLang="en-US" sz="1400" dirty="0" smtClean="0">
                <a:sym typeface="Wingdings" panose="05000000000000000000" pitchFamily="2" charset="2"/>
              </a:rPr>
              <a:t>プロパティを開き，左上の構成を</a:t>
            </a:r>
            <a:r>
              <a:rPr lang="en-US" altLang="ja-JP" sz="1400" dirty="0" smtClean="0">
                <a:sym typeface="Wingdings" panose="05000000000000000000" pitchFamily="2" charset="2"/>
              </a:rPr>
              <a:t>『</a:t>
            </a:r>
            <a:r>
              <a:rPr lang="ja-JP" altLang="en-US" sz="1400" dirty="0" smtClean="0">
                <a:sym typeface="Wingdings" panose="05000000000000000000" pitchFamily="2" charset="2"/>
              </a:rPr>
              <a:t>すべての構成</a:t>
            </a:r>
            <a:r>
              <a:rPr lang="en-US" altLang="ja-JP" sz="1400" dirty="0" smtClean="0">
                <a:sym typeface="Wingdings" panose="05000000000000000000" pitchFamily="2" charset="2"/>
              </a:rPr>
              <a:t>』</a:t>
            </a:r>
            <a:r>
              <a:rPr lang="ja-JP" altLang="en-US" sz="1400" dirty="0" smtClean="0">
                <a:sym typeface="Wingdings" panose="05000000000000000000" pitchFamily="2" charset="2"/>
              </a:rPr>
              <a:t>にする</a:t>
            </a:r>
            <a:endParaRPr lang="en-US" altLang="ja-JP" sz="1400" dirty="0" smtClean="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en-US" altLang="ja-JP" sz="1400" dirty="0" smtClean="0">
                <a:sym typeface="Wingdings" panose="05000000000000000000" pitchFamily="2" charset="2"/>
              </a:rPr>
              <a:t> 3.1. </a:t>
            </a:r>
            <a:r>
              <a:rPr lang="en-US" altLang="ja-JP" sz="1400" dirty="0" smtClean="0">
                <a:solidFill>
                  <a:srgbClr val="00B050"/>
                </a:solidFill>
                <a:sym typeface="Wingdings" panose="05000000000000000000" pitchFamily="2" charset="2"/>
              </a:rPr>
              <a:t>C/C++</a:t>
            </a:r>
            <a:r>
              <a:rPr lang="ja-JP" altLang="en-US" sz="1400" dirty="0" smtClean="0">
                <a:solidFill>
                  <a:srgbClr val="00B050"/>
                </a:solidFill>
                <a:sym typeface="Wingdings" panose="05000000000000000000" pitchFamily="2" charset="2"/>
              </a:rPr>
              <a:t>タブ</a:t>
            </a:r>
            <a:r>
              <a:rPr lang="en-US" altLang="ja-JP" sz="1400" dirty="0" smtClean="0">
                <a:solidFill>
                  <a:srgbClr val="00B050"/>
                </a:solidFill>
                <a:sym typeface="Wingdings" panose="05000000000000000000" pitchFamily="2" charset="2"/>
              </a:rPr>
              <a:t> &gt; </a:t>
            </a:r>
            <a:r>
              <a:rPr lang="ja-JP" altLang="en-US" sz="1400" dirty="0" smtClean="0">
                <a:solidFill>
                  <a:srgbClr val="00B050"/>
                </a:solidFill>
                <a:sym typeface="Wingdings" panose="05000000000000000000" pitchFamily="2" charset="2"/>
              </a:rPr>
              <a:t>全般 </a:t>
            </a:r>
            <a:r>
              <a:rPr lang="en-US" altLang="ja-JP" sz="1400" dirty="0" smtClean="0">
                <a:solidFill>
                  <a:srgbClr val="00B050"/>
                </a:solidFill>
                <a:sym typeface="Wingdings" panose="05000000000000000000" pitchFamily="2" charset="2"/>
              </a:rPr>
              <a:t>&gt; </a:t>
            </a:r>
            <a:r>
              <a:rPr lang="ja-JP" altLang="en-US" sz="1400" dirty="0" smtClean="0">
                <a:solidFill>
                  <a:srgbClr val="00B050"/>
                </a:solidFill>
                <a:sym typeface="Wingdings" panose="05000000000000000000" pitchFamily="2" charset="2"/>
              </a:rPr>
              <a:t>追加のインクルードディレクトリ </a:t>
            </a:r>
            <a:r>
              <a:rPr lang="ja-JP" altLang="en-US" sz="1400" dirty="0" smtClean="0">
                <a:sym typeface="Wingdings" panose="05000000000000000000" pitchFamily="2" charset="2"/>
              </a:rPr>
              <a:t>に 「</a:t>
            </a:r>
            <a:r>
              <a:rPr lang="en-US" altLang="ja-JP" sz="1400" dirty="0">
                <a:sym typeface="Wingdings" panose="05000000000000000000" pitchFamily="2" charset="2"/>
              </a:rPr>
              <a:t> ./3rdParty/</a:t>
            </a:r>
            <a:r>
              <a:rPr lang="en-US" altLang="ja-JP" sz="1400" dirty="0" err="1">
                <a:sym typeface="Wingdings" panose="05000000000000000000" pitchFamily="2" charset="2"/>
              </a:rPr>
              <a:t>glew</a:t>
            </a:r>
            <a:r>
              <a:rPr lang="en-US" altLang="ja-JP" sz="1400" dirty="0">
                <a:sym typeface="Wingdings" panose="05000000000000000000" pitchFamily="2" charset="2"/>
              </a:rPr>
              <a:t>/include </a:t>
            </a:r>
            <a:r>
              <a:rPr lang="ja-JP" altLang="en-US" sz="1400" dirty="0" smtClean="0">
                <a:sym typeface="Wingdings" panose="05000000000000000000" pitchFamily="2" charset="2"/>
              </a:rPr>
              <a:t>」を追加</a:t>
            </a:r>
            <a:endParaRPr lang="en-US" altLang="ja-JP" sz="1400" dirty="0" smtClean="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en-US" altLang="ja-JP" sz="1400" dirty="0" smtClean="0">
                <a:sym typeface="Wingdings" panose="05000000000000000000" pitchFamily="2" charset="2"/>
              </a:rPr>
              <a:t> 3.2.</a:t>
            </a:r>
            <a:r>
              <a:rPr lang="ja-JP" altLang="en-US" sz="1400" dirty="0">
                <a:sym typeface="Wingdings" panose="05000000000000000000" pitchFamily="2" charset="2"/>
              </a:rPr>
              <a:t> </a:t>
            </a:r>
            <a:r>
              <a:rPr lang="ja-JP" altLang="en-US" sz="1400" dirty="0" smtClean="0">
                <a:solidFill>
                  <a:srgbClr val="00B050"/>
                </a:solidFill>
                <a:sym typeface="Wingdings" panose="05000000000000000000" pitchFamily="2" charset="2"/>
              </a:rPr>
              <a:t>リンカータブ </a:t>
            </a:r>
            <a:r>
              <a:rPr lang="en-US" altLang="ja-JP" sz="1400" dirty="0" smtClean="0">
                <a:solidFill>
                  <a:srgbClr val="00B050"/>
                </a:solidFill>
                <a:sym typeface="Wingdings" panose="05000000000000000000" pitchFamily="2" charset="2"/>
              </a:rPr>
              <a:t>&gt; </a:t>
            </a:r>
            <a:r>
              <a:rPr lang="ja-JP" altLang="en-US" sz="1400" dirty="0" smtClean="0">
                <a:solidFill>
                  <a:srgbClr val="00B050"/>
                </a:solidFill>
                <a:sym typeface="Wingdings" panose="05000000000000000000" pitchFamily="2" charset="2"/>
              </a:rPr>
              <a:t>全般 </a:t>
            </a:r>
            <a:r>
              <a:rPr lang="en-US" altLang="ja-JP" sz="1400" dirty="0" smtClean="0">
                <a:solidFill>
                  <a:srgbClr val="00B050"/>
                </a:solidFill>
                <a:sym typeface="Wingdings" panose="05000000000000000000" pitchFamily="2" charset="2"/>
              </a:rPr>
              <a:t>&gt; </a:t>
            </a:r>
            <a:r>
              <a:rPr lang="ja-JP" altLang="en-US" sz="1400" dirty="0" smtClean="0">
                <a:solidFill>
                  <a:srgbClr val="00B050"/>
                </a:solidFill>
                <a:sym typeface="Wingdings" panose="05000000000000000000" pitchFamily="2" charset="2"/>
              </a:rPr>
              <a:t>追加のライブラリディレクトリ </a:t>
            </a:r>
            <a:r>
              <a:rPr lang="ja-JP" altLang="en-US" sz="1400" dirty="0" smtClean="0">
                <a:sym typeface="Wingdings" panose="05000000000000000000" pitchFamily="2" charset="2"/>
              </a:rPr>
              <a:t>に 「</a:t>
            </a:r>
            <a:r>
              <a:rPr lang="en-US" altLang="ja-JP" sz="1400" dirty="0">
                <a:sym typeface="Wingdings" panose="05000000000000000000" pitchFamily="2" charset="2"/>
              </a:rPr>
              <a:t> ./3rdParty/</a:t>
            </a:r>
            <a:r>
              <a:rPr lang="en-US" altLang="ja-JP" sz="1400" dirty="0" err="1">
                <a:sym typeface="Wingdings" panose="05000000000000000000" pitchFamily="2" charset="2"/>
              </a:rPr>
              <a:t>glew</a:t>
            </a:r>
            <a:r>
              <a:rPr lang="en-US" altLang="ja-JP" sz="1400" dirty="0">
                <a:sym typeface="Wingdings" panose="05000000000000000000" pitchFamily="2" charset="2"/>
              </a:rPr>
              <a:t>/lib/Release/x64 </a:t>
            </a:r>
            <a:r>
              <a:rPr lang="ja-JP" altLang="en-US" sz="1400" dirty="0" smtClean="0">
                <a:sym typeface="Wingdings" panose="05000000000000000000" pitchFamily="2" charset="2"/>
              </a:rPr>
              <a:t>」</a:t>
            </a:r>
            <a:r>
              <a:rPr lang="ja-JP" altLang="en-US" sz="1400" dirty="0">
                <a:sym typeface="Wingdings" panose="05000000000000000000" pitchFamily="2" charset="2"/>
              </a:rPr>
              <a:t>を</a:t>
            </a:r>
            <a:r>
              <a:rPr lang="ja-JP" altLang="en-US" sz="1400" dirty="0" smtClean="0">
                <a:sym typeface="Wingdings" panose="05000000000000000000" pitchFamily="2" charset="2"/>
              </a:rPr>
              <a:t>追加</a:t>
            </a:r>
            <a:endParaRPr lang="en-US" altLang="ja-JP" sz="1400" dirty="0" smtClean="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en-US" altLang="ja-JP" sz="1400" dirty="0" smtClean="0">
                <a:sym typeface="Wingdings" panose="05000000000000000000" pitchFamily="2" charset="2"/>
              </a:rPr>
              <a:t> 3.3. </a:t>
            </a:r>
            <a:r>
              <a:rPr lang="ja-JP" altLang="en-US" sz="1400" dirty="0" smtClean="0">
                <a:solidFill>
                  <a:srgbClr val="00B050"/>
                </a:solidFill>
                <a:sym typeface="Wingdings" panose="05000000000000000000" pitchFamily="2" charset="2"/>
              </a:rPr>
              <a:t>リンカータブ </a:t>
            </a:r>
            <a:r>
              <a:rPr lang="en-US" altLang="ja-JP" sz="1400" dirty="0" smtClean="0">
                <a:solidFill>
                  <a:srgbClr val="00B050"/>
                </a:solidFill>
                <a:sym typeface="Wingdings" panose="05000000000000000000" pitchFamily="2" charset="2"/>
              </a:rPr>
              <a:t>&gt; </a:t>
            </a:r>
            <a:r>
              <a:rPr lang="ja-JP" altLang="en-US" sz="1400" dirty="0" smtClean="0">
                <a:solidFill>
                  <a:srgbClr val="00B050"/>
                </a:solidFill>
                <a:sym typeface="Wingdings" panose="05000000000000000000" pitchFamily="2" charset="2"/>
              </a:rPr>
              <a:t>入力 </a:t>
            </a:r>
            <a:r>
              <a:rPr lang="en-US" altLang="ja-JP" sz="1400" dirty="0" smtClean="0">
                <a:solidFill>
                  <a:srgbClr val="00B050"/>
                </a:solidFill>
                <a:sym typeface="Wingdings" panose="05000000000000000000" pitchFamily="2" charset="2"/>
              </a:rPr>
              <a:t>&gt; </a:t>
            </a:r>
            <a:r>
              <a:rPr lang="ja-JP" altLang="en-US" sz="1400" dirty="0" smtClean="0">
                <a:solidFill>
                  <a:srgbClr val="00B050"/>
                </a:solidFill>
                <a:sym typeface="Wingdings" panose="05000000000000000000" pitchFamily="2" charset="2"/>
              </a:rPr>
              <a:t>追加の依存ファイル</a:t>
            </a:r>
            <a:r>
              <a:rPr lang="ja-JP" altLang="en-US" sz="1400" dirty="0" smtClean="0">
                <a:sym typeface="Wingdings" panose="05000000000000000000" pitchFamily="2" charset="2"/>
              </a:rPr>
              <a:t> に「</a:t>
            </a:r>
            <a:r>
              <a:rPr lang="en-US" altLang="ja-JP" sz="1400" dirty="0">
                <a:sym typeface="Wingdings" panose="05000000000000000000" pitchFamily="2" charset="2"/>
              </a:rPr>
              <a:t>glew32.lib</a:t>
            </a:r>
            <a:r>
              <a:rPr lang="ja-JP" altLang="en-US" sz="1400" dirty="0" smtClean="0">
                <a:sym typeface="Wingdings" panose="05000000000000000000" pitchFamily="2" charset="2"/>
              </a:rPr>
              <a:t>」を追加</a:t>
            </a:r>
            <a:endParaRPr lang="en-US" altLang="ja-JP" sz="1400" dirty="0" smtClean="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en-US" altLang="ja-JP" sz="1400" dirty="0" smtClean="0">
                <a:sym typeface="Wingdings" panose="05000000000000000000" pitchFamily="2" charset="2"/>
              </a:rPr>
              <a:t> 3.4. </a:t>
            </a:r>
            <a:r>
              <a:rPr lang="en-US" altLang="ja-JP" sz="1400" dirty="0" err="1" smtClean="0">
                <a:sym typeface="Wingdings" panose="05000000000000000000" pitchFamily="2" charset="2"/>
              </a:rPr>
              <a:t>glew</a:t>
            </a:r>
            <a:r>
              <a:rPr lang="en-US" altLang="ja-JP" sz="1400" dirty="0" smtClean="0">
                <a:sym typeface="Wingdings" panose="05000000000000000000" pitchFamily="2" charset="2"/>
              </a:rPr>
              <a:t>/bin/Release/x64 </a:t>
            </a:r>
            <a:r>
              <a:rPr lang="ja-JP" altLang="en-US" sz="1400" dirty="0" smtClean="0">
                <a:sym typeface="Wingdings" panose="05000000000000000000" pitchFamily="2" charset="2"/>
              </a:rPr>
              <a:t>内の </a:t>
            </a:r>
            <a:r>
              <a:rPr lang="en-US" altLang="ja-JP" sz="1400" dirty="0" smtClean="0">
                <a:sym typeface="Wingdings" panose="05000000000000000000" pitchFamily="2" charset="2"/>
              </a:rPr>
              <a:t>glew32.dll </a:t>
            </a:r>
            <a:r>
              <a:rPr lang="ja-JP" altLang="en-US" sz="1400" dirty="0" smtClean="0">
                <a:sym typeface="Wingdings" panose="05000000000000000000" pitchFamily="2" charset="2"/>
              </a:rPr>
              <a:t>を，プロジェクトトップ</a:t>
            </a:r>
            <a:r>
              <a:rPr lang="en-US" altLang="ja-JP" sz="1400" dirty="0" smtClean="0">
                <a:sym typeface="Wingdings" panose="05000000000000000000" pitchFamily="2" charset="2"/>
              </a:rPr>
              <a:t>/x64/Release</a:t>
            </a:r>
            <a:r>
              <a:rPr lang="ja-JP" altLang="en-US" sz="1400" dirty="0" smtClean="0">
                <a:sym typeface="Wingdings" panose="05000000000000000000" pitchFamily="2" charset="2"/>
              </a:rPr>
              <a:t>フォルダにコピー</a:t>
            </a:r>
            <a:endParaRPr lang="en-US" altLang="ja-JP" sz="1400" dirty="0">
              <a:sym typeface="Wingdings" panose="05000000000000000000" pitchFamily="2" charset="2"/>
            </a:endParaRPr>
          </a:p>
          <a:p>
            <a:pPr marL="0" indent="0">
              <a:spcBef>
                <a:spcPts val="600"/>
              </a:spcBef>
              <a:buNone/>
            </a:pPr>
            <a:r>
              <a:rPr lang="ja-JP" altLang="en-US" sz="1400" dirty="0">
                <a:sym typeface="Wingdings" panose="05000000000000000000" pitchFamily="2" charset="2"/>
              </a:rPr>
              <a:t> </a:t>
            </a:r>
            <a:r>
              <a:rPr lang="ja-JP" altLang="en-US" sz="1400" dirty="0" smtClean="0">
                <a:sym typeface="Wingdings" panose="05000000000000000000" pitchFamily="2" charset="2"/>
              </a:rPr>
              <a:t> </a:t>
            </a:r>
            <a:r>
              <a:rPr lang="en-US" altLang="ja-JP" sz="1400" dirty="0" smtClean="0">
                <a:sym typeface="Wingdings" panose="05000000000000000000" pitchFamily="2" charset="2"/>
              </a:rPr>
              <a:t>3.5. </a:t>
            </a:r>
            <a:r>
              <a:rPr lang="en-US" altLang="ja-JP" sz="1400" dirty="0" smtClean="0">
                <a:solidFill>
                  <a:srgbClr val="00B050"/>
                </a:solidFill>
                <a:sym typeface="Wingdings" panose="05000000000000000000" pitchFamily="2" charset="2"/>
              </a:rPr>
              <a:t>C/C++ &gt; </a:t>
            </a:r>
            <a:r>
              <a:rPr lang="ja-JP" altLang="en-US" sz="1400" dirty="0" smtClean="0">
                <a:solidFill>
                  <a:srgbClr val="00B050"/>
                </a:solidFill>
                <a:sym typeface="Wingdings" panose="05000000000000000000" pitchFamily="2" charset="2"/>
              </a:rPr>
              <a:t>コード生成タブ </a:t>
            </a:r>
            <a:r>
              <a:rPr lang="en-US" altLang="ja-JP" sz="1400" dirty="0" smtClean="0">
                <a:solidFill>
                  <a:srgbClr val="00B050"/>
                </a:solidFill>
                <a:sym typeface="Wingdings" panose="05000000000000000000" pitchFamily="2" charset="2"/>
              </a:rPr>
              <a:t>&gt; </a:t>
            </a:r>
            <a:r>
              <a:rPr lang="ja-JP" altLang="en-US" sz="1400" dirty="0" smtClean="0">
                <a:solidFill>
                  <a:srgbClr val="00B050"/>
                </a:solidFill>
                <a:sym typeface="Wingdings" panose="05000000000000000000" pitchFamily="2" charset="2"/>
              </a:rPr>
              <a:t>ランタイムライブラリ</a:t>
            </a:r>
            <a:r>
              <a:rPr lang="ja-JP" altLang="en-US" sz="1400" dirty="0" smtClean="0">
                <a:sym typeface="Wingdings" panose="05000000000000000000" pitchFamily="2" charset="2"/>
              </a:rPr>
              <a:t>が </a:t>
            </a:r>
            <a:r>
              <a:rPr lang="en-US" altLang="ja-JP" sz="1400" dirty="0" smtClean="0">
                <a:sym typeface="Wingdings" panose="05000000000000000000" pitchFamily="2" charset="2"/>
              </a:rPr>
              <a:t>/MD</a:t>
            </a:r>
            <a:r>
              <a:rPr lang="ja-JP" altLang="en-US" sz="1400" dirty="0">
                <a:sym typeface="Wingdings" panose="05000000000000000000" pitchFamily="2" charset="2"/>
              </a:rPr>
              <a:t> </a:t>
            </a:r>
            <a:r>
              <a:rPr lang="ja-JP" altLang="en-US" sz="1400" dirty="0" smtClean="0">
                <a:sym typeface="Wingdings" panose="05000000000000000000" pitchFamily="2" charset="2"/>
              </a:rPr>
              <a:t>または</a:t>
            </a:r>
            <a:r>
              <a:rPr lang="en-US" altLang="ja-JP" sz="1400" dirty="0" smtClean="0">
                <a:sym typeface="Wingdings" panose="05000000000000000000" pitchFamily="2" charset="2"/>
              </a:rPr>
              <a:t> /</a:t>
            </a:r>
            <a:r>
              <a:rPr lang="en-US" altLang="ja-JP" sz="1400" dirty="0" err="1" smtClean="0">
                <a:sym typeface="Wingdings" panose="05000000000000000000" pitchFamily="2" charset="2"/>
              </a:rPr>
              <a:t>MDd</a:t>
            </a:r>
            <a:r>
              <a:rPr lang="ja-JP" altLang="en-US" sz="1400" dirty="0" smtClean="0">
                <a:sym typeface="Wingdings" panose="05000000000000000000" pitchFamily="2" charset="2"/>
              </a:rPr>
              <a:t>になっている事を確認</a:t>
            </a:r>
            <a:endParaRPr lang="en-US" altLang="ja-JP" sz="1400" dirty="0" smtClean="0">
              <a:sym typeface="Wingdings" panose="05000000000000000000" pitchFamily="2" charset="2"/>
            </a:endParaRPr>
          </a:p>
          <a:p>
            <a:pPr marL="0" indent="0">
              <a:spcBef>
                <a:spcPts val="600"/>
              </a:spcBef>
              <a:buNone/>
            </a:pPr>
            <a:r>
              <a:rPr lang="en-US" altLang="ja-JP" sz="1600" dirty="0" smtClean="0">
                <a:sym typeface="Wingdings" panose="05000000000000000000" pitchFamily="2" charset="2"/>
              </a:rPr>
              <a:t>4. </a:t>
            </a:r>
            <a:r>
              <a:rPr lang="ja-JP" altLang="en-US" sz="1600" dirty="0" smtClean="0">
                <a:sym typeface="Wingdings" panose="05000000000000000000" pitchFamily="2" charset="2"/>
              </a:rPr>
              <a:t>コンパイルを確認しておく</a:t>
            </a:r>
            <a:endParaRPr lang="en-US" altLang="ja-JP" sz="1600" dirty="0">
              <a:sym typeface="Wingdings" panose="05000000000000000000" pitchFamily="2" charset="2"/>
            </a:endParaRPr>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27</a:t>
            </a:fld>
            <a:endParaRPr lang="ja-JP" altLang="en-US"/>
          </a:p>
        </p:txBody>
      </p:sp>
      <p:pic>
        <p:nvPicPr>
          <p:cNvPr id="5" name="図 4"/>
          <p:cNvPicPr>
            <a:picLocks noChangeAspect="1"/>
          </p:cNvPicPr>
          <p:nvPr/>
        </p:nvPicPr>
        <p:blipFill>
          <a:blip r:embed="rId3"/>
          <a:stretch>
            <a:fillRect/>
          </a:stretch>
        </p:blipFill>
        <p:spPr>
          <a:xfrm>
            <a:off x="8203619" y="0"/>
            <a:ext cx="3917151" cy="2383277"/>
          </a:xfrm>
          <a:prstGeom prst="rect">
            <a:avLst/>
          </a:prstGeom>
        </p:spPr>
      </p:pic>
    </p:spTree>
    <p:extLst>
      <p:ext uri="{BB962C8B-B14F-4D97-AF65-F5344CB8AC3E}">
        <p14:creationId xmlns:p14="http://schemas.microsoft.com/office/powerpoint/2010/main" val="38602233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199" y="216270"/>
            <a:ext cx="9434209" cy="644968"/>
          </a:xfrm>
        </p:spPr>
        <p:txBody>
          <a:bodyPr>
            <a:normAutofit fontScale="90000"/>
          </a:bodyPr>
          <a:lstStyle/>
          <a:p>
            <a:r>
              <a:rPr lang="en-US" altLang="ja-JP" dirty="0" err="1" smtClean="0"/>
              <a:t>eigen</a:t>
            </a:r>
            <a:r>
              <a:rPr lang="ja-JP" altLang="en-US" dirty="0" smtClean="0"/>
              <a:t> を入れる</a:t>
            </a:r>
            <a:endParaRPr kumimoji="1" lang="ja-JP" altLang="en-US" dirty="0"/>
          </a:p>
        </p:txBody>
      </p:sp>
      <p:sp>
        <p:nvSpPr>
          <p:cNvPr id="3" name="コンテンツ プレースホルダー 2"/>
          <p:cNvSpPr>
            <a:spLocks noGrp="1"/>
          </p:cNvSpPr>
          <p:nvPr>
            <p:ph idx="1"/>
          </p:nvPr>
        </p:nvSpPr>
        <p:spPr>
          <a:xfrm>
            <a:off x="838200" y="1127050"/>
            <a:ext cx="11214370" cy="5730950"/>
          </a:xfrm>
        </p:spPr>
        <p:txBody>
          <a:bodyPr>
            <a:normAutofit/>
          </a:bodyPr>
          <a:lstStyle/>
          <a:p>
            <a:pPr>
              <a:spcBef>
                <a:spcPts val="600"/>
              </a:spcBef>
            </a:pPr>
            <a:r>
              <a:rPr lang="en-US" altLang="ja-JP" sz="1600" dirty="0" smtClean="0"/>
              <a:t>Eigen</a:t>
            </a:r>
            <a:r>
              <a:rPr lang="ja-JP" altLang="en-US" sz="1600" dirty="0" smtClean="0"/>
              <a:t>とは行列計算ライブラリ</a:t>
            </a:r>
            <a:endParaRPr lang="en-US" altLang="ja-JP" sz="1600" dirty="0" smtClean="0">
              <a:sym typeface="Wingdings" panose="05000000000000000000" pitchFamily="2" charset="2"/>
            </a:endParaRPr>
          </a:p>
          <a:p>
            <a:pPr lvl="1">
              <a:spcBef>
                <a:spcPts val="600"/>
              </a:spcBef>
            </a:pPr>
            <a:r>
              <a:rPr kumimoji="1" lang="en-US" altLang="ja-JP" sz="1200" dirty="0" smtClean="0">
                <a:sym typeface="Wingdings" panose="05000000000000000000" pitchFamily="2" charset="2"/>
              </a:rPr>
              <a:t>10</a:t>
            </a:r>
            <a:r>
              <a:rPr kumimoji="1" lang="ja-JP" altLang="en-US" sz="1200" dirty="0" smtClean="0">
                <a:sym typeface="Wingdings" panose="05000000000000000000" pitchFamily="2" charset="2"/>
              </a:rPr>
              <a:t>くらい前は，ベクトル</a:t>
            </a:r>
            <a:r>
              <a:rPr lang="ja-JP" altLang="en-US" sz="1200" dirty="0">
                <a:sym typeface="Wingdings" panose="05000000000000000000" pitchFamily="2" charset="2"/>
              </a:rPr>
              <a:t>・</a:t>
            </a:r>
            <a:r>
              <a:rPr kumimoji="1" lang="ja-JP" altLang="en-US" sz="1200" dirty="0" smtClean="0">
                <a:sym typeface="Wingdings" panose="05000000000000000000" pitchFamily="2" charset="2"/>
              </a:rPr>
              <a:t>行列ライブラリを自作する人が多かった</a:t>
            </a:r>
            <a:endParaRPr kumimoji="1" lang="en-US" altLang="ja-JP" sz="1200" dirty="0" smtClean="0">
              <a:sym typeface="Wingdings" panose="05000000000000000000" pitchFamily="2" charset="2"/>
            </a:endParaRPr>
          </a:p>
          <a:p>
            <a:pPr lvl="1">
              <a:spcBef>
                <a:spcPts val="600"/>
              </a:spcBef>
            </a:pPr>
            <a:r>
              <a:rPr lang="ja-JP" altLang="en-US" sz="1200" dirty="0">
                <a:sym typeface="Wingdings" panose="05000000000000000000" pitchFamily="2" charset="2"/>
              </a:rPr>
              <a:t>最近</a:t>
            </a:r>
            <a:r>
              <a:rPr lang="ja-JP" altLang="en-US" sz="1200" dirty="0" smtClean="0">
                <a:sym typeface="Wingdings" panose="05000000000000000000" pitchFamily="2" charset="2"/>
              </a:rPr>
              <a:t>は</a:t>
            </a:r>
            <a:r>
              <a:rPr lang="en-US" altLang="ja-JP" sz="1200" dirty="0" smtClean="0">
                <a:sym typeface="Wingdings" panose="05000000000000000000" pitchFamily="2" charset="2"/>
              </a:rPr>
              <a:t>Eigen</a:t>
            </a:r>
            <a:r>
              <a:rPr lang="ja-JP" altLang="en-US" sz="1200" dirty="0" smtClean="0">
                <a:sym typeface="Wingdings" panose="05000000000000000000" pitchFamily="2" charset="2"/>
              </a:rPr>
              <a:t>がいけてるので</a:t>
            </a:r>
            <a:r>
              <a:rPr lang="en-US" altLang="ja-JP" sz="1200" dirty="0" smtClean="0">
                <a:sym typeface="Wingdings" panose="05000000000000000000" pitchFamily="2" charset="2"/>
              </a:rPr>
              <a:t>Eigen</a:t>
            </a:r>
            <a:r>
              <a:rPr lang="ja-JP" altLang="en-US" sz="1200" dirty="0" smtClean="0">
                <a:sym typeface="Wingdings" panose="05000000000000000000" pitchFamily="2" charset="2"/>
              </a:rPr>
              <a:t>を利用する</a:t>
            </a:r>
            <a:endParaRPr lang="en-US" altLang="ja-JP" sz="1200" dirty="0" smtClean="0">
              <a:sym typeface="Wingdings" panose="05000000000000000000" pitchFamily="2" charset="2"/>
            </a:endParaRPr>
          </a:p>
          <a:p>
            <a:pPr lvl="1">
              <a:spcBef>
                <a:spcPts val="600"/>
              </a:spcBef>
            </a:pPr>
            <a:r>
              <a:rPr lang="ja-JP" altLang="en-US" sz="1200" dirty="0" smtClean="0">
                <a:sym typeface="Wingdings" panose="05000000000000000000" pitchFamily="2" charset="2"/>
              </a:rPr>
              <a:t>参考リンク </a:t>
            </a:r>
            <a:r>
              <a:rPr lang="en-US" altLang="ja-JP" sz="1200" dirty="0">
                <a:sym typeface="Wingdings" panose="05000000000000000000" pitchFamily="2" charset="2"/>
              </a:rPr>
              <a:t>: </a:t>
            </a:r>
            <a:r>
              <a:rPr lang="en-US" altLang="ja-JP" sz="1200" dirty="0">
                <a:sym typeface="Wingdings" panose="05000000000000000000" pitchFamily="2" charset="2"/>
                <a:hlinkClick r:id="rId2"/>
              </a:rPr>
              <a:t>http://</a:t>
            </a:r>
            <a:r>
              <a:rPr lang="en-US" altLang="ja-JP" sz="1200" dirty="0" smtClean="0">
                <a:sym typeface="Wingdings" panose="05000000000000000000" pitchFamily="2" charset="2"/>
                <a:hlinkClick r:id="rId2"/>
              </a:rPr>
              <a:t>ankokudan.org/d/dl/pdf/pdf-eigennote.pdf</a:t>
            </a:r>
            <a:endParaRPr lang="en-US" altLang="ja-JP" sz="1600" dirty="0">
              <a:sym typeface="Wingdings" panose="05000000000000000000" pitchFamily="2" charset="2"/>
            </a:endParaRPr>
          </a:p>
          <a:p>
            <a:pPr marL="0" indent="0">
              <a:spcBef>
                <a:spcPts val="600"/>
              </a:spcBef>
              <a:buNone/>
            </a:pPr>
            <a:r>
              <a:rPr lang="en-US" altLang="ja-JP" sz="1600" dirty="0" smtClean="0">
                <a:sym typeface="Wingdings" panose="05000000000000000000" pitchFamily="2" charset="2"/>
              </a:rPr>
              <a:t>1. Eigen</a:t>
            </a:r>
            <a:r>
              <a:rPr lang="ja-JP" altLang="en-US" sz="1600" dirty="0" smtClean="0">
                <a:sym typeface="Wingdings" panose="05000000000000000000" pitchFamily="2" charset="2"/>
              </a:rPr>
              <a:t>フォルダを取得する</a:t>
            </a:r>
            <a:endParaRPr lang="en-US" altLang="ja-JP" sz="1600" dirty="0" smtClean="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en-US" altLang="ja-JP" sz="1400" dirty="0" smtClean="0">
                <a:sym typeface="Wingdings" panose="05000000000000000000" pitchFamily="2" charset="2"/>
              </a:rPr>
              <a:t>     </a:t>
            </a:r>
            <a:r>
              <a:rPr lang="ja-JP" altLang="en-US" sz="1400" dirty="0" smtClean="0">
                <a:sym typeface="Wingdings" panose="05000000000000000000" pitchFamily="2" charset="2"/>
              </a:rPr>
              <a:t>方法</a:t>
            </a:r>
            <a:r>
              <a:rPr lang="en-US" altLang="ja-JP" sz="1400" dirty="0" smtClean="0">
                <a:sym typeface="Wingdings" panose="05000000000000000000" pitchFamily="2" charset="2"/>
              </a:rPr>
              <a:t>1) </a:t>
            </a:r>
            <a:r>
              <a:rPr lang="ja-JP" altLang="en-US" sz="1400" dirty="0" smtClean="0">
                <a:sym typeface="Wingdings" panose="05000000000000000000" pitchFamily="2" charset="2"/>
              </a:rPr>
              <a:t>研究室</a:t>
            </a:r>
            <a:r>
              <a:rPr lang="en-US" altLang="ja-JP" sz="1400" dirty="0" smtClean="0">
                <a:sym typeface="Wingdings" panose="05000000000000000000" pitchFamily="2" charset="2"/>
              </a:rPr>
              <a:t>NAS </a:t>
            </a:r>
            <a:r>
              <a:rPr lang="ja-JP" altLang="en-US" sz="1400" dirty="0">
                <a:sym typeface="Wingdings" panose="05000000000000000000" pitchFamily="2" charset="2"/>
              </a:rPr>
              <a:t> </a:t>
            </a:r>
            <a:r>
              <a:rPr lang="en-US" altLang="ja-JP" sz="1400" dirty="0" smtClean="0">
                <a:sym typeface="Wingdings" panose="05000000000000000000" pitchFamily="2" charset="2"/>
              </a:rPr>
              <a:t>share/</a:t>
            </a:r>
            <a:r>
              <a:rPr lang="en-US" altLang="ja-JP" sz="1400" dirty="0" err="1" smtClean="0">
                <a:sym typeface="Wingdings" panose="05000000000000000000" pitchFamily="2" charset="2"/>
              </a:rPr>
              <a:t>IGProgrammingSrc</a:t>
            </a:r>
            <a:r>
              <a:rPr lang="en-US" altLang="ja-JP" sz="1400" dirty="0" smtClean="0">
                <a:sym typeface="Wingdings" panose="05000000000000000000" pitchFamily="2" charset="2"/>
              </a:rPr>
              <a:t>/3rdParty/Eigen</a:t>
            </a:r>
            <a:r>
              <a:rPr lang="ja-JP" altLang="en-US" sz="1400" dirty="0" smtClean="0">
                <a:sym typeface="Wingdings" panose="05000000000000000000" pitchFamily="2" charset="2"/>
              </a:rPr>
              <a:t> </a:t>
            </a:r>
            <a:endParaRPr lang="en-US" altLang="ja-JP" sz="1400" dirty="0" smtClean="0">
              <a:sym typeface="Wingdings" panose="05000000000000000000" pitchFamily="2" charset="2"/>
            </a:endParaRPr>
          </a:p>
          <a:p>
            <a:pPr marL="0" indent="0">
              <a:spcBef>
                <a:spcPts val="600"/>
              </a:spcBef>
              <a:buNone/>
            </a:pPr>
            <a:r>
              <a:rPr lang="ja-JP" altLang="en-US" sz="1400" dirty="0">
                <a:sym typeface="Wingdings" panose="05000000000000000000" pitchFamily="2" charset="2"/>
              </a:rPr>
              <a:t>　</a:t>
            </a:r>
            <a:r>
              <a:rPr lang="ja-JP" altLang="en-US" sz="1400" dirty="0" smtClean="0">
                <a:sym typeface="Wingdings" panose="05000000000000000000" pitchFamily="2" charset="2"/>
              </a:rPr>
              <a:t>　方法</a:t>
            </a:r>
            <a:r>
              <a:rPr lang="en-US" altLang="ja-JP" sz="1400" dirty="0">
                <a:sym typeface="Wingdings" panose="05000000000000000000" pitchFamily="2" charset="2"/>
              </a:rPr>
              <a:t>2) http://eigen.tuxfamily.org/index.php?title=Main_Page </a:t>
            </a:r>
            <a:r>
              <a:rPr lang="ja-JP" altLang="en-US" sz="1400" dirty="0" smtClean="0">
                <a:sym typeface="Wingdings" panose="05000000000000000000" pitchFamily="2" charset="2"/>
              </a:rPr>
              <a:t>本家からダウンロード</a:t>
            </a:r>
            <a:endParaRPr lang="en-US" altLang="ja-JP" sz="1400" dirty="0">
              <a:sym typeface="Wingdings" panose="05000000000000000000" pitchFamily="2" charset="2"/>
            </a:endParaRPr>
          </a:p>
          <a:p>
            <a:pPr marL="0" indent="0">
              <a:spcBef>
                <a:spcPts val="600"/>
              </a:spcBef>
              <a:buNone/>
            </a:pPr>
            <a:r>
              <a:rPr lang="en-US" altLang="ja-JP" sz="1600" dirty="0" smtClean="0">
                <a:sym typeface="Wingdings" panose="05000000000000000000" pitchFamily="2" charset="2"/>
              </a:rPr>
              <a:t>2. </a:t>
            </a:r>
            <a:r>
              <a:rPr lang="ja-JP" altLang="en-US" sz="1600" dirty="0">
                <a:sym typeface="Wingdings" panose="05000000000000000000" pitchFamily="2" charset="2"/>
              </a:rPr>
              <a:t>手</a:t>
            </a:r>
            <a:r>
              <a:rPr lang="ja-JP" altLang="en-US" sz="1600" dirty="0" smtClean="0">
                <a:sym typeface="Wingdings" panose="05000000000000000000" pitchFamily="2" charset="2"/>
              </a:rPr>
              <a:t>に入れた</a:t>
            </a:r>
            <a:r>
              <a:rPr lang="en-US" altLang="ja-JP" sz="1600" dirty="0" smtClean="0">
                <a:sym typeface="Wingdings" panose="05000000000000000000" pitchFamily="2" charset="2"/>
              </a:rPr>
              <a:t>Eigen</a:t>
            </a:r>
            <a:r>
              <a:rPr lang="ja-JP" altLang="en-US" sz="1600" dirty="0" smtClean="0">
                <a:sym typeface="Wingdings" panose="05000000000000000000" pitchFamily="2" charset="2"/>
              </a:rPr>
              <a:t>フォルダを，</a:t>
            </a:r>
            <a:r>
              <a:rPr lang="ja-JP" altLang="en-US" sz="1600" dirty="0">
                <a:sym typeface="Wingdings" panose="05000000000000000000" pitchFamily="2" charset="2"/>
              </a:rPr>
              <a:t>プロジェクト</a:t>
            </a:r>
            <a:r>
              <a:rPr lang="ja-JP" altLang="en-US" sz="1600" dirty="0" smtClean="0">
                <a:sym typeface="Wingdings" panose="05000000000000000000" pitchFamily="2" charset="2"/>
              </a:rPr>
              <a:t>から見える場所に置く</a:t>
            </a:r>
            <a:endParaRPr lang="en-US" altLang="ja-JP" sz="1600" dirty="0">
              <a:sym typeface="Wingdings" panose="05000000000000000000" pitchFamily="2" charset="2"/>
            </a:endParaRPr>
          </a:p>
          <a:p>
            <a:pPr marL="0" indent="0">
              <a:spcBef>
                <a:spcPts val="600"/>
              </a:spcBef>
              <a:buNone/>
            </a:pPr>
            <a:r>
              <a:rPr lang="en-US" altLang="ja-JP" sz="1600" dirty="0" smtClean="0">
                <a:sym typeface="Wingdings" panose="05000000000000000000" pitchFamily="2" charset="2"/>
              </a:rPr>
              <a:t>     </a:t>
            </a:r>
            <a:r>
              <a:rPr lang="ja-JP" altLang="en-US" sz="1400" dirty="0" smtClean="0">
                <a:sym typeface="Wingdings" panose="05000000000000000000" pitchFamily="2" charset="2"/>
              </a:rPr>
              <a:t>今回は </a:t>
            </a:r>
            <a:r>
              <a:rPr lang="en-US" altLang="ja-JP" sz="1400" dirty="0" err="1" smtClean="0">
                <a:sym typeface="Wingdings" panose="05000000000000000000" pitchFamily="2" charset="2"/>
              </a:rPr>
              <a:t>main.h</a:t>
            </a:r>
            <a:r>
              <a:rPr lang="en-US" altLang="ja-JP" sz="1400" dirty="0" smtClean="0">
                <a:sym typeface="Wingdings" panose="05000000000000000000" pitchFamily="2" charset="2"/>
              </a:rPr>
              <a:t> </a:t>
            </a:r>
            <a:r>
              <a:rPr lang="ja-JP" altLang="en-US" sz="1400" dirty="0" smtClean="0">
                <a:sym typeface="Wingdings" panose="05000000000000000000" pitchFamily="2" charset="2"/>
              </a:rPr>
              <a:t>があるフォルダに，</a:t>
            </a:r>
            <a:r>
              <a:rPr lang="en-US" altLang="ja-JP" sz="1400" dirty="0" smtClean="0">
                <a:sym typeface="Wingdings" panose="05000000000000000000" pitchFamily="2" charset="2"/>
              </a:rPr>
              <a:t>3rdParty</a:t>
            </a:r>
            <a:r>
              <a:rPr lang="ja-JP" altLang="en-US" sz="1400" dirty="0" smtClean="0">
                <a:sym typeface="Wingdings" panose="05000000000000000000" pitchFamily="2" charset="2"/>
              </a:rPr>
              <a:t>というフォルダを作りその中に置く</a:t>
            </a:r>
            <a:r>
              <a:rPr lang="en-US" altLang="ja-JP" sz="1400" dirty="0" smtClean="0">
                <a:sym typeface="Wingdings" panose="05000000000000000000" pitchFamily="2" charset="2"/>
              </a:rPr>
              <a:t> </a:t>
            </a:r>
          </a:p>
          <a:p>
            <a:pPr marL="0" indent="0">
              <a:spcBef>
                <a:spcPts val="600"/>
              </a:spcBef>
              <a:buNone/>
            </a:pPr>
            <a:r>
              <a:rPr lang="ja-JP" altLang="en-US" sz="1400" dirty="0">
                <a:sym typeface="Wingdings" panose="05000000000000000000" pitchFamily="2" charset="2"/>
              </a:rPr>
              <a:t>　</a:t>
            </a:r>
            <a:r>
              <a:rPr lang="ja-JP" altLang="en-US" sz="1400" dirty="0" smtClean="0">
                <a:sym typeface="Wingdings" panose="05000000000000000000" pitchFamily="2" charset="2"/>
              </a:rPr>
              <a:t>　場所 </a:t>
            </a:r>
            <a:r>
              <a:rPr lang="en-US" altLang="ja-JP" sz="1400" dirty="0" smtClean="0">
                <a:sym typeface="Wingdings" panose="05000000000000000000" pitchFamily="2" charset="2"/>
              </a:rPr>
              <a:t>: </a:t>
            </a:r>
            <a:r>
              <a:rPr lang="en-US" altLang="ja-JP" sz="1400" dirty="0" err="1" smtClean="0">
                <a:sym typeface="Wingdings" panose="05000000000000000000" pitchFamily="2" charset="2"/>
              </a:rPr>
              <a:t>ProjectTop</a:t>
            </a:r>
            <a:r>
              <a:rPr lang="en-US" altLang="ja-JP" sz="1400" dirty="0" smtClean="0">
                <a:sym typeface="Wingdings" panose="05000000000000000000" pitchFamily="2" charset="2"/>
              </a:rPr>
              <a:t>/</a:t>
            </a:r>
            <a:r>
              <a:rPr lang="ja-JP" altLang="en-US" sz="1400" dirty="0" smtClean="0">
                <a:sym typeface="Wingdings" panose="05000000000000000000" pitchFamily="2" charset="2"/>
              </a:rPr>
              <a:t>プロジェクト名</a:t>
            </a:r>
            <a:r>
              <a:rPr lang="en-US" altLang="ja-JP" sz="1400" dirty="0" smtClean="0">
                <a:sym typeface="Wingdings" panose="05000000000000000000" pitchFamily="2" charset="2"/>
              </a:rPr>
              <a:t>/3rdParty/Eigen</a:t>
            </a:r>
            <a:r>
              <a:rPr lang="en-US" altLang="ja-JP" sz="1600" dirty="0" smtClean="0">
                <a:sym typeface="Wingdings" panose="05000000000000000000" pitchFamily="2" charset="2"/>
              </a:rPr>
              <a:t> </a:t>
            </a:r>
          </a:p>
          <a:p>
            <a:pPr marL="0" indent="0">
              <a:spcBef>
                <a:spcPts val="600"/>
              </a:spcBef>
              <a:buNone/>
            </a:pPr>
            <a:r>
              <a:rPr lang="en-US" altLang="ja-JP" sz="1600" dirty="0" smtClean="0">
                <a:sym typeface="Wingdings" panose="05000000000000000000" pitchFamily="2" charset="2"/>
              </a:rPr>
              <a:t>3. </a:t>
            </a:r>
            <a:r>
              <a:rPr lang="ja-JP" altLang="en-US" sz="1600" dirty="0" smtClean="0">
                <a:sym typeface="Wingdings" panose="05000000000000000000" pitchFamily="2" charset="2"/>
              </a:rPr>
              <a:t>プロジェクトから</a:t>
            </a:r>
            <a:r>
              <a:rPr lang="en-US" altLang="ja-JP" sz="1600" dirty="0" smtClean="0">
                <a:sym typeface="Wingdings" panose="05000000000000000000" pitchFamily="2" charset="2"/>
              </a:rPr>
              <a:t>Eigen</a:t>
            </a:r>
            <a:r>
              <a:rPr lang="ja-JP" altLang="en-US" sz="1600" dirty="0" smtClean="0">
                <a:sym typeface="Wingdings" panose="05000000000000000000" pitchFamily="2" charset="2"/>
              </a:rPr>
              <a:t>が見えるようにパスを通す</a:t>
            </a:r>
            <a:endParaRPr lang="en-US" altLang="ja-JP" sz="1600" dirty="0" smtClean="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en-US" altLang="ja-JP" sz="1400" dirty="0" smtClean="0">
                <a:sym typeface="Wingdings" panose="05000000000000000000" pitchFamily="2" charset="2"/>
              </a:rPr>
              <a:t> </a:t>
            </a:r>
            <a:r>
              <a:rPr lang="ja-JP" altLang="en-US" sz="1400" dirty="0" smtClean="0">
                <a:sym typeface="Wingdings" panose="05000000000000000000" pitchFamily="2" charset="2"/>
              </a:rPr>
              <a:t>プロパティを開き，左上の構成を</a:t>
            </a:r>
            <a:r>
              <a:rPr lang="en-US" altLang="ja-JP" sz="1400" dirty="0" smtClean="0">
                <a:sym typeface="Wingdings" panose="05000000000000000000" pitchFamily="2" charset="2"/>
              </a:rPr>
              <a:t>『</a:t>
            </a:r>
            <a:r>
              <a:rPr lang="ja-JP" altLang="en-US" sz="1400" dirty="0" smtClean="0">
                <a:sym typeface="Wingdings" panose="05000000000000000000" pitchFamily="2" charset="2"/>
              </a:rPr>
              <a:t>すべての構成</a:t>
            </a:r>
            <a:r>
              <a:rPr lang="en-US" altLang="ja-JP" sz="1400" dirty="0" smtClean="0">
                <a:sym typeface="Wingdings" panose="05000000000000000000" pitchFamily="2" charset="2"/>
              </a:rPr>
              <a:t>』</a:t>
            </a:r>
            <a:r>
              <a:rPr lang="ja-JP" altLang="en-US" sz="1400" dirty="0" smtClean="0">
                <a:sym typeface="Wingdings" panose="05000000000000000000" pitchFamily="2" charset="2"/>
              </a:rPr>
              <a:t>にする</a:t>
            </a:r>
            <a:endParaRPr lang="en-US" altLang="ja-JP" sz="1400" dirty="0" smtClean="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en-US" altLang="ja-JP" sz="1400" dirty="0" smtClean="0">
                <a:sym typeface="Wingdings" panose="05000000000000000000" pitchFamily="2" charset="2"/>
              </a:rPr>
              <a:t> 3.1. </a:t>
            </a:r>
            <a:r>
              <a:rPr lang="en-US" altLang="ja-JP" sz="1400" dirty="0" smtClean="0">
                <a:solidFill>
                  <a:srgbClr val="00B050"/>
                </a:solidFill>
                <a:sym typeface="Wingdings" panose="05000000000000000000" pitchFamily="2" charset="2"/>
              </a:rPr>
              <a:t>C/C++</a:t>
            </a:r>
            <a:r>
              <a:rPr lang="ja-JP" altLang="en-US" sz="1400" dirty="0" smtClean="0">
                <a:solidFill>
                  <a:srgbClr val="00B050"/>
                </a:solidFill>
                <a:sym typeface="Wingdings" panose="05000000000000000000" pitchFamily="2" charset="2"/>
              </a:rPr>
              <a:t>タブ</a:t>
            </a:r>
            <a:r>
              <a:rPr lang="en-US" altLang="ja-JP" sz="1400" dirty="0" smtClean="0">
                <a:solidFill>
                  <a:srgbClr val="00B050"/>
                </a:solidFill>
                <a:sym typeface="Wingdings" panose="05000000000000000000" pitchFamily="2" charset="2"/>
              </a:rPr>
              <a:t> &gt; </a:t>
            </a:r>
            <a:r>
              <a:rPr lang="ja-JP" altLang="en-US" sz="1400" dirty="0" smtClean="0">
                <a:solidFill>
                  <a:srgbClr val="00B050"/>
                </a:solidFill>
                <a:sym typeface="Wingdings" panose="05000000000000000000" pitchFamily="2" charset="2"/>
              </a:rPr>
              <a:t>全般 </a:t>
            </a:r>
            <a:r>
              <a:rPr lang="en-US" altLang="ja-JP" sz="1400" dirty="0" smtClean="0">
                <a:solidFill>
                  <a:srgbClr val="00B050"/>
                </a:solidFill>
                <a:sym typeface="Wingdings" panose="05000000000000000000" pitchFamily="2" charset="2"/>
              </a:rPr>
              <a:t>&gt; </a:t>
            </a:r>
            <a:r>
              <a:rPr lang="ja-JP" altLang="en-US" sz="1400" dirty="0" smtClean="0">
                <a:solidFill>
                  <a:srgbClr val="00B050"/>
                </a:solidFill>
                <a:sym typeface="Wingdings" panose="05000000000000000000" pitchFamily="2" charset="2"/>
              </a:rPr>
              <a:t>追加のインクルードディレクトリ </a:t>
            </a:r>
            <a:r>
              <a:rPr lang="ja-JP" altLang="en-US" sz="1400" dirty="0" smtClean="0">
                <a:sym typeface="Wingdings" panose="05000000000000000000" pitchFamily="2" charset="2"/>
              </a:rPr>
              <a:t>に 「</a:t>
            </a:r>
            <a:r>
              <a:rPr lang="en-US" altLang="ja-JP" sz="1400" dirty="0">
                <a:sym typeface="Wingdings" panose="05000000000000000000" pitchFamily="2" charset="2"/>
              </a:rPr>
              <a:t>./</a:t>
            </a:r>
            <a:r>
              <a:rPr lang="en-US" altLang="ja-JP" sz="1400" dirty="0" smtClean="0">
                <a:sym typeface="Wingdings" panose="05000000000000000000" pitchFamily="2" charset="2"/>
              </a:rPr>
              <a:t>3rdParty/Eigen</a:t>
            </a:r>
            <a:r>
              <a:rPr lang="ja-JP" altLang="en-US" sz="1400" dirty="0" smtClean="0">
                <a:sym typeface="Wingdings" panose="05000000000000000000" pitchFamily="2" charset="2"/>
              </a:rPr>
              <a:t>」を追加</a:t>
            </a:r>
            <a:endParaRPr lang="en-US" altLang="ja-JP" sz="1400" dirty="0" smtClean="0">
              <a:sym typeface="Wingdings" panose="05000000000000000000" pitchFamily="2" charset="2"/>
            </a:endParaRPr>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28</a:t>
            </a:fld>
            <a:endParaRPr lang="ja-JP" altLang="en-US"/>
          </a:p>
        </p:txBody>
      </p:sp>
    </p:spTree>
    <p:extLst>
      <p:ext uri="{BB962C8B-B14F-4D97-AF65-F5344CB8AC3E}">
        <p14:creationId xmlns:p14="http://schemas.microsoft.com/office/powerpoint/2010/main" val="40193013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3200" dirty="0" err="1" smtClean="0"/>
              <a:t>OglForCli</a:t>
            </a:r>
            <a:r>
              <a:rPr kumimoji="1" lang="en-US" altLang="ja-JP" sz="3200" dirty="0" smtClean="0"/>
              <a:t> </a:t>
            </a:r>
            <a:r>
              <a:rPr kumimoji="1" lang="ja-JP" altLang="en-US" sz="3200" dirty="0" smtClean="0"/>
              <a:t>と </a:t>
            </a:r>
            <a:r>
              <a:rPr kumimoji="1" lang="en-US" altLang="ja-JP" sz="3200" dirty="0" err="1" smtClean="0"/>
              <a:t>tmath.h</a:t>
            </a:r>
            <a:r>
              <a:rPr kumimoji="1" lang="en-US" altLang="ja-JP" sz="3200" dirty="0" smtClean="0"/>
              <a:t> </a:t>
            </a:r>
            <a:r>
              <a:rPr kumimoji="1" lang="ja-JP" altLang="en-US" sz="3200" dirty="0" smtClean="0"/>
              <a:t>を入れる</a:t>
            </a:r>
            <a:endParaRPr kumimoji="1" lang="ja-JP" altLang="en-US" sz="3200" dirty="0"/>
          </a:p>
        </p:txBody>
      </p:sp>
      <p:sp>
        <p:nvSpPr>
          <p:cNvPr id="3" name="コンテンツ プレースホルダー 2"/>
          <p:cNvSpPr>
            <a:spLocks noGrp="1"/>
          </p:cNvSpPr>
          <p:nvPr>
            <p:ph idx="1"/>
          </p:nvPr>
        </p:nvSpPr>
        <p:spPr>
          <a:xfrm>
            <a:off x="838200" y="1127051"/>
            <a:ext cx="10515600" cy="1898251"/>
          </a:xfrm>
        </p:spPr>
        <p:txBody>
          <a:bodyPr>
            <a:normAutofit/>
          </a:bodyPr>
          <a:lstStyle/>
          <a:p>
            <a:pPr>
              <a:spcBef>
                <a:spcPts val="600"/>
              </a:spcBef>
            </a:pPr>
            <a:r>
              <a:rPr kumimoji="1" lang="ja-JP" altLang="en-US" sz="1600" dirty="0" smtClean="0"/>
              <a:t>今回は井尻が</a:t>
            </a:r>
            <a:r>
              <a:rPr lang="ja-JP" altLang="en-US" sz="1600" dirty="0"/>
              <a:t>実装</a:t>
            </a:r>
            <a:r>
              <a:rPr kumimoji="1" lang="ja-JP" altLang="en-US" sz="1600" dirty="0" smtClean="0"/>
              <a:t>した </a:t>
            </a:r>
            <a:r>
              <a:rPr lang="en-US" altLang="ja-JP" sz="1600" dirty="0" err="1" smtClean="0"/>
              <a:t>OglForCLI.h</a:t>
            </a:r>
            <a:r>
              <a:rPr lang="en-US" altLang="ja-JP" sz="1600" dirty="0"/>
              <a:t> </a:t>
            </a:r>
            <a:r>
              <a:rPr lang="ja-JP" altLang="en-US" sz="1600" dirty="0" smtClean="0"/>
              <a:t>を利用する</a:t>
            </a:r>
            <a:endParaRPr lang="en-US" altLang="ja-JP" sz="1600" dirty="0" smtClean="0"/>
          </a:p>
          <a:p>
            <a:pPr lvl="1">
              <a:spcBef>
                <a:spcPts val="600"/>
              </a:spcBef>
            </a:pPr>
            <a:r>
              <a:rPr kumimoji="1" lang="en-US" altLang="ja-JP" sz="1400" dirty="0" smtClean="0"/>
              <a:t>OpenGL</a:t>
            </a:r>
            <a:r>
              <a:rPr kumimoji="1" lang="ja-JP" altLang="en-US" sz="1400" dirty="0" smtClean="0"/>
              <a:t>の初期化や描画開始</a:t>
            </a:r>
            <a:r>
              <a:rPr kumimoji="1" lang="en-US" altLang="ja-JP" sz="1400" dirty="0" smtClean="0"/>
              <a:t>/</a:t>
            </a:r>
            <a:r>
              <a:rPr kumimoji="1" lang="ja-JP" altLang="en-US" sz="1400" dirty="0" smtClean="0"/>
              <a:t>描画終了などをまとめたクラス</a:t>
            </a:r>
            <a:endParaRPr kumimoji="1" lang="en-US" altLang="ja-JP" sz="1400" dirty="0" smtClean="0"/>
          </a:p>
          <a:p>
            <a:pPr lvl="1">
              <a:spcBef>
                <a:spcPts val="600"/>
              </a:spcBef>
            </a:pPr>
            <a:r>
              <a:rPr lang="en-US" altLang="ja-JP" sz="1400" dirty="0" smtClean="0"/>
              <a:t>Mouse</a:t>
            </a:r>
            <a:r>
              <a:rPr lang="ja-JP" altLang="en-US" sz="1400" dirty="0" smtClean="0"/>
              <a:t>入力に伴うカメラ回転機能もある</a:t>
            </a:r>
            <a:endParaRPr lang="en-US" altLang="ja-JP" sz="1400" dirty="0" smtClean="0"/>
          </a:p>
          <a:p>
            <a:pPr lvl="1">
              <a:spcBef>
                <a:spcPts val="600"/>
              </a:spcBef>
            </a:pPr>
            <a:r>
              <a:rPr kumimoji="1" lang="ja-JP" altLang="en-US" sz="1400" dirty="0" smtClean="0"/>
              <a:t>中身は簡単なので読んでおくとよい</a:t>
            </a:r>
            <a:endParaRPr kumimoji="1" lang="en-US" altLang="ja-JP" sz="1400" dirty="0" smtClean="0"/>
          </a:p>
          <a:p>
            <a:pPr>
              <a:spcBef>
                <a:spcPts val="600"/>
              </a:spcBef>
            </a:pPr>
            <a:r>
              <a:rPr lang="ja-JP" altLang="en-US" sz="1600" dirty="0" smtClean="0"/>
              <a:t>研究室</a:t>
            </a:r>
            <a:r>
              <a:rPr lang="en-US" altLang="ja-JP" sz="1600" dirty="0" smtClean="0"/>
              <a:t>NAS</a:t>
            </a:r>
            <a:r>
              <a:rPr lang="ja-JP" altLang="en-US" sz="1600" dirty="0" smtClean="0"/>
              <a:t>の </a:t>
            </a:r>
            <a:r>
              <a:rPr lang="en-US" altLang="ja-JP" sz="1600" dirty="0" smtClean="0"/>
              <a:t>share/</a:t>
            </a:r>
            <a:r>
              <a:rPr lang="en-US" altLang="ja-JP" sz="1600" dirty="0" err="1" smtClean="0"/>
              <a:t>IGProgrammingSrc</a:t>
            </a:r>
            <a:r>
              <a:rPr lang="en-US" altLang="ja-JP" sz="1600" dirty="0" smtClean="0"/>
              <a:t>/COMMON </a:t>
            </a:r>
            <a:r>
              <a:rPr lang="ja-JP" altLang="en-US" sz="1600" dirty="0" smtClean="0"/>
              <a:t>フォルダを，</a:t>
            </a:r>
            <a:r>
              <a:rPr lang="en-US" altLang="ja-JP" sz="1600" dirty="0" err="1" smtClean="0"/>
              <a:t>main.h</a:t>
            </a:r>
            <a:r>
              <a:rPr lang="ja-JP" altLang="en-US" sz="1600" dirty="0" smtClean="0"/>
              <a:t>と同じ場所に置く</a:t>
            </a:r>
            <a:endParaRPr lang="en-US" altLang="ja-JP" sz="1600" dirty="0" smtClean="0"/>
          </a:p>
          <a:p>
            <a:pPr>
              <a:spcBef>
                <a:spcPts val="600"/>
              </a:spcBef>
            </a:pPr>
            <a:r>
              <a:rPr lang="ja-JP" altLang="en-US" sz="1800" dirty="0"/>
              <a:t>追加</a:t>
            </a:r>
            <a:r>
              <a:rPr lang="ja-JP" altLang="en-US" sz="1800" dirty="0" smtClean="0"/>
              <a:t>のインクルードディレクトリに</a:t>
            </a:r>
            <a:r>
              <a:rPr lang="en-US" altLang="ja-JP" sz="1800" dirty="0"/>
              <a:t>『</a:t>
            </a:r>
            <a:r>
              <a:rPr lang="en-US" altLang="ja-JP" sz="1800" dirty="0" smtClean="0"/>
              <a:t>./COMMON』</a:t>
            </a:r>
            <a:r>
              <a:rPr lang="ja-JP" altLang="en-US" sz="1800" dirty="0" smtClean="0"/>
              <a:t>を追加</a:t>
            </a:r>
            <a:endParaRPr lang="en-US" altLang="ja-JP" sz="1800" dirty="0" smtClean="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29</a:t>
            </a:fld>
            <a:endParaRPr lang="ja-JP" altLang="en-US"/>
          </a:p>
        </p:txBody>
      </p:sp>
      <p:sp>
        <p:nvSpPr>
          <p:cNvPr id="6" name="正方形/長方形 5"/>
          <p:cNvSpPr/>
          <p:nvPr/>
        </p:nvSpPr>
        <p:spPr>
          <a:xfrm>
            <a:off x="859277" y="3903502"/>
            <a:ext cx="3975370" cy="1569660"/>
          </a:xfrm>
          <a:prstGeom prst="rect">
            <a:avLst/>
          </a:prstGeom>
          <a:solidFill>
            <a:schemeClr val="accent4">
              <a:lumMod val="20000"/>
              <a:lumOff val="80000"/>
            </a:schemeClr>
          </a:solidFill>
        </p:spPr>
        <p:txBody>
          <a:bodyPr wrap="square">
            <a:spAutoFit/>
          </a:bodyPr>
          <a:lstStyle/>
          <a:p>
            <a:r>
              <a:rPr lang="en-US" altLang="ja-JP" sz="1600" dirty="0">
                <a:solidFill>
                  <a:srgbClr val="808080"/>
                </a:solidFill>
                <a:latin typeface="ＭＳ ゴシック" panose="020B0609070205080204" pitchFamily="49" charset="-128"/>
                <a:ea typeface="ＭＳ ゴシック" panose="020B0609070205080204" pitchFamily="49" charset="-128"/>
              </a:rPr>
              <a:t>#include</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A31515"/>
                </a:solidFill>
                <a:latin typeface="ＭＳ ゴシック" panose="020B0609070205080204" pitchFamily="49" charset="-128"/>
                <a:ea typeface="ＭＳ ゴシック" panose="020B0609070205080204" pitchFamily="49" charset="-128"/>
              </a:rPr>
              <a:t>"COMMON/</a:t>
            </a:r>
            <a:r>
              <a:rPr lang="en-US" altLang="ja-JP" sz="1600" dirty="0" err="1">
                <a:solidFill>
                  <a:srgbClr val="A31515"/>
                </a:solidFill>
                <a:latin typeface="ＭＳ ゴシック" panose="020B0609070205080204" pitchFamily="49" charset="-128"/>
                <a:ea typeface="ＭＳ ゴシック" panose="020B0609070205080204" pitchFamily="49" charset="-128"/>
              </a:rPr>
              <a:t>OglForCLI.h</a:t>
            </a:r>
            <a:r>
              <a:rPr lang="en-US" altLang="ja-JP" sz="1600" dirty="0">
                <a:solidFill>
                  <a:srgbClr val="A31515"/>
                </a:solidFill>
                <a:latin typeface="ＭＳ ゴシック" panose="020B0609070205080204" pitchFamily="49" charset="-128"/>
                <a:ea typeface="ＭＳ ゴシック" panose="020B0609070205080204" pitchFamily="49" charset="-128"/>
              </a:rPr>
              <a:t>"</a:t>
            </a:r>
            <a:endParaRPr lang="en-US" altLang="ja-JP" sz="1600" dirty="0">
              <a:solidFill>
                <a:srgbClr val="000000"/>
              </a:solidFill>
              <a:latin typeface="ＭＳ ゴシック" panose="020B0609070205080204" pitchFamily="49" charset="-128"/>
              <a:ea typeface="ＭＳ ゴシック" panose="020B0609070205080204" pitchFamily="49" charset="-128"/>
            </a:endParaRPr>
          </a:p>
          <a:p>
            <a:endParaRPr lang="en-US" altLang="ja-JP" sz="1600" dirty="0" smtClean="0">
              <a:solidFill>
                <a:srgbClr val="000000"/>
              </a:solidFill>
              <a:latin typeface="ＭＳ ゴシック" panose="020B0609070205080204" pitchFamily="49" charset="-128"/>
              <a:ea typeface="ＭＳ ゴシック" panose="020B0609070205080204" pitchFamily="49" charset="-128"/>
            </a:endParaRPr>
          </a:p>
          <a:p>
            <a:r>
              <a:rPr lang="en-US" altLang="ja-JP" sz="1600" dirty="0" smtClean="0">
                <a:solidFill>
                  <a:srgbClr val="000000"/>
                </a:solidFill>
                <a:latin typeface="ＭＳ ゴシック" panose="020B0609070205080204" pitchFamily="49" charset="-128"/>
                <a:ea typeface="ＭＳ ゴシック" panose="020B0609070205080204" pitchFamily="49" charset="-128"/>
              </a:rPr>
              <a:t>//</a:t>
            </a:r>
            <a:r>
              <a:rPr lang="ja-JP" altLang="en-US" sz="1600" dirty="0" smtClean="0">
                <a:solidFill>
                  <a:srgbClr val="000000"/>
                </a:solidFill>
                <a:latin typeface="ＭＳ ゴシック" panose="020B0609070205080204" pitchFamily="49" charset="-128"/>
                <a:ea typeface="ＭＳ ゴシック" panose="020B0609070205080204" pitchFamily="49" charset="-128"/>
              </a:rPr>
              <a:t>中略</a:t>
            </a:r>
            <a:endParaRPr lang="en-US" altLang="ja-JP" sz="1600" dirty="0">
              <a:solidFill>
                <a:srgbClr val="000000"/>
              </a:solidFill>
              <a:latin typeface="ＭＳ ゴシック" panose="020B0609070205080204" pitchFamily="49" charset="-128"/>
              <a:ea typeface="ＭＳ ゴシック" panose="020B0609070205080204" pitchFamily="49" charset="-128"/>
            </a:endParaRPr>
          </a:p>
          <a:p>
            <a:endParaRPr lang="en-US" altLang="ja-JP" sz="1600" dirty="0" smtClean="0">
              <a:solidFill>
                <a:srgbClr val="000000"/>
              </a:solidFill>
              <a:latin typeface="ＭＳ ゴシック" panose="020B0609070205080204" pitchFamily="49" charset="-128"/>
              <a:ea typeface="ＭＳ ゴシック" panose="020B0609070205080204" pitchFamily="49" charset="-128"/>
            </a:endParaRPr>
          </a:p>
          <a:p>
            <a:r>
              <a:rPr lang="en-US" altLang="ja-JP" sz="1600" dirty="0" smtClean="0">
                <a:solidFill>
                  <a:srgbClr val="0000FF"/>
                </a:solidFill>
                <a:latin typeface="ＭＳ ゴシック" panose="020B0609070205080204" pitchFamily="49" charset="-128"/>
                <a:ea typeface="ＭＳ ゴシック" panose="020B0609070205080204" pitchFamily="49" charset="-128"/>
              </a:rPr>
              <a:t>private</a:t>
            </a:r>
            <a:r>
              <a:rPr lang="en-US" altLang="ja-JP" sz="1600" dirty="0">
                <a:solidFill>
                  <a:srgbClr val="000000"/>
                </a:solidFill>
                <a:latin typeface="ＭＳ ゴシック" panose="020B0609070205080204" pitchFamily="49" charset="-128"/>
                <a:ea typeface="ＭＳ ゴシック" panose="020B0609070205080204" pitchFamily="49" charset="-128"/>
              </a:rPr>
              <a:t>: </a:t>
            </a:r>
          </a:p>
          <a:p>
            <a:r>
              <a:rPr lang="ja-JP" altLang="en-US" sz="1600" dirty="0">
                <a:solidFill>
                  <a:srgbClr val="000000"/>
                </a:solidFill>
                <a:latin typeface="ＭＳ ゴシック" panose="020B0609070205080204" pitchFamily="49" charset="-128"/>
                <a:ea typeface="ＭＳ ゴシック" panose="020B0609070205080204" pitchFamily="49" charset="-128"/>
              </a:rPr>
              <a:t> </a:t>
            </a:r>
            <a:r>
              <a:rPr lang="ja-JP" altLang="en-US" sz="1600"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dirty="0" err="1" smtClean="0">
                <a:solidFill>
                  <a:srgbClr val="2B91AF"/>
                </a:solidFill>
                <a:latin typeface="ＭＳ ゴシック" panose="020B0609070205080204" pitchFamily="49" charset="-128"/>
                <a:ea typeface="ＭＳ ゴシック" panose="020B0609070205080204" pitchFamily="49" charset="-128"/>
              </a:rPr>
              <a:t>OglForCLI</a:t>
            </a:r>
            <a:r>
              <a:rPr lang="en-US" altLang="ja-JP" sz="1600"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00"/>
                </a:solidFill>
                <a:latin typeface="ＭＳ ゴシック" panose="020B0609070205080204" pitchFamily="49" charset="-128"/>
                <a:ea typeface="ＭＳ ゴシック" panose="020B0609070205080204" pitchFamily="49" charset="-128"/>
              </a:rPr>
              <a:t>*</a:t>
            </a:r>
            <a:r>
              <a:rPr lang="en-US" altLang="ja-JP" sz="1600" dirty="0" err="1">
                <a:solidFill>
                  <a:srgbClr val="000000"/>
                </a:solidFill>
                <a:latin typeface="ＭＳ ゴシック" panose="020B0609070205080204" pitchFamily="49" charset="-128"/>
                <a:ea typeface="ＭＳ ゴシック" panose="020B0609070205080204" pitchFamily="49" charset="-128"/>
              </a:rPr>
              <a:t>m_ogl</a:t>
            </a:r>
            <a:r>
              <a:rPr lang="en-US" altLang="ja-JP" sz="1600" dirty="0">
                <a:solidFill>
                  <a:srgbClr val="000000"/>
                </a:solidFill>
                <a:latin typeface="ＭＳ ゴシック" panose="020B0609070205080204" pitchFamily="49" charset="-128"/>
                <a:ea typeface="ＭＳ ゴシック" panose="020B0609070205080204" pitchFamily="49" charset="-128"/>
              </a:rPr>
              <a:t>;</a:t>
            </a:r>
            <a:endParaRPr lang="ja-JP" altLang="en-US" sz="1600" dirty="0"/>
          </a:p>
        </p:txBody>
      </p:sp>
      <p:sp>
        <p:nvSpPr>
          <p:cNvPr id="7" name="正方形/長方形 6"/>
          <p:cNvSpPr/>
          <p:nvPr/>
        </p:nvSpPr>
        <p:spPr>
          <a:xfrm>
            <a:off x="859277" y="3458342"/>
            <a:ext cx="4105676" cy="369332"/>
          </a:xfrm>
          <a:prstGeom prst="rect">
            <a:avLst/>
          </a:prstGeom>
        </p:spPr>
        <p:txBody>
          <a:bodyPr wrap="none">
            <a:spAutoFit/>
          </a:bodyPr>
          <a:lstStyle/>
          <a:p>
            <a:pPr>
              <a:spcBef>
                <a:spcPts val="600"/>
              </a:spcBef>
            </a:pPr>
            <a:r>
              <a:rPr lang="en-US" altLang="ja-JP" dirty="0" smtClean="0"/>
              <a:t>1. </a:t>
            </a:r>
            <a:r>
              <a:rPr lang="en-US" altLang="ja-JP" dirty="0" err="1" smtClean="0"/>
              <a:t>MainForm</a:t>
            </a:r>
            <a:r>
              <a:rPr lang="ja-JP" altLang="en-US" dirty="0"/>
              <a:t>クラスの</a:t>
            </a:r>
            <a:r>
              <a:rPr lang="en-US" altLang="ja-JP" dirty="0"/>
              <a:t>field</a:t>
            </a:r>
            <a:r>
              <a:rPr lang="ja-JP" altLang="en-US" dirty="0"/>
              <a:t>に以下を追加</a:t>
            </a:r>
            <a:endParaRPr lang="en-US" altLang="ja-JP" dirty="0"/>
          </a:p>
        </p:txBody>
      </p:sp>
      <p:sp>
        <p:nvSpPr>
          <p:cNvPr id="8" name="正方形/長方形 7"/>
          <p:cNvSpPr/>
          <p:nvPr/>
        </p:nvSpPr>
        <p:spPr>
          <a:xfrm>
            <a:off x="5285240" y="3458342"/>
            <a:ext cx="5307928" cy="369332"/>
          </a:xfrm>
          <a:prstGeom prst="rect">
            <a:avLst/>
          </a:prstGeom>
        </p:spPr>
        <p:txBody>
          <a:bodyPr wrap="none">
            <a:spAutoFit/>
          </a:bodyPr>
          <a:lstStyle/>
          <a:p>
            <a:pPr>
              <a:spcBef>
                <a:spcPts val="600"/>
              </a:spcBef>
            </a:pPr>
            <a:r>
              <a:rPr lang="en-US" altLang="ja-JP" dirty="0" smtClean="0"/>
              <a:t>2. </a:t>
            </a:r>
            <a:r>
              <a:rPr lang="en-US" altLang="ja-JP" dirty="0" err="1" smtClean="0"/>
              <a:t>MainForm</a:t>
            </a:r>
            <a:r>
              <a:rPr lang="ja-JP" altLang="en-US" dirty="0"/>
              <a:t>クラス</a:t>
            </a:r>
            <a:r>
              <a:rPr lang="ja-JP" altLang="en-US" dirty="0" smtClean="0"/>
              <a:t>のコンストラクタに</a:t>
            </a:r>
            <a:r>
              <a:rPr lang="ja-JP" altLang="en-US" dirty="0"/>
              <a:t>以下を追加</a:t>
            </a:r>
            <a:endParaRPr lang="en-US" altLang="ja-JP" dirty="0"/>
          </a:p>
        </p:txBody>
      </p:sp>
      <p:sp>
        <p:nvSpPr>
          <p:cNvPr id="9" name="正方形/長方形 8"/>
          <p:cNvSpPr/>
          <p:nvPr/>
        </p:nvSpPr>
        <p:spPr>
          <a:xfrm>
            <a:off x="5282119" y="3899358"/>
            <a:ext cx="6909881" cy="1384995"/>
          </a:xfrm>
          <a:prstGeom prst="rect">
            <a:avLst/>
          </a:prstGeom>
          <a:solidFill>
            <a:schemeClr val="accent4">
              <a:lumMod val="20000"/>
              <a:lumOff val="80000"/>
            </a:schemeClr>
          </a:solidFill>
        </p:spPr>
        <p:txBody>
          <a:bodyPr wrap="square">
            <a:spAutoFit/>
          </a:bodyPr>
          <a:lstStyle/>
          <a:p>
            <a:r>
              <a:rPr lang="en-US" altLang="ja-JP" sz="1400" dirty="0" err="1">
                <a:solidFill>
                  <a:srgbClr val="000000"/>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0000F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 = 0;</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InitializeComponent</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a:solidFill>
                  <a:srgbClr val="0000FF"/>
                </a:solidFill>
                <a:latin typeface="ＭＳ ゴシック" panose="020B0609070205080204" pitchFamily="49" charset="-128"/>
                <a:ea typeface="ＭＳ ゴシック" panose="020B0609070205080204" pitchFamily="49" charset="-128"/>
              </a:rPr>
              <a:t>new</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OglForCLI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GetDC</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B91AF"/>
                </a:solidFill>
                <a:latin typeface="ＭＳ ゴシック" panose="020B0609070205080204" pitchFamily="49" charset="-128"/>
                <a:ea typeface="ＭＳ ゴシック" panose="020B0609070205080204" pitchFamily="49" charset="-128"/>
              </a:rPr>
              <a:t>HWND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Handle.ToPointer</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p:txBody>
      </p:sp>
      <p:sp>
        <p:nvSpPr>
          <p:cNvPr id="10" name="正方形/長方形 9"/>
          <p:cNvSpPr/>
          <p:nvPr/>
        </p:nvSpPr>
        <p:spPr>
          <a:xfrm>
            <a:off x="5285240" y="5306597"/>
            <a:ext cx="5135124" cy="338554"/>
          </a:xfrm>
          <a:prstGeom prst="rect">
            <a:avLst/>
          </a:prstGeom>
        </p:spPr>
        <p:txBody>
          <a:bodyPr wrap="none">
            <a:spAutoFit/>
          </a:bodyPr>
          <a:lstStyle/>
          <a:p>
            <a:pPr>
              <a:spcBef>
                <a:spcPts val="600"/>
              </a:spcBef>
            </a:pPr>
            <a:r>
              <a:rPr lang="en-US" altLang="ja-JP" sz="1600" dirty="0" smtClean="0"/>
              <a:t>※ </a:t>
            </a:r>
            <a:r>
              <a:rPr lang="en-US" altLang="ja-JP" sz="1600" dirty="0" err="1" smtClean="0"/>
              <a:t>m_main_panel</a:t>
            </a:r>
            <a:r>
              <a:rPr lang="en-US" altLang="ja-JP" sz="1600" dirty="0" smtClean="0"/>
              <a:t> </a:t>
            </a:r>
            <a:r>
              <a:rPr lang="ja-JP" altLang="en-US" sz="1600" dirty="0" smtClean="0"/>
              <a:t>は </a:t>
            </a:r>
            <a:r>
              <a:rPr lang="en-US" altLang="ja-JP" sz="1600" dirty="0" smtClean="0"/>
              <a:t>Form</a:t>
            </a:r>
            <a:r>
              <a:rPr lang="ja-JP" altLang="en-US" sz="1600" dirty="0" smtClean="0"/>
              <a:t>においた</a:t>
            </a:r>
            <a:r>
              <a:rPr lang="en-US" altLang="ja-JP" sz="1600" dirty="0" smtClean="0"/>
              <a:t>panel</a:t>
            </a:r>
            <a:r>
              <a:rPr lang="ja-JP" altLang="en-US" sz="1600" dirty="0" smtClean="0"/>
              <a:t>のインスタンス</a:t>
            </a:r>
            <a:endParaRPr lang="en-US" altLang="ja-JP" sz="1600" dirty="0" smtClean="0"/>
          </a:p>
        </p:txBody>
      </p:sp>
    </p:spTree>
    <p:extLst>
      <p:ext uri="{BB962C8B-B14F-4D97-AF65-F5344CB8AC3E}">
        <p14:creationId xmlns:p14="http://schemas.microsoft.com/office/powerpoint/2010/main" val="17228185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Programing Boot up</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目的 </a:t>
            </a:r>
            <a:r>
              <a:rPr lang="en-US" altLang="ja-JP" dirty="0" smtClean="0"/>
              <a:t> </a:t>
            </a:r>
          </a:p>
          <a:p>
            <a:pPr lvl="1">
              <a:spcBef>
                <a:spcPts val="600"/>
              </a:spcBef>
            </a:pPr>
            <a:r>
              <a:rPr lang="ja-JP" altLang="en-US" sz="2000" dirty="0" smtClean="0"/>
              <a:t>ゼロから対話的なソフトウエアを作る経験を積む</a:t>
            </a:r>
            <a:r>
              <a:rPr lang="en-US" altLang="ja-JP" sz="2000" dirty="0" smtClean="0"/>
              <a:t> </a:t>
            </a:r>
          </a:p>
          <a:p>
            <a:pPr lvl="1">
              <a:spcBef>
                <a:spcPts val="600"/>
              </a:spcBef>
            </a:pPr>
            <a:r>
              <a:rPr lang="ja-JP" altLang="en-US" sz="2000" dirty="0" smtClean="0"/>
              <a:t>研究に耐えうる実装能力をつける</a:t>
            </a:r>
            <a:endParaRPr lang="en-US" altLang="ja-JP" sz="2000" dirty="0"/>
          </a:p>
          <a:p>
            <a:pPr lvl="1">
              <a:spcBef>
                <a:spcPts val="600"/>
              </a:spcBef>
            </a:pPr>
            <a:r>
              <a:rPr lang="ja-JP" altLang="en-US" sz="2000" dirty="0" smtClean="0"/>
              <a:t>オブジェクト指向に慣れる</a:t>
            </a:r>
            <a:endParaRPr lang="en-US" altLang="ja-JP" sz="2000" dirty="0" smtClean="0"/>
          </a:p>
          <a:p>
            <a:r>
              <a:rPr lang="ja-JP" altLang="en-US" dirty="0" smtClean="0"/>
              <a:t>言語 </a:t>
            </a:r>
            <a:r>
              <a:rPr lang="en-US" altLang="ja-JP" dirty="0" smtClean="0"/>
              <a:t>: C++ </a:t>
            </a:r>
          </a:p>
          <a:p>
            <a:r>
              <a:rPr kumimoji="1" lang="ja-JP" altLang="en-US" dirty="0" smtClean="0"/>
              <a:t>環境 </a:t>
            </a:r>
            <a:r>
              <a:rPr lang="en-US" altLang="ja-JP" dirty="0" smtClean="0"/>
              <a:t>: Visual studio 2017 </a:t>
            </a:r>
          </a:p>
          <a:p>
            <a:r>
              <a:rPr lang="ja-JP" altLang="en-US" dirty="0" smtClean="0"/>
              <a:t>ライブラリ </a:t>
            </a:r>
            <a:r>
              <a:rPr lang="en-US" altLang="ja-JP" dirty="0" smtClean="0"/>
              <a:t>: OpenGL / C++CLI / </a:t>
            </a:r>
            <a:r>
              <a:rPr lang="en-US" altLang="ja-JP" dirty="0" err="1" smtClean="0"/>
              <a:t>glsl</a:t>
            </a:r>
            <a:endParaRPr lang="en-US" altLang="ja-JP" dirty="0"/>
          </a:p>
          <a:p>
            <a:r>
              <a:rPr lang="ja-JP" altLang="en-US" dirty="0" smtClean="0"/>
              <a:t>作るもの</a:t>
            </a:r>
            <a:endParaRPr lang="en-US" altLang="ja-JP" dirty="0" smtClean="0"/>
          </a:p>
          <a:p>
            <a:pPr lvl="1"/>
            <a:r>
              <a:rPr lang="ja-JP" altLang="en-US" dirty="0" smtClean="0"/>
              <a:t>剛体シミュレータ</a:t>
            </a:r>
            <a:r>
              <a:rPr lang="ja-JP" altLang="en-US" sz="1800" dirty="0" smtClean="0"/>
              <a:t>（ビリヤード・</a:t>
            </a:r>
            <a:r>
              <a:rPr lang="en-US" altLang="ja-JP" sz="1800" dirty="0" smtClean="0"/>
              <a:t>Shape matching</a:t>
            </a:r>
            <a:r>
              <a:rPr lang="ja-JP" altLang="en-US" sz="1800" dirty="0" smtClean="0"/>
              <a:t>・</a:t>
            </a:r>
            <a:r>
              <a:rPr lang="en-US" altLang="ja-JP" sz="1800" dirty="0" smtClean="0"/>
              <a:t>Position based dynamics</a:t>
            </a:r>
            <a:r>
              <a:rPr lang="ja-JP" altLang="en-US" sz="1800" dirty="0" smtClean="0"/>
              <a:t>）</a:t>
            </a:r>
            <a:endParaRPr lang="en-US" altLang="ja-JP" dirty="0" smtClean="0"/>
          </a:p>
          <a:p>
            <a:pPr lvl="1"/>
            <a:r>
              <a:rPr lang="en-US" altLang="ja-JP" dirty="0"/>
              <a:t>Seam carving</a:t>
            </a:r>
          </a:p>
          <a:p>
            <a:pPr lvl="1"/>
            <a:endParaRPr lang="en-US" altLang="ja-JP" dirty="0" smtClean="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a:t>
            </a:fld>
            <a:endParaRPr lang="ja-JP" altLang="en-US"/>
          </a:p>
        </p:txBody>
      </p:sp>
    </p:spTree>
    <p:extLst>
      <p:ext uri="{BB962C8B-B14F-4D97-AF65-F5344CB8AC3E}">
        <p14:creationId xmlns:p14="http://schemas.microsoft.com/office/powerpoint/2010/main" val="14664691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4736" y="187087"/>
            <a:ext cx="7954926" cy="644968"/>
          </a:xfrm>
        </p:spPr>
        <p:txBody>
          <a:bodyPr>
            <a:noAutofit/>
          </a:bodyPr>
          <a:lstStyle/>
          <a:p>
            <a:r>
              <a:rPr lang="en-US" altLang="ja-JP" sz="3200" dirty="0"/>
              <a:t>Form</a:t>
            </a:r>
            <a:r>
              <a:rPr lang="ja-JP" altLang="en-US" sz="3200" dirty="0"/>
              <a:t>の</a:t>
            </a:r>
            <a:r>
              <a:rPr lang="en-US" altLang="ja-JP" sz="3200" dirty="0"/>
              <a:t>panel</a:t>
            </a:r>
            <a:r>
              <a:rPr lang="ja-JP" altLang="en-US" sz="3200" dirty="0"/>
              <a:t>に</a:t>
            </a:r>
            <a:r>
              <a:rPr lang="en-US" altLang="ja-JP" sz="3200" dirty="0"/>
              <a:t>OpenGL</a:t>
            </a:r>
            <a:r>
              <a:rPr lang="ja-JP" altLang="en-US" sz="3200" dirty="0"/>
              <a:t>を表示する </a:t>
            </a:r>
            <a:r>
              <a:rPr lang="en-US" altLang="ja-JP" sz="3200" dirty="0" smtClean="0"/>
              <a:t>1</a:t>
            </a:r>
            <a:endParaRPr kumimoji="1" lang="ja-JP" altLang="en-US" sz="32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30</a:t>
            </a:fld>
            <a:endParaRPr lang="ja-JP" altLang="en-US"/>
          </a:p>
        </p:txBody>
      </p:sp>
      <p:sp>
        <p:nvSpPr>
          <p:cNvPr id="6" name="正方形/長方形 5"/>
          <p:cNvSpPr/>
          <p:nvPr/>
        </p:nvSpPr>
        <p:spPr>
          <a:xfrm>
            <a:off x="616083" y="1374311"/>
            <a:ext cx="4432571" cy="954107"/>
          </a:xfrm>
          <a:prstGeom prst="rect">
            <a:avLst/>
          </a:prstGeom>
          <a:solidFill>
            <a:schemeClr val="accent4">
              <a:lumMod val="20000"/>
              <a:lumOff val="80000"/>
            </a:schemeClr>
          </a:solidFill>
        </p:spPr>
        <p:txBody>
          <a:bodyPr wrap="square">
            <a:spAutoFit/>
          </a:bodyPr>
          <a:lstStyle/>
          <a:p>
            <a:r>
              <a:rPr lang="en-US" altLang="ja-JP" sz="1400" dirty="0">
                <a:solidFill>
                  <a:srgbClr val="808080"/>
                </a:solidFill>
                <a:latin typeface="ＭＳ ゴシック" panose="020B0609070205080204" pitchFamily="49" charset="-128"/>
                <a:ea typeface="ＭＳ ゴシック" panose="020B0609070205080204" pitchFamily="49" charset="-128"/>
              </a:rPr>
              <a:t>#pragma</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comment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lib</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"opengl32.lib"</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808080"/>
                </a:solidFill>
                <a:latin typeface="ＭＳ ゴシック" panose="020B0609070205080204" pitchFamily="49" charset="-128"/>
                <a:ea typeface="ＭＳ ゴシック" panose="020B0609070205080204" pitchFamily="49" charset="-128"/>
              </a:rPr>
              <a:t>#pragma</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comment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lib</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"glu32.lib"</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808080"/>
                </a:solidFill>
                <a:latin typeface="ＭＳ ゴシック" panose="020B0609070205080204" pitchFamily="49" charset="-128"/>
                <a:ea typeface="ＭＳ ゴシック" panose="020B0609070205080204" pitchFamily="49" charset="-128"/>
              </a:rPr>
              <a:t>#pragma</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comment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lib</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"gdi32.lib"</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808080"/>
                </a:solidFill>
                <a:latin typeface="ＭＳ ゴシック" panose="020B0609070205080204" pitchFamily="49" charset="-128"/>
                <a:ea typeface="ＭＳ ゴシック" panose="020B0609070205080204" pitchFamily="49" charset="-128"/>
              </a:rPr>
              <a:t>#pragma</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comment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lib</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"User32.lib"</a:t>
            </a:r>
            <a:r>
              <a:rPr lang="en-US" altLang="ja-JP" sz="1400" dirty="0">
                <a:solidFill>
                  <a:srgbClr val="000000"/>
                </a:solidFill>
                <a:latin typeface="ＭＳ ゴシック" panose="020B0609070205080204" pitchFamily="49" charset="-128"/>
                <a:ea typeface="ＭＳ ゴシック" panose="020B0609070205080204" pitchFamily="49" charset="-128"/>
              </a:rPr>
              <a:t> )</a:t>
            </a:r>
            <a:endParaRPr lang="ja-JP" altLang="en-US" sz="1400" dirty="0"/>
          </a:p>
        </p:txBody>
      </p:sp>
      <p:sp>
        <p:nvSpPr>
          <p:cNvPr id="7" name="正方形/長方形 6"/>
          <p:cNvSpPr/>
          <p:nvPr/>
        </p:nvSpPr>
        <p:spPr>
          <a:xfrm>
            <a:off x="615963" y="987517"/>
            <a:ext cx="4544899" cy="369332"/>
          </a:xfrm>
          <a:prstGeom prst="rect">
            <a:avLst/>
          </a:prstGeom>
        </p:spPr>
        <p:txBody>
          <a:bodyPr wrap="none">
            <a:spAutoFit/>
          </a:bodyPr>
          <a:lstStyle/>
          <a:p>
            <a:pPr>
              <a:spcBef>
                <a:spcPts val="600"/>
              </a:spcBef>
            </a:pPr>
            <a:r>
              <a:rPr lang="en-US" altLang="ja-JP" dirty="0" smtClean="0"/>
              <a:t>3. MainForm.cpp</a:t>
            </a:r>
            <a:r>
              <a:rPr lang="ja-JP" altLang="en-US" dirty="0" smtClean="0"/>
              <a:t>の</a:t>
            </a:r>
            <a:r>
              <a:rPr lang="en-US" altLang="ja-JP" dirty="0" smtClean="0"/>
              <a:t>include</a:t>
            </a:r>
            <a:r>
              <a:rPr lang="ja-JP" altLang="en-US" dirty="0" smtClean="0"/>
              <a:t>の下に以下を追加</a:t>
            </a:r>
            <a:endParaRPr lang="en-US" altLang="ja-JP" dirty="0"/>
          </a:p>
        </p:txBody>
      </p:sp>
      <p:sp>
        <p:nvSpPr>
          <p:cNvPr id="8" name="正方形/長方形 7"/>
          <p:cNvSpPr/>
          <p:nvPr/>
        </p:nvSpPr>
        <p:spPr>
          <a:xfrm>
            <a:off x="596508" y="2582852"/>
            <a:ext cx="5094728" cy="800219"/>
          </a:xfrm>
          <a:prstGeom prst="rect">
            <a:avLst/>
          </a:prstGeom>
        </p:spPr>
        <p:txBody>
          <a:bodyPr wrap="none">
            <a:spAutoFit/>
          </a:bodyPr>
          <a:lstStyle/>
          <a:p>
            <a:r>
              <a:rPr lang="en-US" altLang="ja-JP" dirty="0" smtClean="0"/>
              <a:t>4. </a:t>
            </a:r>
            <a:r>
              <a:rPr lang="en-US" altLang="ja-JP" dirty="0" err="1" smtClean="0"/>
              <a:t>MainForm</a:t>
            </a:r>
            <a:r>
              <a:rPr lang="ja-JP" altLang="en-US" dirty="0" smtClean="0"/>
              <a:t>クラスに以下の関数を追加</a:t>
            </a:r>
            <a:r>
              <a:rPr lang="en-US" altLang="ja-JP" dirty="0" smtClean="0"/>
              <a:t>(public</a:t>
            </a:r>
            <a:r>
              <a:rPr lang="ja-JP" altLang="en-US" dirty="0" smtClean="0"/>
              <a:t>で</a:t>
            </a:r>
            <a:r>
              <a:rPr lang="en-US" altLang="ja-JP" dirty="0" smtClean="0"/>
              <a:t>)</a:t>
            </a:r>
          </a:p>
          <a:p>
            <a:r>
              <a:rPr lang="en-US" altLang="ja-JP" sz="1400" dirty="0" smtClean="0"/>
              <a:t>- </a:t>
            </a:r>
            <a:r>
              <a:rPr lang="ja-JP" altLang="en-US" sz="1400" dirty="0" smtClean="0"/>
              <a:t>これはレンダリング関数</a:t>
            </a:r>
            <a:endParaRPr lang="en-US" altLang="ja-JP" sz="1400" dirty="0" smtClean="0"/>
          </a:p>
          <a:p>
            <a:r>
              <a:rPr lang="en-US" altLang="ja-JP" sz="1400" dirty="0" smtClean="0"/>
              <a:t>- Public</a:t>
            </a:r>
            <a:r>
              <a:rPr lang="ja-JP" altLang="en-US" sz="1400" dirty="0" smtClean="0"/>
              <a:t>にする事で後で外部からも呼べる</a:t>
            </a:r>
            <a:endParaRPr lang="en-US" altLang="ja-JP" sz="1400" dirty="0"/>
          </a:p>
        </p:txBody>
      </p:sp>
      <p:pic>
        <p:nvPicPr>
          <p:cNvPr id="11" name="図 10"/>
          <p:cNvPicPr>
            <a:picLocks noChangeAspect="1"/>
          </p:cNvPicPr>
          <p:nvPr/>
        </p:nvPicPr>
        <p:blipFill>
          <a:blip r:embed="rId2"/>
          <a:stretch>
            <a:fillRect/>
          </a:stretch>
        </p:blipFill>
        <p:spPr>
          <a:xfrm>
            <a:off x="7724572" y="3482604"/>
            <a:ext cx="3141224" cy="2942348"/>
          </a:xfrm>
          <a:prstGeom prst="rect">
            <a:avLst/>
          </a:prstGeom>
        </p:spPr>
      </p:pic>
      <p:sp>
        <p:nvSpPr>
          <p:cNvPr id="12" name="正方形/長方形 11"/>
          <p:cNvSpPr/>
          <p:nvPr/>
        </p:nvSpPr>
        <p:spPr>
          <a:xfrm>
            <a:off x="596629" y="3412098"/>
            <a:ext cx="5337243" cy="3046988"/>
          </a:xfrm>
          <a:prstGeom prst="rect">
            <a:avLst/>
          </a:prstGeom>
          <a:solidFill>
            <a:schemeClr val="accent4">
              <a:lumMod val="20000"/>
              <a:lumOff val="80000"/>
            </a:schemeClr>
          </a:solidFill>
        </p:spPr>
        <p:txBody>
          <a:bodyPr wrap="square">
            <a:spAutoFit/>
          </a:bodyPr>
          <a:lstStyle/>
          <a:p>
            <a:r>
              <a:rPr lang="en-US" altLang="ja-JP" sz="1200" dirty="0" smtClean="0">
                <a:solidFill>
                  <a:srgbClr val="0000FF"/>
                </a:solidFill>
                <a:latin typeface="ＭＳ ゴシック" panose="020B0609070205080204" pitchFamily="49" charset="-128"/>
                <a:ea typeface="ＭＳ ゴシック" panose="020B0609070205080204" pitchFamily="49" charset="-128"/>
              </a:rPr>
              <a:t>void</a:t>
            </a:r>
            <a:r>
              <a:rPr lang="en-US" altLang="ja-JP" sz="1200" dirty="0" smtClean="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000000"/>
                </a:solidFill>
                <a:latin typeface="ＭＳ ゴシック" panose="020B0609070205080204" pitchFamily="49" charset="-128"/>
                <a:ea typeface="ＭＳ ゴシック" panose="020B0609070205080204" pitchFamily="49" charset="-128"/>
              </a:rPr>
              <a:t>RedrawMainPanel</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float</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fovY</a:t>
            </a:r>
            <a:r>
              <a:rPr lang="en-US" altLang="ja-JP" sz="1200" dirty="0">
                <a:solidFill>
                  <a:srgbClr val="000000"/>
                </a:solidFill>
                <a:latin typeface="ＭＳ ゴシック" panose="020B0609070205080204" pitchFamily="49" charset="-128"/>
                <a:ea typeface="ＭＳ ゴシック" panose="020B0609070205080204" pitchFamily="49" charset="-128"/>
              </a:rPr>
              <a:t>     = 45.0;</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float</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nearDist</a:t>
            </a:r>
            <a:r>
              <a:rPr lang="en-US" altLang="ja-JP" sz="1200" dirty="0">
                <a:solidFill>
                  <a:srgbClr val="000000"/>
                </a:solidFill>
                <a:latin typeface="ＭＳ ゴシック" panose="020B0609070205080204" pitchFamily="49" charset="-128"/>
                <a:ea typeface="ＭＳ ゴシック" panose="020B0609070205080204" pitchFamily="49" charset="-128"/>
              </a:rPr>
              <a:t> = 0.1f;</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float</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farDist</a:t>
            </a:r>
            <a:r>
              <a:rPr lang="en-US" altLang="ja-JP" sz="1200" dirty="0">
                <a:solidFill>
                  <a:srgbClr val="000000"/>
                </a:solidFill>
                <a:latin typeface="ＭＳ ゴシック" panose="020B0609070205080204" pitchFamily="49" charset="-128"/>
                <a:ea typeface="ＭＳ ゴシック" panose="020B0609070205080204" pitchFamily="49" charset="-128"/>
              </a:rPr>
              <a:t>  = 1000.0f;</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m_ogl</a:t>
            </a:r>
            <a:r>
              <a:rPr lang="en-US" altLang="ja-JP" sz="1200" dirty="0">
                <a:solidFill>
                  <a:srgbClr val="000000"/>
                </a:solidFill>
                <a:latin typeface="ＭＳ ゴシック" panose="020B0609070205080204" pitchFamily="49" charset="-128"/>
                <a:ea typeface="ＭＳ ゴシック" panose="020B0609070205080204" pitchFamily="49" charset="-128"/>
              </a:rPr>
              <a:t>-&gt;</a:t>
            </a:r>
            <a:r>
              <a:rPr lang="en-US" altLang="ja-JP" sz="1200" dirty="0" err="1">
                <a:solidFill>
                  <a:srgbClr val="000000"/>
                </a:solidFill>
                <a:latin typeface="ＭＳ ゴシック" panose="020B0609070205080204" pitchFamily="49" charset="-128"/>
                <a:ea typeface="ＭＳ ゴシック" panose="020B0609070205080204" pitchFamily="49" charset="-128"/>
              </a:rPr>
              <a:t>OnDrawBegin</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200" dirty="0">
                <a:solidFill>
                  <a:srgbClr val="000000"/>
                </a:solidFill>
                <a:latin typeface="ＭＳ ゴシック" panose="020B0609070205080204" pitchFamily="49" charset="-128"/>
                <a:ea typeface="ＭＳ ゴシック" panose="020B0609070205080204" pitchFamily="49" charset="-128"/>
              </a:rPr>
              <a:t>-&gt;Width, </a:t>
            </a:r>
            <a:r>
              <a:rPr lang="en-US" altLang="ja-JP" sz="12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200" dirty="0">
                <a:solidFill>
                  <a:srgbClr val="000000"/>
                </a:solidFill>
                <a:latin typeface="ＭＳ ゴシック" panose="020B0609070205080204" pitchFamily="49" charset="-128"/>
                <a:ea typeface="ＭＳ ゴシック" panose="020B0609070205080204" pitchFamily="49" charset="-128"/>
              </a:rPr>
              <a:t>-&gt;Height, </a:t>
            </a:r>
            <a:r>
              <a:rPr lang="en-US" altLang="ja-JP" sz="1200" dirty="0" smtClean="0">
                <a:solidFill>
                  <a:srgbClr val="000000"/>
                </a:solidFill>
                <a:latin typeface="ＭＳ ゴシック" panose="020B0609070205080204" pitchFamily="49" charset="-128"/>
                <a:ea typeface="ＭＳ ゴシック" panose="020B0609070205080204" pitchFamily="49" charset="-128"/>
              </a:rPr>
              <a:t>  </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smtClean="0">
                <a:solidFill>
                  <a:srgbClr val="000000"/>
                </a:solidFill>
                <a:latin typeface="ＭＳ ゴシック" panose="020B0609070205080204" pitchFamily="49" charset="-128"/>
                <a:ea typeface="ＭＳ ゴシック" panose="020B0609070205080204" pitchFamily="49" charset="-128"/>
              </a:rPr>
              <a:t>                    </a:t>
            </a:r>
            <a:r>
              <a:rPr lang="en-US" altLang="ja-JP" sz="1200" dirty="0" err="1" smtClean="0">
                <a:solidFill>
                  <a:srgbClr val="000000"/>
                </a:solidFill>
                <a:latin typeface="ＭＳ ゴシック" panose="020B0609070205080204" pitchFamily="49" charset="-128"/>
                <a:ea typeface="ＭＳ ゴシック" panose="020B0609070205080204" pitchFamily="49" charset="-128"/>
              </a:rPr>
              <a:t>fovY</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nearDist</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farDist</a:t>
            </a:r>
            <a:r>
              <a:rPr lang="en-US" altLang="ja-JP" sz="1200" dirty="0" smtClean="0">
                <a:solidFill>
                  <a:srgbClr val="000000"/>
                </a:solidFill>
                <a:latin typeface="ＭＳ ゴシック" panose="020B0609070205080204" pitchFamily="49" charset="-128"/>
                <a:ea typeface="ＭＳ ゴシック" panose="020B0609070205080204" pitchFamily="49" charset="-128"/>
              </a:rPr>
              <a:t>);</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ja-JP" altLang="en-US"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8000"/>
                </a:solidFill>
                <a:latin typeface="ＭＳ ゴシック" panose="020B0609070205080204" pitchFamily="49" charset="-128"/>
                <a:ea typeface="ＭＳ ゴシック" panose="020B0609070205080204" pitchFamily="49" charset="-128"/>
              </a:rPr>
              <a:t>//</a:t>
            </a:r>
            <a:r>
              <a:rPr lang="ja-JP" altLang="en-US" sz="1200" dirty="0">
                <a:solidFill>
                  <a:srgbClr val="008000"/>
                </a:solidFill>
                <a:latin typeface="ＭＳ ゴシック" panose="020B0609070205080204" pitchFamily="49" charset="-128"/>
                <a:ea typeface="ＭＳ ゴシック" panose="020B0609070205080204" pitchFamily="49" charset="-128"/>
              </a:rPr>
              <a:t>ここにレンダリングルーチンを書く</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glBegin</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6F008A"/>
                </a:solidFill>
                <a:latin typeface="ＭＳ ゴシック" panose="020B0609070205080204" pitchFamily="49" charset="-128"/>
                <a:ea typeface="ＭＳ ゴシック" panose="020B0609070205080204" pitchFamily="49" charset="-128"/>
              </a:rPr>
              <a:t>GL_LINES</a:t>
            </a:r>
            <a:r>
              <a:rPr lang="en-US" altLang="ja-JP" sz="1200" dirty="0">
                <a:solidFill>
                  <a:srgbClr val="000000"/>
                </a:solidFill>
                <a:latin typeface="ＭＳ ゴシック" panose="020B0609070205080204" pitchFamily="49" charset="-128"/>
                <a:ea typeface="ＭＳ ゴシック" panose="020B0609070205080204" pitchFamily="49" charset="-128"/>
              </a:rPr>
              <a:t> );</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smtClean="0">
                <a:solidFill>
                  <a:srgbClr val="000000"/>
                </a:solidFill>
                <a:latin typeface="ＭＳ ゴシック" panose="020B0609070205080204" pitchFamily="49" charset="-128"/>
                <a:ea typeface="ＭＳ ゴシック" panose="020B0609070205080204" pitchFamily="49" charset="-128"/>
              </a:rPr>
              <a:t>glColor3d(1,0,0</a:t>
            </a:r>
            <a:r>
              <a:rPr lang="en-US" altLang="ja-JP" sz="1200" dirty="0">
                <a:solidFill>
                  <a:srgbClr val="000000"/>
                </a:solidFill>
                <a:latin typeface="ＭＳ ゴシック" panose="020B0609070205080204" pitchFamily="49" charset="-128"/>
                <a:ea typeface="ＭＳ ゴシック" panose="020B0609070205080204" pitchFamily="49" charset="-128"/>
              </a:rPr>
              <a:t>); glVertex3d(0,0,0); glVertex3d(10,0,0);</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smtClean="0">
                <a:solidFill>
                  <a:srgbClr val="000000"/>
                </a:solidFill>
                <a:latin typeface="ＭＳ ゴシック" panose="020B0609070205080204" pitchFamily="49" charset="-128"/>
                <a:ea typeface="ＭＳ ゴシック" panose="020B0609070205080204" pitchFamily="49" charset="-128"/>
              </a:rPr>
              <a:t>glColor3d(0,1,0</a:t>
            </a:r>
            <a:r>
              <a:rPr lang="en-US" altLang="ja-JP" sz="1200" dirty="0">
                <a:solidFill>
                  <a:srgbClr val="000000"/>
                </a:solidFill>
                <a:latin typeface="ＭＳ ゴシック" panose="020B0609070205080204" pitchFamily="49" charset="-128"/>
                <a:ea typeface="ＭＳ ゴシック" panose="020B0609070205080204" pitchFamily="49" charset="-128"/>
              </a:rPr>
              <a:t>); glVertex3d(0,0,0); glVertex3d(0,10,0);</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smtClean="0">
                <a:solidFill>
                  <a:srgbClr val="000000"/>
                </a:solidFill>
                <a:latin typeface="ＭＳ ゴシック" panose="020B0609070205080204" pitchFamily="49" charset="-128"/>
                <a:ea typeface="ＭＳ ゴシック" panose="020B0609070205080204" pitchFamily="49" charset="-128"/>
              </a:rPr>
              <a:t>glColor3d(0,0,1</a:t>
            </a:r>
            <a:r>
              <a:rPr lang="en-US" altLang="ja-JP" sz="1200" dirty="0">
                <a:solidFill>
                  <a:srgbClr val="000000"/>
                </a:solidFill>
                <a:latin typeface="ＭＳ ゴシック" panose="020B0609070205080204" pitchFamily="49" charset="-128"/>
                <a:ea typeface="ＭＳ ゴシック" panose="020B0609070205080204" pitchFamily="49" charset="-128"/>
              </a:rPr>
              <a:t>); glVertex3d(0,0,0); glVertex3d(0,0,10);</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glEnd</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m_ogl</a:t>
            </a:r>
            <a:r>
              <a:rPr lang="en-US" altLang="ja-JP" sz="1200" dirty="0">
                <a:solidFill>
                  <a:srgbClr val="000000"/>
                </a:solidFill>
                <a:latin typeface="ＭＳ ゴシック" panose="020B0609070205080204" pitchFamily="49" charset="-128"/>
                <a:ea typeface="ＭＳ ゴシック" panose="020B0609070205080204" pitchFamily="49" charset="-128"/>
              </a:rPr>
              <a:t>-&gt;</a:t>
            </a:r>
            <a:r>
              <a:rPr lang="en-US" altLang="ja-JP" sz="1200" dirty="0" err="1">
                <a:solidFill>
                  <a:srgbClr val="000000"/>
                </a:solidFill>
                <a:latin typeface="ＭＳ ゴシック" panose="020B0609070205080204" pitchFamily="49" charset="-128"/>
                <a:ea typeface="ＭＳ ゴシック" panose="020B0609070205080204" pitchFamily="49" charset="-128"/>
              </a:rPr>
              <a:t>OnDrawEnd</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a:t>
            </a:r>
            <a:endParaRPr lang="ja-JP" altLang="en-US" sz="1200" dirty="0"/>
          </a:p>
        </p:txBody>
      </p:sp>
      <p:sp>
        <p:nvSpPr>
          <p:cNvPr id="13" name="正方形/長方形 12"/>
          <p:cNvSpPr/>
          <p:nvPr/>
        </p:nvSpPr>
        <p:spPr>
          <a:xfrm>
            <a:off x="6890304" y="851329"/>
            <a:ext cx="3939733" cy="369332"/>
          </a:xfrm>
          <a:prstGeom prst="rect">
            <a:avLst/>
          </a:prstGeom>
        </p:spPr>
        <p:txBody>
          <a:bodyPr wrap="none">
            <a:spAutoFit/>
          </a:bodyPr>
          <a:lstStyle/>
          <a:p>
            <a:r>
              <a:rPr lang="en-US" altLang="ja-JP" dirty="0"/>
              <a:t>5</a:t>
            </a:r>
            <a:r>
              <a:rPr lang="en-US" altLang="ja-JP" dirty="0" smtClean="0"/>
              <a:t>. Panel</a:t>
            </a:r>
            <a:r>
              <a:rPr lang="ja-JP" altLang="en-US" dirty="0" smtClean="0"/>
              <a:t>の</a:t>
            </a:r>
            <a:r>
              <a:rPr lang="en-US" altLang="ja-JP" dirty="0" smtClean="0"/>
              <a:t>Paint</a:t>
            </a:r>
            <a:r>
              <a:rPr lang="ja-JP" altLang="en-US" dirty="0" smtClean="0"/>
              <a:t>関数を以下の通り更新</a:t>
            </a:r>
            <a:endParaRPr lang="en-US" altLang="ja-JP" sz="1400" dirty="0"/>
          </a:p>
        </p:txBody>
      </p:sp>
      <p:sp>
        <p:nvSpPr>
          <p:cNvPr id="14" name="正方形/長方形 13"/>
          <p:cNvSpPr/>
          <p:nvPr/>
        </p:nvSpPr>
        <p:spPr>
          <a:xfrm>
            <a:off x="6919609" y="1226563"/>
            <a:ext cx="5181600" cy="1384995"/>
          </a:xfrm>
          <a:prstGeom prst="rect">
            <a:avLst/>
          </a:prstGeom>
          <a:solidFill>
            <a:schemeClr val="accent4">
              <a:lumMod val="20000"/>
              <a:lumOff val="80000"/>
            </a:schemeClr>
          </a:solidFill>
        </p:spPr>
        <p:txBody>
          <a:bodyPr wrap="square">
            <a:spAutoFit/>
          </a:bodyPr>
          <a:lstStyle/>
          <a:p>
            <a:r>
              <a:rPr lang="en-US" altLang="ja-JP" sz="1400" dirty="0" smtClean="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m_main_panel_Paint</a:t>
            </a:r>
            <a:r>
              <a:rPr lang="en-US" altLang="ja-JP" sz="1400" dirty="0" smtClean="0">
                <a:solidFill>
                  <a:srgbClr val="000000"/>
                </a:solidFill>
                <a:latin typeface="ＭＳ ゴシック" panose="020B0609070205080204" pitchFamily="49" charset="-128"/>
                <a:ea typeface="ＭＳ ゴシック" panose="020B0609070205080204" pitchFamily="49" charset="-128"/>
              </a:rPr>
              <a:t>(</a:t>
            </a:r>
          </a:p>
          <a:p>
            <a:r>
              <a:rPr lang="ja-JP" altLang="en-US" sz="1400" dirty="0">
                <a:solidFill>
                  <a:srgbClr val="000000"/>
                </a:solidFill>
                <a:latin typeface="ＭＳ ゴシック" panose="020B0609070205080204" pitchFamily="49" charset="-128"/>
                <a:ea typeface="ＭＳ ゴシック" panose="020B0609070205080204" pitchFamily="49" charset="-128"/>
              </a:rPr>
              <a:t>　</a:t>
            </a:r>
            <a:r>
              <a:rPr lang="ja-JP" altLang="en-US" sz="1400" dirty="0" smtClean="0">
                <a:solidFill>
                  <a:srgbClr val="000000"/>
                </a:solidFill>
                <a:latin typeface="ＭＳ ゴシック" panose="020B0609070205080204" pitchFamily="49" charset="-128"/>
                <a:ea typeface="ＭＳ ゴシック" panose="020B0609070205080204" pitchFamily="49" charset="-128"/>
              </a:rPr>
              <a:t>　　　</a:t>
            </a:r>
            <a:r>
              <a:rPr lang="en-US" altLang="ja-JP" sz="1400" dirty="0" smtClean="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a:t>
            </a:r>
            <a:endParaRPr lang="en-US" altLang="ja-JP" sz="1400" dirty="0" smtClean="0">
              <a:solidFill>
                <a:srgbClr val="000000"/>
              </a:solidFill>
              <a:latin typeface="ＭＳ ゴシック" panose="020B0609070205080204" pitchFamily="49" charset="-128"/>
              <a:ea typeface="ＭＳ ゴシック" panose="020B0609070205080204" pitchFamily="49" charset="-128"/>
            </a:endParaRPr>
          </a:p>
          <a:p>
            <a:r>
              <a:rPr lang="ja-JP" altLang="en-US" sz="1400" dirty="0">
                <a:solidFill>
                  <a:srgbClr val="000000"/>
                </a:solidFill>
                <a:latin typeface="ＭＳ ゴシック" panose="020B0609070205080204" pitchFamily="49" charset="-128"/>
                <a:ea typeface="ＭＳ ゴシック" panose="020B0609070205080204" pitchFamily="49" charset="-128"/>
              </a:rPr>
              <a:t>　</a:t>
            </a:r>
            <a:r>
              <a:rPr lang="ja-JP" altLang="en-US" sz="1400" dirty="0" smtClean="0">
                <a:solidFill>
                  <a:srgbClr val="000000"/>
                </a:solidFill>
                <a:latin typeface="ＭＳ ゴシック" panose="020B0609070205080204" pitchFamily="49" charset="-128"/>
                <a:ea typeface="ＭＳ ゴシック" panose="020B0609070205080204" pitchFamily="49" charset="-128"/>
              </a:rPr>
              <a:t>　　　</a:t>
            </a:r>
            <a:r>
              <a:rPr lang="en-US" altLang="ja-JP" sz="1400" dirty="0" smtClean="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000000"/>
                </a:solidFill>
                <a:latin typeface="ＭＳ ゴシック" panose="020B0609070205080204" pitchFamily="49" charset="-128"/>
                <a:ea typeface="ＭＳ ゴシック" panose="020B0609070205080204" pitchFamily="49" charset="-128"/>
              </a:rPr>
              <a:t>::Windows::Forms::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PaintEventArgs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RedrawMainPanel</a:t>
            </a:r>
            <a:r>
              <a:rPr lang="en-US" altLang="ja-JP" sz="1400" dirty="0" smtClean="0">
                <a:solidFill>
                  <a:srgbClr val="000000"/>
                </a:solidFill>
                <a:latin typeface="ＭＳ ゴシック" panose="020B0609070205080204" pitchFamily="49" charset="-128"/>
                <a:ea typeface="ＭＳ ゴシック" panose="020B0609070205080204" pitchFamily="49" charset="-128"/>
              </a:rPr>
              <a:t>();//</a:t>
            </a:r>
            <a:r>
              <a:rPr lang="ja-JP" altLang="en-US" sz="1400" dirty="0" smtClean="0">
                <a:solidFill>
                  <a:srgbClr val="000000"/>
                </a:solidFill>
                <a:latin typeface="ＭＳ ゴシック" panose="020B0609070205080204" pitchFamily="49" charset="-128"/>
                <a:ea typeface="ＭＳ ゴシック" panose="020B0609070205080204" pitchFamily="49" charset="-128"/>
              </a:rPr>
              <a:t>これを呼ぶだけ</a:t>
            </a:r>
            <a:endParaRPr lang="en-US" altLang="ja-JP"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a:t>
            </a:r>
          </a:p>
        </p:txBody>
      </p:sp>
      <p:sp>
        <p:nvSpPr>
          <p:cNvPr id="15" name="正方形/長方形 14"/>
          <p:cNvSpPr/>
          <p:nvPr/>
        </p:nvSpPr>
        <p:spPr>
          <a:xfrm>
            <a:off x="6890304" y="3088690"/>
            <a:ext cx="4567276" cy="369332"/>
          </a:xfrm>
          <a:prstGeom prst="rect">
            <a:avLst/>
          </a:prstGeom>
        </p:spPr>
        <p:txBody>
          <a:bodyPr wrap="none">
            <a:spAutoFit/>
          </a:bodyPr>
          <a:lstStyle/>
          <a:p>
            <a:r>
              <a:rPr lang="en-US" altLang="ja-JP" dirty="0" smtClean="0"/>
              <a:t>6. </a:t>
            </a:r>
            <a:r>
              <a:rPr lang="ja-JP" altLang="en-US" dirty="0" smtClean="0"/>
              <a:t>実行すると以下の通り直線が表示される</a:t>
            </a:r>
            <a:endParaRPr lang="en-US" altLang="ja-JP" sz="1400" dirty="0"/>
          </a:p>
        </p:txBody>
      </p:sp>
    </p:spTree>
    <p:extLst>
      <p:ext uri="{BB962C8B-B14F-4D97-AF65-F5344CB8AC3E}">
        <p14:creationId xmlns:p14="http://schemas.microsoft.com/office/powerpoint/2010/main" val="8370029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4736" y="187087"/>
            <a:ext cx="7954926" cy="644968"/>
          </a:xfrm>
        </p:spPr>
        <p:txBody>
          <a:bodyPr>
            <a:noAutofit/>
          </a:bodyPr>
          <a:lstStyle/>
          <a:p>
            <a:r>
              <a:rPr lang="en-US" altLang="ja-JP" sz="3200" dirty="0"/>
              <a:t>Form</a:t>
            </a:r>
            <a:r>
              <a:rPr lang="ja-JP" altLang="en-US" sz="3200" dirty="0"/>
              <a:t>の</a:t>
            </a:r>
            <a:r>
              <a:rPr lang="en-US" altLang="ja-JP" sz="3200" dirty="0"/>
              <a:t>panel</a:t>
            </a:r>
            <a:r>
              <a:rPr lang="ja-JP" altLang="en-US" sz="3200" dirty="0"/>
              <a:t>に</a:t>
            </a:r>
            <a:r>
              <a:rPr lang="en-US" altLang="ja-JP" sz="3200" dirty="0"/>
              <a:t>OpenGL</a:t>
            </a:r>
            <a:r>
              <a:rPr lang="ja-JP" altLang="en-US" sz="3200" dirty="0"/>
              <a:t>を表示</a:t>
            </a:r>
            <a:r>
              <a:rPr lang="ja-JP" altLang="en-US" sz="3200" dirty="0" smtClean="0"/>
              <a:t>する </a:t>
            </a:r>
            <a:r>
              <a:rPr lang="en-US" altLang="ja-JP" sz="3200" dirty="0" smtClean="0"/>
              <a:t>2</a:t>
            </a:r>
            <a:endParaRPr kumimoji="1" lang="ja-JP" altLang="en-US" sz="32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31</a:t>
            </a:fld>
            <a:endParaRPr lang="ja-JP" altLang="en-US"/>
          </a:p>
        </p:txBody>
      </p:sp>
      <p:sp>
        <p:nvSpPr>
          <p:cNvPr id="7" name="正方形/長方形 6"/>
          <p:cNvSpPr/>
          <p:nvPr/>
        </p:nvSpPr>
        <p:spPr>
          <a:xfrm>
            <a:off x="615963" y="987517"/>
            <a:ext cx="8725466" cy="1077218"/>
          </a:xfrm>
          <a:prstGeom prst="rect">
            <a:avLst/>
          </a:prstGeom>
        </p:spPr>
        <p:txBody>
          <a:bodyPr wrap="none">
            <a:spAutoFit/>
          </a:bodyPr>
          <a:lstStyle/>
          <a:p>
            <a:pPr>
              <a:spcBef>
                <a:spcPts val="600"/>
              </a:spcBef>
            </a:pPr>
            <a:r>
              <a:rPr lang="en-US" altLang="ja-JP" dirty="0" smtClean="0">
                <a:latin typeface="+mj-ea"/>
                <a:ea typeface="+mj-ea"/>
              </a:rPr>
              <a:t>7. </a:t>
            </a:r>
            <a:r>
              <a:rPr lang="ja-JP" altLang="en-US" dirty="0" smtClean="0">
                <a:latin typeface="+mj-ea"/>
                <a:ea typeface="+mj-ea"/>
              </a:rPr>
              <a:t>マウスイベントハンドラを以下の通り書き換える</a:t>
            </a:r>
            <a:endParaRPr lang="en-US" altLang="ja-JP" dirty="0" smtClean="0">
              <a:latin typeface="+mj-ea"/>
              <a:ea typeface="+mj-ea"/>
            </a:endParaRPr>
          </a:p>
          <a:p>
            <a:pPr>
              <a:spcBef>
                <a:spcPts val="600"/>
              </a:spcBef>
            </a:pPr>
            <a:r>
              <a:rPr lang="en-US" altLang="ja-JP" dirty="0" smtClean="0">
                <a:latin typeface="+mj-ea"/>
                <a:ea typeface="+mj-ea"/>
              </a:rPr>
              <a:t>※ </a:t>
            </a:r>
            <a:r>
              <a:rPr lang="en-US" altLang="ja-JP" dirty="0" err="1" smtClean="0">
                <a:solidFill>
                  <a:srgbClr val="000000"/>
                </a:solidFill>
                <a:latin typeface="+mj-ea"/>
                <a:ea typeface="+mj-ea"/>
              </a:rPr>
              <a:t>m_bBtnDown</a:t>
            </a:r>
            <a:r>
              <a:rPr lang="en-US" altLang="ja-JP" dirty="0" smtClean="0">
                <a:solidFill>
                  <a:srgbClr val="000000"/>
                </a:solidFill>
                <a:latin typeface="+mj-ea"/>
                <a:ea typeface="+mj-ea"/>
              </a:rPr>
              <a:t> </a:t>
            </a:r>
            <a:r>
              <a:rPr lang="ja-JP" altLang="en-US" dirty="0" smtClean="0">
                <a:solidFill>
                  <a:srgbClr val="000000"/>
                </a:solidFill>
                <a:latin typeface="+mj-ea"/>
                <a:ea typeface="+mj-ea"/>
              </a:rPr>
              <a:t>は</a:t>
            </a:r>
            <a:r>
              <a:rPr lang="en-US" altLang="ja-JP" dirty="0" smtClean="0">
                <a:solidFill>
                  <a:srgbClr val="000000"/>
                </a:solidFill>
                <a:latin typeface="+mj-ea"/>
                <a:ea typeface="+mj-ea"/>
              </a:rPr>
              <a:t>bool</a:t>
            </a:r>
            <a:r>
              <a:rPr lang="ja-JP" altLang="en-US" dirty="0" smtClean="0">
                <a:solidFill>
                  <a:srgbClr val="000000"/>
                </a:solidFill>
                <a:latin typeface="+mj-ea"/>
                <a:ea typeface="+mj-ea"/>
              </a:rPr>
              <a:t>型のメンバ変数</a:t>
            </a:r>
            <a:endParaRPr lang="en-US" altLang="ja-JP" dirty="0" smtClean="0">
              <a:solidFill>
                <a:srgbClr val="000000"/>
              </a:solidFill>
              <a:latin typeface="+mj-ea"/>
              <a:ea typeface="+mj-ea"/>
            </a:endParaRPr>
          </a:p>
          <a:p>
            <a:pPr>
              <a:spcBef>
                <a:spcPts val="600"/>
              </a:spcBef>
            </a:pPr>
            <a:r>
              <a:rPr lang="ja-JP" altLang="en-US" dirty="0">
                <a:latin typeface="+mj-ea"/>
                <a:ea typeface="+mj-ea"/>
              </a:rPr>
              <a:t>コンパイル</a:t>
            </a:r>
            <a:r>
              <a:rPr lang="ja-JP" altLang="en-US" dirty="0" smtClean="0">
                <a:latin typeface="+mj-ea"/>
                <a:ea typeface="+mj-ea"/>
              </a:rPr>
              <a:t>し</a:t>
            </a:r>
            <a:r>
              <a:rPr lang="ja-JP" altLang="en-US" dirty="0">
                <a:latin typeface="+mj-ea"/>
                <a:ea typeface="+mj-ea"/>
              </a:rPr>
              <a:t>実行</a:t>
            </a:r>
            <a:r>
              <a:rPr lang="ja-JP" altLang="en-US" dirty="0" smtClean="0">
                <a:latin typeface="+mj-ea"/>
                <a:ea typeface="+mj-ea"/>
              </a:rPr>
              <a:t>すると，マウスにより視点変更が可能となっていることがわかる</a:t>
            </a:r>
            <a:endParaRPr lang="en-US" altLang="ja-JP" dirty="0">
              <a:latin typeface="+mj-ea"/>
              <a:ea typeface="+mj-ea"/>
            </a:endParaRPr>
          </a:p>
        </p:txBody>
      </p:sp>
      <p:sp>
        <p:nvSpPr>
          <p:cNvPr id="3" name="正方形/長方形 2"/>
          <p:cNvSpPr/>
          <p:nvPr/>
        </p:nvSpPr>
        <p:spPr>
          <a:xfrm>
            <a:off x="615963" y="1810464"/>
            <a:ext cx="11016343" cy="5047536"/>
          </a:xfrm>
          <a:prstGeom prst="rect">
            <a:avLst/>
          </a:prstGeom>
        </p:spPr>
        <p:txBody>
          <a:bodyPr wrap="square">
            <a:spAutoFit/>
          </a:bodyPr>
          <a:lstStyle/>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m_main_panel_MouseDown</a:t>
            </a:r>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m_bBtnDown</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a:solidFill>
                  <a:srgbClr val="0000FF"/>
                </a:solidFill>
                <a:latin typeface="ＭＳ ゴシック" panose="020B0609070205080204" pitchFamily="49" charset="-128"/>
                <a:ea typeface="ＭＳ ゴシック" panose="020B0609070205080204" pitchFamily="49" charset="-128"/>
              </a:rPr>
              <a:t>true</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-&gt;Button ==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MouseButtons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F4F4F"/>
                </a:solidFill>
                <a:latin typeface="ＭＳ ゴシック" panose="020B0609070205080204" pitchFamily="49" charset="-128"/>
                <a:ea typeface="ＭＳ ゴシック" panose="020B0609070205080204" pitchFamily="49" charset="-128"/>
              </a:rPr>
              <a:t>Left</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BtnDown_Trans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B91AF"/>
                </a:solidFill>
                <a:latin typeface="ＭＳ ゴシック" panose="020B0609070205080204" pitchFamily="49" charset="-128"/>
                <a:ea typeface="ＭＳ ゴシック" panose="020B0609070205080204" pitchFamily="49" charset="-128"/>
              </a:rPr>
              <a:t>EVec2i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-&gt;Button ==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MouseButtons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F4F4F"/>
                </a:solidFill>
                <a:latin typeface="ＭＳ ゴシック" panose="020B0609070205080204" pitchFamily="49" charset="-128"/>
                <a:ea typeface="ＭＳ ゴシック" panose="020B0609070205080204" pitchFamily="49" charset="-128"/>
              </a:rPr>
              <a:t>Middle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BtnDown_Zoom</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2B91AF"/>
                </a:solidFill>
                <a:latin typeface="ＭＳ ゴシック" panose="020B0609070205080204" pitchFamily="49" charset="-128"/>
                <a:ea typeface="ＭＳ ゴシック" panose="020B0609070205080204" pitchFamily="49" charset="-128"/>
              </a:rPr>
              <a:t>EVec2i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-&gt;Button ==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MouseButtons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F4F4F"/>
                </a:solidFill>
                <a:latin typeface="ＭＳ ゴシック" panose="020B0609070205080204" pitchFamily="49" charset="-128"/>
                <a:ea typeface="ＭＳ ゴシック" panose="020B0609070205080204" pitchFamily="49" charset="-128"/>
              </a:rPr>
              <a:t>Right</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BtnDown_Rot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2B91AF"/>
                </a:solidFill>
                <a:latin typeface="ＭＳ ゴシック" panose="020B0609070205080204" pitchFamily="49" charset="-128"/>
                <a:ea typeface="ＭＳ ゴシック" panose="020B0609070205080204" pitchFamily="49" charset="-128"/>
              </a:rPr>
              <a:t>EVec2i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m_main_panel_MouseMove</a:t>
            </a:r>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smtClean="0">
                <a:solidFill>
                  <a:srgbClr val="000000"/>
                </a:solidFill>
                <a:latin typeface="ＭＳ ゴシック" panose="020B0609070205080204" pitchFamily="49" charset="-128"/>
                <a:ea typeface="ＭＳ ゴシック" panose="020B0609070205080204" pitchFamily="49" charset="-128"/>
              </a:rPr>
              <a:t> </a:t>
            </a:r>
            <a:r>
              <a:rPr lang="en-US" altLang="ja-JP" sz="1400" dirty="0" smtClean="0">
                <a:solidFill>
                  <a:srgbClr val="0000FF"/>
                </a:solidFill>
                <a:latin typeface="ＭＳ ゴシック" panose="020B0609070205080204" pitchFamily="49" charset="-128"/>
                <a:ea typeface="ＭＳ ゴシック" panose="020B0609070205080204" pitchFamily="49" charset="-128"/>
              </a:rPr>
              <a:t>if</a:t>
            </a:r>
            <a:r>
              <a:rPr lang="en-US" altLang="ja-JP" sz="1400" dirty="0" smtClean="0">
                <a:solidFill>
                  <a:srgbClr val="000000"/>
                </a:solidFill>
                <a:latin typeface="ＭＳ ゴシック" panose="020B0609070205080204" pitchFamily="49" charset="-128"/>
                <a:ea typeface="ＭＳ ゴシック" panose="020B0609070205080204" pitchFamily="49" charset="-128"/>
              </a:rPr>
              <a:t>(</a:t>
            </a:r>
            <a:r>
              <a:rPr lang="en-US" altLang="ja-JP" sz="1400" dirty="0" err="1" smtClean="0">
                <a:solidFill>
                  <a:srgbClr val="000000"/>
                </a:solidFill>
                <a:latin typeface="ＭＳ ゴシック" panose="020B0609070205080204" pitchFamily="49" charset="-128"/>
                <a:ea typeface="ＭＳ ゴシック" panose="020B0609070205080204" pitchFamily="49" charset="-128"/>
              </a:rPr>
              <a:t>m_bBtnDown</a:t>
            </a:r>
            <a:r>
              <a:rPr lang="en-US" altLang="ja-JP" sz="1400" dirty="0" smtClean="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MouseMove</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B91AF"/>
                </a:solidFill>
                <a:latin typeface="ＭＳ ゴシック" panose="020B0609070205080204" pitchFamily="49" charset="-128"/>
                <a:ea typeface="ＭＳ ゴシック" panose="020B0609070205080204" pitchFamily="49" charset="-128"/>
              </a:rPr>
              <a:t>EVec2i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this</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RedrawMainPanel</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ja-JP" altLang="en-US"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m_main_panel_MouseUp</a:t>
            </a:r>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BtnUp</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m_bBtnDown</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a:solidFill>
                  <a:srgbClr val="0000FF"/>
                </a:solidFill>
                <a:latin typeface="ＭＳ ゴシック" panose="020B0609070205080204" pitchFamily="49" charset="-128"/>
                <a:ea typeface="ＭＳ ゴシック" panose="020B0609070205080204" pitchFamily="49" charset="-128"/>
              </a:rPr>
              <a:t>false</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9492834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Tips</a:t>
            </a:r>
            <a:endParaRPr kumimoji="1" lang="ja-JP" altLang="en-US" dirty="0"/>
          </a:p>
        </p:txBody>
      </p:sp>
      <p:sp>
        <p:nvSpPr>
          <p:cNvPr id="3" name="コンテンツ プレースホルダー 2"/>
          <p:cNvSpPr>
            <a:spLocks noGrp="1"/>
          </p:cNvSpPr>
          <p:nvPr>
            <p:ph idx="1"/>
          </p:nvPr>
        </p:nvSpPr>
        <p:spPr/>
        <p:txBody>
          <a:bodyPr>
            <a:normAutofit/>
          </a:bodyPr>
          <a:lstStyle/>
          <a:p>
            <a:pPr>
              <a:spcBef>
                <a:spcPts val="600"/>
              </a:spcBef>
            </a:pPr>
            <a:r>
              <a:rPr lang="en-US" altLang="ja-JP" sz="2400" dirty="0" err="1" smtClean="0"/>
              <a:t>MainForm</a:t>
            </a:r>
            <a:r>
              <a:rPr lang="ja-JP" altLang="en-US" sz="2400" dirty="0" smtClean="0"/>
              <a:t>に描画関数やマウスリスナを実装するのはあまりきれいでない</a:t>
            </a:r>
            <a:endParaRPr lang="en-US" altLang="ja-JP" sz="2400" dirty="0" smtClean="0"/>
          </a:p>
          <a:p>
            <a:pPr lvl="1">
              <a:spcBef>
                <a:spcPts val="600"/>
              </a:spcBef>
            </a:pPr>
            <a:r>
              <a:rPr lang="ja-JP" altLang="en-US" sz="2000" dirty="0" smtClean="0"/>
              <a:t>通常ひとクラスは一つの役割のみを持たせるべき</a:t>
            </a:r>
            <a:endParaRPr lang="en-US" altLang="ja-JP" sz="2000" dirty="0" smtClean="0"/>
          </a:p>
          <a:p>
            <a:pPr lvl="1">
              <a:spcBef>
                <a:spcPts val="600"/>
              </a:spcBef>
            </a:pPr>
            <a:endParaRPr lang="en-US" altLang="ja-JP" sz="2000" dirty="0"/>
          </a:p>
          <a:p>
            <a:pPr marL="0" indent="0">
              <a:spcBef>
                <a:spcPts val="600"/>
              </a:spcBef>
              <a:buNone/>
            </a:pPr>
            <a:r>
              <a:rPr kumimoji="1" lang="en-US" altLang="ja-JP" sz="2400" dirty="0" smtClean="0">
                <a:sym typeface="Wingdings" panose="05000000000000000000" pitchFamily="2" charset="2"/>
              </a:rPr>
              <a:t> </a:t>
            </a:r>
            <a:r>
              <a:rPr kumimoji="1" lang="en-US" altLang="ja-JP" sz="2400" dirty="0" err="1" smtClean="0"/>
              <a:t>Tcore</a:t>
            </a:r>
            <a:r>
              <a:rPr kumimoji="1" lang="ja-JP" altLang="en-US" sz="2400" dirty="0" smtClean="0"/>
              <a:t>という</a:t>
            </a:r>
            <a:r>
              <a:rPr kumimoji="1" lang="en-US" altLang="ja-JP" sz="2400" dirty="0" smtClean="0"/>
              <a:t>singleton</a:t>
            </a:r>
            <a:r>
              <a:rPr kumimoji="1" lang="ja-JP" altLang="en-US" sz="2400" dirty="0" smtClean="0"/>
              <a:t>クラスを作成し，描画とマウスイベントハンドラの実装をそちらに任せる</a:t>
            </a:r>
            <a:endParaRPr kumimoji="1" lang="en-US" altLang="ja-JP" sz="2400" dirty="0" smtClean="0"/>
          </a:p>
          <a:p>
            <a:pPr lvl="1">
              <a:spcBef>
                <a:spcPts val="600"/>
              </a:spcBef>
            </a:pPr>
            <a:r>
              <a:rPr lang="en-US" altLang="ja-JP" sz="2000" dirty="0" smtClean="0"/>
              <a:t>Form</a:t>
            </a:r>
            <a:r>
              <a:rPr lang="ja-JP" altLang="en-US" sz="2000" dirty="0" smtClean="0"/>
              <a:t>はダイアログの定義に集中し，</a:t>
            </a:r>
            <a:r>
              <a:rPr lang="en-US" altLang="ja-JP" sz="2000" dirty="0" err="1" smtClean="0"/>
              <a:t>Tcore</a:t>
            </a:r>
            <a:r>
              <a:rPr lang="ja-JP" altLang="en-US" sz="2000" dirty="0" smtClean="0"/>
              <a:t>はイベントハンドラの実装と，役割が分かれる</a:t>
            </a:r>
            <a:endParaRPr lang="en-US" altLang="ja-JP" sz="2000" dirty="0"/>
          </a:p>
          <a:p>
            <a:pPr lvl="1">
              <a:spcBef>
                <a:spcPts val="600"/>
              </a:spcBef>
            </a:pPr>
            <a:r>
              <a:rPr lang="ja-JP" altLang="en-US" sz="2000" dirty="0"/>
              <a:t>少</a:t>
            </a:r>
            <a:r>
              <a:rPr lang="ja-JP" altLang="en-US" sz="2000" dirty="0" smtClean="0"/>
              <a:t>しややこしいが，</a:t>
            </a:r>
            <a:r>
              <a:rPr lang="en-US" altLang="ja-JP" sz="2000" dirty="0" smtClean="0"/>
              <a:t>Form</a:t>
            </a:r>
            <a:r>
              <a:rPr lang="ja-JP" altLang="en-US" sz="2000" dirty="0" smtClean="0"/>
              <a:t>は</a:t>
            </a:r>
            <a:r>
              <a:rPr lang="en-US" altLang="ja-JP" sz="2000" dirty="0" smtClean="0"/>
              <a:t>managed</a:t>
            </a:r>
            <a:r>
              <a:rPr lang="ja-JP" altLang="en-US" sz="2000" dirty="0" smtClean="0"/>
              <a:t>クラス</a:t>
            </a:r>
            <a:r>
              <a:rPr lang="en-US" altLang="ja-JP" sz="2000" dirty="0" smtClean="0"/>
              <a:t>, </a:t>
            </a:r>
            <a:r>
              <a:rPr lang="en-US" altLang="ja-JP" sz="2000" dirty="0" err="1" smtClean="0"/>
              <a:t>TCore</a:t>
            </a:r>
            <a:r>
              <a:rPr lang="ja-JP" altLang="en-US" sz="2000" dirty="0" smtClean="0"/>
              <a:t>は</a:t>
            </a:r>
            <a:r>
              <a:rPr lang="en-US" altLang="ja-JP" sz="2000" dirty="0" smtClean="0"/>
              <a:t>unmanaged</a:t>
            </a:r>
            <a:r>
              <a:rPr lang="ja-JP" altLang="en-US" sz="2000" dirty="0" smtClean="0"/>
              <a:t>クラスとなり，</a:t>
            </a:r>
            <a:r>
              <a:rPr lang="en-US" altLang="ja-JP" sz="2000" dirty="0" smtClean="0"/>
              <a:t>.NET framework</a:t>
            </a:r>
            <a:r>
              <a:rPr lang="ja-JP" altLang="en-US" sz="2000" dirty="0" smtClean="0"/>
              <a:t>から離れてコーディングが出来る</a:t>
            </a:r>
            <a:endParaRPr lang="en-US" altLang="ja-JP" sz="2000" dirty="0" smtClean="0"/>
          </a:p>
          <a:p>
            <a:pPr lvl="1">
              <a:spcBef>
                <a:spcPts val="600"/>
              </a:spcBef>
            </a:pPr>
            <a:endParaRPr kumimoji="1" lang="en-US" altLang="ja-JP" sz="2000" dirty="0" smtClean="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32</a:t>
            </a:fld>
            <a:endParaRPr lang="ja-JP" altLang="en-US"/>
          </a:p>
        </p:txBody>
      </p:sp>
    </p:spTree>
    <p:extLst>
      <p:ext uri="{BB962C8B-B14F-4D97-AF65-F5344CB8AC3E}">
        <p14:creationId xmlns:p14="http://schemas.microsoft.com/office/powerpoint/2010/main" val="30645246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endParaRPr kumimoji="1" lang="ja-JP" altLang="en-US"/>
          </a:p>
        </p:txBody>
      </p:sp>
      <p:sp>
        <p:nvSpPr>
          <p:cNvPr id="3" name="コンテンツ プレースホルダー 2"/>
          <p:cNvSpPr>
            <a:spLocks noGrp="1"/>
          </p:cNvSpPr>
          <p:nvPr>
            <p:ph idx="1"/>
          </p:nvPr>
        </p:nvSpPr>
        <p:spPr>
          <a:xfrm>
            <a:off x="838200" y="5593404"/>
            <a:ext cx="10515600" cy="956251"/>
          </a:xfrm>
        </p:spPr>
        <p:txBody>
          <a:bodyPr/>
          <a:lstStyle/>
          <a:p>
            <a:pPr marL="0" indent="0">
              <a:buNone/>
            </a:pPr>
            <a:r>
              <a:rPr lang="en-US" altLang="ja-JP" dirty="0">
                <a:sym typeface="Wingdings" panose="05000000000000000000" pitchFamily="2" charset="2"/>
              </a:rPr>
              <a:t> </a:t>
            </a:r>
            <a:r>
              <a:rPr lang="ja-JP" altLang="en-US" dirty="0">
                <a:sym typeface="Wingdings" panose="05000000000000000000" pitchFamily="2" charset="2"/>
              </a:rPr>
              <a:t>ここまでやったものを </a:t>
            </a:r>
            <a:r>
              <a:rPr lang="en-US" altLang="ja-JP" dirty="0" err="1" smtClean="0">
                <a:sym typeface="Wingdings" panose="05000000000000000000" pitchFamily="2" charset="2"/>
              </a:rPr>
              <a:t>CliOglMinimum</a:t>
            </a:r>
            <a:r>
              <a:rPr lang="ja-JP" altLang="en-US" dirty="0">
                <a:sym typeface="Wingdings" panose="05000000000000000000" pitchFamily="2" charset="2"/>
              </a:rPr>
              <a:t>ブランチにおいて</a:t>
            </a:r>
            <a:r>
              <a:rPr lang="ja-JP" altLang="en-US" dirty="0" smtClean="0">
                <a:sym typeface="Wingdings" panose="05000000000000000000" pitchFamily="2" charset="2"/>
              </a:rPr>
              <a:t>おく</a:t>
            </a:r>
            <a:endParaRPr lang="en-US" altLang="ja-JP"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33</a:t>
            </a:fld>
            <a:endParaRPr lang="ja-JP" altLang="en-US"/>
          </a:p>
        </p:txBody>
      </p:sp>
    </p:spTree>
    <p:extLst>
      <p:ext uri="{BB962C8B-B14F-4D97-AF65-F5344CB8AC3E}">
        <p14:creationId xmlns:p14="http://schemas.microsoft.com/office/powerpoint/2010/main" val="28350608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課題</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lang="ja-JP" altLang="en-US" dirty="0" smtClean="0"/>
              <a:t>ここまでを</a:t>
            </a:r>
            <a:r>
              <a:rPr lang="ja-JP" altLang="en-US" dirty="0"/>
              <a:t>一</a:t>
            </a:r>
            <a:r>
              <a:rPr lang="ja-JP" altLang="en-US" dirty="0" smtClean="0"/>
              <a:t>通り実施して</a:t>
            </a:r>
            <a:r>
              <a:rPr lang="en-US" altLang="ja-JP" dirty="0" smtClean="0"/>
              <a:t>Windows </a:t>
            </a:r>
            <a:r>
              <a:rPr lang="ja-JP" altLang="en-US" dirty="0" smtClean="0"/>
              <a:t>上に</a:t>
            </a:r>
            <a:r>
              <a:rPr lang="en-US" altLang="ja-JP" dirty="0" smtClean="0"/>
              <a:t>OpenGL </a:t>
            </a:r>
            <a:r>
              <a:rPr lang="ja-JP" altLang="en-US" dirty="0" smtClean="0"/>
              <a:t>を書く</a:t>
            </a:r>
            <a:endParaRPr lang="en-US" altLang="ja-JP" dirty="0" smtClean="0"/>
          </a:p>
          <a:p>
            <a:r>
              <a:rPr kumimoji="1" lang="ja-JP" altLang="en-US" dirty="0" smtClean="0"/>
              <a:t>プリミティブを描画する関数を実装する</a:t>
            </a:r>
            <a:r>
              <a:rPr kumimoji="1" lang="en-US" altLang="ja-JP" dirty="0" smtClean="0"/>
              <a:t>!</a:t>
            </a:r>
            <a:endParaRPr lang="en-US" altLang="ja-JP" dirty="0"/>
          </a:p>
          <a:p>
            <a:pPr lvl="1"/>
            <a:r>
              <a:rPr lang="ja-JP" altLang="en-US" dirty="0"/>
              <a:t>正</a:t>
            </a:r>
            <a:r>
              <a:rPr lang="ja-JP" altLang="en-US" dirty="0" smtClean="0"/>
              <a:t>四面体</a:t>
            </a:r>
            <a:endParaRPr kumimoji="1" lang="en-US" altLang="ja-JP" dirty="0" smtClean="0"/>
          </a:p>
          <a:p>
            <a:pPr lvl="1"/>
            <a:r>
              <a:rPr kumimoji="1" lang="ja-JP" altLang="en-US" dirty="0" smtClean="0"/>
              <a:t>球</a:t>
            </a:r>
            <a:endParaRPr lang="en-US" altLang="ja-JP" dirty="0"/>
          </a:p>
          <a:p>
            <a:pPr lvl="1"/>
            <a:r>
              <a:rPr kumimoji="1" lang="ja-JP" altLang="en-US" dirty="0" smtClean="0"/>
              <a:t>など</a:t>
            </a:r>
            <a:endParaRPr kumimoji="1" lang="en-US" altLang="ja-JP" dirty="0" smtClean="0"/>
          </a:p>
          <a:p>
            <a:pPr lvl="1"/>
            <a:endParaRPr lang="en-US" altLang="ja-JP" dirty="0"/>
          </a:p>
          <a:p>
            <a:r>
              <a:rPr kumimoji="1" lang="ja-JP" altLang="en-US" dirty="0" smtClean="0"/>
              <a:t>宿題</a:t>
            </a:r>
            <a:r>
              <a:rPr lang="en-US" altLang="ja-JP" dirty="0"/>
              <a:t> </a:t>
            </a:r>
            <a:r>
              <a:rPr lang="en-US" altLang="ja-JP" dirty="0" smtClean="0"/>
              <a:t>: </a:t>
            </a:r>
            <a:r>
              <a:rPr kumimoji="1" lang="ja-JP" altLang="en-US" dirty="0" smtClean="0"/>
              <a:t>複数物体が運動するシミュレータを作成せよ</a:t>
            </a:r>
            <a:endParaRPr kumimoji="1" lang="en-US" altLang="ja-JP" dirty="0" smtClean="0"/>
          </a:p>
          <a:p>
            <a:pPr lvl="2"/>
            <a:r>
              <a:rPr lang="ja-JP" altLang="en-US" dirty="0" smtClean="0"/>
              <a:t>床面は</a:t>
            </a:r>
            <a:r>
              <a:rPr lang="en-US" altLang="ja-JP" dirty="0" smtClean="0"/>
              <a:t>y=0, y</a:t>
            </a:r>
            <a:r>
              <a:rPr lang="ja-JP" altLang="en-US" dirty="0" smtClean="0"/>
              <a:t>軸が上方向</a:t>
            </a:r>
            <a:endParaRPr lang="en-US" altLang="ja-JP" dirty="0" smtClean="0"/>
          </a:p>
          <a:p>
            <a:pPr lvl="2"/>
            <a:r>
              <a:rPr lang="ja-JP" altLang="en-US" dirty="0" smtClean="0"/>
              <a:t>衝突は可能であれば実施</a:t>
            </a:r>
            <a:endParaRPr lang="en-US" altLang="ja-JP" dirty="0" smtClean="0"/>
          </a:p>
          <a:p>
            <a:pPr lvl="2"/>
            <a:r>
              <a:rPr lang="ja-JP" altLang="en-US" dirty="0" smtClean="0"/>
              <a:t>回転は可能であれば実施</a:t>
            </a:r>
            <a:endParaRPr lang="en-US" altLang="ja-JP" dirty="0" smtClean="0"/>
          </a:p>
          <a:p>
            <a:pPr lvl="2"/>
            <a:r>
              <a:rPr lang="ja-JP" altLang="en-US" dirty="0" smtClean="0"/>
              <a:t>対話操作は可能であれば実施</a:t>
            </a:r>
            <a:endParaRPr lang="en-US" altLang="ja-JP" dirty="0" smtClean="0"/>
          </a:p>
          <a:p>
            <a:pPr lvl="2"/>
            <a:r>
              <a:rPr lang="ja-JP" altLang="en-US" dirty="0"/>
              <a:t>球</a:t>
            </a:r>
            <a:r>
              <a:rPr lang="ja-JP" altLang="en-US" dirty="0" smtClean="0"/>
              <a:t>の追加操作は</a:t>
            </a:r>
            <a:r>
              <a:rPr lang="ja-JP" altLang="en-US" dirty="0"/>
              <a:t>可能</a:t>
            </a:r>
            <a:r>
              <a:rPr lang="ja-JP" altLang="en-US" dirty="0" smtClean="0"/>
              <a:t>であれば</a:t>
            </a:r>
            <a:r>
              <a:rPr lang="ja-JP" altLang="en-US" dirty="0"/>
              <a:t>実施</a:t>
            </a:r>
            <a:endParaRPr lang="en-US" altLang="ja-JP" dirty="0" smtClean="0"/>
          </a:p>
          <a:p>
            <a:pPr lvl="2"/>
            <a:endParaRPr lang="en-US" altLang="ja-JP" dirty="0" smtClean="0"/>
          </a:p>
          <a:p>
            <a:pPr lvl="2"/>
            <a:endParaRPr kumimoji="1" lang="en-US" altLang="ja-JP" dirty="0" smtClean="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34</a:t>
            </a:fld>
            <a:endParaRPr lang="ja-JP" altLang="en-US"/>
          </a:p>
        </p:txBody>
      </p:sp>
    </p:spTree>
    <p:extLst>
      <p:ext uri="{BB962C8B-B14F-4D97-AF65-F5344CB8AC3E}">
        <p14:creationId xmlns:p14="http://schemas.microsoft.com/office/powerpoint/2010/main" val="13637116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35</a:t>
            </a:fld>
            <a:endParaRPr lang="ja-JP" altLang="en-US"/>
          </a:p>
        </p:txBody>
      </p:sp>
    </p:spTree>
    <p:extLst>
      <p:ext uri="{BB962C8B-B14F-4D97-AF65-F5344CB8AC3E}">
        <p14:creationId xmlns:p14="http://schemas.microsoft.com/office/powerpoint/2010/main" val="42129480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2534" y="216270"/>
            <a:ext cx="7954926" cy="644968"/>
          </a:xfrm>
        </p:spPr>
        <p:txBody>
          <a:bodyPr>
            <a:normAutofit fontScale="90000"/>
          </a:bodyPr>
          <a:lstStyle/>
          <a:p>
            <a:r>
              <a:rPr kumimoji="1" lang="ja-JP" altLang="en-US" dirty="0" smtClean="0"/>
              <a:t>説明すべき項目</a:t>
            </a:r>
            <a:endParaRPr kumimoji="1" lang="ja-JP" altLang="en-US" dirty="0"/>
          </a:p>
        </p:txBody>
      </p:sp>
      <p:sp>
        <p:nvSpPr>
          <p:cNvPr id="3" name="コンテンツ プレースホルダー 2"/>
          <p:cNvSpPr>
            <a:spLocks noGrp="1"/>
          </p:cNvSpPr>
          <p:nvPr>
            <p:ph idx="1"/>
          </p:nvPr>
        </p:nvSpPr>
        <p:spPr>
          <a:xfrm>
            <a:off x="502534" y="1127050"/>
            <a:ext cx="5539451" cy="5422605"/>
          </a:xfrm>
        </p:spPr>
        <p:txBody>
          <a:bodyPr>
            <a:normAutofit lnSpcReduction="10000"/>
          </a:bodyPr>
          <a:lstStyle/>
          <a:p>
            <a:r>
              <a:rPr lang="ja-JP" altLang="en-US" sz="2400" dirty="0" smtClean="0"/>
              <a:t>コンパイル言語 </a:t>
            </a:r>
            <a:r>
              <a:rPr lang="en-US" altLang="ja-JP" sz="2400" dirty="0" err="1" smtClean="0"/>
              <a:t>v.s</a:t>
            </a:r>
            <a:r>
              <a:rPr lang="en-US" altLang="ja-JP" sz="2400" dirty="0" smtClean="0"/>
              <a:t>. </a:t>
            </a:r>
            <a:r>
              <a:rPr lang="ja-JP" altLang="en-US" sz="2400" dirty="0" smtClean="0"/>
              <a:t>スクリプト言語</a:t>
            </a:r>
            <a:endParaRPr lang="en-US" altLang="ja-JP" sz="2400" dirty="0" smtClean="0"/>
          </a:p>
          <a:p>
            <a:r>
              <a:rPr lang="en-US" altLang="ja-JP" sz="2400" dirty="0" smtClean="0"/>
              <a:t>Class</a:t>
            </a:r>
            <a:r>
              <a:rPr lang="ja-JP" altLang="en-US" sz="2400" dirty="0" smtClean="0"/>
              <a:t>の基礎の基礎</a:t>
            </a:r>
            <a:endParaRPr lang="en-US" altLang="ja-JP" sz="2400" dirty="0"/>
          </a:p>
          <a:p>
            <a:pPr lvl="1"/>
            <a:r>
              <a:rPr lang="ja-JP" altLang="en-US" sz="1200" dirty="0"/>
              <a:t>フィールド変数</a:t>
            </a:r>
            <a:endParaRPr lang="en-US" altLang="ja-JP" sz="1200" dirty="0"/>
          </a:p>
          <a:p>
            <a:pPr lvl="1"/>
            <a:r>
              <a:rPr lang="ja-JP" altLang="en-US" sz="1200" dirty="0"/>
              <a:t>フィールド関数</a:t>
            </a:r>
            <a:endParaRPr lang="en-US" altLang="ja-JP" sz="1200" dirty="0"/>
          </a:p>
          <a:p>
            <a:pPr lvl="1"/>
            <a:r>
              <a:rPr lang="ja-JP" altLang="en-US" sz="1200" dirty="0"/>
              <a:t>スタティック関数</a:t>
            </a:r>
            <a:endParaRPr lang="en-US" altLang="ja-JP" sz="1200" dirty="0"/>
          </a:p>
          <a:p>
            <a:pPr lvl="1"/>
            <a:r>
              <a:rPr lang="ja-JP" altLang="en-US" sz="1200" dirty="0"/>
              <a:t>スタティック</a:t>
            </a:r>
            <a:r>
              <a:rPr lang="ja-JP" altLang="en-US" sz="1200" dirty="0" smtClean="0"/>
              <a:t>変数</a:t>
            </a:r>
            <a:endParaRPr lang="en-US" altLang="ja-JP" sz="1200" dirty="0" smtClean="0"/>
          </a:p>
          <a:p>
            <a:pPr lvl="1"/>
            <a:r>
              <a:rPr lang="ja-JP" altLang="en-US" sz="1200" dirty="0" smtClean="0"/>
              <a:t>コンストラクタ，コピーコンストラクタ，デストラクタ</a:t>
            </a:r>
            <a:endParaRPr lang="en-US" altLang="ja-JP" sz="1200" dirty="0" smtClean="0"/>
          </a:p>
          <a:p>
            <a:r>
              <a:rPr lang="ja-JP" altLang="en-US" sz="2400" dirty="0" smtClean="0"/>
              <a:t>インスタンスについて</a:t>
            </a:r>
            <a:endParaRPr lang="en-US" altLang="ja-JP" sz="2400" dirty="0" smtClean="0"/>
          </a:p>
          <a:p>
            <a:r>
              <a:rPr lang="ja-JP" altLang="en-US" sz="2400" dirty="0" smtClean="0"/>
              <a:t>スコープについ</a:t>
            </a:r>
            <a:r>
              <a:rPr lang="ja-JP" altLang="en-US" sz="2400" dirty="0"/>
              <a:t>て</a:t>
            </a:r>
            <a:endParaRPr lang="en-US" altLang="ja-JP" sz="2400" dirty="0" smtClean="0"/>
          </a:p>
          <a:p>
            <a:r>
              <a:rPr lang="ja-JP" altLang="en-US" sz="2400" dirty="0" smtClean="0"/>
              <a:t>関数の引数について</a:t>
            </a:r>
            <a:endParaRPr lang="en-US" altLang="ja-JP" sz="2400" dirty="0" smtClean="0"/>
          </a:p>
          <a:p>
            <a:pPr lvl="1"/>
            <a:r>
              <a:rPr lang="ja-JP" altLang="en-US" sz="2000" dirty="0" smtClean="0"/>
              <a:t>値渡し，ポインタ渡し，参照渡し，</a:t>
            </a:r>
            <a:endParaRPr lang="en-US" altLang="ja-JP" sz="2000" dirty="0" smtClean="0"/>
          </a:p>
          <a:p>
            <a:r>
              <a:rPr lang="ja-JP" altLang="en-US" sz="2400" dirty="0" smtClean="0"/>
              <a:t>オーバーライドとオーバーロード</a:t>
            </a:r>
            <a:endParaRPr lang="en-US" altLang="ja-JP" sz="2400" dirty="0" smtClean="0"/>
          </a:p>
          <a:p>
            <a:r>
              <a:rPr lang="ja-JP" altLang="en-US" sz="2400" dirty="0" smtClean="0"/>
              <a:t>継承と委譲</a:t>
            </a:r>
            <a:endParaRPr lang="en-US" altLang="ja-JP" sz="1600" dirty="0" smtClean="0"/>
          </a:p>
          <a:p>
            <a:endParaRPr lang="en-US" altLang="ja-JP" sz="1600" dirty="0"/>
          </a:p>
          <a:p>
            <a:endParaRPr lang="ja-JP" altLang="en-US" sz="2400" dirty="0"/>
          </a:p>
          <a:p>
            <a:endParaRPr kumimoji="1" lang="ja-JP" altLang="en-US" sz="24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36</a:t>
            </a:fld>
            <a:endParaRPr lang="ja-JP" altLang="en-US"/>
          </a:p>
        </p:txBody>
      </p:sp>
      <p:sp>
        <p:nvSpPr>
          <p:cNvPr id="5" name="コンテンツ プレースホルダー 2"/>
          <p:cNvSpPr txBox="1">
            <a:spLocks/>
          </p:cNvSpPr>
          <p:nvPr/>
        </p:nvSpPr>
        <p:spPr>
          <a:xfrm>
            <a:off x="6382473" y="1127050"/>
            <a:ext cx="5539451" cy="542260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2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100000"/>
              </a:lnSpc>
              <a:spcBef>
                <a:spcPts val="12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100000"/>
              </a:lnSpc>
              <a:spcBef>
                <a:spcPts val="12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100000"/>
              </a:lnSpc>
              <a:spcBef>
                <a:spcPts val="12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400" dirty="0" smtClean="0"/>
              <a:t>STL</a:t>
            </a:r>
            <a:r>
              <a:rPr lang="ja-JP" altLang="en-US" sz="2400" dirty="0" smtClean="0"/>
              <a:t>について</a:t>
            </a:r>
            <a:endParaRPr lang="en-US" altLang="ja-JP" sz="2400" dirty="0" smtClean="0"/>
          </a:p>
          <a:p>
            <a:r>
              <a:rPr lang="en-US" altLang="ja-JP" sz="2400" dirty="0" smtClean="0"/>
              <a:t>Template</a:t>
            </a:r>
            <a:r>
              <a:rPr lang="ja-JP" altLang="en-US" sz="2400" dirty="0" smtClean="0"/>
              <a:t>について（やらないかも）</a:t>
            </a:r>
            <a:endParaRPr lang="en-US" altLang="ja-JP" sz="2400" dirty="0" smtClean="0"/>
          </a:p>
        </p:txBody>
      </p:sp>
    </p:spTree>
    <p:extLst>
      <p:ext uri="{BB962C8B-B14F-4D97-AF65-F5344CB8AC3E}">
        <p14:creationId xmlns:p14="http://schemas.microsoft.com/office/powerpoint/2010/main" val="34664476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TODO</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37</a:t>
            </a:fld>
            <a:endParaRPr lang="ja-JP" altLang="en-US"/>
          </a:p>
        </p:txBody>
      </p:sp>
    </p:spTree>
    <p:extLst>
      <p:ext uri="{BB962C8B-B14F-4D97-AF65-F5344CB8AC3E}">
        <p14:creationId xmlns:p14="http://schemas.microsoft.com/office/powerpoint/2010/main" val="37580590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780474"/>
            <a:ext cx="7954926" cy="644968"/>
          </a:xfrm>
        </p:spPr>
        <p:txBody>
          <a:bodyPr>
            <a:noAutofit/>
          </a:bodyPr>
          <a:lstStyle/>
          <a:p>
            <a:r>
              <a:rPr lang="ja-JP" altLang="en-US" sz="4800" b="1" dirty="0" smtClean="0"/>
              <a:t>剛体</a:t>
            </a:r>
            <a:r>
              <a:rPr lang="ja-JP" altLang="en-US" sz="4800" b="1" dirty="0"/>
              <a:t>シミュレーション</a:t>
            </a:r>
            <a:endParaRPr kumimoji="1" lang="ja-JP" altLang="en-US" sz="4800" b="1"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38</a:t>
            </a:fld>
            <a:endParaRPr lang="ja-JP" altLang="en-US"/>
          </a:p>
        </p:txBody>
      </p:sp>
    </p:spTree>
    <p:extLst>
      <p:ext uri="{BB962C8B-B14F-4D97-AF65-F5344CB8AC3E}">
        <p14:creationId xmlns:p14="http://schemas.microsoft.com/office/powerpoint/2010/main" val="40757419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剛体シミュレーション</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つくるものの仕様</a:t>
            </a:r>
            <a:endParaRPr kumimoji="1" lang="en-US" altLang="ja-JP" dirty="0" smtClean="0"/>
          </a:p>
          <a:p>
            <a:pPr lvl="1">
              <a:spcBef>
                <a:spcPts val="600"/>
              </a:spcBef>
            </a:pPr>
            <a:r>
              <a:rPr lang="ja-JP" altLang="en-US" sz="2000" dirty="0" smtClean="0"/>
              <a:t>直方体と床面</a:t>
            </a:r>
            <a:r>
              <a:rPr lang="en-US" altLang="ja-JP" sz="2000" dirty="0" smtClean="0"/>
              <a:t>(y=0)</a:t>
            </a:r>
            <a:r>
              <a:rPr lang="ja-JP" altLang="en-US" sz="2000" dirty="0" smtClean="0"/>
              <a:t>のみがある</a:t>
            </a:r>
            <a:r>
              <a:rPr lang="ja-JP" altLang="en-US" sz="2000" dirty="0"/>
              <a:t>シーン</a:t>
            </a:r>
            <a:r>
              <a:rPr lang="ja-JP" altLang="en-US" sz="2000" dirty="0" smtClean="0"/>
              <a:t>を想定</a:t>
            </a:r>
            <a:endParaRPr lang="en-US" altLang="ja-JP" sz="2000" dirty="0" smtClean="0"/>
          </a:p>
          <a:p>
            <a:pPr lvl="1">
              <a:spcBef>
                <a:spcPts val="600"/>
              </a:spcBef>
            </a:pPr>
            <a:r>
              <a:rPr kumimoji="1" lang="ja-JP" altLang="en-US" sz="2000" dirty="0"/>
              <a:t>ユーザ</a:t>
            </a:r>
            <a:r>
              <a:rPr kumimoji="1" lang="ja-JP" altLang="en-US" sz="2000" dirty="0" smtClean="0"/>
              <a:t>は直方体をドラッグする事で外力を加えられる</a:t>
            </a:r>
            <a:endParaRPr kumimoji="1" lang="en-US" altLang="ja-JP" sz="2000" dirty="0" smtClean="0"/>
          </a:p>
          <a:p>
            <a:pPr lvl="1">
              <a:spcBef>
                <a:spcPts val="600"/>
              </a:spcBef>
            </a:pPr>
            <a:r>
              <a:rPr kumimoji="1" lang="ja-JP" altLang="en-US" sz="2000" dirty="0" smtClean="0"/>
              <a:t>直方体の移動・回転を計算する</a:t>
            </a:r>
            <a:endParaRPr kumimoji="1" lang="en-US" altLang="ja-JP" sz="2000" dirty="0" smtClean="0"/>
          </a:p>
          <a:p>
            <a:pPr marL="457200" lvl="1" indent="0">
              <a:spcBef>
                <a:spcPts val="600"/>
              </a:spcBef>
              <a:buNone/>
            </a:pPr>
            <a:endParaRPr kumimoji="1" lang="en-US" altLang="ja-JP" sz="2000" dirty="0" smtClean="0"/>
          </a:p>
          <a:p>
            <a:pPr>
              <a:spcBef>
                <a:spcPts val="600"/>
              </a:spcBef>
            </a:pPr>
            <a:r>
              <a:rPr lang="ja-JP" altLang="en-US" dirty="0"/>
              <a:t>必用</a:t>
            </a:r>
            <a:r>
              <a:rPr lang="ja-JP" altLang="en-US" dirty="0" smtClean="0"/>
              <a:t>な </a:t>
            </a:r>
            <a:r>
              <a:rPr lang="en-US" altLang="ja-JP" dirty="0" smtClean="0"/>
              <a:t>field </a:t>
            </a:r>
            <a:r>
              <a:rPr lang="ja-JP" altLang="en-US" dirty="0" smtClean="0"/>
              <a:t>変数</a:t>
            </a:r>
            <a:endParaRPr lang="en-US" altLang="ja-JP" dirty="0"/>
          </a:p>
          <a:p>
            <a:pPr lvl="1">
              <a:spcBef>
                <a:spcPts val="600"/>
              </a:spcBef>
            </a:pPr>
            <a:r>
              <a:rPr lang="ja-JP" altLang="en-US" sz="1800" dirty="0"/>
              <a:t>床面の座標   </a:t>
            </a:r>
            <a:r>
              <a:rPr lang="en-US" altLang="ja-JP" sz="1800" dirty="0"/>
              <a:t> </a:t>
            </a:r>
            <a:r>
              <a:rPr lang="en-US" altLang="ja-JP" sz="1800" dirty="0" smtClean="0"/>
              <a:t>	: </a:t>
            </a:r>
            <a:r>
              <a:rPr lang="en-US" altLang="ja-JP" sz="1800" dirty="0"/>
              <a:t>float     </a:t>
            </a:r>
            <a:r>
              <a:rPr lang="en-US" altLang="ja-JP" sz="1800" dirty="0" err="1"/>
              <a:t>m_floorY</a:t>
            </a:r>
            <a:r>
              <a:rPr lang="en-US" altLang="ja-JP" sz="1800" dirty="0" smtClean="0"/>
              <a:t>;</a:t>
            </a:r>
            <a:endParaRPr kumimoji="1" lang="en-US" altLang="ja-JP" sz="1800" dirty="0" smtClean="0"/>
          </a:p>
          <a:p>
            <a:pPr lvl="1">
              <a:spcBef>
                <a:spcPts val="600"/>
              </a:spcBef>
            </a:pPr>
            <a:r>
              <a:rPr kumimoji="1" lang="ja-JP" altLang="en-US" sz="1800" dirty="0" smtClean="0"/>
              <a:t>直方体の形状 </a:t>
            </a:r>
            <a:r>
              <a:rPr kumimoji="1" lang="en-US" altLang="ja-JP" sz="1800" dirty="0" smtClean="0"/>
              <a:t>	: EVec3f  </a:t>
            </a:r>
            <a:r>
              <a:rPr kumimoji="1" lang="en-US" altLang="ja-JP" sz="1800" dirty="0" err="1" smtClean="0"/>
              <a:t>m_verts</a:t>
            </a:r>
            <a:r>
              <a:rPr kumimoji="1" lang="en-US" altLang="ja-JP" sz="1800" dirty="0" smtClean="0"/>
              <a:t>[8];</a:t>
            </a:r>
          </a:p>
          <a:p>
            <a:pPr lvl="1">
              <a:spcBef>
                <a:spcPts val="600"/>
              </a:spcBef>
            </a:pPr>
            <a:r>
              <a:rPr kumimoji="1" lang="ja-JP" altLang="en-US" sz="1800" dirty="0" smtClean="0"/>
              <a:t>直方体重心位置 </a:t>
            </a:r>
            <a:r>
              <a:rPr kumimoji="1" lang="en-US" altLang="ja-JP" sz="1800" dirty="0" smtClean="0"/>
              <a:t>	: </a:t>
            </a:r>
            <a:r>
              <a:rPr lang="en-US" altLang="ja-JP" sz="1800" dirty="0" smtClean="0"/>
              <a:t>EVec3f </a:t>
            </a:r>
            <a:r>
              <a:rPr lang="ja-JP" altLang="en-US" sz="1800" dirty="0"/>
              <a:t> </a:t>
            </a:r>
            <a:r>
              <a:rPr lang="en-US" altLang="ja-JP" sz="1800" dirty="0" err="1" smtClean="0"/>
              <a:t>m_position</a:t>
            </a:r>
            <a:r>
              <a:rPr lang="en-US" altLang="ja-JP" sz="1800" dirty="0" smtClean="0"/>
              <a:t> ;</a:t>
            </a:r>
            <a:endParaRPr kumimoji="1" lang="en-US" altLang="ja-JP" sz="1800" dirty="0" smtClean="0"/>
          </a:p>
          <a:p>
            <a:pPr lvl="1">
              <a:spcBef>
                <a:spcPts val="600"/>
              </a:spcBef>
            </a:pPr>
            <a:r>
              <a:rPr lang="ja-JP" altLang="en-US" sz="1800" dirty="0" smtClean="0"/>
              <a:t>直方体姿勢（回転）</a:t>
            </a:r>
            <a:r>
              <a:rPr lang="en-US" altLang="ja-JP" sz="1800" dirty="0" smtClean="0"/>
              <a:t>: EMat3f  </a:t>
            </a:r>
            <a:r>
              <a:rPr lang="en-US" altLang="ja-JP" sz="1800" dirty="0" err="1" smtClean="0"/>
              <a:t>m_rotation</a:t>
            </a:r>
            <a:r>
              <a:rPr lang="en-US" altLang="ja-JP" sz="1800" dirty="0" smtClean="0"/>
              <a:t> ;</a:t>
            </a:r>
          </a:p>
          <a:p>
            <a:pPr lvl="1">
              <a:spcBef>
                <a:spcPts val="600"/>
              </a:spcBef>
            </a:pPr>
            <a:r>
              <a:rPr lang="ja-JP" altLang="en-US" sz="1800" dirty="0"/>
              <a:t>直方体</a:t>
            </a:r>
            <a:r>
              <a:rPr lang="ja-JP" altLang="en-US" sz="1800" dirty="0" smtClean="0"/>
              <a:t>重心速度 </a:t>
            </a:r>
            <a:r>
              <a:rPr lang="en-US" altLang="ja-JP" sz="1800" dirty="0"/>
              <a:t>	: </a:t>
            </a:r>
            <a:r>
              <a:rPr lang="en-US" altLang="ja-JP" sz="1800" dirty="0" smtClean="0"/>
              <a:t>EVec3f  </a:t>
            </a:r>
            <a:r>
              <a:rPr lang="en-US" altLang="ja-JP" sz="1800" dirty="0" err="1" smtClean="0"/>
              <a:t>m_velocity</a:t>
            </a:r>
            <a:r>
              <a:rPr lang="en-US" altLang="ja-JP" sz="1800" dirty="0" smtClean="0"/>
              <a:t> ;</a:t>
            </a:r>
          </a:p>
          <a:p>
            <a:pPr lvl="1">
              <a:spcBef>
                <a:spcPts val="600"/>
              </a:spcBef>
            </a:pPr>
            <a:r>
              <a:rPr lang="ja-JP" altLang="en-US" sz="1800" dirty="0" smtClean="0"/>
              <a:t>直方体回転角</a:t>
            </a:r>
            <a:r>
              <a:rPr lang="ja-JP" altLang="en-US" sz="1800" dirty="0"/>
              <a:t>速度</a:t>
            </a:r>
            <a:r>
              <a:rPr lang="ja-JP" altLang="en-US" sz="1800" dirty="0" smtClean="0"/>
              <a:t> </a:t>
            </a:r>
            <a:r>
              <a:rPr lang="en-US" altLang="ja-JP" sz="1800" dirty="0"/>
              <a:t>	: EVec3f </a:t>
            </a:r>
            <a:r>
              <a:rPr lang="en-US" altLang="ja-JP" sz="1800" dirty="0" smtClean="0"/>
              <a:t> </a:t>
            </a:r>
            <a:r>
              <a:rPr lang="en-US" altLang="ja-JP" sz="1800" dirty="0" err="1" smtClean="0"/>
              <a:t>m_rotVelocity</a:t>
            </a:r>
            <a:r>
              <a:rPr lang="en-US" altLang="ja-JP" sz="1800" dirty="0" smtClean="0"/>
              <a:t>;</a:t>
            </a:r>
          </a:p>
          <a:p>
            <a:pPr marL="457200" lvl="1" indent="0">
              <a:spcBef>
                <a:spcPts val="600"/>
              </a:spcBef>
              <a:buNone/>
            </a:pPr>
            <a:r>
              <a:rPr lang="ja-JP" altLang="en-US" sz="1800" dirty="0" smtClean="0"/>
              <a:t>回転と角速度を</a:t>
            </a:r>
            <a:r>
              <a:rPr lang="en-US" altLang="ja-JP" sz="1800" dirty="0" smtClean="0"/>
              <a:t>3</a:t>
            </a:r>
            <a:r>
              <a:rPr lang="ja-JP" altLang="en-US" sz="1800" dirty="0" smtClean="0"/>
              <a:t>次元ベクトルで表現する方法については「角速度ベクトル」で</a:t>
            </a:r>
            <a:r>
              <a:rPr lang="en-US" altLang="ja-JP" sz="1800" dirty="0" err="1" smtClean="0"/>
              <a:t>ggr</a:t>
            </a:r>
            <a:endParaRPr lang="en-US" altLang="ja-JP" sz="1800" dirty="0"/>
          </a:p>
          <a:p>
            <a:pPr lvl="1">
              <a:spcBef>
                <a:spcPts val="600"/>
              </a:spcBef>
            </a:pPr>
            <a:endParaRPr lang="en-US" altLang="ja-JP" sz="1800" dirty="0" smtClean="0"/>
          </a:p>
          <a:p>
            <a:pPr lvl="1">
              <a:spcBef>
                <a:spcPts val="600"/>
              </a:spcBef>
            </a:pPr>
            <a:endParaRPr lang="en-US" altLang="ja-JP" sz="1800" dirty="0"/>
          </a:p>
          <a:p>
            <a:pPr lvl="1">
              <a:spcBef>
                <a:spcPts val="600"/>
              </a:spcBef>
            </a:pPr>
            <a:endParaRPr lang="en-US" altLang="ja-JP" sz="1800" dirty="0"/>
          </a:p>
          <a:p>
            <a:pPr lvl="1">
              <a:spcBef>
                <a:spcPts val="600"/>
              </a:spcBef>
            </a:pPr>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39</a:t>
            </a:fld>
            <a:endParaRPr lang="ja-JP" altLang="en-US"/>
          </a:p>
        </p:txBody>
      </p:sp>
    </p:spTree>
    <p:extLst>
      <p:ext uri="{BB962C8B-B14F-4D97-AF65-F5344CB8AC3E}">
        <p14:creationId xmlns:p14="http://schemas.microsoft.com/office/powerpoint/2010/main" val="26052418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プログラミング習得のために</a:t>
            </a:r>
            <a:r>
              <a:rPr lang="ja-JP" altLang="en-US" dirty="0" err="1" smtClean="0"/>
              <a:t>。。。</a:t>
            </a:r>
            <a:endParaRPr kumimoji="1" lang="ja-JP" altLang="en-US" dirty="0"/>
          </a:p>
        </p:txBody>
      </p:sp>
      <p:sp>
        <p:nvSpPr>
          <p:cNvPr id="3" name="コンテンツ プレースホルダー 2"/>
          <p:cNvSpPr>
            <a:spLocks noGrp="1"/>
          </p:cNvSpPr>
          <p:nvPr>
            <p:ph idx="1"/>
          </p:nvPr>
        </p:nvSpPr>
        <p:spPr>
          <a:xfrm>
            <a:off x="838200" y="1127050"/>
            <a:ext cx="11353800" cy="5422605"/>
          </a:xfrm>
        </p:spPr>
        <p:txBody>
          <a:bodyPr>
            <a:normAutofit/>
          </a:bodyPr>
          <a:lstStyle/>
          <a:p>
            <a:r>
              <a:rPr kumimoji="1" lang="ja-JP" altLang="en-US" sz="2400" b="1" dirty="0" smtClean="0"/>
              <a:t>プログラミングは能動的に学ぶもの</a:t>
            </a:r>
            <a:endParaRPr kumimoji="1" lang="en-US" altLang="ja-JP" sz="2400" b="1" dirty="0" smtClean="0"/>
          </a:p>
          <a:p>
            <a:pPr lvl="1"/>
            <a:r>
              <a:rPr kumimoji="1" lang="ja-JP" altLang="en-US" sz="2000" dirty="0" smtClean="0"/>
              <a:t>受身では多分習得不可能</a:t>
            </a:r>
            <a:r>
              <a:rPr lang="ja-JP" altLang="en-US" sz="2000" dirty="0" smtClean="0"/>
              <a:t>（</a:t>
            </a:r>
            <a:r>
              <a:rPr kumimoji="1" lang="ja-JP" altLang="en-US" sz="2000" dirty="0" smtClean="0"/>
              <a:t>ここにいる時点で能動的ではあると期待）</a:t>
            </a:r>
            <a:endParaRPr kumimoji="1" lang="en-US" altLang="ja-JP" sz="2000" dirty="0" smtClean="0"/>
          </a:p>
          <a:p>
            <a:pPr lvl="1"/>
            <a:r>
              <a:rPr lang="ja-JP" altLang="en-US" sz="2000" dirty="0"/>
              <a:t>作</a:t>
            </a:r>
            <a:r>
              <a:rPr lang="ja-JP" altLang="en-US" sz="2000" dirty="0" smtClean="0"/>
              <a:t>りたいものを作りましょう（今回は物理シムの中で興味があるものを選んで作る）</a:t>
            </a:r>
            <a:endParaRPr kumimoji="1" lang="en-US" altLang="ja-JP" sz="2000" dirty="0" smtClean="0"/>
          </a:p>
          <a:p>
            <a:pPr marL="457200" lvl="1" indent="0">
              <a:buNone/>
            </a:pPr>
            <a:endParaRPr kumimoji="1" lang="en-US" altLang="ja-JP" sz="1600" dirty="0" smtClean="0"/>
          </a:p>
          <a:p>
            <a:r>
              <a:rPr kumimoji="1" lang="ja-JP" altLang="en-US" sz="2400" b="1" dirty="0" smtClean="0"/>
              <a:t>時間をつっこむ必要がある</a:t>
            </a:r>
            <a:endParaRPr kumimoji="1" lang="en-US" altLang="ja-JP" sz="2400" b="1" dirty="0" smtClean="0"/>
          </a:p>
          <a:p>
            <a:pPr lvl="1"/>
            <a:r>
              <a:rPr lang="ja-JP" altLang="en-US" sz="2000" dirty="0" smtClean="0"/>
              <a:t>初学者はとりあえず</a:t>
            </a:r>
            <a:r>
              <a:rPr lang="en-US" altLang="ja-JP" sz="2000" dirty="0" smtClean="0"/>
              <a:t>1000</a:t>
            </a:r>
            <a:r>
              <a:rPr lang="ja-JP" altLang="en-US" sz="2000" dirty="0" smtClean="0"/>
              <a:t>時間くらいをかけましょう（</a:t>
            </a:r>
            <a:r>
              <a:rPr lang="en-US" altLang="ja-JP" sz="2000" dirty="0" smtClean="0"/>
              <a:t>1</a:t>
            </a:r>
            <a:r>
              <a:rPr lang="ja-JP" altLang="en-US" sz="2000" dirty="0" smtClean="0"/>
              <a:t>日</a:t>
            </a:r>
            <a:r>
              <a:rPr lang="en-US" altLang="ja-JP" sz="2000" dirty="0" smtClean="0"/>
              <a:t>5</a:t>
            </a:r>
            <a:r>
              <a:rPr lang="ja-JP" altLang="en-US" sz="2000" dirty="0" smtClean="0"/>
              <a:t>時間で</a:t>
            </a:r>
            <a:r>
              <a:rPr lang="en-US" altLang="ja-JP" sz="2000" dirty="0" smtClean="0"/>
              <a:t>200</a:t>
            </a:r>
            <a:r>
              <a:rPr lang="ja-JP" altLang="en-US" sz="2000" dirty="0" smtClean="0"/>
              <a:t>日）</a:t>
            </a:r>
            <a:endParaRPr lang="en-US" altLang="ja-JP" sz="2000" dirty="0" smtClean="0"/>
          </a:p>
          <a:p>
            <a:pPr lvl="1"/>
            <a:r>
              <a:rPr lang="ja-JP" altLang="en-US" sz="2000" dirty="0" smtClean="0"/>
              <a:t>向き・不向きの議論は</a:t>
            </a:r>
            <a:r>
              <a:rPr lang="en-US" altLang="ja-JP" sz="2000" dirty="0" smtClean="0"/>
              <a:t>1000</a:t>
            </a:r>
            <a:r>
              <a:rPr lang="ja-JP" altLang="en-US" sz="2000" dirty="0" smtClean="0"/>
              <a:t>時間くらいやってから</a:t>
            </a:r>
            <a:endParaRPr lang="en-US" altLang="ja-JP" sz="2000" dirty="0" smtClean="0"/>
          </a:p>
          <a:p>
            <a:pPr lvl="1"/>
            <a:endParaRPr lang="ja-JP" altLang="en-US" sz="2000" dirty="0"/>
          </a:p>
          <a:p>
            <a:r>
              <a:rPr lang="ja-JP" altLang="en-US" sz="2400" b="1" dirty="0"/>
              <a:t>言葉</a:t>
            </a:r>
            <a:r>
              <a:rPr lang="ja-JP" altLang="en-US" sz="2400" b="1" dirty="0" smtClean="0"/>
              <a:t>にして説明する</a:t>
            </a:r>
            <a:endParaRPr lang="en-US" altLang="ja-JP" sz="2400" b="1" dirty="0" smtClean="0"/>
          </a:p>
          <a:p>
            <a:pPr lvl="1"/>
            <a:r>
              <a:rPr kumimoji="1" lang="ja-JP" altLang="en-US" sz="2000" dirty="0" smtClean="0"/>
              <a:t>なぜそう書いたかを他人（教員・友人）に説明する</a:t>
            </a:r>
            <a:endParaRPr kumimoji="1" lang="en-US" altLang="ja-JP" sz="2000" dirty="0" smtClean="0"/>
          </a:p>
          <a:p>
            <a:pPr lvl="1"/>
            <a:r>
              <a:rPr lang="ja-JP" altLang="en-US" sz="2000" dirty="0" smtClean="0"/>
              <a:t>問題にぶつかったらどのような問題にぶつかっているかを詳細に説明する（言語化重要）</a:t>
            </a:r>
            <a:endParaRPr kumimoji="1" lang="en-US" altLang="ja-JP" sz="2000" dirty="0" smtClean="0"/>
          </a:p>
          <a:p>
            <a:pPr lvl="1"/>
            <a:endParaRPr kumimoji="1" lang="ja-JP" altLang="en-US" sz="20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4</a:t>
            </a:fld>
            <a:endParaRPr lang="ja-JP" altLang="en-US"/>
          </a:p>
        </p:txBody>
      </p:sp>
    </p:spTree>
    <p:extLst>
      <p:ext uri="{BB962C8B-B14F-4D97-AF65-F5344CB8AC3E}">
        <p14:creationId xmlns:p14="http://schemas.microsoft.com/office/powerpoint/2010/main" val="7599134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199" y="216270"/>
            <a:ext cx="10047051" cy="644968"/>
          </a:xfrm>
        </p:spPr>
        <p:txBody>
          <a:bodyPr>
            <a:normAutofit fontScale="90000"/>
          </a:bodyPr>
          <a:lstStyle/>
          <a:p>
            <a:r>
              <a:rPr kumimoji="1" lang="ja-JP" altLang="en-US" dirty="0" smtClean="0"/>
              <a:t>剛体シミュレーション </a:t>
            </a:r>
            <a:r>
              <a:rPr kumimoji="1" lang="en-US" altLang="ja-JP" dirty="0" smtClean="0"/>
              <a:t>: </a:t>
            </a:r>
            <a:r>
              <a:rPr lang="ja-JP" altLang="en-US" dirty="0"/>
              <a:t>並進</a:t>
            </a:r>
            <a:r>
              <a:rPr kumimoji="1" lang="en-US" altLang="ja-JP" dirty="0" smtClean="0"/>
              <a:t> </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954931" y="1117322"/>
                <a:ext cx="7547043" cy="5422605"/>
              </a:xfrm>
            </p:spPr>
            <p:txBody>
              <a:bodyPr>
                <a:normAutofit/>
              </a:bodyPr>
              <a:lstStyle/>
              <a:p>
                <a:pPr marL="0" indent="0">
                  <a:buNone/>
                </a:pPr>
                <a:r>
                  <a:rPr lang="ja-JP" altLang="en-US" sz="2000" dirty="0" smtClean="0"/>
                  <a:t>ある時間におけ</a:t>
                </a:r>
                <a:r>
                  <a:rPr lang="ja-JP" altLang="en-US" sz="2000" dirty="0"/>
                  <a:t>る</a:t>
                </a:r>
                <a:r>
                  <a:rPr lang="ja-JP" altLang="en-US" sz="2000" dirty="0" smtClean="0"/>
                  <a:t>重心の位置と速度をそれぞれ，</a:t>
                </a:r>
                <a:r>
                  <a:rPr lang="en-US" altLang="ja-JP" sz="2000" b="1" dirty="0" smtClean="0">
                    <a:latin typeface="Times New Roman" panose="02020603050405020304" pitchFamily="18" charset="0"/>
                    <a:cs typeface="Times New Roman" panose="02020603050405020304" pitchFamily="18" charset="0"/>
                  </a:rPr>
                  <a:t>x, v</a:t>
                </a:r>
                <a:r>
                  <a:rPr lang="ja-JP" altLang="en-US" sz="2000" b="1" dirty="0">
                    <a:latin typeface="Times New Roman" panose="02020603050405020304" pitchFamily="18" charset="0"/>
                    <a:cs typeface="Times New Roman" panose="02020603050405020304" pitchFamily="18" charset="0"/>
                  </a:rPr>
                  <a:t> </a:t>
                </a:r>
                <a:r>
                  <a:rPr lang="ja-JP" altLang="en-US" sz="2000" dirty="0" smtClean="0"/>
                  <a:t>とする．物体にかかる力ベクトルの総和を </a:t>
                </a:r>
                <a:r>
                  <a:rPr lang="en-US" altLang="ja-JP" sz="2000" b="1" dirty="0" smtClean="0">
                    <a:latin typeface="Times New Roman" panose="02020603050405020304" pitchFamily="18" charset="0"/>
                    <a:cs typeface="Times New Roman" panose="02020603050405020304" pitchFamily="18" charset="0"/>
                  </a:rPr>
                  <a:t>F </a:t>
                </a:r>
                <a:r>
                  <a:rPr lang="ja-JP" altLang="en-US" sz="2000" dirty="0" smtClean="0"/>
                  <a:t>とする．</a:t>
                </a:r>
                <a:endParaRPr lang="en-US" altLang="ja-JP" sz="2000" dirty="0" smtClean="0"/>
              </a:p>
              <a:p>
                <a:r>
                  <a:rPr lang="ja-JP" altLang="en-US" sz="2000" dirty="0" smtClean="0"/>
                  <a:t>オイラー法では，以下の通り速度・加速度を更新する</a:t>
                </a:r>
                <a:endParaRPr lang="en-US" altLang="ja-JP" sz="2000" dirty="0" smtClean="0"/>
              </a:p>
              <a:p>
                <a:pPr marL="0" indent="0">
                  <a:buNone/>
                </a:pPr>
                <a14:m>
                  <m:oMathPara xmlns:m="http://schemas.openxmlformats.org/officeDocument/2006/math">
                    <m:oMathParaPr>
                      <m:jc m:val="centerGroup"/>
                    </m:oMathParaPr>
                    <m:oMath xmlns:m="http://schemas.openxmlformats.org/officeDocument/2006/math">
                      <m:r>
                        <a:rPr lang="en-US" altLang="ja-JP" sz="2000" b="1" i="0" smtClean="0">
                          <a:latin typeface="Cambria Math" panose="02040503050406030204" pitchFamily="18" charset="0"/>
                        </a:rPr>
                        <m:t>𝐱</m:t>
                      </m:r>
                      <m:r>
                        <a:rPr lang="en-US" altLang="ja-JP" sz="2000" b="1" i="0" smtClean="0">
                          <a:latin typeface="Cambria Math" panose="02040503050406030204" pitchFamily="18" charset="0"/>
                        </a:rPr>
                        <m:t>(</m:t>
                      </m:r>
                      <m:r>
                        <a:rPr lang="en-US" altLang="ja-JP" sz="2000" b="0" i="1" smtClean="0">
                          <a:latin typeface="Cambria Math" panose="02040503050406030204" pitchFamily="18" charset="0"/>
                        </a:rPr>
                        <m:t>𝑡</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𝑡</m:t>
                      </m:r>
                      <m:r>
                        <a:rPr lang="en-US" altLang="ja-JP" sz="2000" b="1" i="0" smtClean="0">
                          <a:latin typeface="Cambria Math" panose="02040503050406030204" pitchFamily="18" charset="0"/>
                        </a:rPr>
                        <m:t>)</m:t>
                      </m:r>
                      <m:r>
                        <a:rPr lang="en-US" altLang="ja-JP" sz="2000" b="1">
                          <a:latin typeface="Cambria Math" panose="02040503050406030204" pitchFamily="18" charset="0"/>
                        </a:rPr>
                        <m:t>=</m:t>
                      </m:r>
                      <m:r>
                        <a:rPr lang="en-US" altLang="ja-JP" sz="2000" b="1">
                          <a:latin typeface="Cambria Math" panose="02040503050406030204" pitchFamily="18" charset="0"/>
                        </a:rPr>
                        <m:t>𝐱</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a:latin typeface="Cambria Math" panose="02040503050406030204" pitchFamily="18" charset="0"/>
                        </a:rPr>
                        <m:t>+</m:t>
                      </m:r>
                      <m:r>
                        <a:rPr lang="en-US" altLang="ja-JP" sz="2000" b="1">
                          <a:latin typeface="Cambria Math" panose="02040503050406030204" pitchFamily="18" charset="0"/>
                        </a:rPr>
                        <m:t>𝐯</m:t>
                      </m:r>
                      <m:d>
                        <m:dPr>
                          <m:ctrlPr>
                            <a:rPr lang="en-US" altLang="ja-JP" sz="2000" b="1" i="1" smtClean="0">
                              <a:latin typeface="Cambria Math" panose="02040503050406030204" pitchFamily="18" charset="0"/>
                            </a:rPr>
                          </m:ctrlPr>
                        </m:dPr>
                        <m:e>
                          <m:r>
                            <a:rPr lang="en-US" altLang="ja-JP" sz="2000" b="0" i="1" smtClean="0">
                              <a:latin typeface="Cambria Math" panose="02040503050406030204" pitchFamily="18" charset="0"/>
                            </a:rPr>
                            <m:t>𝑡</m:t>
                          </m:r>
                        </m:e>
                      </m:d>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oMath>
                  </m:oMathPara>
                </a14:m>
                <a:endParaRPr lang="en-US" altLang="ja-JP" sz="20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000" b="1" i="0" smtClean="0">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r>
                        <a:rPr lang="en-US" altLang="ja-JP" sz="2000" b="1">
                          <a:latin typeface="Cambria Math" panose="02040503050406030204" pitchFamily="18" charset="0"/>
                        </a:rPr>
                        <m:t>=</m:t>
                      </m:r>
                      <m:r>
                        <a:rPr lang="en-US" altLang="ja-JP" sz="2000" b="1" i="0" smtClean="0">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a:latin typeface="Cambria Math" panose="02040503050406030204" pitchFamily="18" charset="0"/>
                        </a:rPr>
                        <m:t>+</m:t>
                      </m:r>
                      <m:f>
                        <m:fPr>
                          <m:ctrlPr>
                            <a:rPr lang="en-US" altLang="ja-JP" sz="2000" b="1" i="1">
                              <a:latin typeface="Cambria Math" panose="02040503050406030204" pitchFamily="18" charset="0"/>
                            </a:rPr>
                          </m:ctrlPr>
                        </m:fPr>
                        <m:num>
                          <m:r>
                            <a:rPr lang="en-US" altLang="ja-JP" sz="2000" b="1">
                              <a:latin typeface="Cambria Math" panose="02040503050406030204" pitchFamily="18" charset="0"/>
                            </a:rPr>
                            <m:t>𝐅</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num>
                        <m:den>
                          <m:r>
                            <a:rPr lang="en-US" altLang="ja-JP" sz="2000" i="1">
                              <a:latin typeface="Cambria Math" panose="02040503050406030204" pitchFamily="18" charset="0"/>
                            </a:rPr>
                            <m:t>𝑀</m:t>
                          </m:r>
                        </m:den>
                      </m:f>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oMath>
                  </m:oMathPara>
                </a14:m>
                <a:endParaRPr lang="en-US" altLang="ja-JP" sz="2000" i="1" dirty="0" smtClean="0"/>
              </a:p>
              <a:p>
                <a:r>
                  <a:rPr lang="ja-JP" altLang="en-US" sz="2000" dirty="0" smtClean="0"/>
                  <a:t>修正オイラー法</a:t>
                </a:r>
                <a:r>
                  <a:rPr lang="ja-JP" altLang="en-US" sz="2000" dirty="0"/>
                  <a:t>では，以下の通り速度・加速度を更新する</a:t>
                </a:r>
                <a:endParaRPr lang="en-US" altLang="ja-JP" sz="2000" dirty="0"/>
              </a:p>
              <a:p>
                <a:pPr marL="0" indent="0">
                  <a:buNone/>
                </a:pPr>
                <a14:m>
                  <m:oMathPara xmlns:m="http://schemas.openxmlformats.org/officeDocument/2006/math">
                    <m:oMathParaPr>
                      <m:jc m:val="centerGroup"/>
                    </m:oMathParaPr>
                    <m:oMath xmlns:m="http://schemas.openxmlformats.org/officeDocument/2006/math">
                      <m:r>
                        <a:rPr lang="en-US" altLang="ja-JP" sz="2000" b="1" smtClean="0">
                          <a:latin typeface="Cambria Math" panose="02040503050406030204" pitchFamily="18" charset="0"/>
                        </a:rPr>
                        <m:t>𝐱</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r>
                        <a:rPr lang="en-US" altLang="ja-JP" sz="2000" b="1">
                          <a:latin typeface="Cambria Math" panose="02040503050406030204" pitchFamily="18" charset="0"/>
                        </a:rPr>
                        <m:t>=</m:t>
                      </m:r>
                      <m:r>
                        <a:rPr lang="en-US" altLang="ja-JP" sz="2000" b="1">
                          <a:latin typeface="Cambria Math" panose="02040503050406030204" pitchFamily="18" charset="0"/>
                        </a:rPr>
                        <m:t>𝐱</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a:latin typeface="Cambria Math" panose="02040503050406030204" pitchFamily="18" charset="0"/>
                        </a:rPr>
                        <m:t>+</m:t>
                      </m:r>
                      <m:f>
                        <m:fPr>
                          <m:ctrlPr>
                            <a:rPr lang="en-US" altLang="ja-JP" sz="2000" i="1" smtClean="0">
                              <a:latin typeface="Cambria Math" panose="02040503050406030204" pitchFamily="18" charset="0"/>
                            </a:rPr>
                          </m:ctrlPr>
                        </m:fPr>
                        <m:num>
                          <m:r>
                            <a:rPr lang="en-US" altLang="ja-JP" sz="2000" b="0" i="0" smtClean="0">
                              <a:latin typeface="Cambria Math" panose="02040503050406030204" pitchFamily="18" charset="0"/>
                            </a:rPr>
                            <m:t>1</m:t>
                          </m:r>
                        </m:num>
                        <m:den>
                          <m:r>
                            <a:rPr lang="en-US" altLang="ja-JP" sz="2000" b="0" i="0" smtClean="0">
                              <a:latin typeface="Cambria Math" panose="02040503050406030204" pitchFamily="18" charset="0"/>
                            </a:rPr>
                            <m:t>2</m:t>
                          </m:r>
                        </m:den>
                      </m:f>
                      <m:d>
                        <m:dPr>
                          <m:ctrlPr>
                            <a:rPr lang="en-US" altLang="ja-JP" sz="2000" b="1" i="1" smtClean="0">
                              <a:latin typeface="Cambria Math" panose="02040503050406030204" pitchFamily="18" charset="0"/>
                            </a:rPr>
                          </m:ctrlPr>
                        </m:dPr>
                        <m:e>
                          <m:r>
                            <a:rPr lang="en-US" altLang="ja-JP" sz="2000" b="1">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i="1" smtClean="0">
                              <a:latin typeface="Cambria Math" panose="02040503050406030204" pitchFamily="18" charset="0"/>
                            </a:rPr>
                            <m:t>+</m:t>
                          </m:r>
                          <m:r>
                            <a:rPr lang="en-US" altLang="ja-JP" sz="2000" b="1">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b="1" i="1" smtClean="0">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e>
                      </m:d>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oMath>
                  </m:oMathPara>
                </a14:m>
                <a:endParaRPr lang="en-US" altLang="ja-JP" sz="20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000" b="1" i="0" smtClean="0">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r>
                        <a:rPr lang="en-US" altLang="ja-JP" sz="2000" b="1">
                          <a:latin typeface="Cambria Math" panose="02040503050406030204" pitchFamily="18" charset="0"/>
                        </a:rPr>
                        <m:t>=</m:t>
                      </m:r>
                      <m:r>
                        <a:rPr lang="en-US" altLang="ja-JP" sz="2000" b="1" i="0" smtClean="0">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a:latin typeface="Cambria Math" panose="02040503050406030204" pitchFamily="18" charset="0"/>
                            </a:rPr>
                            <m:t>1</m:t>
                          </m:r>
                        </m:num>
                        <m:den>
                          <m:r>
                            <a:rPr lang="en-US" altLang="ja-JP" sz="2000">
                              <a:latin typeface="Cambria Math" panose="02040503050406030204" pitchFamily="18" charset="0"/>
                            </a:rPr>
                            <m:t>2</m:t>
                          </m:r>
                        </m:den>
                      </m:f>
                      <m:d>
                        <m:dPr>
                          <m:ctrlPr>
                            <a:rPr lang="en-US" altLang="ja-JP" sz="2000" b="1" i="1">
                              <a:latin typeface="Cambria Math" panose="02040503050406030204" pitchFamily="18" charset="0"/>
                            </a:rPr>
                          </m:ctrlPr>
                        </m:dPr>
                        <m:e>
                          <m:r>
                            <a:rPr lang="en-US" altLang="ja-JP" sz="2000" b="1" i="0" smtClean="0">
                              <a:latin typeface="Cambria Math" panose="02040503050406030204" pitchFamily="18" charset="0"/>
                            </a:rPr>
                            <m:t>𝐚</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i="1">
                              <a:latin typeface="Cambria Math" panose="02040503050406030204" pitchFamily="18" charset="0"/>
                            </a:rPr>
                            <m:t>+</m:t>
                          </m:r>
                          <m:r>
                            <a:rPr lang="en-US" altLang="ja-JP" sz="2000" b="1" i="0" smtClean="0">
                              <a:latin typeface="Cambria Math" panose="02040503050406030204" pitchFamily="18" charset="0"/>
                            </a:rPr>
                            <m:t>𝐚</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b="1"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e>
                      </m:d>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oMath>
                  </m:oMathPara>
                </a14:m>
                <a:endParaRPr lang="en-US" altLang="ja-JP" sz="2000" i="1" dirty="0" smtClean="0">
                  <a:latin typeface="Cambria Math" panose="02040503050406030204" pitchFamily="18" charset="0"/>
                </a:endParaRPr>
              </a:p>
              <a:p>
                <a:pPr marL="0" indent="0">
                  <a:buNone/>
                </a:pPr>
                <a:r>
                  <a:rPr lang="en-US" altLang="ja-JP" sz="2000" dirty="0" smtClean="0">
                    <a:latin typeface="Cambria Math" panose="02040503050406030204" pitchFamily="18" charset="0"/>
                  </a:rPr>
                  <a:t>※</a:t>
                </a:r>
                <a:r>
                  <a:rPr lang="ja-JP" altLang="en-US" sz="2000" dirty="0" smtClean="0">
                    <a:latin typeface="Cambria Math" panose="02040503050406030204" pitchFamily="18" charset="0"/>
                  </a:rPr>
                  <a:t>この式は，</a:t>
                </a:r>
                <a14:m>
                  <m:oMath xmlns:m="http://schemas.openxmlformats.org/officeDocument/2006/math">
                    <m:r>
                      <a:rPr lang="en-US" altLang="ja-JP" sz="2000" b="1">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b="1"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oMath>
                </a14:m>
                <a:r>
                  <a:rPr lang="ja-JP" altLang="en-US" sz="2000" dirty="0" smtClean="0">
                    <a:latin typeface="Cambria Math" panose="02040503050406030204" pitchFamily="18" charset="0"/>
                  </a:rPr>
                  <a:t>や</a:t>
                </a:r>
                <a14:m>
                  <m:oMath xmlns:m="http://schemas.openxmlformats.org/officeDocument/2006/math">
                    <m:r>
                      <a:rPr lang="en-US" altLang="ja-JP" sz="2000" b="1">
                        <a:latin typeface="Cambria Math" panose="02040503050406030204" pitchFamily="18" charset="0"/>
                      </a:rPr>
                      <m:t>𝐚</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b="1"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oMath>
                </a14:m>
                <a:r>
                  <a:rPr lang="ja-JP" altLang="en-US" sz="2000" dirty="0" smtClean="0">
                    <a:latin typeface="Cambria Math" panose="02040503050406030204" pitchFamily="18" charset="0"/>
                  </a:rPr>
                  <a:t>が計算できるときに有用　　　</a:t>
                </a:r>
                <a:r>
                  <a:rPr lang="en-US" altLang="ja-JP" sz="2000" dirty="0" smtClean="0">
                    <a:latin typeface="Cambria Math" panose="02040503050406030204" pitchFamily="18" charset="0"/>
                  </a:rPr>
                  <a:t>(</a:t>
                </a:r>
                <a:r>
                  <a:rPr lang="ja-JP" altLang="en-US" sz="2000" dirty="0" smtClean="0">
                    <a:latin typeface="Cambria Math" panose="02040503050406030204" pitchFamily="18" charset="0"/>
                  </a:rPr>
                  <a:t>物理シミュレーション剛体偏参照）</a:t>
                </a:r>
                <a:endParaRPr lang="en-US" altLang="ja-JP" sz="2000" dirty="0" smtClean="0">
                  <a:latin typeface="Cambria Math" panose="02040503050406030204" pitchFamily="18" charset="0"/>
                </a:endParaRPr>
              </a:p>
              <a:p>
                <a:pPr marL="0" indent="0">
                  <a:buNone/>
                </a:pPr>
                <a:endParaRPr lang="en-US" altLang="ja-JP" sz="2000" dirty="0">
                  <a:latin typeface="Cambria Math" panose="02040503050406030204" pitchFamily="18" charset="0"/>
                </a:endParaRPr>
              </a:p>
              <a:p>
                <a:pPr marL="0" indent="0">
                  <a:buNone/>
                </a:pPr>
                <a:endParaRPr lang="en-US" altLang="ja-JP" sz="2000" i="1"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954931" y="1117322"/>
                <a:ext cx="7547043" cy="5422605"/>
              </a:xfrm>
              <a:blipFill rotWithShape="0">
                <a:blip r:embed="rId2"/>
                <a:stretch>
                  <a:fillRect l="-889" t="-899" r="-16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40</a:t>
            </a:fld>
            <a:endParaRPr lang="ja-JP" altLang="en-US"/>
          </a:p>
        </p:txBody>
      </p:sp>
    </p:spTree>
    <p:extLst>
      <p:ext uri="{BB962C8B-B14F-4D97-AF65-F5344CB8AC3E}">
        <p14:creationId xmlns:p14="http://schemas.microsoft.com/office/powerpoint/2010/main" val="4225777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0"/>
            <a:ext cx="7954926" cy="644968"/>
          </a:xfrm>
        </p:spPr>
        <p:txBody>
          <a:bodyPr>
            <a:normAutofit/>
          </a:bodyPr>
          <a:lstStyle/>
          <a:p>
            <a:r>
              <a:rPr kumimoji="1" lang="en-US" altLang="ja-JP" sz="3600" dirty="0" smtClean="0"/>
              <a:t>Simulator</a:t>
            </a:r>
            <a:r>
              <a:rPr kumimoji="1" lang="ja-JP" altLang="en-US" sz="3600" dirty="0" smtClean="0"/>
              <a:t>の実装</a:t>
            </a:r>
            <a:endParaRPr kumimoji="1" lang="ja-JP" altLang="en-US" sz="3600" dirty="0"/>
          </a:p>
        </p:txBody>
      </p:sp>
      <p:sp>
        <p:nvSpPr>
          <p:cNvPr id="3" name="コンテンツ プレースホルダー 2"/>
          <p:cNvSpPr>
            <a:spLocks noGrp="1"/>
          </p:cNvSpPr>
          <p:nvPr>
            <p:ph idx="1"/>
          </p:nvPr>
        </p:nvSpPr>
        <p:spPr>
          <a:xfrm>
            <a:off x="838200" y="650396"/>
            <a:ext cx="10515600" cy="2228992"/>
          </a:xfrm>
        </p:spPr>
        <p:txBody>
          <a:bodyPr>
            <a:normAutofit lnSpcReduction="10000"/>
          </a:bodyPr>
          <a:lstStyle/>
          <a:p>
            <a:r>
              <a:rPr lang="ja-JP" altLang="en-US" sz="2000" dirty="0" smtClean="0"/>
              <a:t>ここまでの</a:t>
            </a:r>
            <a:r>
              <a:rPr lang="ja-JP" altLang="en-US" sz="2000" dirty="0"/>
              <a:t>話</a:t>
            </a:r>
            <a:r>
              <a:rPr lang="ja-JP" altLang="en-US" sz="2000" dirty="0" smtClean="0"/>
              <a:t>では，ユーザが</a:t>
            </a:r>
            <a:r>
              <a:rPr lang="en-US" altLang="ja-JP" sz="2000" dirty="0" smtClean="0"/>
              <a:t>Form</a:t>
            </a:r>
            <a:r>
              <a:rPr lang="ja-JP" altLang="en-US" sz="2000" dirty="0" smtClean="0"/>
              <a:t>にマウス</a:t>
            </a:r>
            <a:r>
              <a:rPr lang="en-US" altLang="ja-JP" sz="2000" dirty="0" smtClean="0"/>
              <a:t>/</a:t>
            </a:r>
            <a:r>
              <a:rPr lang="ja-JP" altLang="en-US" sz="2000" dirty="0" smtClean="0"/>
              <a:t>キーボード入力をすると，そのたびにイベントハンドラが呼ばれるという事だった</a:t>
            </a:r>
            <a:endParaRPr lang="en-US" altLang="ja-JP" sz="2000" dirty="0" smtClean="0"/>
          </a:p>
          <a:p>
            <a:r>
              <a:rPr kumimoji="1" lang="ja-JP" altLang="en-US" sz="2000" dirty="0"/>
              <a:t>シミュレータ</a:t>
            </a:r>
            <a:r>
              <a:rPr kumimoji="1" lang="ja-JP" altLang="en-US" sz="2000" dirty="0" smtClean="0"/>
              <a:t>を作るときには，常に逐次計算をまわす必要がある</a:t>
            </a:r>
            <a:endParaRPr kumimoji="1" lang="en-US" altLang="ja-JP" sz="2000" dirty="0" smtClean="0"/>
          </a:p>
          <a:p>
            <a:pPr lvl="1">
              <a:spcBef>
                <a:spcPts val="600"/>
              </a:spcBef>
            </a:pPr>
            <a:r>
              <a:rPr lang="en-US" altLang="ja-JP" sz="1800" dirty="0" smtClean="0"/>
              <a:t>For</a:t>
            </a:r>
            <a:r>
              <a:rPr lang="ja-JP" altLang="en-US" sz="1800" dirty="0" smtClean="0"/>
              <a:t>文で逐次計算をまわす？？</a:t>
            </a:r>
            <a:r>
              <a:rPr lang="en-US" altLang="ja-JP" sz="1800" dirty="0" smtClean="0">
                <a:sym typeface="Wingdings" panose="05000000000000000000" pitchFamily="2" charset="2"/>
              </a:rPr>
              <a:t> </a:t>
            </a:r>
            <a:r>
              <a:rPr lang="ja-JP" altLang="en-US" sz="1800" dirty="0" smtClean="0">
                <a:sym typeface="Wingdings" panose="05000000000000000000" pitchFamily="2" charset="2"/>
              </a:rPr>
              <a:t>ユーザのイベントが</a:t>
            </a:r>
            <a:r>
              <a:rPr lang="en-US" altLang="ja-JP" sz="1800" dirty="0" smtClean="0">
                <a:sym typeface="Wingdings" panose="05000000000000000000" pitchFamily="2" charset="2"/>
              </a:rPr>
              <a:t>for</a:t>
            </a:r>
            <a:r>
              <a:rPr lang="ja-JP" altLang="en-US" sz="1800" dirty="0" smtClean="0">
                <a:sym typeface="Wingdings" panose="05000000000000000000" pitchFamily="2" charset="2"/>
              </a:rPr>
              <a:t>文に割り込めないので対話不可能</a:t>
            </a:r>
            <a:endParaRPr lang="en-US" altLang="ja-JP" sz="1800" dirty="0" smtClean="0">
              <a:sym typeface="Wingdings" panose="05000000000000000000" pitchFamily="2" charset="2"/>
            </a:endParaRPr>
          </a:p>
          <a:p>
            <a:pPr lvl="1">
              <a:spcBef>
                <a:spcPts val="600"/>
              </a:spcBef>
            </a:pPr>
            <a:r>
              <a:rPr lang="ja-JP" altLang="en-US" sz="1800" dirty="0" smtClean="0">
                <a:sym typeface="Wingdings" panose="05000000000000000000" pitchFamily="2" charset="2"/>
              </a:rPr>
              <a:t>スレッドを二つ作る？</a:t>
            </a:r>
            <a:r>
              <a:rPr lang="en-US" altLang="ja-JP" sz="1800" dirty="0" smtClean="0">
                <a:sym typeface="Wingdings" panose="05000000000000000000" pitchFamily="2" charset="2"/>
              </a:rPr>
              <a:t> </a:t>
            </a:r>
            <a:r>
              <a:rPr lang="ja-JP" altLang="en-US" sz="1800" dirty="0" smtClean="0">
                <a:sym typeface="Wingdings" panose="05000000000000000000" pitchFamily="2" charset="2"/>
              </a:rPr>
              <a:t>ちょっと管理がめ</a:t>
            </a:r>
            <a:r>
              <a:rPr lang="ja-JP" altLang="en-US" sz="1800" dirty="0" err="1" smtClean="0">
                <a:sym typeface="Wingdings" panose="05000000000000000000" pitchFamily="2" charset="2"/>
              </a:rPr>
              <a:t>んど</a:t>
            </a:r>
            <a:r>
              <a:rPr lang="ja-JP" altLang="en-US" sz="1800" dirty="0" smtClean="0">
                <a:sym typeface="Wingdings" panose="05000000000000000000" pitchFamily="2" charset="2"/>
              </a:rPr>
              <a:t>くさい</a:t>
            </a:r>
            <a:endParaRPr lang="en-US" altLang="ja-JP" sz="1800" dirty="0" smtClean="0">
              <a:sym typeface="Wingdings" panose="05000000000000000000" pitchFamily="2" charset="2"/>
            </a:endParaRPr>
          </a:p>
          <a:p>
            <a:pPr marL="0" indent="0">
              <a:spcBef>
                <a:spcPts val="600"/>
              </a:spcBef>
              <a:buNone/>
            </a:pPr>
            <a:r>
              <a:rPr lang="en-US" altLang="ja-JP" sz="2000" dirty="0" smtClean="0">
                <a:sym typeface="Wingdings" panose="05000000000000000000" pitchFamily="2" charset="2"/>
              </a:rPr>
              <a:t> Timer</a:t>
            </a:r>
            <a:r>
              <a:rPr lang="ja-JP" altLang="en-US" sz="2000" dirty="0" smtClean="0">
                <a:sym typeface="Wingdings" panose="05000000000000000000" pitchFamily="2" charset="2"/>
              </a:rPr>
              <a:t>イベントを利用する</a:t>
            </a:r>
            <a:endParaRPr lang="en-US" altLang="ja-JP" sz="2400" dirty="0" smtClean="0">
              <a:sym typeface="Wingdings" panose="05000000000000000000" pitchFamily="2" charset="2"/>
            </a:endParaRPr>
          </a:p>
          <a:p>
            <a:pPr lvl="1"/>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41</a:t>
            </a:fld>
            <a:endParaRPr lang="ja-JP" altLang="en-US"/>
          </a:p>
        </p:txBody>
      </p:sp>
      <p:sp>
        <p:nvSpPr>
          <p:cNvPr id="5" name="正方形/長方形 4"/>
          <p:cNvSpPr/>
          <p:nvPr/>
        </p:nvSpPr>
        <p:spPr>
          <a:xfrm>
            <a:off x="966281" y="2802047"/>
            <a:ext cx="6874213" cy="3970318"/>
          </a:xfrm>
          <a:prstGeom prst="rect">
            <a:avLst/>
          </a:prstGeom>
          <a:solidFill>
            <a:schemeClr val="accent4">
              <a:lumMod val="20000"/>
              <a:lumOff val="80000"/>
            </a:schemeClr>
          </a:solidFill>
        </p:spPr>
        <p:txBody>
          <a:bodyPr wrap="square">
            <a:spAutoFit/>
          </a:bodyPr>
          <a:lstStyle/>
          <a:p>
            <a:r>
              <a:rPr lang="en-US" altLang="ja-JP" sz="1400" b="1" dirty="0" smtClean="0">
                <a:solidFill>
                  <a:srgbClr val="0000FF"/>
                </a:solidFill>
                <a:latin typeface="ＭＳ ゴシック" panose="020B0609070205080204" pitchFamily="49" charset="-128"/>
                <a:ea typeface="ＭＳ ゴシック" panose="020B0609070205080204" pitchFamily="49" charset="-128"/>
              </a:rPr>
              <a:t>static</a:t>
            </a:r>
            <a:r>
              <a:rPr lang="en-US" altLang="ja-JP" sz="14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0000FF"/>
                </a:solidFill>
                <a:latin typeface="ＭＳ ゴシック" panose="020B0609070205080204" pitchFamily="49" charset="-128"/>
                <a:ea typeface="ＭＳ ゴシック" panose="020B0609070205080204" pitchFamily="49" charset="-128"/>
              </a:rPr>
              <a:t>void</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6F008A"/>
                </a:solidFill>
                <a:latin typeface="ＭＳ ゴシック" panose="020B0609070205080204" pitchFamily="49" charset="-128"/>
                <a:ea typeface="ＭＳ ゴシック" panose="020B0609070205080204" pitchFamily="49" charset="-128"/>
              </a:rPr>
              <a:t>CALLBACK</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000000"/>
                </a:solidFill>
                <a:latin typeface="ＭＳ ゴシック" panose="020B0609070205080204" pitchFamily="49" charset="-128"/>
                <a:ea typeface="ＭＳ ゴシック" panose="020B0609070205080204" pitchFamily="49" charset="-128"/>
              </a:rPr>
              <a:t>MyTimerProc</a:t>
            </a:r>
            <a:r>
              <a:rPr lang="en-US" altLang="ja-JP" sz="1400" b="1" dirty="0">
                <a:solidFill>
                  <a:srgbClr val="000000"/>
                </a:solidFill>
                <a:latin typeface="ＭＳ ゴシック" panose="020B0609070205080204" pitchFamily="49" charset="-128"/>
                <a:ea typeface="ＭＳ ゴシック" panose="020B0609070205080204" pitchFamily="49" charset="-128"/>
              </a:rPr>
              <a:t>(</a:t>
            </a: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2B91AF"/>
                </a:solidFill>
                <a:latin typeface="ＭＳ ゴシック" panose="020B0609070205080204" pitchFamily="49" charset="-128"/>
                <a:ea typeface="ＭＳ ゴシック" panose="020B0609070205080204" pitchFamily="49" charset="-128"/>
              </a:rPr>
              <a:t>HWND</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808080"/>
                </a:solidFill>
                <a:latin typeface="ＭＳ ゴシック" panose="020B0609070205080204" pitchFamily="49" charset="-128"/>
                <a:ea typeface="ＭＳ ゴシック" panose="020B0609070205080204" pitchFamily="49" charset="-128"/>
              </a:rPr>
              <a:t>hWnd</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008000"/>
                </a:solidFill>
                <a:latin typeface="ＭＳ ゴシック" panose="020B0609070205080204" pitchFamily="49" charset="-128"/>
                <a:ea typeface="ＭＳ ゴシック" panose="020B0609070205080204" pitchFamily="49" charset="-128"/>
              </a:rPr>
              <a:t>// handle of </a:t>
            </a:r>
            <a:r>
              <a:rPr lang="en-US" altLang="ja-JP" sz="1400" b="1" dirty="0" err="1">
                <a:solidFill>
                  <a:srgbClr val="008000"/>
                </a:solidFill>
                <a:latin typeface="ＭＳ ゴシック" panose="020B0609070205080204" pitchFamily="49" charset="-128"/>
                <a:ea typeface="ＭＳ ゴシック" panose="020B0609070205080204" pitchFamily="49" charset="-128"/>
              </a:rPr>
              <a:t>CWnd</a:t>
            </a:r>
            <a:r>
              <a:rPr lang="en-US" altLang="ja-JP" sz="1400" b="1" dirty="0">
                <a:solidFill>
                  <a:srgbClr val="008000"/>
                </a:solidFill>
                <a:latin typeface="ＭＳ ゴシック" panose="020B0609070205080204" pitchFamily="49" charset="-128"/>
                <a:ea typeface="ＭＳ ゴシック" panose="020B0609070205080204" pitchFamily="49" charset="-128"/>
              </a:rPr>
              <a:t> that called </a:t>
            </a:r>
            <a:r>
              <a:rPr lang="en-US" altLang="ja-JP" sz="1400" b="1" dirty="0" err="1">
                <a:solidFill>
                  <a:srgbClr val="008000"/>
                </a:solidFill>
                <a:latin typeface="ＭＳ ゴシック" panose="020B0609070205080204" pitchFamily="49" charset="-128"/>
                <a:ea typeface="ＭＳ ゴシック" panose="020B0609070205080204" pitchFamily="49" charset="-128"/>
              </a:rPr>
              <a:t>SetTimer</a:t>
            </a:r>
            <a:endParaRPr lang="en-US" altLang="ja-JP" sz="1400" b="1" dirty="0">
              <a:solidFill>
                <a:srgbClr val="000000"/>
              </a:solidFill>
              <a:latin typeface="ＭＳ ゴシック" panose="020B0609070205080204" pitchFamily="49" charset="-128"/>
              <a:ea typeface="ＭＳ ゴシック" panose="020B0609070205080204" pitchFamily="49" charset="-128"/>
            </a:endParaRP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2B91AF"/>
                </a:solidFill>
                <a:latin typeface="ＭＳ ゴシック" panose="020B0609070205080204" pitchFamily="49" charset="-128"/>
                <a:ea typeface="ＭＳ ゴシック" panose="020B0609070205080204" pitchFamily="49" charset="-128"/>
              </a:rPr>
              <a:t>UINT</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808080"/>
                </a:solidFill>
                <a:latin typeface="ＭＳ ゴシック" panose="020B0609070205080204" pitchFamily="49" charset="-128"/>
                <a:ea typeface="ＭＳ ゴシック" panose="020B0609070205080204" pitchFamily="49" charset="-128"/>
              </a:rPr>
              <a:t>nMsg</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008000"/>
                </a:solidFill>
                <a:latin typeface="ＭＳ ゴシック" panose="020B0609070205080204" pitchFamily="49" charset="-128"/>
                <a:ea typeface="ＭＳ ゴシック" panose="020B0609070205080204" pitchFamily="49" charset="-128"/>
              </a:rPr>
              <a:t>// WM_TIMER</a:t>
            </a:r>
            <a:endParaRPr lang="en-US" altLang="ja-JP" sz="1400" b="1" dirty="0">
              <a:solidFill>
                <a:srgbClr val="000000"/>
              </a:solidFill>
              <a:latin typeface="ＭＳ ゴシック" panose="020B0609070205080204" pitchFamily="49" charset="-128"/>
              <a:ea typeface="ＭＳ ゴシック" panose="020B0609070205080204" pitchFamily="49" charset="-128"/>
            </a:endParaRP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2B91AF"/>
                </a:solidFill>
                <a:latin typeface="ＭＳ ゴシック" panose="020B0609070205080204" pitchFamily="49" charset="-128"/>
                <a:ea typeface="ＭＳ ゴシック" panose="020B0609070205080204" pitchFamily="49" charset="-128"/>
              </a:rPr>
              <a:t>UINT_PTR</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808080"/>
                </a:solidFill>
                <a:latin typeface="ＭＳ ゴシック" panose="020B0609070205080204" pitchFamily="49" charset="-128"/>
                <a:ea typeface="ＭＳ ゴシック" panose="020B0609070205080204" pitchFamily="49" charset="-128"/>
              </a:rPr>
              <a:t>nIDEvent</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008000"/>
                </a:solidFill>
                <a:latin typeface="ＭＳ ゴシック" panose="020B0609070205080204" pitchFamily="49" charset="-128"/>
                <a:ea typeface="ＭＳ ゴシック" panose="020B0609070205080204" pitchFamily="49" charset="-128"/>
              </a:rPr>
              <a:t>// timer identification</a:t>
            </a:r>
            <a:endParaRPr lang="en-US" altLang="ja-JP" sz="1400" b="1" dirty="0">
              <a:solidFill>
                <a:srgbClr val="000000"/>
              </a:solidFill>
              <a:latin typeface="ＭＳ ゴシック" panose="020B0609070205080204" pitchFamily="49" charset="-128"/>
              <a:ea typeface="ＭＳ ゴシック" panose="020B0609070205080204" pitchFamily="49" charset="-128"/>
            </a:endParaRP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2B91AF"/>
                </a:solidFill>
                <a:latin typeface="ＭＳ ゴシック" panose="020B0609070205080204" pitchFamily="49" charset="-128"/>
                <a:ea typeface="ＭＳ ゴシック" panose="020B0609070205080204" pitchFamily="49" charset="-128"/>
              </a:rPr>
              <a:t>DWORD</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808080"/>
                </a:solidFill>
                <a:latin typeface="ＭＳ ゴシック" panose="020B0609070205080204" pitchFamily="49" charset="-128"/>
                <a:ea typeface="ＭＳ ゴシック" panose="020B0609070205080204" pitchFamily="49" charset="-128"/>
              </a:rPr>
              <a:t>dwTime</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008000"/>
                </a:solidFill>
                <a:latin typeface="ＭＳ ゴシック" panose="020B0609070205080204" pitchFamily="49" charset="-128"/>
                <a:ea typeface="ＭＳ ゴシック" panose="020B0609070205080204" pitchFamily="49" charset="-128"/>
              </a:rPr>
              <a:t>// system time</a:t>
            </a:r>
            <a:endParaRPr lang="en-US" altLang="ja-JP" sz="1400" b="1" dirty="0">
              <a:solidFill>
                <a:srgbClr val="000000"/>
              </a:solidFill>
              <a:latin typeface="ＭＳ ゴシック" panose="020B0609070205080204" pitchFamily="49" charset="-128"/>
              <a:ea typeface="ＭＳ ゴシック" panose="020B0609070205080204" pitchFamily="49" charset="-128"/>
            </a:endParaRPr>
          </a:p>
          <a:p>
            <a:r>
              <a:rPr lang="en-US" altLang="ja-JP" sz="1400" b="1" dirty="0">
                <a:solidFill>
                  <a:srgbClr val="000000"/>
                </a:solidFill>
                <a:latin typeface="ＭＳ ゴシック" panose="020B0609070205080204" pitchFamily="49" charset="-128"/>
                <a:ea typeface="ＭＳ ゴシック" panose="020B0609070205080204" pitchFamily="49" charset="-128"/>
              </a:rPr>
              <a:t>)</a:t>
            </a:r>
          </a:p>
          <a:p>
            <a:r>
              <a:rPr lang="en-US" altLang="ja-JP" sz="1400" b="1" dirty="0">
                <a:solidFill>
                  <a:srgbClr val="000000"/>
                </a:solidFill>
                <a:latin typeface="ＭＳ ゴシック" panose="020B0609070205080204" pitchFamily="49" charset="-128"/>
                <a:ea typeface="ＭＳ ゴシック" panose="020B0609070205080204" pitchFamily="49" charset="-128"/>
              </a:rPr>
              <a:t>{</a:t>
            </a: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000000"/>
                </a:solidFill>
                <a:latin typeface="ＭＳ ゴシック" panose="020B0609070205080204" pitchFamily="49" charset="-128"/>
                <a:ea typeface="ＭＳ ゴシック" panose="020B0609070205080204" pitchFamily="49" charset="-128"/>
              </a:rPr>
              <a:t>printf</a:t>
            </a:r>
            <a:r>
              <a:rPr lang="en-US" altLang="ja-JP" sz="1400" b="1" dirty="0">
                <a:solidFill>
                  <a:srgbClr val="000000"/>
                </a:solidFill>
                <a:latin typeface="ＭＳ ゴシック" panose="020B0609070205080204" pitchFamily="49" charset="-128"/>
                <a:ea typeface="ＭＳ ゴシック" panose="020B0609070205080204" pitchFamily="49" charset="-128"/>
              </a:rPr>
              <a:t>(</a:t>
            </a:r>
            <a:r>
              <a:rPr lang="en-US" altLang="ja-JP" sz="1400" b="1" dirty="0">
                <a:solidFill>
                  <a:srgbClr val="A31515"/>
                </a:solidFill>
                <a:latin typeface="ＭＳ ゴシック" panose="020B0609070205080204" pitchFamily="49" charset="-128"/>
                <a:ea typeface="ＭＳ ゴシック" panose="020B0609070205080204" pitchFamily="49" charset="-128"/>
              </a:rPr>
              <a:t>"a"</a:t>
            </a:r>
            <a:r>
              <a:rPr lang="en-US" altLang="ja-JP" sz="1400" b="1" dirty="0">
                <a:solidFill>
                  <a:srgbClr val="000000"/>
                </a:solidFill>
                <a:latin typeface="ＭＳ ゴシック" panose="020B0609070205080204" pitchFamily="49" charset="-128"/>
                <a:ea typeface="ＭＳ ゴシック" panose="020B0609070205080204" pitchFamily="49" charset="-128"/>
              </a:rPr>
              <a:t>);</a:t>
            </a: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000000"/>
                </a:solidFill>
                <a:latin typeface="ＭＳ ゴシック" panose="020B0609070205080204" pitchFamily="49" charset="-128"/>
                <a:ea typeface="ＭＳ ゴシック" panose="020B0609070205080204" pitchFamily="49" charset="-128"/>
              </a:rPr>
              <a:t>SolidSimulator</a:t>
            </a:r>
            <a:r>
              <a:rPr lang="en-US" altLang="ja-JP" sz="1400" b="1" dirty="0">
                <a:solidFill>
                  <a:srgbClr val="000000"/>
                </a:solidFill>
                <a:latin typeface="ＭＳ ゴシック" panose="020B0609070205080204" pitchFamily="49" charset="-128"/>
                <a:ea typeface="ＭＳ ゴシック" panose="020B0609070205080204" pitchFamily="49" charset="-128"/>
              </a:rPr>
              <a:t>::</a:t>
            </a:r>
            <a:r>
              <a:rPr lang="en-US" altLang="ja-JP" sz="1400" b="1" dirty="0" err="1">
                <a:solidFill>
                  <a:srgbClr val="000000"/>
                </a:solidFill>
                <a:latin typeface="ＭＳ ゴシック" panose="020B0609070205080204" pitchFamily="49" charset="-128"/>
                <a:ea typeface="ＭＳ ゴシック" panose="020B0609070205080204" pitchFamily="49" charset="-128"/>
              </a:rPr>
              <a:t>RedrawMainWindow</a:t>
            </a:r>
            <a:r>
              <a:rPr lang="en-US" altLang="ja-JP" sz="1400" b="1" dirty="0" smtClean="0">
                <a:solidFill>
                  <a:srgbClr val="000000"/>
                </a:solidFill>
                <a:latin typeface="ＭＳ ゴシック" panose="020B0609070205080204" pitchFamily="49" charset="-128"/>
                <a:ea typeface="ＭＳ ゴシック" panose="020B0609070205080204" pitchFamily="49" charset="-128"/>
              </a:rPr>
              <a:t>(); //“a”</a:t>
            </a:r>
            <a:r>
              <a:rPr lang="ja-JP" altLang="en-US" sz="1400" b="1" dirty="0" smtClean="0">
                <a:solidFill>
                  <a:srgbClr val="000000"/>
                </a:solidFill>
                <a:latin typeface="ＭＳ ゴシック" panose="020B0609070205080204" pitchFamily="49" charset="-128"/>
                <a:ea typeface="ＭＳ ゴシック" panose="020B0609070205080204" pitchFamily="49" charset="-128"/>
              </a:rPr>
              <a:t>を表示して</a:t>
            </a:r>
            <a:r>
              <a:rPr lang="en-US" altLang="ja-JP" sz="1400" b="1" dirty="0" smtClean="0">
                <a:solidFill>
                  <a:srgbClr val="000000"/>
                </a:solidFill>
                <a:latin typeface="ＭＳ ゴシック" panose="020B0609070205080204" pitchFamily="49" charset="-128"/>
                <a:ea typeface="ＭＳ ゴシック" panose="020B0609070205080204" pitchFamily="49" charset="-128"/>
              </a:rPr>
              <a:t>redraw</a:t>
            </a:r>
            <a:r>
              <a:rPr lang="ja-JP" altLang="en-US" sz="1400" b="1" dirty="0" smtClean="0">
                <a:solidFill>
                  <a:srgbClr val="000000"/>
                </a:solidFill>
                <a:latin typeface="ＭＳ ゴシック" panose="020B0609070205080204" pitchFamily="49" charset="-128"/>
                <a:ea typeface="ＭＳ ゴシック" panose="020B0609070205080204" pitchFamily="49" charset="-128"/>
              </a:rPr>
              <a:t>するだけ</a:t>
            </a:r>
            <a:endParaRPr lang="en-US" altLang="ja-JP" sz="1400" b="1" dirty="0">
              <a:solidFill>
                <a:srgbClr val="000000"/>
              </a:solidFill>
              <a:latin typeface="ＭＳ ゴシック" panose="020B0609070205080204" pitchFamily="49" charset="-128"/>
              <a:ea typeface="ＭＳ ゴシック" panose="020B0609070205080204" pitchFamily="49" charset="-128"/>
            </a:endParaRPr>
          </a:p>
          <a:p>
            <a:r>
              <a:rPr lang="en-US" altLang="ja-JP" sz="1400" b="1" dirty="0">
                <a:solidFill>
                  <a:srgbClr val="000000"/>
                </a:solidFill>
                <a:latin typeface="ＭＳ ゴシック" panose="020B0609070205080204" pitchFamily="49" charset="-128"/>
                <a:ea typeface="ＭＳ ゴシック" panose="020B0609070205080204" pitchFamily="49" charset="-128"/>
              </a:rPr>
              <a:t>}</a:t>
            </a: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0000F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 = 0;</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InitializeComponent</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a:solidFill>
                  <a:srgbClr val="0000FF"/>
                </a:solidFill>
                <a:latin typeface="ＭＳ ゴシック" panose="020B0609070205080204" pitchFamily="49" charset="-128"/>
                <a:ea typeface="ＭＳ ゴシック" panose="020B0609070205080204" pitchFamily="49" charset="-128"/>
              </a:rPr>
              <a:t>new</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OglForCLI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GetDC</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B91AF"/>
                </a:solidFill>
                <a:latin typeface="ＭＳ ゴシック" panose="020B0609070205080204" pitchFamily="49" charset="-128"/>
                <a:ea typeface="ＭＳ ゴシック" panose="020B0609070205080204" pitchFamily="49" charset="-128"/>
              </a:rPr>
              <a:t>HWND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Handle.ToPointer</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SetTimer</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2B91AF"/>
                </a:solidFill>
                <a:latin typeface="ＭＳ ゴシック" panose="020B0609070205080204" pitchFamily="49" charset="-128"/>
                <a:ea typeface="ＭＳ ゴシック" panose="020B0609070205080204" pitchFamily="49" charset="-128"/>
              </a:rPr>
              <a:t>HWND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Handle.ToPointer</a:t>
            </a:r>
            <a:r>
              <a:rPr lang="en-US" altLang="ja-JP" sz="1400" dirty="0">
                <a:solidFill>
                  <a:srgbClr val="000000"/>
                </a:solidFill>
                <a:latin typeface="ＭＳ ゴシック" panose="020B0609070205080204" pitchFamily="49" charset="-128"/>
                <a:ea typeface="ＭＳ ゴシック" panose="020B0609070205080204" pitchFamily="49" charset="-128"/>
              </a:rPr>
              <a:t>(), 1, 10, &amp;</a:t>
            </a:r>
            <a:r>
              <a:rPr lang="en-US" altLang="ja-JP" sz="1400" dirty="0" err="1">
                <a:solidFill>
                  <a:srgbClr val="000000"/>
                </a:solidFill>
                <a:latin typeface="ＭＳ ゴシック" panose="020B0609070205080204" pitchFamily="49" charset="-128"/>
                <a:ea typeface="ＭＳ ゴシック" panose="020B0609070205080204" pitchFamily="49" charset="-128"/>
              </a:rPr>
              <a:t>MyTimerProc</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smtClean="0">
                <a:solidFill>
                  <a:srgbClr val="000000"/>
                </a:solidFill>
                <a:latin typeface="ＭＳ ゴシック" panose="020B0609070205080204" pitchFamily="49" charset="-128"/>
                <a:ea typeface="ＭＳ ゴシック" panose="020B0609070205080204" pitchFamily="49" charset="-128"/>
              </a:rPr>
              <a:t>}</a:t>
            </a:r>
            <a:endParaRPr lang="en-US" altLang="ja-JP" sz="1400" dirty="0">
              <a:solidFill>
                <a:srgbClr val="000000"/>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809055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82562"/>
            <a:ext cx="7954926" cy="644968"/>
          </a:xfrm>
        </p:spPr>
        <p:txBody>
          <a:bodyPr>
            <a:normAutofit/>
          </a:bodyPr>
          <a:lstStyle/>
          <a:p>
            <a:r>
              <a:rPr kumimoji="1" lang="ja-JP" altLang="en-US" sz="3200" dirty="0" smtClean="0"/>
              <a:t>これから意識して実施してほしいこと </a:t>
            </a:r>
            <a:r>
              <a:rPr kumimoji="1" lang="en-US" altLang="ja-JP" sz="3200" dirty="0" smtClean="0"/>
              <a:t>1</a:t>
            </a:r>
            <a:endParaRPr kumimoji="1" lang="ja-JP" altLang="en-US" sz="3200" dirty="0"/>
          </a:p>
        </p:txBody>
      </p:sp>
      <p:sp>
        <p:nvSpPr>
          <p:cNvPr id="3" name="コンテンツ プレースホルダー 2"/>
          <p:cNvSpPr>
            <a:spLocks noGrp="1"/>
          </p:cNvSpPr>
          <p:nvPr>
            <p:ph idx="1"/>
          </p:nvPr>
        </p:nvSpPr>
        <p:spPr>
          <a:xfrm>
            <a:off x="838200" y="1006939"/>
            <a:ext cx="10515600" cy="5851061"/>
          </a:xfrm>
        </p:spPr>
        <p:txBody>
          <a:bodyPr>
            <a:normAutofit/>
          </a:bodyPr>
          <a:lstStyle/>
          <a:p>
            <a:pPr marL="0" indent="0">
              <a:buNone/>
            </a:pPr>
            <a:r>
              <a:rPr lang="ja-JP" altLang="en-US" b="1" dirty="0" smtClean="0"/>
              <a:t>盲目的なコピペからの卒業</a:t>
            </a:r>
            <a:endParaRPr lang="en-US" altLang="ja-JP" b="1" dirty="0" smtClean="0"/>
          </a:p>
          <a:p>
            <a:pPr marL="0" indent="0">
              <a:buNone/>
            </a:pPr>
            <a:r>
              <a:rPr lang="ja-JP" altLang="en-US" sz="1800" dirty="0" smtClean="0"/>
              <a:t>解説不要</a:t>
            </a:r>
            <a:endParaRPr lang="en-US" altLang="ja-JP" sz="1800" dirty="0" smtClean="0"/>
          </a:p>
          <a:p>
            <a:pPr marL="0" indent="0">
              <a:buNone/>
            </a:pPr>
            <a:endParaRPr lang="en-US" altLang="ja-JP" sz="1100" b="1" dirty="0" smtClean="0"/>
          </a:p>
          <a:p>
            <a:pPr marL="0" indent="0">
              <a:buNone/>
            </a:pPr>
            <a:r>
              <a:rPr lang="ja-JP" altLang="en-US" b="1" dirty="0" smtClean="0"/>
              <a:t>問題にあたっても質問しない</a:t>
            </a:r>
            <a:endParaRPr lang="en-US" altLang="ja-JP" b="1" dirty="0" smtClean="0"/>
          </a:p>
          <a:p>
            <a:pPr marL="0" indent="0">
              <a:buNone/>
            </a:pPr>
            <a:r>
              <a:rPr lang="ja-JP" altLang="en-US" sz="1800" dirty="0" smtClean="0"/>
              <a:t>問題にあたった時，課題を誰かに説明した瞬間に解決策が思いつくことがある</a:t>
            </a:r>
            <a:endParaRPr lang="en-US" altLang="ja-JP" sz="1800" dirty="0" smtClean="0"/>
          </a:p>
          <a:p>
            <a:pPr marL="0" indent="0">
              <a:buNone/>
            </a:pPr>
            <a:r>
              <a:rPr lang="ja-JP" altLang="en-US" sz="1800" dirty="0" smtClean="0"/>
              <a:t>問題を言語化できた瞬間にそれが解けることが多いので，他人を聞き役につかいましょう</a:t>
            </a:r>
            <a:endParaRPr lang="en-US" altLang="ja-JP" sz="1800" dirty="0"/>
          </a:p>
          <a:p>
            <a:pPr marL="0" indent="0">
              <a:buNone/>
            </a:pPr>
            <a:endParaRPr lang="en-US" altLang="ja-JP" b="1" dirty="0" smtClean="0"/>
          </a:p>
          <a:p>
            <a:pPr marL="0" indent="0">
              <a:buNone/>
            </a:pPr>
            <a:r>
              <a:rPr lang="ja-JP" altLang="en-US" b="1" dirty="0" smtClean="0"/>
              <a:t>成果物・コードを見せない</a:t>
            </a:r>
            <a:endParaRPr lang="en-US" altLang="ja-JP" b="1" dirty="0"/>
          </a:p>
          <a:p>
            <a:pPr marL="0" indent="0">
              <a:buNone/>
            </a:pPr>
            <a:r>
              <a:rPr lang="ja-JP" altLang="en-US" sz="1800" dirty="0" smtClean="0"/>
              <a:t>面白いものをつくって、他人に見せることをモチベーションにしてほしい</a:t>
            </a:r>
            <a:endParaRPr lang="en-US" altLang="ja-JP" sz="1800" dirty="0" smtClean="0"/>
          </a:p>
          <a:p>
            <a:pPr marL="0" indent="0">
              <a:buNone/>
            </a:pPr>
            <a:r>
              <a:rPr lang="ja-JP" altLang="en-US" sz="1800" dirty="0" smtClean="0"/>
              <a:t>間違っても教員に怒られないように</a:t>
            </a:r>
            <a:r>
              <a:rPr lang="ja-JP" altLang="en-US" sz="1800" dirty="0" err="1" smtClean="0"/>
              <a:t>。。。</a:t>
            </a:r>
            <a:r>
              <a:rPr lang="ja-JP" altLang="en-US" sz="1800" dirty="0" smtClean="0"/>
              <a:t>みたいなモチベーションは避けてほしい</a:t>
            </a:r>
            <a:r>
              <a:rPr lang="ja-JP" altLang="en-US" sz="1800" dirty="0" err="1" smtClean="0"/>
              <a:t>．．．</a:t>
            </a:r>
            <a:endParaRPr lang="en-US" altLang="ja-JP" sz="1800" dirty="0" smtClean="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5</a:t>
            </a:fld>
            <a:endParaRPr lang="ja-JP" altLang="en-US"/>
          </a:p>
        </p:txBody>
      </p:sp>
    </p:spTree>
    <p:extLst>
      <p:ext uri="{BB962C8B-B14F-4D97-AF65-F5344CB8AC3E}">
        <p14:creationId xmlns:p14="http://schemas.microsoft.com/office/powerpoint/2010/main" val="144705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82562"/>
            <a:ext cx="7954926" cy="644968"/>
          </a:xfrm>
        </p:spPr>
        <p:txBody>
          <a:bodyPr>
            <a:normAutofit/>
          </a:bodyPr>
          <a:lstStyle/>
          <a:p>
            <a:r>
              <a:rPr kumimoji="1" lang="ja-JP" altLang="en-US" sz="3200" dirty="0" smtClean="0"/>
              <a:t>これから意識して実施してほしいこと </a:t>
            </a:r>
            <a:r>
              <a:rPr lang="en-US" altLang="ja-JP" sz="3200" dirty="0"/>
              <a:t>2</a:t>
            </a:r>
            <a:endParaRPr kumimoji="1" lang="ja-JP" altLang="en-US" sz="3200" dirty="0"/>
          </a:p>
        </p:txBody>
      </p:sp>
      <p:sp>
        <p:nvSpPr>
          <p:cNvPr id="3" name="コンテンツ プレースホルダー 2"/>
          <p:cNvSpPr>
            <a:spLocks noGrp="1"/>
          </p:cNvSpPr>
          <p:nvPr>
            <p:ph idx="1"/>
          </p:nvPr>
        </p:nvSpPr>
        <p:spPr>
          <a:xfrm>
            <a:off x="838200" y="1006939"/>
            <a:ext cx="10515600" cy="5851061"/>
          </a:xfrm>
        </p:spPr>
        <p:txBody>
          <a:bodyPr>
            <a:normAutofit/>
          </a:bodyPr>
          <a:lstStyle/>
          <a:p>
            <a:pPr marL="0" indent="0">
              <a:buNone/>
            </a:pPr>
            <a:r>
              <a:rPr lang="ja-JP" altLang="en-US" sz="2400" b="1" dirty="0" smtClean="0"/>
              <a:t>動作テスト綿密に実施する</a:t>
            </a:r>
            <a:endParaRPr lang="en-US" altLang="ja-JP" sz="2400" b="1" dirty="0"/>
          </a:p>
          <a:p>
            <a:pPr marL="0" indent="0">
              <a:buNone/>
            </a:pPr>
            <a:r>
              <a:rPr lang="en-US" altLang="ja-JP" sz="1600" dirty="0" smtClean="0"/>
              <a:t>+ </a:t>
            </a:r>
            <a:r>
              <a:rPr lang="en-US" altLang="ja-JP" sz="1600" dirty="0" err="1" smtClean="0"/>
              <a:t>printf</a:t>
            </a:r>
            <a:r>
              <a:rPr lang="ja-JP" altLang="en-US" sz="1600" dirty="0"/>
              <a:t> </a:t>
            </a:r>
            <a:r>
              <a:rPr lang="ja-JP" altLang="en-US" sz="1600" dirty="0" smtClean="0"/>
              <a:t>や デバッガを利用して想定どおりに動いているか確認</a:t>
            </a:r>
            <a:endParaRPr lang="en-US" altLang="ja-JP" sz="1600" dirty="0" smtClean="0"/>
          </a:p>
          <a:p>
            <a:pPr marL="0" indent="0">
              <a:buNone/>
            </a:pPr>
            <a:r>
              <a:rPr lang="en-US" altLang="ja-JP" sz="1600" dirty="0" smtClean="0"/>
              <a:t>+</a:t>
            </a:r>
            <a:r>
              <a:rPr lang="ja-JP" altLang="en-US" sz="1600" dirty="0"/>
              <a:t> </a:t>
            </a:r>
            <a:r>
              <a:rPr lang="ja-JP" altLang="en-US" sz="1600" dirty="0" smtClean="0"/>
              <a:t>関数に不具合が起きそうな入力を</a:t>
            </a:r>
            <a:r>
              <a:rPr lang="ja-JP" altLang="en-US" sz="1600" dirty="0" smtClean="0">
                <a:solidFill>
                  <a:srgbClr val="FF0000"/>
                </a:solidFill>
              </a:rPr>
              <a:t>予測</a:t>
            </a:r>
            <a:r>
              <a:rPr lang="ja-JP" altLang="en-US" sz="1600" dirty="0" smtClean="0"/>
              <a:t>し，その入力にも対応する</a:t>
            </a:r>
            <a:endParaRPr lang="en-US" altLang="ja-JP" sz="1600" dirty="0" smtClean="0"/>
          </a:p>
          <a:p>
            <a:pPr marL="0" indent="0">
              <a:buNone/>
            </a:pPr>
            <a:r>
              <a:rPr lang="en-US" altLang="ja-JP" sz="1600" dirty="0"/>
              <a:t> </a:t>
            </a:r>
            <a:r>
              <a:rPr lang="ja-JP" altLang="en-US" sz="1600" dirty="0" smtClean="0"/>
              <a:t>まずい例</a:t>
            </a:r>
            <a:r>
              <a:rPr lang="en-US" altLang="ja-JP" sz="1600" dirty="0" smtClean="0"/>
              <a:t>) </a:t>
            </a:r>
            <a:r>
              <a:rPr lang="ja-JP" altLang="en-US" sz="1600" dirty="0" smtClean="0"/>
              <a:t>コピペしてきたらなんか動いた，エラーがあるはずなのに動いている</a:t>
            </a:r>
            <a:endParaRPr lang="en-US" altLang="ja-JP" sz="1600" dirty="0"/>
          </a:p>
          <a:p>
            <a:pPr marL="0" indent="0">
              <a:buNone/>
            </a:pPr>
            <a:endParaRPr lang="en-US" altLang="ja-JP" sz="1050" dirty="0" smtClean="0"/>
          </a:p>
          <a:p>
            <a:pPr marL="0" indent="0">
              <a:buNone/>
            </a:pPr>
            <a:r>
              <a:rPr lang="en-US" altLang="ja-JP" b="1" dirty="0"/>
              <a:t>『</a:t>
            </a:r>
            <a:r>
              <a:rPr lang="ja-JP" altLang="en-US" b="1" dirty="0"/>
              <a:t>再利用性</a:t>
            </a:r>
            <a:r>
              <a:rPr lang="en-US" altLang="ja-JP" b="1" dirty="0"/>
              <a:t>』</a:t>
            </a:r>
            <a:r>
              <a:rPr lang="ja-JP" altLang="en-US" b="1" dirty="0"/>
              <a:t>を意識する</a:t>
            </a:r>
            <a:endParaRPr lang="en-US" altLang="ja-JP" sz="1600" b="1" dirty="0"/>
          </a:p>
          <a:p>
            <a:pPr marL="0" indent="0">
              <a:buNone/>
            </a:pPr>
            <a:r>
              <a:rPr lang="en-US" altLang="ja-JP" sz="1600" dirty="0"/>
              <a:t>+ </a:t>
            </a:r>
            <a:r>
              <a:rPr lang="ja-JP" altLang="en-US" sz="1600" dirty="0"/>
              <a:t>関数は意味的のあるかたまりにする</a:t>
            </a:r>
            <a:endParaRPr lang="en-US" altLang="ja-JP" sz="1600" dirty="0"/>
          </a:p>
          <a:p>
            <a:pPr marL="0" indent="0">
              <a:buNone/>
            </a:pPr>
            <a:r>
              <a:rPr lang="en-US" altLang="ja-JP" sz="1600" dirty="0"/>
              <a:t>+ </a:t>
            </a:r>
            <a:r>
              <a:rPr lang="ja-JP" altLang="en-US" sz="1600" dirty="0"/>
              <a:t>よい関数名・変数名をつける</a:t>
            </a:r>
            <a:endParaRPr lang="en-US" altLang="ja-JP" sz="1600" dirty="0"/>
          </a:p>
          <a:p>
            <a:pPr marL="0" indent="0">
              <a:buNone/>
            </a:pPr>
            <a:r>
              <a:rPr lang="en-US" altLang="ja-JP" sz="1600" dirty="0"/>
              <a:t>+ </a:t>
            </a:r>
            <a:r>
              <a:rPr lang="ja-JP" altLang="en-US" sz="1600" dirty="0">
                <a:solidFill>
                  <a:srgbClr val="FF0000"/>
                </a:solidFill>
              </a:rPr>
              <a:t>他人（一ヵ月後の自分）が読んで分かるか</a:t>
            </a:r>
            <a:r>
              <a:rPr lang="ja-JP" altLang="en-US" sz="1600" dirty="0"/>
              <a:t>？を良く</a:t>
            </a:r>
            <a:r>
              <a:rPr lang="ja-JP" altLang="en-US" sz="1600" dirty="0" smtClean="0"/>
              <a:t>考える</a:t>
            </a:r>
            <a:endParaRPr lang="en-US" altLang="ja-JP" sz="1600" dirty="0" smtClean="0"/>
          </a:p>
          <a:p>
            <a:pPr marL="0" indent="0">
              <a:buNone/>
            </a:pPr>
            <a:endParaRPr lang="en-US" altLang="ja-JP" sz="800" dirty="0" smtClean="0"/>
          </a:p>
          <a:p>
            <a:pPr marL="0" indent="0">
              <a:buNone/>
            </a:pPr>
            <a:r>
              <a:rPr lang="en-US" altLang="ja-JP" sz="2400" b="1" dirty="0" smtClean="0"/>
              <a:t>『</a:t>
            </a:r>
            <a:r>
              <a:rPr lang="ja-JP" altLang="en-US" sz="2400" b="1" dirty="0" smtClean="0"/>
              <a:t>一貫性</a:t>
            </a:r>
            <a:r>
              <a:rPr lang="en-US" altLang="ja-JP" sz="2400" b="1" dirty="0" smtClean="0"/>
              <a:t>』</a:t>
            </a:r>
            <a:r>
              <a:rPr lang="ja-JP" altLang="en-US" sz="2400" b="1" dirty="0" smtClean="0"/>
              <a:t>を意識する</a:t>
            </a:r>
            <a:endParaRPr lang="en-US" altLang="ja-JP" sz="2400" b="1" dirty="0" smtClean="0"/>
          </a:p>
          <a:p>
            <a:pPr marL="0" indent="0">
              <a:buNone/>
            </a:pPr>
            <a:r>
              <a:rPr lang="ja-JP" altLang="en-US" sz="1600" dirty="0" smtClean="0"/>
              <a:t>全体の構成から細部にまで一貫性のあるルールを持ちそれにしたがって書く</a:t>
            </a:r>
            <a:endParaRPr lang="en-US" altLang="ja-JP" sz="1600" dirty="0" smtClean="0"/>
          </a:p>
          <a:p>
            <a:pPr marL="0" indent="0">
              <a:buNone/>
            </a:pPr>
            <a:r>
              <a:rPr lang="ja-JP" altLang="en-US" sz="1600" dirty="0" smtClean="0"/>
              <a:t>ルールは自分で定義し，更新し続ける</a:t>
            </a:r>
            <a:endParaRPr lang="en-US" altLang="ja-JP" sz="1600" dirty="0" smtClean="0"/>
          </a:p>
          <a:p>
            <a:pPr marL="0" indent="0">
              <a:buNone/>
            </a:pPr>
            <a:r>
              <a:rPr lang="ja-JP" altLang="en-US" sz="1600" dirty="0" smtClean="0"/>
              <a:t>コーディングスタイル，関数変数の命名規則，を，自分のコードの中で統一する</a:t>
            </a:r>
            <a:endParaRPr lang="en-US" altLang="ja-JP" sz="1600" dirty="0" smtClean="0"/>
          </a:p>
          <a:p>
            <a:pPr marL="0" indent="0">
              <a:buNone/>
            </a:pPr>
            <a:endParaRPr lang="en-US" altLang="ja-JP" sz="1600" dirty="0" smtClean="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6</a:t>
            </a:fld>
            <a:endParaRPr lang="ja-JP" altLang="en-US"/>
          </a:p>
        </p:txBody>
      </p:sp>
    </p:spTree>
    <p:extLst>
      <p:ext uri="{BB962C8B-B14F-4D97-AF65-F5344CB8AC3E}">
        <p14:creationId xmlns:p14="http://schemas.microsoft.com/office/powerpoint/2010/main" val="406984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endParaRPr kumimoji="1" lang="ja-JP" altLang="en-US" dirty="0"/>
          </a:p>
        </p:txBody>
      </p:sp>
      <p:sp>
        <p:nvSpPr>
          <p:cNvPr id="3" name="コンテンツ プレースホルダー 2"/>
          <p:cNvSpPr>
            <a:spLocks noGrp="1"/>
          </p:cNvSpPr>
          <p:nvPr>
            <p:ph idx="1"/>
          </p:nvPr>
        </p:nvSpPr>
        <p:spPr>
          <a:xfrm>
            <a:off x="838200" y="3067292"/>
            <a:ext cx="10515600" cy="3482364"/>
          </a:xfrm>
        </p:spPr>
        <p:txBody>
          <a:bodyPr>
            <a:noAutofit/>
          </a:bodyPr>
          <a:lstStyle/>
          <a:p>
            <a:pPr marL="0" indent="0" algn="just">
              <a:buNone/>
            </a:pPr>
            <a:r>
              <a:rPr lang="en-US" altLang="ja-JP" sz="1600" dirty="0"/>
              <a:t>Learning to program is notoriously difficult. </a:t>
            </a:r>
            <a:r>
              <a:rPr lang="en-US" altLang="ja-JP" sz="1600" dirty="0">
                <a:solidFill>
                  <a:srgbClr val="FF0000"/>
                </a:solidFill>
              </a:rPr>
              <a:t>A substantial minority of students fails in every introductory programming course in every UK university. Despite heroic academic effort, the proportion has increased rather than decreased over the years. </a:t>
            </a:r>
            <a:r>
              <a:rPr lang="en-US" altLang="ja-JP" sz="1600" dirty="0" smtClean="0"/>
              <a:t>Despite </a:t>
            </a:r>
            <a:r>
              <a:rPr lang="en-US" altLang="ja-JP" sz="1600" dirty="0"/>
              <a:t>a great deal of research into teaching methods and student responses, we have no idea of the cause. </a:t>
            </a:r>
            <a:endParaRPr lang="en-US" altLang="ja-JP" sz="1600" dirty="0" smtClean="0"/>
          </a:p>
          <a:p>
            <a:pPr marL="0" indent="0" algn="just">
              <a:buNone/>
            </a:pPr>
            <a:r>
              <a:rPr lang="en-US" altLang="ja-JP" sz="1600" dirty="0" smtClean="0"/>
              <a:t>It </a:t>
            </a:r>
            <a:r>
              <a:rPr lang="en-US" altLang="ja-JP" sz="1600" dirty="0"/>
              <a:t>has long been suspected that some people have a natural aptitude for programming, but until now there has been no psychological test which could detect it. </a:t>
            </a:r>
            <a:r>
              <a:rPr lang="en-US" altLang="ja-JP" sz="1600" dirty="0" smtClean="0"/>
              <a:t>Programming </a:t>
            </a:r>
            <a:r>
              <a:rPr lang="en-US" altLang="ja-JP" sz="1600" dirty="0"/>
              <a:t>ability is not known to be correlated with age, with sex, or with educational attainment; nor has it been found to be correlated with any of the aptitudes measured in conventional ‘intelligence’ or ‘problem-solving-ability’ tests. </a:t>
            </a:r>
            <a:endParaRPr lang="en-US" altLang="ja-JP" sz="1600" dirty="0" smtClean="0"/>
          </a:p>
          <a:p>
            <a:pPr marL="0" indent="0" algn="just">
              <a:buNone/>
            </a:pPr>
            <a:r>
              <a:rPr lang="en-US" altLang="ja-JP" sz="1600" dirty="0" smtClean="0"/>
              <a:t>We </a:t>
            </a:r>
            <a:r>
              <a:rPr lang="en-US" altLang="ja-JP" sz="1600" dirty="0"/>
              <a:t>have found a test for programming aptitude, of which we give details. </a:t>
            </a:r>
            <a:r>
              <a:rPr lang="en-US" altLang="ja-JP" sz="1600" dirty="0">
                <a:solidFill>
                  <a:srgbClr val="FF0000"/>
                </a:solidFill>
              </a:rPr>
              <a:t>We can predict success or failure even before students have had any contact with any programming language with very high accuracy, and by testing with the same instrument after a few weeks of exposure, with extreme accuracy</a:t>
            </a:r>
            <a:r>
              <a:rPr lang="en-US" altLang="ja-JP" sz="1600" dirty="0"/>
              <a:t>. We present experimental evidence to support our claim. We point out that programming teaching is useless for those who are bound to fail and pointless for those who are certain to succeed.</a:t>
            </a:r>
            <a:endParaRPr kumimoji="1" lang="ja-JP" altLang="en-US" sz="16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7</a:t>
            </a:fld>
            <a:endParaRPr lang="ja-JP" altLang="en-US"/>
          </a:p>
        </p:txBody>
      </p:sp>
      <p:pic>
        <p:nvPicPr>
          <p:cNvPr id="5" name="図 4"/>
          <p:cNvPicPr>
            <a:picLocks noChangeAspect="1"/>
          </p:cNvPicPr>
          <p:nvPr/>
        </p:nvPicPr>
        <p:blipFill rotWithShape="1">
          <a:blip r:embed="rId2"/>
          <a:srcRect l="18294" t="16439" r="19231" b="53744"/>
          <a:stretch/>
        </p:blipFill>
        <p:spPr>
          <a:xfrm>
            <a:off x="621323" y="0"/>
            <a:ext cx="10949353" cy="3067291"/>
          </a:xfrm>
          <a:prstGeom prst="rect">
            <a:avLst/>
          </a:prstGeom>
        </p:spPr>
      </p:pic>
    </p:spTree>
    <p:extLst>
      <p:ext uri="{BB962C8B-B14F-4D97-AF65-F5344CB8AC3E}">
        <p14:creationId xmlns:p14="http://schemas.microsoft.com/office/powerpoint/2010/main" val="1552715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プログラミングに適正はあるか</a:t>
            </a:r>
            <a:endParaRPr kumimoji="1" lang="ja-JP" altLang="en-US" dirty="0"/>
          </a:p>
        </p:txBody>
      </p:sp>
      <p:sp>
        <p:nvSpPr>
          <p:cNvPr id="3" name="コンテンツ プレースホルダー 2"/>
          <p:cNvSpPr>
            <a:spLocks noGrp="1"/>
          </p:cNvSpPr>
          <p:nvPr>
            <p:ph idx="1"/>
          </p:nvPr>
        </p:nvSpPr>
        <p:spPr>
          <a:xfrm>
            <a:off x="838199" y="1127050"/>
            <a:ext cx="10794357" cy="5730950"/>
          </a:xfrm>
        </p:spPr>
        <p:txBody>
          <a:bodyPr>
            <a:normAutofit/>
          </a:bodyPr>
          <a:lstStyle/>
          <a:p>
            <a:r>
              <a:rPr kumimoji="1" lang="ja-JP" altLang="en-US" dirty="0" smtClean="0"/>
              <a:t>現状，</a:t>
            </a:r>
            <a:r>
              <a:rPr kumimoji="1" lang="ja-JP" altLang="en-US" b="1" dirty="0" smtClean="0"/>
              <a:t>ある</a:t>
            </a:r>
            <a:r>
              <a:rPr kumimoji="1" lang="ja-JP" altLang="en-US" dirty="0" smtClean="0"/>
              <a:t>，と思う</a:t>
            </a:r>
            <a:endParaRPr kumimoji="1" lang="en-US" altLang="ja-JP" dirty="0" smtClean="0"/>
          </a:p>
          <a:p>
            <a:pPr lvl="1"/>
            <a:r>
              <a:rPr lang="ja-JP" altLang="en-US" sz="1800" dirty="0" smtClean="0"/>
              <a:t>ただし，適性がなくても設計書通りのコードを作成できるようにはなれると思う</a:t>
            </a:r>
            <a:endParaRPr lang="en-US" altLang="ja-JP" sz="1800" dirty="0" smtClean="0"/>
          </a:p>
          <a:p>
            <a:pPr lvl="1"/>
            <a:r>
              <a:rPr lang="ja-JP" altLang="en-US" sz="1800" dirty="0" smtClean="0"/>
              <a:t>ただし，</a:t>
            </a:r>
            <a:r>
              <a:rPr lang="en-US" altLang="ja-JP" sz="1800" dirty="0" smtClean="0"/>
              <a:t>Computer Science</a:t>
            </a:r>
            <a:r>
              <a:rPr lang="ja-JP" altLang="en-US" sz="1800" dirty="0" smtClean="0"/>
              <a:t>の研究では，問題発見・設計・実装・実験を高速に繰り返す必要があり，適正なしでは難しいとも思う</a:t>
            </a:r>
            <a:r>
              <a:rPr kumimoji="1" lang="ja-JP" altLang="en-US" sz="1800" dirty="0" smtClean="0"/>
              <a:t>　</a:t>
            </a:r>
            <a:endParaRPr kumimoji="1" lang="en-US" altLang="ja-JP" sz="1800" dirty="0" smtClean="0"/>
          </a:p>
          <a:p>
            <a:r>
              <a:rPr lang="ja-JP" altLang="en-US" dirty="0" smtClean="0"/>
              <a:t>研究室に入ってくる学生も，プログラミングができる</a:t>
            </a:r>
            <a:r>
              <a:rPr lang="ja-JP" altLang="en-US" dirty="0"/>
              <a:t>群</a:t>
            </a:r>
            <a:r>
              <a:rPr lang="ja-JP" altLang="en-US" dirty="0" smtClean="0"/>
              <a:t>・できない群に，おおよそ分離できると思う</a:t>
            </a:r>
            <a:endParaRPr lang="en-US" altLang="ja-JP" dirty="0" smtClean="0"/>
          </a:p>
          <a:p>
            <a:pPr lvl="1"/>
            <a:r>
              <a:rPr kumimoji="1" lang="ja-JP" altLang="en-US" sz="1800" dirty="0" smtClean="0"/>
              <a:t>ただし，適性がないのか，適性はあるが訓練が足りないのかは不明</a:t>
            </a:r>
            <a:endParaRPr kumimoji="1" lang="en-US" altLang="ja-JP" sz="1800" dirty="0" smtClean="0"/>
          </a:p>
          <a:p>
            <a:pPr lvl="1"/>
            <a:r>
              <a:rPr lang="en-US" altLang="ja-JP" sz="1800" dirty="0" smtClean="0"/>
              <a:t>1000</a:t>
            </a:r>
            <a:r>
              <a:rPr lang="ja-JP" altLang="en-US" sz="1800" dirty="0" smtClean="0"/>
              <a:t>時間くらい書いてみてから向き不向きの議論をしたい気がする</a:t>
            </a:r>
            <a:endParaRPr lang="en-US" altLang="ja-JP" sz="1800" dirty="0" smtClean="0"/>
          </a:p>
          <a:p>
            <a:pPr lvl="1"/>
            <a:r>
              <a:rPr lang="ja-JP" altLang="en-US" sz="1400" dirty="0" smtClean="0"/>
              <a:t>例 </a:t>
            </a:r>
            <a:r>
              <a:rPr lang="en-US" altLang="ja-JP" sz="1400" dirty="0" smtClean="0"/>
              <a:t>:『</a:t>
            </a:r>
            <a:r>
              <a:rPr lang="ja-JP" altLang="en-US" sz="1400" dirty="0" smtClean="0"/>
              <a:t>スプラ２，</a:t>
            </a:r>
            <a:r>
              <a:rPr lang="en-US" altLang="ja-JP" sz="1400" dirty="0" smtClean="0"/>
              <a:t>50</a:t>
            </a:r>
            <a:r>
              <a:rPr lang="ja-JP" altLang="en-US" sz="1400" dirty="0" smtClean="0"/>
              <a:t>時間くらいやったけどあんまりうまくなんなかったから俺向いてないかも</a:t>
            </a:r>
            <a:r>
              <a:rPr lang="en-US" altLang="ja-JP" sz="1400" dirty="0" smtClean="0"/>
              <a:t>』</a:t>
            </a:r>
          </a:p>
          <a:p>
            <a:pPr lvl="1"/>
            <a:r>
              <a:rPr kumimoji="1" lang="ja-JP" altLang="en-US" sz="1400" dirty="0" smtClean="0"/>
              <a:t>例 </a:t>
            </a:r>
            <a:r>
              <a:rPr kumimoji="1" lang="en-US" altLang="ja-JP" sz="1400" dirty="0" smtClean="0"/>
              <a:t>:</a:t>
            </a:r>
            <a:r>
              <a:rPr lang="ja-JP" altLang="en-US" sz="1400" dirty="0"/>
              <a:t> </a:t>
            </a:r>
            <a:r>
              <a:rPr lang="en-US" altLang="ja-JP" sz="1400" dirty="0" smtClean="0"/>
              <a:t>『</a:t>
            </a:r>
            <a:r>
              <a:rPr lang="ja-JP" altLang="en-US" sz="1400" dirty="0" smtClean="0"/>
              <a:t>体育の授業で毎週やったのでサッカー選手になれると思う！</a:t>
            </a:r>
            <a:r>
              <a:rPr lang="en-US" altLang="ja-JP" sz="1400" dirty="0" smtClean="0"/>
              <a:t>』</a:t>
            </a:r>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8</a:t>
            </a:fld>
            <a:endParaRPr lang="ja-JP" altLang="en-US"/>
          </a:p>
        </p:txBody>
      </p:sp>
    </p:spTree>
    <p:extLst>
      <p:ext uri="{BB962C8B-B14F-4D97-AF65-F5344CB8AC3E}">
        <p14:creationId xmlns:p14="http://schemas.microsoft.com/office/powerpoint/2010/main" val="2431172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Contents</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準備</a:t>
            </a:r>
            <a:endParaRPr kumimoji="1" lang="en-US" altLang="ja-JP" dirty="0" smtClean="0"/>
          </a:p>
          <a:p>
            <a:r>
              <a:rPr lang="ja-JP" altLang="en-US" dirty="0" smtClean="0"/>
              <a:t>プロジェクトの作成（</a:t>
            </a:r>
            <a:r>
              <a:rPr lang="en-US" altLang="ja-JP" dirty="0" smtClean="0"/>
              <a:t>hello, world C++/CLI</a:t>
            </a:r>
            <a:r>
              <a:rPr lang="ja-JP" altLang="en-US" dirty="0" smtClean="0"/>
              <a:t>）</a:t>
            </a:r>
            <a:endParaRPr lang="en-US" altLang="ja-JP" dirty="0" smtClean="0"/>
          </a:p>
          <a:p>
            <a:r>
              <a:rPr lang="en-US" altLang="ja-JP" dirty="0"/>
              <a:t>Windows</a:t>
            </a:r>
            <a:r>
              <a:rPr lang="ja-JP" altLang="en-US" dirty="0"/>
              <a:t>イベントハンドラの追加</a:t>
            </a:r>
            <a:endParaRPr lang="en-US" altLang="ja-JP" dirty="0" smtClean="0"/>
          </a:p>
          <a:p>
            <a:r>
              <a:rPr kumimoji="1" lang="en-US" altLang="ja-JP" dirty="0" smtClean="0"/>
              <a:t>Panel</a:t>
            </a:r>
            <a:r>
              <a:rPr kumimoji="1" lang="ja-JP" altLang="en-US" dirty="0" smtClean="0"/>
              <a:t>に</a:t>
            </a:r>
            <a:r>
              <a:rPr kumimoji="1" lang="en-US" altLang="ja-JP" dirty="0" err="1" smtClean="0"/>
              <a:t>Opengl</a:t>
            </a:r>
            <a:r>
              <a:rPr kumimoji="1" lang="ja-JP" altLang="en-US" dirty="0" smtClean="0"/>
              <a:t>を表示</a:t>
            </a:r>
            <a:endParaRPr kumimoji="1" lang="ja-JP" altLang="en-US"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9</a:t>
            </a:fld>
            <a:endParaRPr lang="ja-JP" altLang="en-US"/>
          </a:p>
        </p:txBody>
      </p:sp>
    </p:spTree>
    <p:extLst>
      <p:ext uri="{BB962C8B-B14F-4D97-AF65-F5344CB8AC3E}">
        <p14:creationId xmlns:p14="http://schemas.microsoft.com/office/powerpoint/2010/main" val="148053497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1782</TotalTime>
  <Words>3626</Words>
  <Application>Microsoft Office PowerPoint</Application>
  <PresentationFormat>ワイド画面</PresentationFormat>
  <Paragraphs>535</Paragraphs>
  <Slides>41</Slides>
  <Notes>0</Notes>
  <HiddenSlides>2</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41</vt:i4>
      </vt:variant>
    </vt:vector>
  </HeadingPairs>
  <TitlesOfParts>
    <vt:vector size="50" baseType="lpstr">
      <vt:lpstr>ＭＳ Ｐゴシック</vt:lpstr>
      <vt:lpstr>ＭＳ ゴシック</vt:lpstr>
      <vt:lpstr>メイリオ</vt:lpstr>
      <vt:lpstr>Arial</vt:lpstr>
      <vt:lpstr>Calibri</vt:lpstr>
      <vt:lpstr>Cambria Math</vt:lpstr>
      <vt:lpstr>Times New Roman</vt:lpstr>
      <vt:lpstr>Wingdings</vt:lpstr>
      <vt:lpstr>Office テーマ</vt:lpstr>
      <vt:lpstr>Programing Boot up 2020 </vt:lpstr>
      <vt:lpstr>PowerPoint プレゼンテーション</vt:lpstr>
      <vt:lpstr>Programing Boot up</vt:lpstr>
      <vt:lpstr>プログラミング習得のために。。。</vt:lpstr>
      <vt:lpstr>これから意識して実施してほしいこと 1</vt:lpstr>
      <vt:lpstr>これから意識して実施してほしいこと 2</vt:lpstr>
      <vt:lpstr>PowerPoint プレゼンテーション</vt:lpstr>
      <vt:lpstr>プログラミングに適正はあるか</vt:lpstr>
      <vt:lpstr>Contents</vt:lpstr>
      <vt:lpstr>準備</vt:lpstr>
      <vt:lpstr>プロジェクトの作成</vt:lpstr>
      <vt:lpstr>プロジェクトの作製</vt:lpstr>
      <vt:lpstr>プロジェクトの設定 1  </vt:lpstr>
      <vt:lpstr>Form を作る</vt:lpstr>
      <vt:lpstr>Formを編集する</vt:lpstr>
      <vt:lpstr>Formを表示する (1/3)</vt:lpstr>
      <vt:lpstr>Formを表示する (2/3)</vt:lpstr>
      <vt:lpstr>Formを表示する (3/3)</vt:lpstr>
      <vt:lpstr>panelの描画 (double buffering)</vt:lpstr>
      <vt:lpstr>panelの描画 (double buffering)</vt:lpstr>
      <vt:lpstr>Windowsイベントハンドラの追加</vt:lpstr>
      <vt:lpstr>Windowsプログラミングのイメージ（超簡略版）</vt:lpstr>
      <vt:lpstr>イベントハンドラの追加</vt:lpstr>
      <vt:lpstr>イベントハンドラの実装例</vt:lpstr>
      <vt:lpstr>PowerPoint プレゼンテーション</vt:lpstr>
      <vt:lpstr>PanelにOpenGLを表示する</vt:lpstr>
      <vt:lpstr>glewを入れる</vt:lpstr>
      <vt:lpstr>eigen を入れる</vt:lpstr>
      <vt:lpstr>OglForCli と tmath.h を入れる</vt:lpstr>
      <vt:lpstr>FormのpanelにOpenGLを表示する 1</vt:lpstr>
      <vt:lpstr>FormのpanelにOpenGLを表示する 2</vt:lpstr>
      <vt:lpstr>Tips</vt:lpstr>
      <vt:lpstr>PowerPoint プレゼンテーション</vt:lpstr>
      <vt:lpstr>課題</vt:lpstr>
      <vt:lpstr>PowerPoint プレゼンテーション</vt:lpstr>
      <vt:lpstr>説明すべき項目</vt:lpstr>
      <vt:lpstr>TODO</vt:lpstr>
      <vt:lpstr>剛体シミュレーション</vt:lpstr>
      <vt:lpstr>剛体シミュレーション</vt:lpstr>
      <vt:lpstr>剛体シミュレーション : 並進 </vt:lpstr>
      <vt:lpstr>Simulatorの実装</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takashi</cp:lastModifiedBy>
  <cp:revision>126</cp:revision>
  <dcterms:created xsi:type="dcterms:W3CDTF">2018-07-05T02:33:16Z</dcterms:created>
  <dcterms:modified xsi:type="dcterms:W3CDTF">2020-02-19T06:27:23Z</dcterms:modified>
</cp:coreProperties>
</file>