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7" r:id="rId10"/>
    <p:sldId id="269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57438-728D-36A0-3A33-E383F79D32ED}" v="1022" dt="2024-04-06T12:05:50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f5531c6e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bf5531c6e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bf5531c6e7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630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f5531c6e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bf5531c6e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bf5531c6e7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5531c6e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bf5531c6e7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bf5531c6e7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f5531c6e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bf5531c6e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bf5531c6e7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94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fa55ac8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bfa55ac892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bfa55ac892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fedc17b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bfedc17b0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bfedc17b0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04fbf23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04fbf237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c04fbf237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2850779" y="-815506"/>
            <a:ext cx="6480687" cy="2484945"/>
            <a:chOff x="2850779" y="-815506"/>
            <a:chExt cx="6480687" cy="2484945"/>
          </a:xfrm>
        </p:grpSpPr>
        <p:sp>
          <p:nvSpPr>
            <p:cNvPr id="17" name="Google Shape;17;p2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/>
              <a:ahLst/>
              <a:cxnLst/>
              <a:rect l="l" t="t" r="r" b="b"/>
              <a:pathLst>
                <a:path w="1157505" h="1149920" extrusionOk="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524000" y="1255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4" name="Google Shape;24;p2" descr="Logótipo do PowerPoi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6590" y="5776320"/>
            <a:ext cx="2474189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3">
  <p:cSld name="Título +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80374" y="0"/>
            <a:ext cx="96116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/>
          <p:nvPr/>
        </p:nvSpPr>
        <p:spPr>
          <a:xfrm>
            <a:off x="2580374" y="-2381"/>
            <a:ext cx="9611628" cy="6858000"/>
          </a:xfrm>
          <a:prstGeom prst="rect">
            <a:avLst/>
          </a:prstGeom>
          <a:solidFill>
            <a:schemeClr val="dk1">
              <a:alpha val="7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8" name="Google Shape;148;p13"/>
          <p:cNvGrpSpPr/>
          <p:nvPr/>
        </p:nvGrpSpPr>
        <p:grpSpPr>
          <a:xfrm rot="-5400000">
            <a:off x="-2810360" y="2186642"/>
            <a:ext cx="6480687" cy="2484945"/>
            <a:chOff x="2850779" y="-815506"/>
            <a:chExt cx="6480687" cy="2484945"/>
          </a:xfrm>
        </p:grpSpPr>
        <p:sp>
          <p:nvSpPr>
            <p:cNvPr id="149" name="Google Shape;149;p13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/>
              <a:ahLst/>
              <a:cxnLst/>
              <a:rect l="l" t="t" r="r" b="b"/>
              <a:pathLst>
                <a:path w="1157505" h="1149920" extrusionOk="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4" name="Google Shape;154;p13"/>
          <p:cNvSpPr txBox="1">
            <a:spLocks noGrp="1"/>
          </p:cNvSpPr>
          <p:nvPr>
            <p:ph type="title"/>
          </p:nvPr>
        </p:nvSpPr>
        <p:spPr>
          <a:xfrm rot="-5400000">
            <a:off x="-1345368" y="2655089"/>
            <a:ext cx="5652795" cy="146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3"/>
          <p:cNvCxnSpPr/>
          <p:nvPr/>
        </p:nvCxnSpPr>
        <p:spPr>
          <a:xfrm>
            <a:off x="5969975" y="2677198"/>
            <a:ext cx="0" cy="1503604"/>
          </a:xfrm>
          <a:prstGeom prst="straightConnector1">
            <a:avLst/>
          </a:prstGeom>
          <a:noFill/>
          <a:ln w="9525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13"/>
          <p:cNvCxnSpPr/>
          <p:nvPr/>
        </p:nvCxnSpPr>
        <p:spPr>
          <a:xfrm>
            <a:off x="8927119" y="2677198"/>
            <a:ext cx="0" cy="1503604"/>
          </a:xfrm>
          <a:prstGeom prst="straightConnector1">
            <a:avLst/>
          </a:prstGeom>
          <a:noFill/>
          <a:ln w="9525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3256581" y="2656923"/>
            <a:ext cx="2405647" cy="152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2"/>
          </p:nvPr>
        </p:nvSpPr>
        <p:spPr>
          <a:xfrm>
            <a:off x="6245724" y="2656923"/>
            <a:ext cx="2405647" cy="152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3"/>
          </p:nvPr>
        </p:nvSpPr>
        <p:spPr>
          <a:xfrm>
            <a:off x="9153248" y="2656923"/>
            <a:ext cx="2405647" cy="152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sso 3">
  <p:cSld name="Passo 3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/>
          <p:nvPr/>
        </p:nvSpPr>
        <p:spPr>
          <a:xfrm rot="5400000">
            <a:off x="2667427" y="-2639256"/>
            <a:ext cx="6857150" cy="12191999"/>
          </a:xfrm>
          <a:prstGeom prst="rect">
            <a:avLst/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6941058" y="400051"/>
            <a:ext cx="5145560" cy="79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7950708" y="1217613"/>
            <a:ext cx="413591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2276407" y="0"/>
            <a:ext cx="9915593" cy="6858000"/>
            <a:chOff x="-6856" y="0"/>
            <a:chExt cx="9915593" cy="6858000"/>
          </a:xfrm>
        </p:grpSpPr>
        <p:sp>
          <p:nvSpPr>
            <p:cNvPr id="171" name="Google Shape;171;p15"/>
            <p:cNvSpPr/>
            <p:nvPr/>
          </p:nvSpPr>
          <p:spPr>
            <a:xfrm flipH="1">
              <a:off x="-6856" y="0"/>
              <a:ext cx="9915593" cy="6858000"/>
            </a:xfrm>
            <a:prstGeom prst="parallelogram">
              <a:avLst>
                <a:gd name="adj" fmla="val 92267"/>
              </a:avLst>
            </a:prstGeom>
            <a:gradFill>
              <a:gsLst>
                <a:gs pos="0">
                  <a:srgbClr val="9F361D">
                    <a:alpha val="69803"/>
                  </a:srgbClr>
                </a:gs>
                <a:gs pos="73000">
                  <a:srgbClr val="D24726"/>
                </a:gs>
                <a:gs pos="100000">
                  <a:srgbClr val="DE6346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72" name="Google Shape;172;p15"/>
            <p:cNvGrpSpPr/>
            <p:nvPr/>
          </p:nvGrpSpPr>
          <p:grpSpPr>
            <a:xfrm flipH="1">
              <a:off x="1223136" y="1343920"/>
              <a:ext cx="4316824" cy="4477633"/>
              <a:chOff x="861186" y="1343920"/>
              <a:chExt cx="4316824" cy="4477633"/>
            </a:xfrm>
          </p:grpSpPr>
          <p:grpSp>
            <p:nvGrpSpPr>
              <p:cNvPr id="173" name="Google Shape;173;p15"/>
              <p:cNvGrpSpPr/>
              <p:nvPr/>
            </p:nvGrpSpPr>
            <p:grpSpPr>
              <a:xfrm>
                <a:off x="4619831" y="1343920"/>
                <a:ext cx="558179" cy="468000"/>
                <a:chOff x="4388904" y="1577920"/>
                <a:chExt cx="558179" cy="468000"/>
              </a:xfrm>
            </p:grpSpPr>
            <p:sp>
              <p:nvSpPr>
                <p:cNvPr id="174" name="Google Shape;174;p15"/>
                <p:cNvSpPr/>
                <p:nvPr/>
              </p:nvSpPr>
              <p:spPr>
                <a:xfrm>
                  <a:off x="4430571" y="1577920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75" name="Google Shape;175;p15" descr="Número 1"/>
                <p:cNvSpPr txBox="1"/>
                <p:nvPr/>
              </p:nvSpPr>
              <p:spPr>
                <a:xfrm>
                  <a:off x="4388904" y="1616760"/>
                  <a:ext cx="5581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800" b="1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176" name="Google Shape;176;p15"/>
              <p:cNvGrpSpPr/>
              <p:nvPr/>
            </p:nvGrpSpPr>
            <p:grpSpPr>
              <a:xfrm>
                <a:off x="861186" y="5353553"/>
                <a:ext cx="558179" cy="468000"/>
                <a:chOff x="799474" y="5451491"/>
                <a:chExt cx="558179" cy="468000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844564" y="5451491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78" name="Google Shape;178;p15" descr="Número 3"/>
                <p:cNvSpPr txBox="1"/>
                <p:nvPr/>
              </p:nvSpPr>
              <p:spPr>
                <a:xfrm>
                  <a:off x="799474" y="5489939"/>
                  <a:ext cx="5581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800" b="1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179" name="Google Shape;179;p15"/>
              <p:cNvGrpSpPr/>
              <p:nvPr/>
            </p:nvGrpSpPr>
            <p:grpSpPr>
              <a:xfrm>
                <a:off x="2800323" y="3270611"/>
                <a:ext cx="558179" cy="468000"/>
                <a:chOff x="2686835" y="3386632"/>
                <a:chExt cx="558179" cy="468000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>
                  <a:off x="2731925" y="3386632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1" name="Google Shape;181;p15" descr="Número 2"/>
                <p:cNvSpPr txBox="1"/>
                <p:nvPr/>
              </p:nvSpPr>
              <p:spPr>
                <a:xfrm>
                  <a:off x="2686835" y="3418440"/>
                  <a:ext cx="5581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800" b="1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</a:t>
                  </a:r>
                  <a:endParaRPr/>
                </a:p>
              </p:txBody>
            </p:sp>
          </p:grpSp>
        </p:grpSp>
      </p:grpSp>
      <p:sp>
        <p:nvSpPr>
          <p:cNvPr id="182" name="Google Shape;182;p15"/>
          <p:cNvSpPr txBox="1">
            <a:spLocks noGrp="1"/>
          </p:cNvSpPr>
          <p:nvPr>
            <p:ph type="body" idx="2"/>
          </p:nvPr>
        </p:nvSpPr>
        <p:spPr>
          <a:xfrm>
            <a:off x="3343555" y="419100"/>
            <a:ext cx="2914650" cy="79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3"/>
          </p:nvPr>
        </p:nvSpPr>
        <p:spPr>
          <a:xfrm>
            <a:off x="8085220" y="5335777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4"/>
          </p:nvPr>
        </p:nvSpPr>
        <p:spPr>
          <a:xfrm>
            <a:off x="6039169" y="3361659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5"/>
          </p:nvPr>
        </p:nvSpPr>
        <p:spPr>
          <a:xfrm>
            <a:off x="4241293" y="1420093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06733" cy="684278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0" y="0"/>
            <a:ext cx="12206733" cy="6858000"/>
          </a:xfrm>
          <a:prstGeom prst="rect">
            <a:avLst/>
          </a:prstGeom>
          <a:solidFill>
            <a:srgbClr val="000000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6664025" y="1843967"/>
            <a:ext cx="211015" cy="5006440"/>
            <a:chOff x="6664025" y="1843967"/>
            <a:chExt cx="211015" cy="5006440"/>
          </a:xfrm>
        </p:grpSpPr>
        <p:cxnSp>
          <p:nvCxnSpPr>
            <p:cNvPr id="29" name="Google Shape;29;p3"/>
            <p:cNvCxnSpPr/>
            <p:nvPr/>
          </p:nvCxnSpPr>
          <p:spPr>
            <a:xfrm>
              <a:off x="6768172" y="2026407"/>
              <a:ext cx="777" cy="4824000"/>
            </a:xfrm>
            <a:prstGeom prst="straightConnector1">
              <a:avLst/>
            </a:prstGeom>
            <a:noFill/>
            <a:ln w="28575" cap="flat" cmpd="sng">
              <a:solidFill>
                <a:srgbClr val="9F361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" name="Google Shape;30;p3"/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7412274" y="2026406"/>
            <a:ext cx="4136491" cy="439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rot="-5400000" flipH="1">
            <a:off x="-2821634" y="2176885"/>
            <a:ext cx="6480687" cy="2484945"/>
            <a:chOff x="2850779" y="-815506"/>
            <a:chExt cx="6480687" cy="2484945"/>
          </a:xfrm>
        </p:grpSpPr>
        <p:sp>
          <p:nvSpPr>
            <p:cNvPr id="33" name="Google Shape;33;p3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/>
              <a:ahLst/>
              <a:cxnLst/>
              <a:rect l="l" t="t" r="r" b="b"/>
              <a:pathLst>
                <a:path w="1157505" h="1149920" extrusionOk="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>
            <a:spLocks noGrp="1"/>
          </p:cNvSpPr>
          <p:nvPr>
            <p:ph type="pic" idx="2"/>
          </p:nvPr>
        </p:nvSpPr>
        <p:spPr>
          <a:xfrm>
            <a:off x="511187" y="2026407"/>
            <a:ext cx="5957300" cy="43934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6335074" y="980189"/>
            <a:ext cx="6857999" cy="489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/>
          <p:nvPr/>
        </p:nvSpPr>
        <p:spPr>
          <a:xfrm>
            <a:off x="7308043" y="-7144"/>
            <a:ext cx="4883957" cy="6857998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 rot="-5400000" flipH="1">
            <a:off x="-2810748" y="2176885"/>
            <a:ext cx="6480687" cy="2484945"/>
            <a:chOff x="2850779" y="-815506"/>
            <a:chExt cx="6480687" cy="2484945"/>
          </a:xfrm>
        </p:grpSpPr>
        <p:sp>
          <p:nvSpPr>
            <p:cNvPr id="44" name="Google Shape;44;p4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/>
              <a:ahLst/>
              <a:cxnLst/>
              <a:rect l="l" t="t" r="r" b="b"/>
              <a:pathLst>
                <a:path w="1157505" h="1149920" extrusionOk="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 rot="-5400000">
            <a:off x="-2034651" y="2598008"/>
            <a:ext cx="595595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97858" y="420130"/>
            <a:ext cx="5438826" cy="595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2"/>
          </p:nvPr>
        </p:nvSpPr>
        <p:spPr>
          <a:xfrm>
            <a:off x="7940842" y="1089395"/>
            <a:ext cx="3657600" cy="528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 "/>
              <a:defRPr sz="14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&gt;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 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2" name="Google Shape;52;p4"/>
          <p:cNvCxnSpPr/>
          <p:nvPr/>
        </p:nvCxnSpPr>
        <p:spPr>
          <a:xfrm flipH="1">
            <a:off x="7301596" y="-423"/>
            <a:ext cx="13668" cy="6858423"/>
          </a:xfrm>
          <a:prstGeom prst="straightConnector1">
            <a:avLst/>
          </a:prstGeom>
          <a:noFill/>
          <a:ln w="28575" cap="flat" cmpd="sng">
            <a:solidFill>
              <a:srgbClr val="9F361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ó Título">
  <p:cSld name="1_Só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284"/>
            <a:ext cx="12219634" cy="68507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/>
          <p:nvPr/>
        </p:nvSpPr>
        <p:spPr>
          <a:xfrm>
            <a:off x="0" y="7284"/>
            <a:ext cx="12219634" cy="6858000"/>
          </a:xfrm>
          <a:prstGeom prst="rect">
            <a:avLst/>
          </a:prstGeom>
          <a:solidFill>
            <a:schemeClr val="dk1">
              <a:alpha val="7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533563" y="1733444"/>
            <a:ext cx="211015" cy="5117787"/>
            <a:chOff x="533563" y="1733444"/>
            <a:chExt cx="211015" cy="5117787"/>
          </a:xfrm>
        </p:grpSpPr>
        <p:cxnSp>
          <p:nvCxnSpPr>
            <p:cNvPr id="57" name="Google Shape;57;p5"/>
            <p:cNvCxnSpPr/>
            <p:nvPr/>
          </p:nvCxnSpPr>
          <p:spPr>
            <a:xfrm>
              <a:off x="628962" y="1883231"/>
              <a:ext cx="0" cy="4968000"/>
            </a:xfrm>
            <a:prstGeom prst="straightConnector1">
              <a:avLst/>
            </a:prstGeom>
            <a:noFill/>
            <a:ln w="28575" cap="flat" cmpd="sng">
              <a:solidFill>
                <a:srgbClr val="9F361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" name="Google Shape;58;p5"/>
            <p:cNvSpPr/>
            <p:nvPr/>
          </p:nvSpPr>
          <p:spPr>
            <a:xfrm>
              <a:off x="533563" y="173344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2850779" y="-815506"/>
            <a:ext cx="6480687" cy="2484945"/>
            <a:chOff x="2850779" y="-815506"/>
            <a:chExt cx="6480687" cy="2484945"/>
          </a:xfrm>
        </p:grpSpPr>
        <p:sp>
          <p:nvSpPr>
            <p:cNvPr id="60" name="Google Shape;60;p5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/>
              <a:ahLst/>
              <a:cxnLst/>
              <a:rect l="l" t="t" r="r" b="b"/>
              <a:pathLst>
                <a:path w="1157505" h="1149920" extrusionOk="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>
  <p:cSld name="Só Títul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2850779" y="-815506"/>
            <a:ext cx="6480687" cy="2484945"/>
            <a:chOff x="2850779" y="-815506"/>
            <a:chExt cx="6480687" cy="2484945"/>
          </a:xfrm>
        </p:grpSpPr>
        <p:sp>
          <p:nvSpPr>
            <p:cNvPr id="68" name="Google Shape;68;p6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/>
              <a:ahLst/>
              <a:cxnLst/>
              <a:rect l="l" t="t" r="r" b="b"/>
              <a:pathLst>
                <a:path w="1157505" h="1149920" extrusionOk="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73" name="Google Shape;73;p6"/>
          <p:cNvGrpSpPr/>
          <p:nvPr/>
        </p:nvGrpSpPr>
        <p:grpSpPr>
          <a:xfrm>
            <a:off x="533563" y="1885850"/>
            <a:ext cx="211015" cy="4944470"/>
            <a:chOff x="533563" y="1885850"/>
            <a:chExt cx="211015" cy="4944470"/>
          </a:xfrm>
        </p:grpSpPr>
        <p:cxnSp>
          <p:nvCxnSpPr>
            <p:cNvPr id="74" name="Google Shape;74;p6"/>
            <p:cNvCxnSpPr/>
            <p:nvPr/>
          </p:nvCxnSpPr>
          <p:spPr>
            <a:xfrm>
              <a:off x="628962" y="1970320"/>
              <a:ext cx="0" cy="4860000"/>
            </a:xfrm>
            <a:prstGeom prst="straightConnector1">
              <a:avLst/>
            </a:prstGeom>
            <a:noFill/>
            <a:ln w="28575" cap="flat" cmpd="sng">
              <a:solidFill>
                <a:srgbClr val="9F361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5" name="Google Shape;75;p6"/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sso 3 Alt">
  <p:cSld name="Passo 3 Al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/>
          <p:nvPr/>
        </p:nvSpPr>
        <p:spPr>
          <a:xfrm rot="5400000">
            <a:off x="2667425" y="-2667425"/>
            <a:ext cx="6857150" cy="12191999"/>
          </a:xfrm>
          <a:prstGeom prst="rect">
            <a:avLst/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605026" y="400051"/>
            <a:ext cx="5145560" cy="79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605026" y="1217613"/>
            <a:ext cx="413591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gradFill>
            <a:gsLst>
              <a:gs pos="0">
                <a:srgbClr val="9F361D">
                  <a:alpha val="69803"/>
                </a:srgbClr>
              </a:gs>
              <a:gs pos="73000">
                <a:srgbClr val="D24726"/>
              </a:gs>
              <a:gs pos="100000">
                <a:srgbClr val="DE6346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>
            <a:off x="853063" y="1343920"/>
            <a:ext cx="4316824" cy="4477633"/>
            <a:chOff x="861186" y="1343920"/>
            <a:chExt cx="4316824" cy="4477633"/>
          </a:xfrm>
        </p:grpSpPr>
        <p:grpSp>
          <p:nvGrpSpPr>
            <p:cNvPr id="85" name="Google Shape;85;p7"/>
            <p:cNvGrpSpPr/>
            <p:nvPr/>
          </p:nvGrpSpPr>
          <p:grpSpPr>
            <a:xfrm>
              <a:off x="4619831" y="1343920"/>
              <a:ext cx="558179" cy="468000"/>
              <a:chOff x="4388904" y="1577920"/>
              <a:chExt cx="558179" cy="468000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4430571" y="1577920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" name="Google Shape;87;p7" descr="Número 1"/>
              <p:cNvSpPr txBox="1"/>
              <p:nvPr/>
            </p:nvSpPr>
            <p:spPr>
              <a:xfrm>
                <a:off x="4388904" y="1616760"/>
                <a:ext cx="5581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/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>
              <a:off x="861186" y="5353553"/>
              <a:ext cx="558179" cy="468000"/>
              <a:chOff x="799474" y="5451491"/>
              <a:chExt cx="558179" cy="4680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844564" y="5451491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" name="Google Shape;90;p7" descr="Número 3"/>
              <p:cNvSpPr txBox="1"/>
              <p:nvPr/>
            </p:nvSpPr>
            <p:spPr>
              <a:xfrm>
                <a:off x="799474" y="5489939"/>
                <a:ext cx="5581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/>
              </a:p>
            </p:txBody>
          </p:sp>
        </p:grpSp>
        <p:grpSp>
          <p:nvGrpSpPr>
            <p:cNvPr id="91" name="Google Shape;91;p7"/>
            <p:cNvGrpSpPr/>
            <p:nvPr/>
          </p:nvGrpSpPr>
          <p:grpSpPr>
            <a:xfrm>
              <a:off x="2800323" y="3270611"/>
              <a:ext cx="558179" cy="468000"/>
              <a:chOff x="2686835" y="3386632"/>
              <a:chExt cx="558179" cy="46800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2731925" y="3386632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" name="Google Shape;93;p7" descr="Número 2"/>
              <p:cNvSpPr txBox="1"/>
              <p:nvPr/>
            </p:nvSpPr>
            <p:spPr>
              <a:xfrm>
                <a:off x="2686835" y="3418440"/>
                <a:ext cx="5581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8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/>
              </a:p>
            </p:txBody>
          </p:sp>
        </p:grpSp>
      </p:grpSp>
      <p:sp>
        <p:nvSpPr>
          <p:cNvPr id="94" name="Google Shape;94;p7"/>
          <p:cNvSpPr txBox="1">
            <a:spLocks noGrp="1"/>
          </p:cNvSpPr>
          <p:nvPr>
            <p:ph type="body" idx="2"/>
          </p:nvPr>
        </p:nvSpPr>
        <p:spPr>
          <a:xfrm>
            <a:off x="5923191" y="419100"/>
            <a:ext cx="2914650" cy="79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3"/>
          </p:nvPr>
        </p:nvSpPr>
        <p:spPr>
          <a:xfrm>
            <a:off x="1356431" y="5335777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4"/>
          </p:nvPr>
        </p:nvSpPr>
        <p:spPr>
          <a:xfrm>
            <a:off x="3317799" y="3361659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5"/>
          </p:nvPr>
        </p:nvSpPr>
        <p:spPr>
          <a:xfrm>
            <a:off x="5175878" y="1420093"/>
            <a:ext cx="2871537" cy="133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 2">
  <p:cSld name="Só Título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 descr="Uma imagem que contém elementos interiores, mesa&#10;&#10;Descrição criada com um grau de confiança bastante eleva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89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-29970" y="-23479"/>
            <a:ext cx="12219634" cy="6858000"/>
          </a:xfrm>
          <a:prstGeom prst="rect">
            <a:avLst/>
          </a:prstGeom>
          <a:solidFill>
            <a:schemeClr val="dk1">
              <a:alpha val="7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1" name="Google Shape;101;p8"/>
          <p:cNvGrpSpPr/>
          <p:nvPr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102" name="Google Shape;102;p8"/>
            <p:cNvCxnSpPr/>
            <p:nvPr/>
          </p:nvCxnSpPr>
          <p:spPr>
            <a:xfrm>
              <a:off x="6768172" y="2113495"/>
              <a:ext cx="777" cy="4752000"/>
            </a:xfrm>
            <a:prstGeom prst="straightConnector1">
              <a:avLst/>
            </a:prstGeom>
            <a:noFill/>
            <a:ln w="28575" cap="flat" cmpd="sng">
              <a:solidFill>
                <a:srgbClr val="9F361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8"/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513107" y="1983818"/>
            <a:ext cx="233210" cy="4850703"/>
            <a:chOff x="513107" y="1983818"/>
            <a:chExt cx="233210" cy="4850703"/>
          </a:xfrm>
        </p:grpSpPr>
        <p:grpSp>
          <p:nvGrpSpPr>
            <p:cNvPr id="105" name="Google Shape;105;p8"/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</p:grpSpPr>
          <p:cxnSp>
            <p:nvCxnSpPr>
              <p:cNvPr id="106" name="Google Shape;106;p8"/>
              <p:cNvCxnSpPr/>
              <p:nvPr/>
            </p:nvCxnSpPr>
            <p:spPr>
              <a:xfrm>
                <a:off x="628962" y="2046521"/>
                <a:ext cx="0" cy="4788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9F361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7" name="Google Shape;107;p8"/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08" name="Google Shape;108;p8"/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2850779" y="-815506"/>
            <a:ext cx="6480687" cy="2484945"/>
            <a:chOff x="2850779" y="-815506"/>
            <a:chExt cx="6480687" cy="2484945"/>
          </a:xfrm>
        </p:grpSpPr>
        <p:sp>
          <p:nvSpPr>
            <p:cNvPr id="111" name="Google Shape;111;p8"/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/>
              <a:ahLst/>
              <a:cxnLst/>
              <a:rect l="l" t="t" r="r" b="b"/>
              <a:pathLst>
                <a:path w="1157505" h="1149920" extrusionOk="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/>
              <a:ahLst/>
              <a:cxnLst/>
              <a:rect l="l" t="t" r="r" b="b"/>
              <a:pathLst>
                <a:path w="1489710" h="1489710" extrusionOk="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/>
              <a:ahLst/>
              <a:cxnLst/>
              <a:rect l="l" t="t" r="r" b="b"/>
              <a:pathLst>
                <a:path w="646332" h="642097" extrusionOk="0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ctrTitle"/>
          </p:nvPr>
        </p:nvSpPr>
        <p:spPr>
          <a:xfrm>
            <a:off x="562708" y="978229"/>
            <a:ext cx="1106658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pt-PT" dirty="0"/>
              <a:t>JOGO DA PICARIA</a:t>
            </a:r>
            <a:endParaRPr lang="pt-PT" sz="4800" b="0" i="0" u="none" strike="noStrike" cap="none" dirty="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9101668" y="5288340"/>
            <a:ext cx="3090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Trabalho realizado por: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Hugo Diniz, nº26824;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Paulo Novo, nº 25968;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ECGM;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LDP;</a:t>
            </a:r>
            <a:endParaRPr/>
          </a:p>
        </p:txBody>
      </p:sp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50" y="3809412"/>
            <a:ext cx="1465426" cy="8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525" y="3708550"/>
            <a:ext cx="2472750" cy="13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209550" y="365125"/>
            <a:ext cx="1177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PT" sz="3050" dirty="0"/>
              <a:t>CONCLUSÃO</a:t>
            </a:r>
            <a:endParaRPr lang="en-US" dirty="0"/>
          </a:p>
        </p:txBody>
      </p:sp>
      <p:sp>
        <p:nvSpPr>
          <p:cNvPr id="217" name="Google Shape;217;p19" descr="Clique ou toque para selecionar o seu Modelo 3D. Clique e mantenha premido o controlo 3D para rodar ou inclinar o seu modelo 3D para cima, para baixo, para a esquerda e para a direita.&#10;"/>
          <p:cNvSpPr txBox="1"/>
          <p:nvPr/>
        </p:nvSpPr>
        <p:spPr>
          <a:xfrm>
            <a:off x="1230850" y="1692842"/>
            <a:ext cx="10347754" cy="460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ts val="1400"/>
            </a:pPr>
            <a:r>
              <a:rPr lang="pt-PT" sz="1600" dirty="0">
                <a:solidFill>
                  <a:schemeClr val="lt1"/>
                </a:solidFill>
                <a:latin typeface="Century Gothic"/>
                <a:ea typeface="Century Gothic"/>
                <a:sym typeface="Century Gothic"/>
              </a:rPr>
              <a:t> </a:t>
            </a:r>
            <a:r>
              <a:rPr lang="pt-PT" sz="2000" dirty="0">
                <a:solidFill>
                  <a:schemeClr val="lt1"/>
                </a:solidFill>
                <a:latin typeface="Century Gothic"/>
                <a:ea typeface="Century Gothic"/>
                <a:sym typeface="Century Gothic"/>
              </a:rPr>
              <a:t>Com esta apresentação pretendemos mostrar qual a nossa estruturação a nível de requisitos e classes para o nosso jogo, bem como as tecnologias que iremos utilizar para o desenvolvimento desta.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  <a:buSzPts val="1400"/>
            </a:pPr>
            <a:endParaRPr lang="pt-PT" sz="1600" dirty="0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pic>
        <p:nvPicPr>
          <p:cNvPr id="2" name="Picture 1" descr="Picaria from New Mexico – Galliard Games">
            <a:extLst>
              <a:ext uri="{FF2B5EF4-FFF2-40B4-BE49-F238E27FC236}">
                <a16:creationId xmlns:a16="http://schemas.microsoft.com/office/drawing/2014/main" id="{3E9D344B-0855-BB02-E18A-AE965ED56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42694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PT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1949984" y="2026406"/>
            <a:ext cx="4136491" cy="439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20000"/>
              </a:lnSpc>
              <a:buClr>
                <a:schemeClr val="lt1"/>
              </a:buClr>
              <a:buSzPts val="1600"/>
              <a:buFont typeface="Arial"/>
              <a:buChar char="•"/>
            </a:pPr>
            <a:r>
              <a:rPr lang="pt-PT" sz="1600" dirty="0">
                <a:solidFill>
                  <a:schemeClr val="lt1"/>
                </a:solidFill>
                <a:latin typeface="Century Gothic"/>
                <a:sym typeface="Century Gothic"/>
              </a:rPr>
              <a:t>Resumo do projeto;</a:t>
            </a:r>
            <a:endParaRPr lang="pt-PT" sz="1600" dirty="0">
              <a:solidFill>
                <a:schemeClr val="lt1"/>
              </a:solidFill>
              <a:ea typeface="Century Gothic"/>
            </a:endParaRPr>
          </a:p>
          <a:p>
            <a:pPr marL="285750" indent="-285750">
              <a:lnSpc>
                <a:spcPct val="120000"/>
              </a:lnSpc>
              <a:buClr>
                <a:schemeClr val="lt1"/>
              </a:buClr>
              <a:buSzPts val="1600"/>
              <a:buFont typeface="Arial"/>
              <a:buChar char="•"/>
            </a:pPr>
            <a:endParaRPr lang="pt-PT" sz="1600" dirty="0">
              <a:solidFill>
                <a:schemeClr val="lt1"/>
              </a:solidFill>
              <a:latin typeface="Century Gothic"/>
              <a:ea typeface="Century Gothic"/>
            </a:endParaRPr>
          </a:p>
          <a:p>
            <a:pPr marL="285750" indent="-285750">
              <a:lnSpc>
                <a:spcPct val="120000"/>
              </a:lnSpc>
              <a:buClr>
                <a:schemeClr val="lt1"/>
              </a:buClr>
              <a:buSzPts val="1600"/>
              <a:buFont typeface="Arial"/>
              <a:buChar char="•"/>
            </a:pPr>
            <a:r>
              <a:rPr lang="pt-PT" sz="1600" dirty="0">
                <a:solidFill>
                  <a:schemeClr val="lt1"/>
                </a:solidFill>
                <a:latin typeface="Century Gothic"/>
                <a:ea typeface="Century Gothic"/>
                <a:sym typeface="Century Gothic"/>
              </a:rPr>
              <a:t>Estruturação da aplicação;</a:t>
            </a:r>
            <a:endParaRPr lang="pt-PT" sz="1600" dirty="0">
              <a:solidFill>
                <a:schemeClr val="lt1"/>
              </a:solidFill>
              <a:latin typeface="Century Gothic"/>
              <a:ea typeface="Century Gothic"/>
            </a:endParaRPr>
          </a:p>
          <a:p>
            <a:pPr marL="285750" indent="-285750">
              <a:lnSpc>
                <a:spcPct val="120000"/>
              </a:lnSpc>
              <a:spcBef>
                <a:spcPts val="2200"/>
              </a:spcBef>
              <a:buClr>
                <a:schemeClr val="lt1"/>
              </a:buClr>
              <a:buSzPts val="1600"/>
              <a:buFont typeface="Century Gothic"/>
              <a:buChar char="•"/>
            </a:pPr>
            <a:r>
              <a:rPr lang="pt-PT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</a:rPr>
              <a:t>Branches</a:t>
            </a:r>
            <a:r>
              <a:rPr lang="pt-PT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</a:rPr>
              <a:t> de cada elemento do grupo;</a:t>
            </a:r>
          </a:p>
          <a:p>
            <a:pPr marR="0" lvl="0" algn="l" rtl="0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pt-PT" sz="1600" dirty="0">
              <a:solidFill>
                <a:schemeClr val="lt1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3" name="Picture 2" descr="How to Play Picaria: abstract strategy game">
            <a:extLst>
              <a:ext uri="{FF2B5EF4-FFF2-40B4-BE49-F238E27FC236}">
                <a16:creationId xmlns:a16="http://schemas.microsoft.com/office/drawing/2014/main" id="{7612E6CB-FEEA-A274-E3DB-B6E44F02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670" y="2029340"/>
            <a:ext cx="4833551" cy="2727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PT" sz="3050" dirty="0"/>
              <a:t>DESCRIÇÃO GERAL DO JOGO</a:t>
            </a:r>
          </a:p>
        </p:txBody>
      </p:sp>
      <p:sp>
        <p:nvSpPr>
          <p:cNvPr id="209" name="Google Shape;209;p18" descr="Clique ou toque para selecionar o seu Modelo 3D. Clique e mantenha premido o controlo 3D para rodar ou inclinar o seu modelo 3D para cima, para baixo, para a esquerda e para a direita.&#10;"/>
          <p:cNvSpPr txBox="1"/>
          <p:nvPr/>
        </p:nvSpPr>
        <p:spPr>
          <a:xfrm>
            <a:off x="1230850" y="1682545"/>
            <a:ext cx="4838700" cy="4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pt-PT" sz="1600" dirty="0">
                <a:solidFill>
                  <a:schemeClr val="bg1"/>
                </a:solidFill>
                <a:latin typeface="Century Gothic"/>
                <a:ea typeface="Calibri Light"/>
                <a:cs typeface="Calibri Light"/>
                <a:sym typeface="Century Gothic"/>
              </a:rPr>
              <a:t> Picaria é um jogo de estratégia para dois jogadores, originado pelos índios Zuni nativos americanos ou pelos índios Pueblo do sudoeste americano. Existem duas variações do jogo, mas iremos fazer a versão com 9 espaços ou pontos de intersecção.</a:t>
            </a:r>
            <a:endParaRPr lang="en-US"/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endParaRPr lang="pt-PT" sz="1600" dirty="0">
              <a:solidFill>
                <a:schemeClr val="bg1"/>
              </a:solidFill>
              <a:latin typeface="Century Gothic"/>
              <a:ea typeface="Calibri Light"/>
              <a:cs typeface="Calibri Light"/>
            </a:endParaRPr>
          </a:p>
          <a:p>
            <a:pPr algn="just">
              <a:lnSpc>
                <a:spcPct val="150000"/>
              </a:lnSpc>
            </a:pPr>
            <a:r>
              <a:rPr lang="pt-PT" sz="1600" dirty="0">
                <a:solidFill>
                  <a:schemeClr val="bg1"/>
                </a:solidFill>
                <a:latin typeface="Century Gothic"/>
                <a:ea typeface="Calibri Light"/>
                <a:cs typeface="Calibri Light"/>
              </a:rPr>
              <a:t> O objetivo do jogo é criar uma linha vertical, horizontal ou diagonal com as suas respetivas 3 peças.</a:t>
            </a:r>
          </a:p>
          <a:p>
            <a:pPr algn="just">
              <a:lnSpc>
                <a:spcPct val="128570"/>
              </a:lnSpc>
              <a:spcBef>
                <a:spcPts val="1000"/>
              </a:spcBef>
            </a:pPr>
            <a:endParaRPr lang="pt-PT" sz="1600" dirty="0">
              <a:solidFill>
                <a:schemeClr val="bg1"/>
              </a:solidFill>
              <a:latin typeface="Century Gothic"/>
              <a:ea typeface="Calibri Light"/>
              <a:cs typeface="Calibri Light"/>
            </a:endParaRPr>
          </a:p>
        </p:txBody>
      </p:sp>
      <p:pic>
        <p:nvPicPr>
          <p:cNvPr id="2" name="Picture 1" descr="Picaria: 3-in-a-Row Game from the American Southwest">
            <a:extLst>
              <a:ext uri="{FF2B5EF4-FFF2-40B4-BE49-F238E27FC236}">
                <a16:creationId xmlns:a16="http://schemas.microsoft.com/office/drawing/2014/main" id="{5DC4B5A0-E0E3-0916-3183-DB0F5799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14" y="2343508"/>
            <a:ext cx="4699685" cy="3313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209550" y="365125"/>
            <a:ext cx="1177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PT" sz="3050" dirty="0"/>
              <a:t>COMO SE JOGA?</a:t>
            </a:r>
          </a:p>
        </p:txBody>
      </p:sp>
      <p:sp>
        <p:nvSpPr>
          <p:cNvPr id="217" name="Google Shape;217;p19" descr="Clique ou toque para selecionar o seu Modelo 3D. Clique e mantenha premido o controlo 3D para rodar ou inclinar o seu modelo 3D para cima, para baixo, para a esquerda e para a direita.&#10;"/>
          <p:cNvSpPr txBox="1"/>
          <p:nvPr/>
        </p:nvSpPr>
        <p:spPr>
          <a:xfrm>
            <a:off x="1230850" y="1682545"/>
            <a:ext cx="4838700" cy="4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ts val="1400"/>
            </a:pPr>
            <a:r>
              <a:rPr lang="pt-PT" sz="1600" dirty="0">
                <a:solidFill>
                  <a:schemeClr val="lt1"/>
                </a:solidFill>
                <a:latin typeface="Century Gothic"/>
                <a:ea typeface="Century Gothic"/>
                <a:sym typeface="Century Gothic"/>
              </a:rPr>
              <a:t> O jogo começa com cada jogador, por sua vez, colocando uma peça em um dos espaços, exceto no centro. Após as três peças serem colocadas nos espaços, o jogador pode mover uma peça por turno ao longo das linhas (verticalmente, horizontalmente ou diagonalmente) para tentar alinhar três peças. Nesse momento, já é permitido mover as peças para ocupar o centro.</a:t>
            </a:r>
            <a:endParaRPr lang="en-US" sz="1600" dirty="0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pic>
        <p:nvPicPr>
          <p:cNvPr id="2" name="Picture 1" descr="Picaria - Wikipedia">
            <a:extLst>
              <a:ext uri="{FF2B5EF4-FFF2-40B4-BE49-F238E27FC236}">
                <a16:creationId xmlns:a16="http://schemas.microsoft.com/office/drawing/2014/main" id="{75CD479E-A2A3-5758-6B9D-2C212A389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27" y="1727886"/>
            <a:ext cx="3381632" cy="3412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209550" y="365125"/>
            <a:ext cx="1177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050"/>
            </a:pPr>
            <a:r>
              <a:rPr lang="pt-PT" sz="3050" dirty="0"/>
              <a:t>REQUISITOS FUNCIONAIS E NÃO-FUNCIONAIS</a:t>
            </a:r>
            <a:endParaRPr dirty="0"/>
          </a:p>
        </p:txBody>
      </p:sp>
      <p:sp>
        <p:nvSpPr>
          <p:cNvPr id="225" name="Google Shape;225;p20" descr="Clique ou toque para selecionar o seu Modelo 3D. Clique e mantenha premido o controlo 3D para rodar ou inclinar o seu modelo 3D para cima, para baixo, para a esquerda e para a direita.&#10;"/>
          <p:cNvSpPr txBox="1"/>
          <p:nvPr/>
        </p:nvSpPr>
        <p:spPr>
          <a:xfrm>
            <a:off x="1230850" y="1682545"/>
            <a:ext cx="4838700" cy="4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457200" algn="just">
              <a:lnSpc>
                <a:spcPct val="128570"/>
              </a:lnSpc>
              <a:spcBef>
                <a:spcPts val="1000"/>
              </a:spcBef>
            </a:pPr>
            <a:r>
              <a:rPr lang="pt-PT" dirty="0">
                <a:solidFill>
                  <a:schemeClr val="lt1"/>
                </a:solidFill>
                <a:latin typeface="Century Gothic"/>
                <a:sym typeface="Century Gothic"/>
              </a:rPr>
              <a:t>Os requisitos que definimos foram os seguintes:</a:t>
            </a:r>
            <a:endParaRPr lang="en-US">
              <a:solidFill>
                <a:schemeClr val="lt1"/>
              </a:solidFill>
              <a:latin typeface="Century Gothic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617EF5-1880-7E33-77E3-2CE3BF4FE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7090"/>
              </p:ext>
            </p:extLst>
          </p:nvPr>
        </p:nvGraphicFramePr>
        <p:xfrm>
          <a:off x="1815723" y="2412926"/>
          <a:ext cx="4781420" cy="411296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11474">
                  <a:extLst>
                    <a:ext uri="{9D8B030D-6E8A-4147-A177-3AD203B41FA5}">
                      <a16:colId xmlns:a16="http://schemas.microsoft.com/office/drawing/2014/main" val="625213462"/>
                    </a:ext>
                  </a:extLst>
                </a:gridCol>
                <a:gridCol w="3569946">
                  <a:extLst>
                    <a:ext uri="{9D8B030D-6E8A-4147-A177-3AD203B41FA5}">
                      <a16:colId xmlns:a16="http://schemas.microsoft.com/office/drawing/2014/main" val="4208390982"/>
                    </a:ext>
                  </a:extLst>
                </a:gridCol>
              </a:tblGrid>
              <a:tr h="248851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Requisito</a:t>
                      </a:r>
                      <a:endParaRPr lang="en-US" sz="1600">
                        <a:effectLst/>
                        <a:latin typeface="Century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Descrição</a:t>
                      </a:r>
                      <a:endParaRPr lang="en-US" sz="1600">
                        <a:effectLst/>
                        <a:latin typeface="Century Gothic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7474745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effectLst/>
                          <a:latin typeface="Century Gothic"/>
                        </a:rPr>
                        <a:t>Colocar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peças</a:t>
                      </a:r>
                      <a:endParaRPr lang="en-US" sz="1600" dirty="0" err="1">
                        <a:effectLst/>
                        <a:latin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sistema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deverá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permitir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aos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jogadores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colocar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as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respetivas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peças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na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posição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desejada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1094945"/>
                  </a:ext>
                </a:extLst>
              </a:tr>
              <a:tr h="497702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effectLst/>
                          <a:latin typeface="Century Gothic"/>
                        </a:rPr>
                        <a:t>Movimentar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as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peças</a:t>
                      </a:r>
                      <a:endParaRPr lang="en-US" sz="1600" dirty="0" err="1">
                        <a:effectLst/>
                        <a:latin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sistema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deverá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permitir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aos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jogadores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movimentar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as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peças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57789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Menu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sistema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deverá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permitir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aos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jogadores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iniciarem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,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recomeçarem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,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verem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a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pontuação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verificar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como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se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334981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effectLst/>
                          <a:latin typeface="Century Gothic"/>
                        </a:rPr>
                        <a:t>Inscrever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jogador</a:t>
                      </a:r>
                      <a:endParaRPr lang="en-US" sz="1600" dirty="0" err="1">
                        <a:effectLst/>
                        <a:latin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sistema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deverá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permitir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a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jogadores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registarem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seu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nome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e a porta que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jogarão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65994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0D3221-9116-B835-972D-F0A851F473AD}"/>
              </a:ext>
            </a:extLst>
          </p:cNvPr>
          <p:cNvSpPr txBox="1"/>
          <p:nvPr/>
        </p:nvSpPr>
        <p:spPr>
          <a:xfrm>
            <a:off x="1709351" y="2028567"/>
            <a:ext cx="47985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solidFill>
                  <a:schemeClr val="lt1"/>
                </a:solidFill>
                <a:latin typeface="Century Gothic"/>
                <a:ea typeface="+mn-ea"/>
                <a:cs typeface="+mn-cs"/>
              </a:rPr>
              <a:t>Requisitos</a:t>
            </a:r>
            <a:r>
              <a:rPr lang="en-US" sz="1600" b="1" dirty="0">
                <a:solidFill>
                  <a:schemeClr val="lt1"/>
                </a:solidFill>
                <a:latin typeface="Century Gothic"/>
                <a:ea typeface="+mn-ea"/>
                <a:cs typeface="+mn-cs"/>
              </a:rPr>
              <a:t> </a:t>
            </a:r>
            <a:r>
              <a:rPr lang="en-US" sz="1600" b="1" dirty="0" err="1">
                <a:solidFill>
                  <a:schemeClr val="lt1"/>
                </a:solidFill>
                <a:latin typeface="Century Gothic"/>
                <a:ea typeface="+mn-ea"/>
                <a:cs typeface="+mn-cs"/>
              </a:rPr>
              <a:t>Funcionais</a:t>
            </a:r>
            <a:r>
              <a:rPr lang="en-US" sz="1600" b="1" dirty="0">
                <a:solidFill>
                  <a:schemeClr val="lt1"/>
                </a:solidFill>
                <a:latin typeface="Century Gothic"/>
                <a:ea typeface="+mn-ea"/>
                <a:cs typeface="+mn-cs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E5FE3-E7C1-3438-784B-A9AD43BED9B6}"/>
              </a:ext>
            </a:extLst>
          </p:cNvPr>
          <p:cNvSpPr txBox="1"/>
          <p:nvPr/>
        </p:nvSpPr>
        <p:spPr>
          <a:xfrm>
            <a:off x="6878594" y="2028567"/>
            <a:ext cx="47985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solidFill>
                  <a:schemeClr val="lt1"/>
                </a:solidFill>
                <a:latin typeface="Century Gothic"/>
                <a:ea typeface="+mn-ea"/>
                <a:cs typeface="+mn-cs"/>
              </a:rPr>
              <a:t>Requisitos</a:t>
            </a:r>
            <a:r>
              <a:rPr lang="en-US" sz="1600" b="1" dirty="0">
                <a:solidFill>
                  <a:schemeClr val="lt1"/>
                </a:solidFill>
                <a:latin typeface="Century Gothic"/>
                <a:ea typeface="+mn-ea"/>
                <a:cs typeface="+mn-cs"/>
              </a:rPr>
              <a:t> </a:t>
            </a:r>
            <a:r>
              <a:rPr lang="en-US" sz="1600" b="1" dirty="0" err="1">
                <a:solidFill>
                  <a:schemeClr val="lt1"/>
                </a:solidFill>
                <a:latin typeface="Century Gothic"/>
                <a:ea typeface="+mn-ea"/>
                <a:cs typeface="+mn-cs"/>
              </a:rPr>
              <a:t>Não-Funcionais</a:t>
            </a:r>
            <a:r>
              <a:rPr lang="en-US" sz="1600" b="1" dirty="0">
                <a:solidFill>
                  <a:schemeClr val="lt1"/>
                </a:solidFill>
                <a:latin typeface="Century Gothic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81DC5-12E4-E9F0-DB14-A955DF977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11857"/>
              </p:ext>
            </p:extLst>
          </p:nvPr>
        </p:nvGraphicFramePr>
        <p:xfrm>
          <a:off x="6875591" y="2413311"/>
          <a:ext cx="4928110" cy="43833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92759">
                  <a:extLst>
                    <a:ext uri="{9D8B030D-6E8A-4147-A177-3AD203B41FA5}">
                      <a16:colId xmlns:a16="http://schemas.microsoft.com/office/drawing/2014/main" val="651972623"/>
                    </a:ext>
                  </a:extLst>
                </a:gridCol>
                <a:gridCol w="3735351">
                  <a:extLst>
                    <a:ext uri="{9D8B030D-6E8A-4147-A177-3AD203B41FA5}">
                      <a16:colId xmlns:a16="http://schemas.microsoft.com/office/drawing/2014/main" val="706614991"/>
                    </a:ext>
                  </a:extLst>
                </a:gridCol>
              </a:tblGrid>
              <a:tr h="26966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Requisito</a:t>
                      </a:r>
                      <a:endParaRPr lang="en-US" sz="1600">
                        <a:effectLst/>
                        <a:latin typeface="Century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Descrição</a:t>
                      </a:r>
                      <a:endParaRPr lang="en-US" sz="1600">
                        <a:effectLst/>
                        <a:latin typeface="Century Gothic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42714"/>
                  </a:ext>
                </a:extLst>
              </a:tr>
              <a:tr h="808981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effectLst/>
                          <a:latin typeface="Century Gothic"/>
                        </a:rPr>
                        <a:t>Troca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de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turnos</a:t>
                      </a:r>
                      <a:endParaRPr lang="en-US" sz="1600" dirty="0" err="1">
                        <a:effectLst/>
                        <a:latin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effectLst/>
                          <a:latin typeface="Century Gothic"/>
                        </a:rPr>
                        <a:t>Controlar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os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turnos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dos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jogadores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,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alternando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entre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eles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após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cada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válida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68801"/>
                  </a:ext>
                </a:extLst>
              </a:tr>
              <a:tr h="808981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Multiplayer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terá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de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ter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suporte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para ser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entre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dois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jogadores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pela Ethernet.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001824"/>
                  </a:ext>
                </a:extLst>
              </a:tr>
              <a:tr h="1078641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Interface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gráfica</a:t>
                      </a:r>
                      <a:endParaRPr lang="en-US" sz="1600" dirty="0" err="1">
                        <a:effectLst/>
                        <a:latin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deverá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ter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uma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interface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gráfica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intuitiva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para que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os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jogadores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possam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consigam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perceber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8416777"/>
                  </a:ext>
                </a:extLst>
              </a:tr>
              <a:tr h="53932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effectLst/>
                          <a:latin typeface="Century Gothic"/>
                        </a:rPr>
                        <a:t>Histórico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de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jogos</a:t>
                      </a:r>
                      <a:endParaRPr lang="en-US" sz="1600" dirty="0" err="1">
                        <a:effectLst/>
                        <a:latin typeface="Century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effectLst/>
                          <a:latin typeface="Century Gothic"/>
                        </a:rPr>
                        <a:t>Os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jogadores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podem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aceder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ao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histórico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de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jogos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realizados</a:t>
                      </a:r>
                      <a:endParaRPr lang="en-US" sz="1600" dirty="0" err="1">
                        <a:effectLst/>
                        <a:latin typeface="Century Gothic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92617"/>
                  </a:ext>
                </a:extLst>
              </a:tr>
              <a:tr h="808981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err="1">
                          <a:effectLst/>
                          <a:latin typeface="Century Gothic"/>
                        </a:rPr>
                        <a:t>Guardar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Carregar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Dados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entury Gothic"/>
                        </a:rPr>
                        <a:t>O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jogo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precisará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guardar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e </a:t>
                      </a:r>
                      <a:r>
                        <a:rPr lang="en-US" sz="1600" err="1">
                          <a:effectLst/>
                          <a:latin typeface="Century Gothic"/>
                        </a:rPr>
                        <a:t>carregar</a:t>
                      </a:r>
                      <a:r>
                        <a:rPr lang="en-US" sz="1600" dirty="0">
                          <a:effectLst/>
                          <a:latin typeface="Century Gothic"/>
                        </a:rPr>
                        <a:t> dados.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0826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209550" y="365125"/>
            <a:ext cx="11772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PT" sz="3050" dirty="0"/>
              <a:t>TECNOLOGIAS DE SUPORTE</a:t>
            </a:r>
          </a:p>
        </p:txBody>
      </p:sp>
      <p:sp>
        <p:nvSpPr>
          <p:cNvPr id="217" name="Google Shape;217;p19" descr="Clique ou toque para selecionar o seu Modelo 3D. Clique e mantenha premido o controlo 3D para rodar ou inclinar o seu modelo 3D para cima, para baixo, para a esquerda e para a direita.&#10;"/>
          <p:cNvSpPr txBox="1"/>
          <p:nvPr/>
        </p:nvSpPr>
        <p:spPr>
          <a:xfrm>
            <a:off x="1230850" y="1682545"/>
            <a:ext cx="4838700" cy="4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chemeClr val="lt1"/>
              </a:buClr>
              <a:buSzPts val="1400"/>
            </a:pPr>
            <a:r>
              <a:rPr lang="pt-PT" sz="1600" dirty="0">
                <a:solidFill>
                  <a:schemeClr val="lt1"/>
                </a:solidFill>
                <a:latin typeface="Century Gothic"/>
                <a:ea typeface="Century Gothic"/>
                <a:sym typeface="Century Gothic"/>
              </a:rPr>
              <a:t> Para o desenvolvimento do nosso jogo iremos utilizar </a:t>
            </a:r>
            <a:r>
              <a:rPr lang="pt-PT" sz="1600" dirty="0" err="1">
                <a:solidFill>
                  <a:schemeClr val="lt1"/>
                </a:solidFill>
                <a:latin typeface="Century Gothic"/>
                <a:ea typeface="Century Gothic"/>
                <a:sym typeface="Century Gothic"/>
              </a:rPr>
              <a:t>JavaFX</a:t>
            </a:r>
            <a:r>
              <a:rPr lang="pt-PT" sz="1600" dirty="0">
                <a:solidFill>
                  <a:schemeClr val="lt1"/>
                </a:solidFill>
                <a:latin typeface="Century Gothic"/>
                <a:ea typeface="Century Gothic"/>
                <a:sym typeface="Century Gothic"/>
              </a:rPr>
              <a:t> e </a:t>
            </a:r>
            <a:r>
              <a:rPr lang="pt-PT" sz="1600" dirty="0" err="1">
                <a:solidFill>
                  <a:schemeClr val="lt1"/>
                </a:solidFill>
                <a:latin typeface="Century Gothic"/>
                <a:ea typeface="Century Gothic"/>
                <a:sym typeface="Century Gothic"/>
              </a:rPr>
              <a:t>IntelliJ</a:t>
            </a:r>
            <a:r>
              <a:rPr lang="pt-PT" sz="1600" dirty="0">
                <a:solidFill>
                  <a:schemeClr val="lt1"/>
                </a:solidFill>
                <a:latin typeface="Century Gothic"/>
                <a:ea typeface="Century Gothic"/>
                <a:sym typeface="Century Gothic"/>
              </a:rPr>
              <a:t>.</a:t>
            </a:r>
            <a:endParaRPr lang="pt-PT" sz="1600" dirty="0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pic>
        <p:nvPicPr>
          <p:cNvPr id="3" name="Picture 2" descr="JavaFX - Wikipedia">
            <a:extLst>
              <a:ext uri="{FF2B5EF4-FFF2-40B4-BE49-F238E27FC236}">
                <a16:creationId xmlns:a16="http://schemas.microsoft.com/office/drawing/2014/main" id="{E167BB4C-5176-5156-3569-8073B378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84" y="3433448"/>
            <a:ext cx="3433117" cy="1432726"/>
          </a:xfrm>
          <a:prstGeom prst="rect">
            <a:avLst/>
          </a:prstGeom>
        </p:spPr>
      </p:pic>
      <p:pic>
        <p:nvPicPr>
          <p:cNvPr id="4" name="Picture 3" descr="File:IntelliJ IDEA Icon.svg - Wikipedia">
            <a:extLst>
              <a:ext uri="{FF2B5EF4-FFF2-40B4-BE49-F238E27FC236}">
                <a16:creationId xmlns:a16="http://schemas.microsoft.com/office/drawing/2014/main" id="{AE5D33D2-0D39-E432-1A35-09000B6E5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616" y="3437237"/>
            <a:ext cx="1950309" cy="19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>
            <a:spLocks noGrp="1"/>
          </p:cNvSpPr>
          <p:nvPr>
            <p:ph type="title"/>
          </p:nvPr>
        </p:nvSpPr>
        <p:spPr>
          <a:xfrm>
            <a:off x="190500" y="247650"/>
            <a:ext cx="117921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PT" dirty="0"/>
              <a:t>ESTRUTURAÇÃO DA APLICAÇÃO</a:t>
            </a:r>
            <a:endParaRPr dirty="0"/>
          </a:p>
        </p:txBody>
      </p:sp>
      <p:sp>
        <p:nvSpPr>
          <p:cNvPr id="243" name="Google Shape;243;p22"/>
          <p:cNvSpPr txBox="1"/>
          <p:nvPr/>
        </p:nvSpPr>
        <p:spPr>
          <a:xfrm>
            <a:off x="1949975" y="20264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algn="just">
              <a:lnSpc>
                <a:spcPct val="120000"/>
              </a:lnSpc>
              <a:spcBef>
                <a:spcPts val="2200"/>
              </a:spcBef>
              <a:buClr>
                <a:schemeClr val="lt1"/>
              </a:buClr>
              <a:buSzPts val="1600"/>
            </a:pPr>
            <a:r>
              <a:rPr lang="pt-PT" sz="15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 Para o desenvolvimento do jogo definimos as seguintes classes a serem desenvolvidas ao longo do projeto.</a:t>
            </a:r>
            <a:endParaRPr lang="en-US" sz="1500" dirty="0">
              <a:solidFill>
                <a:schemeClr val="lt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7271300" y="2026400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355600" algn="just">
              <a:lnSpc>
                <a:spcPct val="120000"/>
              </a:lnSpc>
              <a:spcBef>
                <a:spcPts val="2200"/>
              </a:spcBef>
            </a:pPr>
            <a:r>
              <a:rPr lang="pt-PT" dirty="0">
                <a:solidFill>
                  <a:schemeClr val="lt1"/>
                </a:solidFill>
                <a:latin typeface="Century Gothic"/>
                <a:sym typeface="Century Gothic"/>
              </a:rPr>
              <a:t>Classe </a:t>
            </a:r>
            <a:r>
              <a:rPr lang="pt-PT" b="1" err="1">
                <a:solidFill>
                  <a:schemeClr val="lt1"/>
                </a:solidFill>
                <a:latin typeface="Century Gothic"/>
                <a:sym typeface="Century Gothic"/>
              </a:rPr>
              <a:t>OldMatch</a:t>
            </a:r>
            <a:r>
              <a:rPr lang="pt-PT" b="1" dirty="0">
                <a:solidFill>
                  <a:schemeClr val="lt1"/>
                </a:solidFill>
                <a:latin typeface="Century Gothic"/>
                <a:sym typeface="Century Gothic"/>
              </a:rPr>
              <a:t> </a:t>
            </a:r>
            <a:r>
              <a:rPr lang="pt-PT" dirty="0">
                <a:solidFill>
                  <a:schemeClr val="lt1"/>
                </a:solidFill>
                <a:latin typeface="Century Gothic"/>
                <a:sym typeface="Century Gothic"/>
              </a:rPr>
              <a:t>- irá guardar os dados do ultimo jogo entre dois jogadores e o respetivo vencedor deste.</a:t>
            </a:r>
            <a:endParaRPr lang="pt-PT" dirty="0">
              <a:solidFill>
                <a:schemeClr val="lt1"/>
              </a:solidFill>
              <a:latin typeface="Century Gothic"/>
            </a:endParaRPr>
          </a:p>
          <a:p>
            <a:pPr marL="101600" indent="355600" algn="just">
              <a:lnSpc>
                <a:spcPct val="120000"/>
              </a:lnSpc>
              <a:spcBef>
                <a:spcPts val="2200"/>
              </a:spcBef>
            </a:pPr>
            <a:r>
              <a:rPr lang="pt-PT" dirty="0">
                <a:solidFill>
                  <a:schemeClr val="lt1"/>
                </a:solidFill>
                <a:latin typeface="Century Gothic"/>
              </a:rPr>
              <a:t>Classe </a:t>
            </a:r>
            <a:r>
              <a:rPr lang="pt-PT" b="1" dirty="0">
                <a:solidFill>
                  <a:schemeClr val="lt1"/>
                </a:solidFill>
                <a:latin typeface="Century Gothic"/>
              </a:rPr>
              <a:t>Data </a:t>
            </a:r>
            <a:r>
              <a:rPr lang="pt-PT" dirty="0">
                <a:solidFill>
                  <a:schemeClr val="lt1"/>
                </a:solidFill>
                <a:latin typeface="Century Gothic"/>
              </a:rPr>
              <a:t>- irá acolher as informações do tabuleiro e envia-la para o outro jogador.</a:t>
            </a:r>
          </a:p>
          <a:p>
            <a:pPr marL="101600" indent="355600" algn="just">
              <a:lnSpc>
                <a:spcPct val="120000"/>
              </a:lnSpc>
              <a:spcBef>
                <a:spcPts val="2200"/>
              </a:spcBef>
            </a:pPr>
            <a:r>
              <a:rPr lang="pt-PT" dirty="0">
                <a:solidFill>
                  <a:schemeClr val="lt1"/>
                </a:solidFill>
                <a:latin typeface="Century Gothic"/>
              </a:rPr>
              <a:t>Classe </a:t>
            </a:r>
            <a:r>
              <a:rPr lang="pt-PT" b="1" err="1">
                <a:solidFill>
                  <a:schemeClr val="lt1"/>
                </a:solidFill>
                <a:latin typeface="Century Gothic"/>
              </a:rPr>
              <a:t>ConnectionController</a:t>
            </a:r>
            <a:r>
              <a:rPr lang="pt-PT" dirty="0">
                <a:solidFill>
                  <a:schemeClr val="lt1"/>
                </a:solidFill>
                <a:latin typeface="Century Gothic"/>
              </a:rPr>
              <a:t> - irá controlar a conexão </a:t>
            </a:r>
            <a:r>
              <a:rPr lang="pt-PT" err="1">
                <a:solidFill>
                  <a:schemeClr val="lt1"/>
                </a:solidFill>
                <a:latin typeface="Century Gothic"/>
              </a:rPr>
              <a:t>multiplayer</a:t>
            </a:r>
            <a:r>
              <a:rPr lang="pt-PT" dirty="0">
                <a:solidFill>
                  <a:schemeClr val="lt1"/>
                </a:solidFill>
                <a:latin typeface="Century Gothic"/>
              </a:rPr>
              <a:t>.</a:t>
            </a:r>
          </a:p>
          <a:p>
            <a:pPr marL="101600" indent="355600" algn="just">
              <a:lnSpc>
                <a:spcPct val="120000"/>
              </a:lnSpc>
              <a:spcBef>
                <a:spcPts val="2200"/>
              </a:spcBef>
            </a:pPr>
            <a:r>
              <a:rPr lang="pt-PT" dirty="0">
                <a:solidFill>
                  <a:schemeClr val="lt1"/>
                </a:solidFill>
                <a:latin typeface="Century Gothic"/>
              </a:rPr>
              <a:t>Classe </a:t>
            </a:r>
            <a:r>
              <a:rPr lang="pt-PT" b="1" dirty="0" err="1">
                <a:solidFill>
                  <a:schemeClr val="lt1"/>
                </a:solidFill>
                <a:latin typeface="Century Gothic"/>
              </a:rPr>
              <a:t>GameController</a:t>
            </a:r>
            <a:r>
              <a:rPr lang="pt-PT" b="1" dirty="0">
                <a:solidFill>
                  <a:schemeClr val="lt1"/>
                </a:solidFill>
                <a:latin typeface="Century Gothic"/>
              </a:rPr>
              <a:t> </a:t>
            </a:r>
            <a:r>
              <a:rPr lang="pt-PT" dirty="0">
                <a:solidFill>
                  <a:schemeClr val="lt1"/>
                </a:solidFill>
                <a:latin typeface="Century Gothic"/>
              </a:rPr>
              <a:t>– esta será a principal classe do jogo, sendo que será nesta classe que o jogo será controlado.</a:t>
            </a: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22482DD1-6C58-D710-9F38-7776B1F1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61" y="3229747"/>
            <a:ext cx="4139771" cy="2952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190500" y="247650"/>
            <a:ext cx="117921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PT" dirty="0"/>
              <a:t>ESTRUTURAÇÃO DA APLICAÇÃO</a:t>
            </a:r>
          </a:p>
        </p:txBody>
      </p:sp>
      <p:sp>
        <p:nvSpPr>
          <p:cNvPr id="3" name="Google Shape;244;p22">
            <a:extLst>
              <a:ext uri="{FF2B5EF4-FFF2-40B4-BE49-F238E27FC236}">
                <a16:creationId xmlns:a16="http://schemas.microsoft.com/office/drawing/2014/main" id="{7DACD629-9B7F-ECE1-C914-4152A6BE17D4}"/>
              </a:ext>
            </a:extLst>
          </p:cNvPr>
          <p:cNvSpPr txBox="1"/>
          <p:nvPr/>
        </p:nvSpPr>
        <p:spPr>
          <a:xfrm>
            <a:off x="1957895" y="2005805"/>
            <a:ext cx="4136400" cy="4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355600" algn="just">
              <a:lnSpc>
                <a:spcPct val="120000"/>
              </a:lnSpc>
              <a:spcBef>
                <a:spcPts val="2200"/>
              </a:spcBef>
            </a:pPr>
            <a:r>
              <a:rPr lang="pt-PT" dirty="0">
                <a:solidFill>
                  <a:schemeClr val="lt1"/>
                </a:solidFill>
                <a:latin typeface="Century Gothic"/>
                <a:sym typeface="Century Gothic"/>
              </a:rPr>
              <a:t>Classe </a:t>
            </a:r>
            <a:r>
              <a:rPr lang="pt-PT" b="1" dirty="0">
                <a:solidFill>
                  <a:schemeClr val="lt1"/>
                </a:solidFill>
                <a:latin typeface="Century Gothic"/>
                <a:sym typeface="Century Gothic"/>
              </a:rPr>
              <a:t>Peca </a:t>
            </a:r>
            <a:r>
              <a:rPr lang="pt-PT" dirty="0">
                <a:solidFill>
                  <a:schemeClr val="lt1"/>
                </a:solidFill>
                <a:latin typeface="Century Gothic"/>
                <a:sym typeface="Century Gothic"/>
              </a:rPr>
              <a:t>- representará as peças a serem jogadas. Terá como atributo um tipo de dado byte chamado "id", que indicará se é 1 ou 0, representando o jogador 1 ou 2, </a:t>
            </a:r>
            <a:r>
              <a:rPr lang="pt-PT" dirty="0" err="1">
                <a:solidFill>
                  <a:schemeClr val="lt1"/>
                </a:solidFill>
                <a:latin typeface="Century Gothic"/>
                <a:sym typeface="Century Gothic"/>
              </a:rPr>
              <a:t>respectivamente</a:t>
            </a:r>
            <a:r>
              <a:rPr lang="pt-PT" dirty="0">
                <a:solidFill>
                  <a:schemeClr val="lt1"/>
                </a:solidFill>
                <a:latin typeface="Century Gothic"/>
                <a:sym typeface="Century Gothic"/>
              </a:rPr>
              <a:t>.</a:t>
            </a:r>
            <a:endParaRPr lang="pt-PT" dirty="0">
              <a:solidFill>
                <a:schemeClr val="lt1"/>
              </a:solidFill>
              <a:latin typeface="Century Gothic"/>
            </a:endParaRPr>
          </a:p>
          <a:p>
            <a:pPr marL="101600" indent="355600" algn="just">
              <a:lnSpc>
                <a:spcPct val="120000"/>
              </a:lnSpc>
              <a:spcBef>
                <a:spcPts val="2200"/>
              </a:spcBef>
            </a:pPr>
            <a:r>
              <a:rPr lang="pt-PT" dirty="0">
                <a:solidFill>
                  <a:schemeClr val="lt1"/>
                </a:solidFill>
                <a:latin typeface="Century Gothic"/>
              </a:rPr>
              <a:t>Classe </a:t>
            </a:r>
            <a:r>
              <a:rPr lang="pt-PT" b="1" dirty="0">
                <a:solidFill>
                  <a:schemeClr val="lt1"/>
                </a:solidFill>
                <a:latin typeface="Century Gothic"/>
              </a:rPr>
              <a:t>Tabuleiro </a:t>
            </a:r>
            <a:r>
              <a:rPr lang="pt-PT" dirty="0">
                <a:solidFill>
                  <a:schemeClr val="lt1"/>
                </a:solidFill>
                <a:latin typeface="Century Gothic"/>
              </a:rPr>
              <a:t>- conterá um </a:t>
            </a:r>
            <a:r>
              <a:rPr lang="pt-PT" dirty="0" err="1">
                <a:solidFill>
                  <a:schemeClr val="lt1"/>
                </a:solidFill>
                <a:latin typeface="Century Gothic"/>
              </a:rPr>
              <a:t>array</a:t>
            </a:r>
            <a:r>
              <a:rPr lang="pt-PT" dirty="0">
                <a:solidFill>
                  <a:schemeClr val="lt1"/>
                </a:solidFill>
                <a:latin typeface="Century Gothic"/>
              </a:rPr>
              <a:t> bidimensional de peças. No primeiro espaço, haverá 3 espaços para peças; no segundo espaço, haverá 2; no terceiro, novamente 3; no quarto, 2 espaços; e, por fim, no quinto, 3 espaços.</a:t>
            </a:r>
          </a:p>
          <a:p>
            <a:pPr marL="101600" indent="355600" algn="just">
              <a:lnSpc>
                <a:spcPct val="120000"/>
              </a:lnSpc>
              <a:spcBef>
                <a:spcPts val="2200"/>
              </a:spcBef>
            </a:pPr>
            <a:r>
              <a:rPr lang="pt-PT" dirty="0">
                <a:solidFill>
                  <a:schemeClr val="lt1"/>
                </a:solidFill>
                <a:latin typeface="Century Gothic"/>
              </a:rPr>
              <a:t>Classe </a:t>
            </a:r>
            <a:r>
              <a:rPr lang="pt-PT" b="1" dirty="0" err="1">
                <a:solidFill>
                  <a:schemeClr val="lt1"/>
                </a:solidFill>
                <a:latin typeface="Century Gothic"/>
              </a:rPr>
              <a:t>DataController</a:t>
            </a:r>
            <a:r>
              <a:rPr lang="pt-PT" b="1" dirty="0">
                <a:solidFill>
                  <a:schemeClr val="lt1"/>
                </a:solidFill>
                <a:latin typeface="Century Gothic"/>
              </a:rPr>
              <a:t> </a:t>
            </a:r>
            <a:r>
              <a:rPr lang="pt-PT" dirty="0">
                <a:solidFill>
                  <a:schemeClr val="lt1"/>
                </a:solidFill>
                <a:latin typeface="Century Gothic"/>
              </a:rPr>
              <a:t>- irá dar “</a:t>
            </a:r>
            <a:r>
              <a:rPr lang="pt-PT" dirty="0" err="1">
                <a:solidFill>
                  <a:schemeClr val="lt1"/>
                </a:solidFill>
                <a:latin typeface="Century Gothic"/>
              </a:rPr>
              <a:t>load</a:t>
            </a:r>
            <a:r>
              <a:rPr lang="pt-PT" dirty="0">
                <a:solidFill>
                  <a:schemeClr val="lt1"/>
                </a:solidFill>
                <a:latin typeface="Century Gothic"/>
              </a:rPr>
              <a:t>” e “</a:t>
            </a:r>
            <a:r>
              <a:rPr lang="pt-PT" dirty="0" err="1">
                <a:solidFill>
                  <a:schemeClr val="lt1"/>
                </a:solidFill>
                <a:latin typeface="Century Gothic"/>
              </a:rPr>
              <a:t>save</a:t>
            </a:r>
            <a:r>
              <a:rPr lang="pt-PT" dirty="0">
                <a:solidFill>
                  <a:schemeClr val="lt1"/>
                </a:solidFill>
                <a:latin typeface="Century Gothic"/>
              </a:rPr>
              <a:t>” aos dados quanto ao histórico de jogos.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body" idx="1"/>
          </p:nvPr>
        </p:nvSpPr>
        <p:spPr>
          <a:xfrm>
            <a:off x="1516075" y="1886350"/>
            <a:ext cx="5159100" cy="439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pt-PT" sz="2000" dirty="0"/>
              <a:t> Com esta apresentação pretendemos mostrar qual a nossa estruturação a nível de requisitos e classes para o nosso jogo, bem como as tecnologias que iremos utilizar para o desenvolvimento desta.</a:t>
            </a:r>
          </a:p>
          <a:p>
            <a:pPr marL="0" indent="0" algn="just">
              <a:lnSpc>
                <a:spcPct val="150000"/>
              </a:lnSpc>
            </a:pPr>
            <a:endParaRPr lang="pt-PT" sz="2000" dirty="0"/>
          </a:p>
        </p:txBody>
      </p:sp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190500" y="247650"/>
            <a:ext cx="11792100" cy="13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Conclusão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Rosario">
      <a:dk1>
        <a:srgbClr val="000000"/>
      </a:dk1>
      <a:lt1>
        <a:srgbClr val="FFFFFF"/>
      </a:lt1>
      <a:dk2>
        <a:srgbClr val="060606"/>
      </a:dk2>
      <a:lt2>
        <a:srgbClr val="C7C9D1"/>
      </a:lt2>
      <a:accent1>
        <a:srgbClr val="D24726"/>
      </a:accent1>
      <a:accent2>
        <a:srgbClr val="9F361D"/>
      </a:accent2>
      <a:accent3>
        <a:srgbClr val="F2F2F2"/>
      </a:accent3>
      <a:accent4>
        <a:srgbClr val="FFC000"/>
      </a:accent4>
      <a:accent5>
        <a:srgbClr val="A5A5A5"/>
      </a:accent5>
      <a:accent6>
        <a:srgbClr val="595959"/>
      </a:accent6>
      <a:hlink>
        <a:srgbClr val="FFC000"/>
      </a:hlink>
      <a:folHlink>
        <a:srgbClr val="752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do Office</vt:lpstr>
      <vt:lpstr>JOGO DA PICARIA</vt:lpstr>
      <vt:lpstr>ÍNDICE</vt:lpstr>
      <vt:lpstr>DESCRIÇÃO GERAL DO JOGO</vt:lpstr>
      <vt:lpstr>COMO SE JOGA?</vt:lpstr>
      <vt:lpstr>REQUISITOS FUNCIONAIS E NÃO-FUNCIONAIS</vt:lpstr>
      <vt:lpstr>TECNOLOGIAS DE SUPORTE</vt:lpstr>
      <vt:lpstr>ESTRUTURAÇÃO DA APLICAÇÃO</vt:lpstr>
      <vt:lpstr>ESTRUTURAÇÃO DA APLICAÇÃO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262</cp:revision>
  <dcterms:modified xsi:type="dcterms:W3CDTF">2024-04-06T12:05:56Z</dcterms:modified>
</cp:coreProperties>
</file>