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h5hW/ivSTb6XP9cxbakIC7UIq2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4ec18aa1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4ec18aa1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4ec18aa1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4ec18aa1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50f9a5b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50f9a5b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50f9a5b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50f9a5b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512f589dc_2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512f589dc_2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512f589dc_2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512f589dc_2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50f9a5b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50f9a5b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225ea5b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225ea5b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5ed150c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5ed150c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12f589dc_2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12f589dc_2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50f9a5b7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50f9a5b7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512f589d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512f589d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have a queue depth to control SQ and CQ. 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SATA only have one submission/completion queue.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NVMe have multiple submission/completion queue.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Handling an I/O request in the FTL: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1. when the HIL selects a request from the SQ, it inserts the request into a device-level queue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strike="noStrike">
                <a:latin typeface="Arial"/>
                <a:ea typeface="Arial"/>
                <a:cs typeface="Arial"/>
                <a:sym typeface="Arial"/>
              </a:rPr>
              <a:t>2. the HIL breaks the request down into multiple flash transactions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strike="noStrike">
                <a:latin typeface="Arial"/>
                <a:ea typeface="Arial"/>
                <a:cs typeface="Arial"/>
                <a:sym typeface="Arial"/>
              </a:rPr>
              <a:t>3.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20533ed8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20533ed8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4ec18aa1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4ec18aa1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4ec18aa1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4ec18aa1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8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7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Google Shape;43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4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6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io.readthedocs.io/en/latest/fio_doc.html" TargetMode="External"/><Relationship Id="rId4" Type="http://schemas.openxmlformats.org/officeDocument/2006/relationships/hyperlink" Target="https://fio.readthedocs.io/en/latest/fio_doc.html" TargetMode="External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2915125" y="1550375"/>
            <a:ext cx="6166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562"/>
              <a:buNone/>
            </a:pPr>
            <a:r>
              <a:rPr lang="en-US" sz="4700"/>
              <a:t>SSD performance</a:t>
            </a:r>
            <a:endParaRPr sz="4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562"/>
              <a:buNone/>
            </a:pPr>
            <a:r>
              <a:rPr lang="en-US" sz="4700"/>
              <a:t>simulation with </a:t>
            </a:r>
            <a:r>
              <a:rPr b="1" lang="en-US" sz="4700"/>
              <a:t>FEMU</a:t>
            </a:r>
            <a:endParaRPr b="1" sz="4700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7875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7"/>
              <a:buNone/>
            </a:pPr>
            <a:r>
              <a:rPr lang="en-US"/>
              <a:t>Shiyue Hou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7"/>
              <a:buNone/>
            </a:pPr>
            <a:r>
              <a:rPr lang="en-US"/>
              <a:t>Ziting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124ec18aa1f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25" y="784125"/>
            <a:ext cx="4003351" cy="20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24ec18aa1f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2576" y="784126"/>
            <a:ext cx="4210985" cy="20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24ec18aa1f_0_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235" y="3273625"/>
            <a:ext cx="4811209" cy="18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24ec18aa1f_0_96"/>
          <p:cNvSpPr txBox="1"/>
          <p:nvPr/>
        </p:nvSpPr>
        <p:spPr>
          <a:xfrm>
            <a:off x="875250" y="62775"/>
            <a:ext cx="750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FEMU Configuration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Backend – Source code (hw/block/femu/ftl/ftl.c)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g124ec18aa1f_0_96"/>
          <p:cNvSpPr txBox="1"/>
          <p:nvPr/>
        </p:nvSpPr>
        <p:spPr>
          <a:xfrm>
            <a:off x="491450" y="2815975"/>
            <a:ext cx="4805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Frontend – user customization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g124ec18aa1f_0_96"/>
          <p:cNvSpPr txBox="1"/>
          <p:nvPr/>
        </p:nvSpPr>
        <p:spPr>
          <a:xfrm>
            <a:off x="5247025" y="3739800"/>
            <a:ext cx="381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FEMU-SSD-size + VM-DRAM-size + 2-4GB (Host-OS) &lt;= Total-DRAM-size-in-your-Host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g124ec18aa1f_0_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1358" y="1771675"/>
            <a:ext cx="3461275" cy="213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/>
          <p:nvPr/>
        </p:nvSpPr>
        <p:spPr>
          <a:xfrm>
            <a:off x="4045600" y="1339225"/>
            <a:ext cx="4830900" cy="3253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/>
              <a:t>Simulation </a:t>
            </a:r>
            <a:endParaRPr sz="3000"/>
          </a:p>
        </p:txBody>
      </p:sp>
      <p:sp>
        <p:nvSpPr>
          <p:cNvPr id="212" name="Google Shape;212;p5"/>
          <p:cNvSpPr txBox="1"/>
          <p:nvPr>
            <p:ph idx="1" type="body"/>
          </p:nvPr>
        </p:nvSpPr>
        <p:spPr>
          <a:xfrm>
            <a:off x="171200" y="1567550"/>
            <a:ext cx="3941100" cy="19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Generate various IO type workloads with FIO &amp; Another Benchmark (TBD)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Evaluate &amp; Compare the I/O performance</a:t>
            </a:r>
            <a:endParaRPr sz="1500"/>
          </a:p>
        </p:txBody>
      </p:sp>
      <p:sp>
        <p:nvSpPr>
          <p:cNvPr id="213" name="Google Shape;213;p5"/>
          <p:cNvSpPr txBox="1"/>
          <p:nvPr/>
        </p:nvSpPr>
        <p:spPr>
          <a:xfrm>
            <a:off x="4095700" y="1485100"/>
            <a:ext cx="4730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ioengine :                   How jobs issue I/O</a:t>
            </a:r>
            <a:endParaRPr sz="15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runtime :                    Terminate after this time</a:t>
            </a:r>
            <a:endParaRPr sz="15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readwrite :                I/O pattern </a:t>
            </a:r>
            <a:endParaRPr sz="15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threads :                     Child process or POSIX thread</a:t>
            </a:r>
            <a:endParaRPr sz="15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numjobs :                   How many clone of this job</a:t>
            </a:r>
            <a:endParaRPr sz="15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bs :                                 Block size</a:t>
            </a:r>
            <a:endParaRPr sz="15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size:                              Total size of file I/O</a:t>
            </a:r>
            <a:endParaRPr sz="15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thinktime:                 Stall between each job</a:t>
            </a:r>
            <a:endParaRPr sz="15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6377275" y="4526925"/>
            <a:ext cx="298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[3]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4ec18aa1f_0_113"/>
          <p:cNvSpPr txBox="1"/>
          <p:nvPr>
            <p:ph idx="1" type="body"/>
          </p:nvPr>
        </p:nvSpPr>
        <p:spPr>
          <a:xfrm>
            <a:off x="1189050" y="441225"/>
            <a:ext cx="7038900" cy="18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IO Benchmarks – Flexible IO Tester (FIO)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Resource:</a:t>
            </a:r>
            <a:r>
              <a:rPr lang="en-US" sz="14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https://fio.readthedocs.io/en/latest/fio_doc.html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Flexible IO Tester (Fio) is a benchmarking and workload simulation tool for Linux/Unix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Fio is highly tunable and widely used for storage performance benchmarking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FIO input sample: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g124ec18aa1f_0_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800" y="2265225"/>
            <a:ext cx="7874952" cy="25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50f9a5b7d_0_25"/>
          <p:cNvSpPr txBox="1"/>
          <p:nvPr>
            <p:ph type="title"/>
          </p:nvPr>
        </p:nvSpPr>
        <p:spPr>
          <a:xfrm>
            <a:off x="1234975" y="206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fio output</a:t>
            </a:r>
            <a:endParaRPr/>
          </a:p>
        </p:txBody>
      </p:sp>
      <p:pic>
        <p:nvPicPr>
          <p:cNvPr id="226" name="Google Shape;226;g1250f9a5b7d_0_25"/>
          <p:cNvPicPr preferRelativeResize="0"/>
          <p:nvPr/>
        </p:nvPicPr>
        <p:blipFill rotWithShape="1">
          <a:blip r:embed="rId3">
            <a:alphaModFix/>
          </a:blip>
          <a:srcRect b="6803" l="0" r="0" t="0"/>
          <a:stretch/>
        </p:blipFill>
        <p:spPr>
          <a:xfrm>
            <a:off x="1039325" y="837600"/>
            <a:ext cx="7553076" cy="379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250f9a5b7d_0_25"/>
          <p:cNvSpPr/>
          <p:nvPr/>
        </p:nvSpPr>
        <p:spPr>
          <a:xfrm>
            <a:off x="1570800" y="1603100"/>
            <a:ext cx="1589400" cy="14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250f9a5b7d_0_25"/>
          <p:cNvSpPr/>
          <p:nvPr/>
        </p:nvSpPr>
        <p:spPr>
          <a:xfrm>
            <a:off x="3348425" y="1853700"/>
            <a:ext cx="722700" cy="14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50f9a5b7d_0_15"/>
          <p:cNvSpPr txBox="1"/>
          <p:nvPr>
            <p:ph idx="1" type="body"/>
          </p:nvPr>
        </p:nvSpPr>
        <p:spPr>
          <a:xfrm>
            <a:off x="2391825" y="4302275"/>
            <a:ext cx="39489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FEMU vs Real SSD: 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Changing Workload Size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g1250f9a5b7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0" y="185626"/>
            <a:ext cx="4516450" cy="4116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250f9a5b7d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775" y="185625"/>
            <a:ext cx="4231150" cy="41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250f9a5b7d_0_15"/>
          <p:cNvSpPr txBox="1"/>
          <p:nvPr/>
        </p:nvSpPr>
        <p:spPr>
          <a:xfrm>
            <a:off x="105900" y="4642550"/>
            <a:ext cx="903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Result: When increase the workload size, The IOPS, Average Latency and BW is stable. Because the FEMU and SSDs capacity can handle the workload IO request. 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512f589dc_2_595"/>
          <p:cNvSpPr txBox="1"/>
          <p:nvPr>
            <p:ph idx="1" type="body"/>
          </p:nvPr>
        </p:nvSpPr>
        <p:spPr>
          <a:xfrm>
            <a:off x="833900" y="41044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FEMU Change Numberjob </a:t>
            </a:r>
            <a:endParaRPr sz="1500"/>
          </a:p>
        </p:txBody>
      </p:sp>
      <p:pic>
        <p:nvPicPr>
          <p:cNvPr id="242" name="Google Shape;242;g12512f589dc_2_5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00" y="105825"/>
            <a:ext cx="4386973" cy="39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2512f589dc_2_5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500" y="105825"/>
            <a:ext cx="4423200" cy="39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2512f589dc_2_595"/>
          <p:cNvSpPr txBox="1"/>
          <p:nvPr/>
        </p:nvSpPr>
        <p:spPr>
          <a:xfrm>
            <a:off x="289275" y="4487325"/>
            <a:ext cx="877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Result: When increase the number of thread, the IOPS and BW increase. Average Latency is Relative </a:t>
            </a: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stable</a:t>
            </a: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Because the FEMU can </a:t>
            </a: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handle</a:t>
            </a: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more IO request at the same time.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512f589dc_2_601"/>
          <p:cNvSpPr txBox="1"/>
          <p:nvPr>
            <p:ph idx="1" type="body"/>
          </p:nvPr>
        </p:nvSpPr>
        <p:spPr>
          <a:xfrm>
            <a:off x="833900" y="420660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Real SSD</a:t>
            </a:r>
            <a:r>
              <a:rPr lang="en-US" sz="1500"/>
              <a:t> Change Numberjob</a:t>
            </a:r>
            <a:endParaRPr sz="1500"/>
          </a:p>
        </p:txBody>
      </p:sp>
      <p:pic>
        <p:nvPicPr>
          <p:cNvPr id="250" name="Google Shape;250;g12512f589dc_2_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00" y="0"/>
            <a:ext cx="4283212" cy="41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2512f589dc_2_601"/>
          <p:cNvSpPr txBox="1"/>
          <p:nvPr/>
        </p:nvSpPr>
        <p:spPr>
          <a:xfrm>
            <a:off x="416200" y="4607275"/>
            <a:ext cx="859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Result: </a:t>
            </a: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 increase the number of thread, the IOPS and BW increase. Average Latency is decause. Because the SSDs can handle more IO request at the same time.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g12512f589dc_2_6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300" y="26550"/>
            <a:ext cx="4584076" cy="414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50f9a5b7d_0_5"/>
          <p:cNvSpPr txBox="1"/>
          <p:nvPr>
            <p:ph idx="1" type="body"/>
          </p:nvPr>
        </p:nvSpPr>
        <p:spPr>
          <a:xfrm>
            <a:off x="1897575" y="406575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FEMU</a:t>
            </a:r>
            <a:r>
              <a:rPr lang="en-US" sz="1500"/>
              <a:t> vs Real SSD: </a:t>
            </a:r>
            <a:r>
              <a:rPr lang="en-US" sz="1500"/>
              <a:t>Added parameter Numjobs</a:t>
            </a:r>
            <a:endParaRPr sz="1500"/>
          </a:p>
        </p:txBody>
      </p:sp>
      <p:pic>
        <p:nvPicPr>
          <p:cNvPr id="258" name="Google Shape;258;g1250f9a5b7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191" y="0"/>
            <a:ext cx="4584085" cy="3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250f9a5b7d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423200" cy="389282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250f9a5b7d_0_5"/>
          <p:cNvSpPr txBox="1"/>
          <p:nvPr/>
        </p:nvSpPr>
        <p:spPr>
          <a:xfrm>
            <a:off x="223650" y="4663725"/>
            <a:ext cx="86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Result: At default parameter set up for FEMU and real device. FEMU and real SSDs trends are </a:t>
            </a: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similar</a:t>
            </a: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But the FEMU performance is better than real SSDs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225ea5bd6_0_3"/>
          <p:cNvSpPr txBox="1"/>
          <p:nvPr>
            <p:ph idx="1" type="body"/>
          </p:nvPr>
        </p:nvSpPr>
        <p:spPr>
          <a:xfrm>
            <a:off x="1153200" y="428870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8">
                <a:latin typeface="Roboto"/>
                <a:ea typeface="Roboto"/>
                <a:cs typeface="Roboto"/>
                <a:sym typeface="Roboto"/>
              </a:rPr>
              <a:t>FEMU</a:t>
            </a:r>
            <a:r>
              <a:rPr lang="en-US" sz="1608"/>
              <a:t> vs Real SSD： Added parameter Thinktime</a:t>
            </a:r>
            <a:endParaRPr sz="160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g12225ea5bd6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8174" cy="3860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2225ea5bd6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175" y="0"/>
            <a:ext cx="4519169" cy="3860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2225ea5bd6_0_3"/>
          <p:cNvSpPr txBox="1"/>
          <p:nvPr/>
        </p:nvSpPr>
        <p:spPr>
          <a:xfrm>
            <a:off x="239900" y="4579050"/>
            <a:ext cx="874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Result: When increase the </a:t>
            </a: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interarrival</a:t>
            </a: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time, FEMU and real SSDs trend are same. BW and IOPS will decrease, the average latency is increase. 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5ed150cc1_0_6"/>
          <p:cNvSpPr txBox="1"/>
          <p:nvPr/>
        </p:nvSpPr>
        <p:spPr>
          <a:xfrm>
            <a:off x="809700" y="292025"/>
            <a:ext cx="6357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Reference: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Li, Huaicheng, Mingzhe Hao, Michael Hao Tong, Swaminathan Sundararaman, Matias Bjørling, and Haryadi S. Gunawi. "The {CASE} of {FEMU}: Cheap, accurate, scalable and extensible flash emulator." In 16th USENIX Conference on File and Storage Technologies (FAST 18), pp. 83-90. 2018.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Tavakkol, Arash, Juan Gómez-Luna, Mohammad Sadrosadati, Saugata Ghose, and Onur Mutlu. "{MQSim}: A Framework for Enabling Realistic Studies of Modern {Multi-Queue}{SSD} Devices." In 16th USENIX Conference on File and Storage Technologies (FAST 18), pp. 49-66. 2018.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https://fio.readthedocs.io/en/latest/fio_doc.html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512f589dc_2_607"/>
          <p:cNvSpPr txBox="1"/>
          <p:nvPr>
            <p:ph type="ctrTitle"/>
          </p:nvPr>
        </p:nvSpPr>
        <p:spPr>
          <a:xfrm>
            <a:off x="3537150" y="449500"/>
            <a:ext cx="5017500" cy="4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Introduction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Characteristics of FEMU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/>
              <a:t>Simulation &amp; Implementation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Evaluation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50f9a5b7d_0_3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g12512f589dc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950" y="803675"/>
            <a:ext cx="64960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/>
        </p:nvSpPr>
        <p:spPr>
          <a:xfrm>
            <a:off x="877800" y="1714675"/>
            <a:ext cx="7388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SSDs: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 throughput, low response time.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Apply NVMe protocol to adopt Multiple – queen concept to enable high throughput and low latency for IO request. 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HDD: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Lower in cost and are practical for data that does not need to be accessed frequently, such as backups of photos, videos or business files.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Apply SATA protocol, which only a single request port to the 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are available in two common form factors: 2.5 inch (commonly used in laptops) and 3.5 inch (desktop computers).</a:t>
            </a:r>
            <a:endParaRPr/>
          </a:p>
        </p:txBody>
      </p:sp>
      <p:sp>
        <p:nvSpPr>
          <p:cNvPr id="146" name="Google Shape;146;p2"/>
          <p:cNvSpPr txBox="1"/>
          <p:nvPr>
            <p:ph type="title"/>
          </p:nvPr>
        </p:nvSpPr>
        <p:spPr>
          <a:xfrm>
            <a:off x="1130625" y="652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/>
        </p:nvSpPr>
        <p:spPr>
          <a:xfrm>
            <a:off x="87406" y="67235"/>
            <a:ext cx="8915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SSDs Architecture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221876" y="2571750"/>
            <a:ext cx="8659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 </a:t>
            </a:r>
            <a:r>
              <a:rPr lang="en-US">
                <a:solidFill>
                  <a:schemeClr val="lt1"/>
                </a:solidFill>
              </a:rPr>
              <a:t>End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control and management units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Host-Interface Logic (HIL): provide higher IO performance to the host</a:t>
            </a:r>
            <a:endParaRPr/>
          </a:p>
          <a:p>
            <a:pPr indent="-180974" lvl="6" marL="4460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SATA protocol: conventional SSDs</a:t>
            </a:r>
            <a:endParaRPr/>
          </a:p>
          <a:p>
            <a:pPr indent="-180974" lvl="6" marL="4460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NVM Express (NVMe) protocol: designed to alleviate the bottlenecks of SATA [90], and to enable scalable, high-bandwidth, and low-latency communication over the PCIe bus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Flash Translation Layer (FTL)</a:t>
            </a:r>
            <a:endParaRPr/>
          </a:p>
          <a:p>
            <a:pPr indent="-184149" lvl="0" marL="4492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Executes on a microprocessor within the SSD, performing I/O requests and flash management procedures</a:t>
            </a:r>
            <a:endParaRPr/>
          </a:p>
          <a:p>
            <a:pPr indent="-184149" lvl="0" marL="4492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Wear-leveling: arranges data so that write/erase cycles are distributed evenly among all of the blocks in the device (evenly distribute write at all of SSDs blocks)</a:t>
            </a:r>
            <a:endParaRPr/>
          </a:p>
          <a:p>
            <a:pPr indent="-184149" lvl="0" marL="4492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Garbage collection (GC): </a:t>
            </a:r>
            <a:r>
              <a:rPr lang="en-US">
                <a:solidFill>
                  <a:schemeClr val="lt1"/>
                </a:solidFill>
              </a:rPr>
              <a:t>A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optimize machine to release invalid block</a:t>
            </a:r>
            <a:endParaRPr/>
          </a:p>
          <a:p>
            <a:pPr indent="-95249" lvl="0" marL="4492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870" y="354775"/>
            <a:ext cx="5567966" cy="1986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6568" y="859974"/>
            <a:ext cx="3181794" cy="137179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"/>
          <p:cNvSpPr txBox="1"/>
          <p:nvPr/>
        </p:nvSpPr>
        <p:spPr>
          <a:xfrm>
            <a:off x="2721100" y="2279250"/>
            <a:ext cx="298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1220533ed85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17500"/>
            <a:ext cx="8839200" cy="177373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220533ed85_3_0"/>
          <p:cNvSpPr txBox="1"/>
          <p:nvPr/>
        </p:nvSpPr>
        <p:spPr>
          <a:xfrm>
            <a:off x="825025" y="305575"/>
            <a:ext cx="314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 End: Storage Device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g1220533ed85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925" y="174694"/>
            <a:ext cx="5019101" cy="30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1297500" y="754400"/>
            <a:ext cx="7038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Characteristics of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 FEMU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246275" y="1547850"/>
            <a:ext cx="4183200" cy="3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NVMe SSD Emulator, Based upon QEMU/KVM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Application + Guest OS + FEMU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FEMU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supports emulating different types of SSDs: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Whitebox Mode - host side FTL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Blackbox Mode - FTL managed by the device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875" y="1619300"/>
            <a:ext cx="4409725" cy="261439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6590350" y="4177375"/>
            <a:ext cx="298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[2]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4ec18aa1f_0_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FEMU Architectures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g124ec18aa1f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375" y="1101475"/>
            <a:ext cx="705513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/>
        </p:nvSpPr>
        <p:spPr>
          <a:xfrm>
            <a:off x="1253400" y="626475"/>
            <a:ext cx="7637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Scalability [1]</a:t>
            </a:r>
            <a:endParaRPr sz="2300"/>
          </a:p>
        </p:txBody>
      </p:sp>
      <p:sp>
        <p:nvSpPr>
          <p:cNvPr id="182" name="Google Shape;182;p6"/>
          <p:cNvSpPr txBox="1"/>
          <p:nvPr/>
        </p:nvSpPr>
        <p:spPr>
          <a:xfrm>
            <a:off x="317950" y="1211475"/>
            <a:ext cx="5940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I/O operation in QEMU causes expensive VM-exit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Shared memory between Guest OS &amp; FEMU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RAM-backed storage in heap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950" y="1031900"/>
            <a:ext cx="1607750" cy="15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1253400" y="26819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 [1]</a:t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364350" y="3159100"/>
            <a:ext cx="84684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delay mechanism of 50µs to every IO + overhead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Basic delay model with single page register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Accurate delay emulation of OpenChannel SSD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Non-uniform page latency model</a:t>
            </a:r>
            <a:endParaRPr/>
          </a:p>
        </p:txBody>
      </p:sp>
      <p:pic>
        <p:nvPicPr>
          <p:cNvPr id="186" name="Google Shape;18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033" y="3618650"/>
            <a:ext cx="3474666" cy="13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 txBox="1"/>
          <p:nvPr/>
        </p:nvSpPr>
        <p:spPr>
          <a:xfrm>
            <a:off x="7306425" y="2442975"/>
            <a:ext cx="298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7353325" y="4851000"/>
            <a:ext cx="298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4ec18aa1f_0_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Usability &amp; Extensibility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124ec18aa1f_0_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FTL and GC schemes: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White-box vs. black-box mode </a:t>
            </a:r>
            <a:r>
              <a:rPr lang="en-US" sz="15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☆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Multi-device support for flash-array research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Extensible OS-SSD NVMe commands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Page-level latency variability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Distributed SSDs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Page-level fault injection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Limitations: DRAM size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