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1" r:id="rId3"/>
    <p:sldId id="260" r:id="rId4"/>
    <p:sldId id="262" r:id="rId5"/>
    <p:sldId id="257" r:id="rId6"/>
    <p:sldId id="265" r:id="rId7"/>
    <p:sldId id="263" r:id="rId8"/>
    <p:sldId id="264" r:id="rId9"/>
    <p:sldId id="266" r:id="rId10"/>
    <p:sldId id="258" r:id="rId11"/>
    <p:sldId id="25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97" autoAdjust="0"/>
  </p:normalViewPr>
  <p:slideViewPr>
    <p:cSldViewPr snapToGrid="0">
      <p:cViewPr varScale="1">
        <p:scale>
          <a:sx n="126" d="100"/>
          <a:sy n="126" d="100"/>
        </p:scale>
        <p:origin x="11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lang="en-US" altLang="zh-CN" dirty="0"/>
              <a:t>OS have a queue depth to control SQ and CQ. </a:t>
            </a:r>
          </a:p>
          <a:p>
            <a:pPr marL="158750" indent="0">
              <a:buNone/>
            </a:pPr>
            <a:endParaRPr lang="en-US" altLang="zh-CN" dirty="0"/>
          </a:p>
          <a:p>
            <a:pPr marL="158750" indent="0">
              <a:buNone/>
            </a:pPr>
            <a:r>
              <a:rPr lang="en-US" altLang="zh-CN" dirty="0"/>
              <a:t>SATA only have one submission/completion queue.</a:t>
            </a:r>
          </a:p>
          <a:p>
            <a:pPr marL="158750" indent="0">
              <a:buNone/>
            </a:pPr>
            <a:r>
              <a:rPr lang="en-US" altLang="zh-CN" dirty="0" err="1"/>
              <a:t>NVMe</a:t>
            </a:r>
            <a:r>
              <a:rPr lang="en-US" altLang="zh-CN" dirty="0"/>
              <a:t> have multiple submission/completion queue.</a:t>
            </a:r>
          </a:p>
          <a:p>
            <a:pPr marL="158750" indent="0">
              <a:buNone/>
            </a:pPr>
            <a:endParaRPr lang="en-US" altLang="zh-CN" dirty="0"/>
          </a:p>
          <a:p>
            <a:pPr marL="158750" indent="0">
              <a:buNone/>
            </a:pPr>
            <a:r>
              <a:rPr lang="en-US" altLang="zh-CN" sz="1800" b="0" i="0" u="none" strike="noStrike" baseline="0" dirty="0">
                <a:latin typeface="NimbusRomNo9L-Regu"/>
              </a:rPr>
              <a:t>Handling an I/O request in the FTL:</a:t>
            </a:r>
          </a:p>
          <a:p>
            <a:pPr marL="158750" indent="0" algn="l">
              <a:buNone/>
            </a:pPr>
            <a:r>
              <a:rPr lang="en-US" altLang="zh-CN" sz="1800" b="0" i="0" u="none" strike="noStrike" baseline="0" dirty="0">
                <a:latin typeface="NimbusRomNo9L-Regu"/>
              </a:rPr>
              <a:t>1. when the HIL selects a request from the SQ, it inserts the request into a device-level queue</a:t>
            </a:r>
          </a:p>
          <a:p>
            <a:pPr marL="158750" indent="0" algn="l">
              <a:buNone/>
            </a:pPr>
            <a:r>
              <a:rPr lang="en-US" altLang="zh-CN" sz="1100" b="0" i="0" u="none" strike="noStrike" baseline="0" dirty="0">
                <a:latin typeface="NimbusRomNo9L-Regu"/>
              </a:rPr>
              <a:t>2. the HIL breaks the request down into multiple </a:t>
            </a:r>
            <a:r>
              <a:rPr lang="en-US" altLang="zh-CN" sz="1100" b="0" i="0" u="none" strike="noStrike" baseline="0" dirty="0">
                <a:latin typeface="NimbusRomNo9L-ReguItal"/>
              </a:rPr>
              <a:t>flash transactions</a:t>
            </a:r>
          </a:p>
          <a:p>
            <a:pPr marL="158750" indent="0" algn="l">
              <a:buNone/>
            </a:pPr>
            <a:r>
              <a:rPr lang="en-US" altLang="zh-CN" sz="1100" b="0" i="0" u="none" strike="noStrike" baseline="0" dirty="0">
                <a:latin typeface="NimbusRomNo9L-ReguItal"/>
              </a:rPr>
              <a:t>3. </a:t>
            </a:r>
            <a:endParaRPr lang="en-US" altLang="zh-CN" dirty="0"/>
          </a:p>
        </p:txBody>
      </p:sp>
    </p:spTree>
    <p:extLst>
      <p:ext uri="{BB962C8B-B14F-4D97-AF65-F5344CB8AC3E}">
        <p14:creationId xmlns:p14="http://schemas.microsoft.com/office/powerpoint/2010/main" val="42104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3f00ab0f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3f00ab0f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b="1" i="0" dirty="0">
                <a:solidFill>
                  <a:srgbClr val="323232"/>
                </a:solidFill>
                <a:effectLst/>
                <a:latin typeface="Arial" panose="020B0604020202020204" pitchFamily="34" charset="0"/>
              </a:rPr>
              <a:t>logical unit number</a:t>
            </a:r>
          </a:p>
          <a:p>
            <a:endParaRPr lang="en-US" altLang="zh-CN" dirty="0"/>
          </a:p>
          <a:p>
            <a:pPr algn="l"/>
            <a:r>
              <a:rPr lang="en-US" altLang="zh-CN" b="0" i="0" dirty="0">
                <a:solidFill>
                  <a:srgbClr val="24292F"/>
                </a:solidFill>
                <a:effectLst/>
                <a:latin typeface="-apple-system"/>
              </a:rPr>
              <a:t>Each FEMU </a:t>
            </a:r>
            <a:r>
              <a:rPr lang="en-US" altLang="zh-CN" b="0" i="0" dirty="0" err="1">
                <a:solidFill>
                  <a:srgbClr val="24292F"/>
                </a:solidFill>
                <a:effectLst/>
                <a:latin typeface="-apple-system"/>
              </a:rPr>
              <a:t>NVMe</a:t>
            </a:r>
            <a:r>
              <a:rPr lang="en-US" altLang="zh-CN" b="0" i="0" dirty="0">
                <a:solidFill>
                  <a:srgbClr val="24292F"/>
                </a:solidFill>
                <a:effectLst/>
                <a:latin typeface="-apple-system"/>
              </a:rPr>
              <a:t> SSD is entire backed by DRAM for accurate NAND timing emulation. Suppose you want to emulate a 16GB SSD, then you need to make sure you have at least 16GB free DRAM for FEMU to use. Remember to reserve enough DRAM for your host OS as well, which usually needs at least 2-4GB, as well as your guest VM (e.g., -m 4G).</a:t>
            </a:r>
          </a:p>
          <a:p>
            <a:pPr algn="l"/>
            <a:r>
              <a:rPr lang="en-US" altLang="zh-CN" b="0" i="0" dirty="0">
                <a:solidFill>
                  <a:srgbClr val="24292F"/>
                </a:solidFill>
                <a:effectLst/>
                <a:latin typeface="-apple-system"/>
              </a:rPr>
              <a:t>Overall, make sure FEMU-SSD-size + VM-DRAM-size + 2-4GB (Host-OS) &lt;= Total-DRAM-size-in-your-Host.</a:t>
            </a:r>
          </a:p>
          <a:p>
            <a:endParaRPr lang="zh-CN" altLang="en-US" dirty="0"/>
          </a:p>
        </p:txBody>
      </p:sp>
    </p:spTree>
    <p:extLst>
      <p:ext uri="{BB962C8B-B14F-4D97-AF65-F5344CB8AC3E}">
        <p14:creationId xmlns:p14="http://schemas.microsoft.com/office/powerpoint/2010/main" val="185040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3f00ab0fd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3f00ab0f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729750f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729750f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fio.readthedocs.io/en/latest/fio_doc.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15125" y="1550375"/>
            <a:ext cx="6166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sz="4700"/>
              <a:t>SSD performance</a:t>
            </a:r>
            <a:endParaRPr sz="4700"/>
          </a:p>
          <a:p>
            <a:pPr marL="0" lvl="0" indent="0" algn="l" rtl="0">
              <a:spcBef>
                <a:spcPts val="0"/>
              </a:spcBef>
              <a:spcAft>
                <a:spcPts val="0"/>
              </a:spcAft>
              <a:buNone/>
            </a:pPr>
            <a:r>
              <a:rPr lang="zh-CN" sz="4700"/>
              <a:t>simulation with </a:t>
            </a:r>
            <a:r>
              <a:rPr lang="zh-CN" sz="4700" b="1"/>
              <a:t>FEMU</a:t>
            </a:r>
            <a:endParaRPr sz="4700" b="1"/>
          </a:p>
        </p:txBody>
      </p:sp>
      <p:sp>
        <p:nvSpPr>
          <p:cNvPr id="135" name="Google Shape;135;p13"/>
          <p:cNvSpPr txBox="1">
            <a:spLocks noGrp="1"/>
          </p:cNvSpPr>
          <p:nvPr>
            <p:ph type="subTitle" idx="1"/>
          </p:nvPr>
        </p:nvSpPr>
        <p:spPr>
          <a:xfrm>
            <a:off x="5083950" y="3924925"/>
            <a:ext cx="3787500" cy="6993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zh-CN" sz="1692"/>
              <a:t>The CASE of FEMU: Cheap, Accurate, Scalable and Extensible Flash Emulator</a:t>
            </a:r>
            <a:endParaRPr sz="1692"/>
          </a:p>
          <a:p>
            <a:pPr marL="0" lvl="0" indent="0" algn="ctr" rtl="0">
              <a:spcBef>
                <a:spcPts val="0"/>
              </a:spcBef>
              <a:spcAft>
                <a:spcPts val="0"/>
              </a:spcAft>
              <a:buNone/>
            </a:pPr>
            <a:r>
              <a:rPr lang="zh-CN"/>
              <a:t>Huaicheng Li, Mingzhe Hao, Michael Hao Tong, Swaminatahan Sundararaman† , Matias Bjørling‡ , Haryadi S. Gunawi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3000" dirty="0"/>
              <a:t>Simulation Process</a:t>
            </a:r>
            <a:endParaRPr sz="3000" dirty="0"/>
          </a:p>
        </p:txBody>
      </p:sp>
      <p:sp>
        <p:nvSpPr>
          <p:cNvPr id="147" name="Google Shape;147;p15"/>
          <p:cNvSpPr txBox="1">
            <a:spLocks noGrp="1"/>
          </p:cNvSpPr>
          <p:nvPr>
            <p:ph type="body" idx="1"/>
          </p:nvPr>
        </p:nvSpPr>
        <p:spPr>
          <a:xfrm>
            <a:off x="1297500" y="1567550"/>
            <a:ext cx="7545900" cy="29112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zh-CN" sz="1600"/>
              <a:t>Generate various IO type workloads with FIO, flexible I/O tester. Workloads are test files, which can be used to test the performance of storage devices</a:t>
            </a:r>
            <a:endParaRPr sz="1600"/>
          </a:p>
          <a:p>
            <a:pPr marL="457200" lvl="0" indent="-330200" algn="l" rtl="0">
              <a:lnSpc>
                <a:spcPct val="200000"/>
              </a:lnSpc>
              <a:spcBef>
                <a:spcPts val="0"/>
              </a:spcBef>
              <a:spcAft>
                <a:spcPts val="0"/>
              </a:spcAft>
              <a:buSzPts val="1600"/>
              <a:buChar char="●"/>
            </a:pPr>
            <a:r>
              <a:rPr lang="zh-CN" sz="1600"/>
              <a:t>Use the workload we just created to evaluate the performance of SSD emulator.</a:t>
            </a:r>
            <a:endParaRPr sz="1600"/>
          </a:p>
          <a:p>
            <a:pPr marL="457200" lvl="0" indent="-330200" algn="l" rtl="0">
              <a:lnSpc>
                <a:spcPct val="200000"/>
              </a:lnSpc>
              <a:spcBef>
                <a:spcPts val="0"/>
              </a:spcBef>
              <a:spcAft>
                <a:spcPts val="0"/>
              </a:spcAft>
              <a:buSzPts val="1600"/>
              <a:buChar char="●"/>
            </a:pPr>
            <a:r>
              <a:rPr lang="zh-CN" sz="1600"/>
              <a:t>Compare the I/O performance of the SSD with different types of workloads.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3000"/>
              <a:t>Results</a:t>
            </a:r>
            <a:endParaRPr sz="3000"/>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800"/>
              <a:t>To find the relationship between workload types and I/O performance of the SSD. </a:t>
            </a:r>
            <a:endParaRPr sz="1800"/>
          </a:p>
          <a:p>
            <a:pPr marL="0" lvl="0" indent="0" algn="l" rtl="0">
              <a:spcBef>
                <a:spcPts val="1200"/>
              </a:spcBef>
              <a:spcAft>
                <a:spcPts val="1200"/>
              </a:spcAft>
              <a:buNone/>
            </a:pPr>
            <a:r>
              <a:rPr lang="zh-CN" sz="1800"/>
              <a:t>And hopefully find ways to improve I/O speeds.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505CC9-BF27-4323-91D8-3D95F39FEEA9}"/>
              </a:ext>
            </a:extLst>
          </p:cNvPr>
          <p:cNvSpPr txBox="1"/>
          <p:nvPr/>
        </p:nvSpPr>
        <p:spPr>
          <a:xfrm>
            <a:off x="259080" y="396240"/>
            <a:ext cx="8884920" cy="3785652"/>
          </a:xfrm>
          <a:prstGeom prst="rect">
            <a:avLst/>
          </a:prstGeom>
          <a:noFill/>
        </p:spPr>
        <p:txBody>
          <a:bodyPr wrap="square" rtlCol="0">
            <a:spAutoFit/>
          </a:bodyPr>
          <a:lstStyle/>
          <a:p>
            <a:endParaRPr lang="en-US" altLang="zh-CN" sz="1800" dirty="0">
              <a:solidFill>
                <a:schemeClr val="bg1"/>
              </a:solidFill>
            </a:endParaRPr>
          </a:p>
          <a:p>
            <a:r>
              <a:rPr lang="en-US" altLang="zh-CN" sz="1800" dirty="0">
                <a:solidFill>
                  <a:schemeClr val="bg1"/>
                </a:solidFill>
              </a:rPr>
              <a:t>Introduction</a:t>
            </a:r>
          </a:p>
          <a:p>
            <a:endParaRPr lang="en-US" altLang="zh-CN" sz="1800" dirty="0">
              <a:solidFill>
                <a:schemeClr val="bg1"/>
              </a:solidFill>
            </a:endParaRPr>
          </a:p>
          <a:p>
            <a:endParaRPr lang="en-US" altLang="zh-CN" sz="1800" dirty="0">
              <a:solidFill>
                <a:schemeClr val="bg1"/>
              </a:solidFill>
            </a:endParaRPr>
          </a:p>
          <a:p>
            <a:r>
              <a:rPr lang="en-US" altLang="zh-CN" dirty="0">
                <a:solidFill>
                  <a:schemeClr val="bg1"/>
                </a:solidFill>
              </a:rPr>
              <a:t>SSDs:</a:t>
            </a:r>
          </a:p>
          <a:p>
            <a:pPr marL="342900" indent="-342900">
              <a:buAutoNum type="arabicPeriod"/>
            </a:pPr>
            <a:r>
              <a:rPr lang="en-US" altLang="zh-CN" dirty="0">
                <a:solidFill>
                  <a:schemeClr val="bg1"/>
                </a:solidFill>
              </a:rPr>
              <a:t>High throughput, low response time.</a:t>
            </a:r>
          </a:p>
          <a:p>
            <a:pPr marL="342900" indent="-342900">
              <a:buAutoNum type="arabicPeriod"/>
            </a:pPr>
            <a:r>
              <a:rPr lang="en-US" altLang="zh-CN" dirty="0">
                <a:solidFill>
                  <a:schemeClr val="bg1"/>
                </a:solidFill>
              </a:rPr>
              <a:t>Apply </a:t>
            </a:r>
            <a:r>
              <a:rPr lang="en-US" altLang="zh-CN" dirty="0" err="1">
                <a:solidFill>
                  <a:schemeClr val="bg1"/>
                </a:solidFill>
              </a:rPr>
              <a:t>NVMe</a:t>
            </a:r>
            <a:r>
              <a:rPr lang="en-US" altLang="zh-CN" dirty="0">
                <a:solidFill>
                  <a:schemeClr val="bg1"/>
                </a:solidFill>
              </a:rPr>
              <a:t> protocol to adopt Multiple – queen concept to enable high throughput and low latency for IO request. </a:t>
            </a: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r>
              <a:rPr lang="en-US" altLang="zh-CN" dirty="0">
                <a:solidFill>
                  <a:schemeClr val="bg1"/>
                </a:solidFill>
              </a:rPr>
              <a:t>HDD:</a:t>
            </a:r>
          </a:p>
          <a:p>
            <a:pPr marL="342900" indent="-342900">
              <a:buAutoNum type="arabicPeriod"/>
            </a:pPr>
            <a:r>
              <a:rPr lang="en-US" altLang="zh-CN" dirty="0">
                <a:solidFill>
                  <a:schemeClr val="bg1"/>
                </a:solidFill>
              </a:rPr>
              <a:t>Lower in cost and are practical for data that does not need to be accessed frequently, such as backups of photos, videos or business files. </a:t>
            </a:r>
          </a:p>
          <a:p>
            <a:pPr marL="342900" indent="-342900">
              <a:buAutoNum type="arabicPeriod"/>
            </a:pPr>
            <a:r>
              <a:rPr lang="en-US" altLang="zh-CN" dirty="0">
                <a:solidFill>
                  <a:schemeClr val="bg1"/>
                </a:solidFill>
              </a:rPr>
              <a:t>Apply SATA protocol, which only a single request port to the OS.</a:t>
            </a:r>
          </a:p>
          <a:p>
            <a:pPr marL="342900" indent="-342900">
              <a:buAutoNum type="arabicPeriod"/>
            </a:pPr>
            <a:r>
              <a:rPr lang="en-US" altLang="zh-CN" dirty="0">
                <a:solidFill>
                  <a:schemeClr val="bg1"/>
                </a:solidFill>
              </a:rPr>
              <a:t>They are available in two common form factors: 2.5 inch (commonly used in laptops) and 3.5 inch (desktop computers).</a:t>
            </a:r>
          </a:p>
        </p:txBody>
      </p:sp>
    </p:spTree>
    <p:extLst>
      <p:ext uri="{BB962C8B-B14F-4D97-AF65-F5344CB8AC3E}">
        <p14:creationId xmlns:p14="http://schemas.microsoft.com/office/powerpoint/2010/main" val="148831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6752E25-00B2-4020-A2E9-642D9C740908}"/>
              </a:ext>
            </a:extLst>
          </p:cNvPr>
          <p:cNvSpPr txBox="1"/>
          <p:nvPr/>
        </p:nvSpPr>
        <p:spPr>
          <a:xfrm>
            <a:off x="87406" y="67235"/>
            <a:ext cx="8915400" cy="830997"/>
          </a:xfrm>
          <a:prstGeom prst="rect">
            <a:avLst/>
          </a:prstGeom>
          <a:noFill/>
        </p:spPr>
        <p:txBody>
          <a:bodyPr wrap="square" rtlCol="0">
            <a:spAutoFit/>
          </a:bodyPr>
          <a:lstStyle/>
          <a:p>
            <a:r>
              <a:rPr lang="en-US" altLang="zh-CN" sz="1800" dirty="0">
                <a:solidFill>
                  <a:schemeClr val="bg1"/>
                </a:solidFill>
              </a:rPr>
              <a:t>SSDs Architecture </a:t>
            </a:r>
          </a:p>
          <a:p>
            <a:endParaRPr lang="en-US" altLang="zh-CN" dirty="0">
              <a:solidFill>
                <a:schemeClr val="bg1"/>
              </a:solidFill>
            </a:endParaRPr>
          </a:p>
          <a:p>
            <a:endParaRPr lang="zh-CN" altLang="en-US" dirty="0">
              <a:solidFill>
                <a:schemeClr val="bg1"/>
              </a:solidFill>
            </a:endParaRPr>
          </a:p>
        </p:txBody>
      </p:sp>
      <p:sp>
        <p:nvSpPr>
          <p:cNvPr id="6" name="文本框 5">
            <a:extLst>
              <a:ext uri="{FF2B5EF4-FFF2-40B4-BE49-F238E27FC236}">
                <a16:creationId xmlns:a16="http://schemas.microsoft.com/office/drawing/2014/main" id="{D45C4D68-8727-47EF-89D2-4A070F630016}"/>
              </a:ext>
            </a:extLst>
          </p:cNvPr>
          <p:cNvSpPr txBox="1"/>
          <p:nvPr/>
        </p:nvSpPr>
        <p:spPr>
          <a:xfrm>
            <a:off x="221876" y="2571750"/>
            <a:ext cx="8659906" cy="2893100"/>
          </a:xfrm>
          <a:prstGeom prst="rect">
            <a:avLst/>
          </a:prstGeom>
          <a:noFill/>
        </p:spPr>
        <p:txBody>
          <a:bodyPr wrap="square" rtlCol="0">
            <a:spAutoFit/>
          </a:bodyPr>
          <a:lstStyle/>
          <a:p>
            <a:r>
              <a:rPr lang="en-US" altLang="zh-CN" dirty="0">
                <a:solidFill>
                  <a:schemeClr val="bg1"/>
                </a:solidFill>
              </a:rPr>
              <a:t>Front – end: control and management units</a:t>
            </a:r>
          </a:p>
          <a:p>
            <a:pPr marL="285750" indent="-285750">
              <a:buFont typeface="Arial" panose="020B0604020202020204" pitchFamily="34" charset="0"/>
              <a:buChar char="•"/>
            </a:pPr>
            <a:r>
              <a:rPr lang="en-US" altLang="zh-CN" dirty="0">
                <a:solidFill>
                  <a:schemeClr val="bg1"/>
                </a:solidFill>
              </a:rPr>
              <a:t>Host-Interface Logic (HIL): provide higher IO performance to the host</a:t>
            </a:r>
          </a:p>
          <a:p>
            <a:pPr marL="446088" lvl="6" indent="-180975">
              <a:buFont typeface="Wingdings" panose="05000000000000000000" pitchFamily="2" charset="2"/>
              <a:buChar char="Ø"/>
            </a:pPr>
            <a:r>
              <a:rPr lang="en-US" altLang="zh-CN" dirty="0">
                <a:solidFill>
                  <a:schemeClr val="bg1"/>
                </a:solidFill>
              </a:rPr>
              <a:t>SATA protocol: conventional SSDs</a:t>
            </a:r>
          </a:p>
          <a:p>
            <a:pPr marL="446088" lvl="6" indent="-180975">
              <a:buFont typeface="Wingdings" panose="05000000000000000000" pitchFamily="2" charset="2"/>
              <a:buChar char="Ø"/>
            </a:pPr>
            <a:r>
              <a:rPr lang="en-US" altLang="zh-CN" dirty="0">
                <a:solidFill>
                  <a:schemeClr val="bg1"/>
                </a:solidFill>
              </a:rPr>
              <a:t>NVM Express (</a:t>
            </a:r>
            <a:r>
              <a:rPr lang="en-US" altLang="zh-CN" dirty="0" err="1">
                <a:solidFill>
                  <a:schemeClr val="bg1"/>
                </a:solidFill>
              </a:rPr>
              <a:t>NVMe</a:t>
            </a:r>
            <a:r>
              <a:rPr lang="en-US" altLang="zh-CN" dirty="0">
                <a:solidFill>
                  <a:schemeClr val="bg1"/>
                </a:solidFill>
              </a:rPr>
              <a:t>) protocol: designed to alleviate the bottlenecks of SATA [90], and to enable scalable, high-bandwidth, and low-latency communication over the PCIe bus</a:t>
            </a:r>
          </a:p>
          <a:p>
            <a:pPr marL="285750" indent="-285750">
              <a:buFont typeface="Arial" panose="020B0604020202020204" pitchFamily="34" charset="0"/>
              <a:buChar char="•"/>
            </a:pPr>
            <a:r>
              <a:rPr lang="en-US" altLang="zh-CN" dirty="0">
                <a:solidFill>
                  <a:schemeClr val="bg1"/>
                </a:solidFill>
              </a:rPr>
              <a:t>Flash Translation Layer (FTL)</a:t>
            </a:r>
          </a:p>
          <a:p>
            <a:pPr marL="449263" indent="-184150">
              <a:buFont typeface="Wingdings" panose="05000000000000000000" pitchFamily="2" charset="2"/>
              <a:buChar char="Ø"/>
            </a:pPr>
            <a:r>
              <a:rPr lang="en-US" altLang="zh-CN" dirty="0">
                <a:solidFill>
                  <a:schemeClr val="bg1"/>
                </a:solidFill>
              </a:rPr>
              <a:t>Executes on a microprocessor within the SSD, performing I/O requests and flash management procedures</a:t>
            </a:r>
          </a:p>
          <a:p>
            <a:pPr marL="449263" indent="-184150">
              <a:buFont typeface="Wingdings" panose="05000000000000000000" pitchFamily="2" charset="2"/>
              <a:buChar char="Ø"/>
            </a:pPr>
            <a:r>
              <a:rPr lang="en-US" altLang="zh-CN" dirty="0">
                <a:solidFill>
                  <a:schemeClr val="bg1"/>
                </a:solidFill>
              </a:rPr>
              <a:t>Wear-leveling: arranges data so that write/erase cycles are distributed evenly among all of the blocks in the device</a:t>
            </a:r>
          </a:p>
          <a:p>
            <a:pPr marL="449263" indent="-184150">
              <a:buFont typeface="Wingdings" panose="05000000000000000000" pitchFamily="2" charset="2"/>
              <a:buChar char="Ø"/>
            </a:pPr>
            <a:r>
              <a:rPr lang="en-US" altLang="zh-CN" dirty="0">
                <a:solidFill>
                  <a:schemeClr val="bg1"/>
                </a:solidFill>
              </a:rPr>
              <a:t>Garbage collection (GC): </a:t>
            </a:r>
          </a:p>
          <a:p>
            <a:pPr marL="449263" indent="-184150">
              <a:buFont typeface="Wingdings" panose="05000000000000000000" pitchFamily="2" charset="2"/>
              <a:buChar char="Ø"/>
            </a:pPr>
            <a:endParaRPr lang="en-US" altLang="zh-CN" dirty="0">
              <a:solidFill>
                <a:schemeClr val="bg1"/>
              </a:solidFill>
            </a:endParaRPr>
          </a:p>
          <a:p>
            <a:pPr marL="285750" lvl="8" indent="-20638">
              <a:buFont typeface="Wingdings" panose="05000000000000000000" pitchFamily="2" charset="2"/>
              <a:buChar char="Ø"/>
            </a:pPr>
            <a:endParaRPr lang="en-US" altLang="zh-CN" dirty="0">
              <a:solidFill>
                <a:schemeClr val="bg1"/>
              </a:solidFill>
            </a:endParaRPr>
          </a:p>
        </p:txBody>
      </p:sp>
      <p:pic>
        <p:nvPicPr>
          <p:cNvPr id="8" name="图片 7">
            <a:extLst>
              <a:ext uri="{FF2B5EF4-FFF2-40B4-BE49-F238E27FC236}">
                <a16:creationId xmlns:a16="http://schemas.microsoft.com/office/drawing/2014/main" id="{1EC86FA4-8D68-4355-A2BD-60F93145547E}"/>
              </a:ext>
            </a:extLst>
          </p:cNvPr>
          <p:cNvPicPr>
            <a:picLocks noChangeAspect="1"/>
          </p:cNvPicPr>
          <p:nvPr/>
        </p:nvPicPr>
        <p:blipFill>
          <a:blip r:embed="rId3"/>
          <a:stretch>
            <a:fillRect/>
          </a:stretch>
        </p:blipFill>
        <p:spPr>
          <a:xfrm>
            <a:off x="1318770" y="497350"/>
            <a:ext cx="5567966" cy="1986770"/>
          </a:xfrm>
          <a:prstGeom prst="rect">
            <a:avLst/>
          </a:prstGeom>
        </p:spPr>
      </p:pic>
      <p:pic>
        <p:nvPicPr>
          <p:cNvPr id="10" name="图片 9">
            <a:extLst>
              <a:ext uri="{FF2B5EF4-FFF2-40B4-BE49-F238E27FC236}">
                <a16:creationId xmlns:a16="http://schemas.microsoft.com/office/drawing/2014/main" id="{DC288048-59D2-4288-B309-19B5AF4EF54F}"/>
              </a:ext>
            </a:extLst>
          </p:cNvPr>
          <p:cNvPicPr>
            <a:picLocks noChangeAspect="1"/>
          </p:cNvPicPr>
          <p:nvPr/>
        </p:nvPicPr>
        <p:blipFill>
          <a:blip r:embed="rId4"/>
          <a:stretch>
            <a:fillRect/>
          </a:stretch>
        </p:blipFill>
        <p:spPr>
          <a:xfrm>
            <a:off x="5434743" y="3704474"/>
            <a:ext cx="3181794" cy="1371791"/>
          </a:xfrm>
          <a:prstGeom prst="rect">
            <a:avLst/>
          </a:prstGeom>
        </p:spPr>
      </p:pic>
    </p:spTree>
    <p:extLst>
      <p:ext uri="{BB962C8B-B14F-4D97-AF65-F5344CB8AC3E}">
        <p14:creationId xmlns:p14="http://schemas.microsoft.com/office/powerpoint/2010/main" val="7515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1950363-4C9D-47E3-8249-D3C0AEB41FB1}"/>
              </a:ext>
            </a:extLst>
          </p:cNvPr>
          <p:cNvPicPr>
            <a:picLocks noChangeAspect="1"/>
          </p:cNvPicPr>
          <p:nvPr/>
        </p:nvPicPr>
        <p:blipFill>
          <a:blip r:embed="rId2"/>
          <a:stretch>
            <a:fillRect/>
          </a:stretch>
        </p:blipFill>
        <p:spPr>
          <a:xfrm>
            <a:off x="682203" y="2175603"/>
            <a:ext cx="7779593" cy="2937416"/>
          </a:xfrm>
          <a:prstGeom prst="rect">
            <a:avLst/>
          </a:prstGeom>
        </p:spPr>
      </p:pic>
      <p:pic>
        <p:nvPicPr>
          <p:cNvPr id="12" name="图片 11">
            <a:extLst>
              <a:ext uri="{FF2B5EF4-FFF2-40B4-BE49-F238E27FC236}">
                <a16:creationId xmlns:a16="http://schemas.microsoft.com/office/drawing/2014/main" id="{53610E74-AB74-4200-96C6-C60D744B2BC9}"/>
              </a:ext>
            </a:extLst>
          </p:cNvPr>
          <p:cNvPicPr>
            <a:picLocks noChangeAspect="1"/>
          </p:cNvPicPr>
          <p:nvPr/>
        </p:nvPicPr>
        <p:blipFill>
          <a:blip r:embed="rId3"/>
          <a:stretch>
            <a:fillRect/>
          </a:stretch>
        </p:blipFill>
        <p:spPr>
          <a:xfrm>
            <a:off x="0" y="0"/>
            <a:ext cx="9144000" cy="1837346"/>
          </a:xfrm>
          <a:prstGeom prst="rect">
            <a:avLst/>
          </a:prstGeom>
        </p:spPr>
      </p:pic>
      <p:sp>
        <p:nvSpPr>
          <p:cNvPr id="15" name="文本框 14">
            <a:extLst>
              <a:ext uri="{FF2B5EF4-FFF2-40B4-BE49-F238E27FC236}">
                <a16:creationId xmlns:a16="http://schemas.microsoft.com/office/drawing/2014/main" id="{881F4EA4-43E9-4CF1-957E-BA8BBC8FFD89}"/>
              </a:ext>
            </a:extLst>
          </p:cNvPr>
          <p:cNvSpPr txBox="1"/>
          <p:nvPr/>
        </p:nvSpPr>
        <p:spPr>
          <a:xfrm>
            <a:off x="0" y="1867826"/>
            <a:ext cx="4572000" cy="307777"/>
          </a:xfrm>
          <a:prstGeom prst="rect">
            <a:avLst/>
          </a:prstGeom>
          <a:noFill/>
        </p:spPr>
        <p:txBody>
          <a:bodyPr wrap="square">
            <a:spAutoFit/>
          </a:bodyPr>
          <a:lstStyle/>
          <a:p>
            <a:r>
              <a:rPr lang="en-US" altLang="zh-CN" dirty="0">
                <a:solidFill>
                  <a:schemeClr val="bg1"/>
                </a:solidFill>
              </a:rPr>
              <a:t>Back – end: Device</a:t>
            </a:r>
          </a:p>
        </p:txBody>
      </p:sp>
    </p:spTree>
    <p:extLst>
      <p:ext uri="{BB962C8B-B14F-4D97-AF65-F5344CB8AC3E}">
        <p14:creationId xmlns:p14="http://schemas.microsoft.com/office/powerpoint/2010/main" val="5997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754400"/>
            <a:ext cx="7038900" cy="1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tLang="zh-CN" sz="3000" dirty="0">
                <a:latin typeface="Arial"/>
                <a:ea typeface="Arial"/>
                <a:cs typeface="Arial"/>
                <a:sym typeface="Arial"/>
              </a:rPr>
              <a:t>Characteristic</a:t>
            </a:r>
            <a:r>
              <a:rPr lang="zh-CN" sz="3000" dirty="0">
                <a:latin typeface="Arial"/>
                <a:ea typeface="Arial"/>
                <a:cs typeface="Arial"/>
                <a:sym typeface="Arial"/>
              </a:rPr>
              <a:t> </a:t>
            </a:r>
            <a:r>
              <a:rPr lang="en-US" altLang="zh-CN" sz="3000" dirty="0">
                <a:latin typeface="Arial"/>
                <a:ea typeface="Arial"/>
                <a:cs typeface="Arial"/>
                <a:sym typeface="Arial"/>
              </a:rPr>
              <a:t>of </a:t>
            </a:r>
            <a:r>
              <a:rPr lang="zh-CN" sz="3000" dirty="0">
                <a:latin typeface="Arial"/>
                <a:ea typeface="Arial"/>
                <a:cs typeface="Arial"/>
                <a:sym typeface="Arial"/>
              </a:rPr>
              <a:t>FEMU</a:t>
            </a:r>
            <a:endParaRPr sz="3000" dirty="0">
              <a:latin typeface="Arial"/>
              <a:ea typeface="Arial"/>
              <a:cs typeface="Arial"/>
              <a:sym typeface="Arial"/>
            </a:endParaRPr>
          </a:p>
        </p:txBody>
      </p:sp>
      <p:sp>
        <p:nvSpPr>
          <p:cNvPr id="141" name="Google Shape;141;p14"/>
          <p:cNvSpPr txBox="1">
            <a:spLocks noGrp="1"/>
          </p:cNvSpPr>
          <p:nvPr>
            <p:ph type="body" idx="1"/>
          </p:nvPr>
        </p:nvSpPr>
        <p:spPr>
          <a:xfrm>
            <a:off x="1297500" y="1848050"/>
            <a:ext cx="6171600" cy="29112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Font typeface="Arial"/>
              <a:buChar char="●"/>
            </a:pPr>
            <a:r>
              <a:rPr lang="zh-CN" sz="1400" dirty="0">
                <a:solidFill>
                  <a:srgbClr val="C9D1D9"/>
                </a:solidFill>
                <a:latin typeface="Arial"/>
                <a:ea typeface="Arial"/>
                <a:cs typeface="Arial"/>
                <a:sym typeface="Arial"/>
              </a:rPr>
              <a:t>Briefly speaking, FEMU is a fast, accurate, scalable, and extensible NVMe SSD Emulator. Based upon QEMU/KVM, FEMU is exposed to Guest OS (Linux) as an NVMe block device (e.g. /dev/nvme0nX).</a:t>
            </a:r>
            <a:endParaRPr dirty="0">
              <a:solidFill>
                <a:srgbClr val="C9D1D9"/>
              </a:solidFill>
              <a:latin typeface="Arial"/>
              <a:ea typeface="Arial"/>
              <a:cs typeface="Arial"/>
              <a:sym typeface="Arial"/>
            </a:endParaRPr>
          </a:p>
          <a:p>
            <a:pPr marL="457200" lvl="0" indent="-311150" algn="l" rtl="0">
              <a:spcBef>
                <a:spcPts val="0"/>
              </a:spcBef>
              <a:spcAft>
                <a:spcPts val="0"/>
              </a:spcAft>
              <a:buSzPts val="1300"/>
              <a:buFont typeface="Arial"/>
              <a:buChar char="●"/>
            </a:pPr>
            <a:r>
              <a:rPr lang="zh-CN" dirty="0">
                <a:solidFill>
                  <a:srgbClr val="C9D1D9"/>
                </a:solidFill>
                <a:latin typeface="Arial"/>
                <a:ea typeface="Arial"/>
                <a:cs typeface="Arial"/>
                <a:sym typeface="Arial"/>
              </a:rPr>
              <a:t>Cheap: FEMU is open sourced and has proven it’s ability in several top OS and storage conferences.</a:t>
            </a:r>
            <a:endParaRPr dirty="0">
              <a:solidFill>
                <a:srgbClr val="C9D1D9"/>
              </a:solidFill>
              <a:latin typeface="Arial"/>
              <a:ea typeface="Arial"/>
              <a:cs typeface="Arial"/>
              <a:sym typeface="Arial"/>
            </a:endParaRPr>
          </a:p>
          <a:p>
            <a:pPr marL="457200" lvl="0" indent="-311150" algn="l" rtl="0">
              <a:spcBef>
                <a:spcPts val="0"/>
              </a:spcBef>
              <a:spcAft>
                <a:spcPts val="0"/>
              </a:spcAft>
              <a:buClr>
                <a:srgbClr val="C9D1D9"/>
              </a:buClr>
              <a:buSzPts val="1300"/>
              <a:buFont typeface="Arial"/>
              <a:buChar char="●"/>
            </a:pPr>
            <a:r>
              <a:rPr lang="zh-CN" dirty="0">
                <a:solidFill>
                  <a:srgbClr val="C9D1D9"/>
                </a:solidFill>
                <a:latin typeface="Arial"/>
                <a:ea typeface="Arial"/>
                <a:cs typeface="Arial"/>
                <a:sym typeface="Arial"/>
              </a:rPr>
              <a:t>Accurate: can be used in as a drop-in replacement for OpenChannel SSD. Prototyping SSD-related kernel changes can be done without a real device.</a:t>
            </a:r>
            <a:endParaRPr dirty="0">
              <a:solidFill>
                <a:srgbClr val="C9D1D9"/>
              </a:solidFill>
              <a:latin typeface="Arial"/>
              <a:ea typeface="Arial"/>
              <a:cs typeface="Arial"/>
              <a:sym typeface="Arial"/>
            </a:endParaRPr>
          </a:p>
          <a:p>
            <a:pPr marL="457200" lvl="0" indent="-311150" algn="l" rtl="0">
              <a:spcBef>
                <a:spcPts val="0"/>
              </a:spcBef>
              <a:spcAft>
                <a:spcPts val="0"/>
              </a:spcAft>
              <a:buClr>
                <a:srgbClr val="C9D1D9"/>
              </a:buClr>
              <a:buSzPts val="1300"/>
              <a:buFont typeface="Arial"/>
              <a:buChar char="●"/>
            </a:pPr>
            <a:r>
              <a:rPr lang="zh-CN" dirty="0">
                <a:solidFill>
                  <a:srgbClr val="C9D1D9"/>
                </a:solidFill>
                <a:latin typeface="Arial"/>
                <a:ea typeface="Arial"/>
                <a:cs typeface="Arial"/>
                <a:sym typeface="Arial"/>
              </a:rPr>
              <a:t>Scalable: can accuratly emulate 32 parallel channels/chips, without unintended queueing delays.</a:t>
            </a:r>
            <a:endParaRPr dirty="0">
              <a:solidFill>
                <a:srgbClr val="C9D1D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BAB75-E391-47FB-B9F2-63B51D2A2A52}"/>
              </a:ext>
            </a:extLst>
          </p:cNvPr>
          <p:cNvSpPr>
            <a:spLocks noGrp="1"/>
          </p:cNvSpPr>
          <p:nvPr>
            <p:ph type="title"/>
          </p:nvPr>
        </p:nvSpPr>
        <p:spPr/>
        <p:txBody>
          <a:bodyPr/>
          <a:lstStyle/>
          <a:p>
            <a:r>
              <a:rPr lang="en-US" altLang="zh-CN" sz="2400" dirty="0">
                <a:latin typeface="Arial"/>
                <a:ea typeface="Arial"/>
                <a:cs typeface="Arial"/>
                <a:sym typeface="Arial"/>
              </a:rPr>
              <a:t>Introduce on </a:t>
            </a:r>
            <a:r>
              <a:rPr lang="zh-CN" altLang="zh-CN" sz="2400" dirty="0">
                <a:latin typeface="Arial"/>
                <a:ea typeface="Arial"/>
                <a:cs typeface="Arial"/>
                <a:sym typeface="Arial"/>
              </a:rPr>
              <a:t>FEMU</a:t>
            </a:r>
            <a:endParaRPr lang="zh-CN" altLang="en-US" dirty="0"/>
          </a:p>
        </p:txBody>
      </p:sp>
      <p:sp>
        <p:nvSpPr>
          <p:cNvPr id="3" name="文本占位符 2">
            <a:extLst>
              <a:ext uri="{FF2B5EF4-FFF2-40B4-BE49-F238E27FC236}">
                <a16:creationId xmlns:a16="http://schemas.microsoft.com/office/drawing/2014/main" id="{D69A1502-AE37-4905-80D4-98526E5F81BF}"/>
              </a:ext>
            </a:extLst>
          </p:cNvPr>
          <p:cNvSpPr>
            <a:spLocks noGrp="1"/>
          </p:cNvSpPr>
          <p:nvPr>
            <p:ph type="body" idx="1"/>
          </p:nvPr>
        </p:nvSpPr>
        <p:spPr>
          <a:xfrm>
            <a:off x="1213680" y="1116150"/>
            <a:ext cx="7038900" cy="2911200"/>
          </a:xfrm>
        </p:spPr>
        <p:txBody>
          <a:bodyPr>
            <a:normAutofit/>
          </a:bodyPr>
          <a:lstStyle/>
          <a:p>
            <a:r>
              <a:rPr lang="en-US" altLang="zh-CN" sz="1600" dirty="0"/>
              <a:t>FEMU is exposed to Guest OS (Linux) as an </a:t>
            </a:r>
            <a:r>
              <a:rPr lang="en-US" altLang="zh-CN" sz="1600" dirty="0" err="1"/>
              <a:t>NVMe</a:t>
            </a:r>
            <a:r>
              <a:rPr lang="en-US" altLang="zh-CN" sz="1600" dirty="0"/>
              <a:t> block device</a:t>
            </a:r>
          </a:p>
          <a:p>
            <a:r>
              <a:rPr lang="en-US" altLang="zh-CN" sz="1600" dirty="0"/>
              <a:t>FEMU </a:t>
            </a:r>
            <a:r>
              <a:rPr lang="en-US" altLang="zh-CN" sz="1600" b="0" i="0" dirty="0">
                <a:solidFill>
                  <a:schemeClr val="bg1"/>
                </a:solidFill>
                <a:effectLst/>
                <a:latin typeface="-apple-system"/>
              </a:rPr>
              <a:t>supports emulating different types of SSDs:</a:t>
            </a:r>
          </a:p>
          <a:p>
            <a:pPr lvl="1"/>
            <a:r>
              <a:rPr lang="en-US" altLang="zh-CN" sz="1400" dirty="0">
                <a:solidFill>
                  <a:schemeClr val="bg1"/>
                </a:solidFill>
                <a:latin typeface="-apple-system"/>
              </a:rPr>
              <a:t>Whitebox Mode (OCSSD) - (a.k.a. Software-Defined Flash (SDF), or </a:t>
            </a:r>
            <a:r>
              <a:rPr lang="en-US" altLang="zh-CN" sz="1400" dirty="0" err="1">
                <a:solidFill>
                  <a:schemeClr val="bg1"/>
                </a:solidFill>
                <a:latin typeface="-apple-system"/>
              </a:rPr>
              <a:t>OpenChannel</a:t>
            </a:r>
            <a:r>
              <a:rPr lang="en-US" altLang="zh-CN" sz="1400" dirty="0">
                <a:solidFill>
                  <a:schemeClr val="bg1"/>
                </a:solidFill>
                <a:latin typeface="-apple-system"/>
              </a:rPr>
              <a:t>-SSD) with host side FTL (e.g. </a:t>
            </a:r>
            <a:r>
              <a:rPr lang="en-US" altLang="zh-CN" sz="1400" dirty="0" err="1">
                <a:solidFill>
                  <a:schemeClr val="bg1"/>
                </a:solidFill>
                <a:latin typeface="-apple-system"/>
              </a:rPr>
              <a:t>LightNVM</a:t>
            </a:r>
            <a:r>
              <a:rPr lang="en-US" altLang="zh-CN" sz="1400" dirty="0">
                <a:solidFill>
                  <a:schemeClr val="bg1"/>
                </a:solidFill>
                <a:latin typeface="-apple-system"/>
              </a:rPr>
              <a:t> or SPDK FTL)</a:t>
            </a:r>
          </a:p>
          <a:p>
            <a:pPr lvl="1"/>
            <a:r>
              <a:rPr lang="en-US" altLang="zh-CN" sz="1400" dirty="0">
                <a:solidFill>
                  <a:schemeClr val="bg1"/>
                </a:solidFill>
                <a:latin typeface="-apple-system"/>
              </a:rPr>
              <a:t>Blackbox Mode (BBSSD) - with FTL managed by the device (like most of current commercial SSDs). A page-level mapping based FTL is included.</a:t>
            </a:r>
          </a:p>
          <a:p>
            <a:pPr marL="468312" lvl="1" indent="-285750">
              <a:buFont typeface="Wingdings" panose="05000000000000000000" pitchFamily="2" charset="2"/>
              <a:buChar char="l"/>
            </a:pPr>
            <a:r>
              <a:rPr lang="en-US" altLang="zh-CN" sz="1400" dirty="0">
                <a:solidFill>
                  <a:schemeClr val="bg1"/>
                </a:solidFill>
                <a:latin typeface="-apple-system"/>
              </a:rPr>
              <a:t>ZNS mode (ZNSSD), exposing </a:t>
            </a:r>
            <a:r>
              <a:rPr lang="en-US" altLang="zh-CN" sz="1400" dirty="0" err="1">
                <a:solidFill>
                  <a:schemeClr val="bg1"/>
                </a:solidFill>
                <a:latin typeface="-apple-system"/>
              </a:rPr>
              <a:t>NVMe</a:t>
            </a:r>
            <a:r>
              <a:rPr lang="en-US" altLang="zh-CN" sz="1400" dirty="0">
                <a:solidFill>
                  <a:schemeClr val="bg1"/>
                </a:solidFill>
                <a:latin typeface="-apple-system"/>
              </a:rPr>
              <a:t> Zone interface for the host to directly read/write/append to the device following certain rules.</a:t>
            </a:r>
          </a:p>
          <a:p>
            <a:pPr marL="468312" lvl="1" indent="-285750">
              <a:buFont typeface="Wingdings" panose="05000000000000000000" pitchFamily="2" charset="2"/>
              <a:buChar char="l"/>
            </a:pPr>
            <a:r>
              <a:rPr lang="en-US" altLang="zh-CN" sz="1400" dirty="0" err="1">
                <a:solidFill>
                  <a:schemeClr val="bg1"/>
                </a:solidFill>
                <a:latin typeface="-apple-system"/>
              </a:rPr>
              <a:t>NoSSD</a:t>
            </a:r>
            <a:r>
              <a:rPr lang="en-US" altLang="zh-CN" sz="1400" dirty="0">
                <a:solidFill>
                  <a:schemeClr val="bg1"/>
                </a:solidFill>
                <a:latin typeface="-apple-system"/>
              </a:rPr>
              <a:t> mode, emulating a as-fast-as-possible </a:t>
            </a:r>
            <a:r>
              <a:rPr lang="en-US" altLang="zh-CN" sz="1400" dirty="0" err="1">
                <a:solidFill>
                  <a:schemeClr val="bg1"/>
                </a:solidFill>
                <a:latin typeface="-apple-system"/>
              </a:rPr>
              <a:t>NVMe</a:t>
            </a:r>
            <a:r>
              <a:rPr lang="en-US" altLang="zh-CN" sz="1400" dirty="0">
                <a:solidFill>
                  <a:schemeClr val="bg1"/>
                </a:solidFill>
                <a:latin typeface="-apple-system"/>
              </a:rPr>
              <a:t> device with sub-10 microsecond latency. This is to </a:t>
            </a:r>
            <a:r>
              <a:rPr lang="en-US" altLang="zh-CN" sz="1400" dirty="0" err="1">
                <a:solidFill>
                  <a:schemeClr val="bg1"/>
                </a:solidFill>
                <a:latin typeface="-apple-system"/>
              </a:rPr>
              <a:t>emualte</a:t>
            </a:r>
            <a:r>
              <a:rPr lang="en-US" altLang="zh-CN" sz="1400" dirty="0">
                <a:solidFill>
                  <a:schemeClr val="bg1"/>
                </a:solidFill>
                <a:latin typeface="-apple-system"/>
              </a:rPr>
              <a:t> SCM-class block devices such as Optane or Z-NAND SSDs.</a:t>
            </a:r>
          </a:p>
        </p:txBody>
      </p:sp>
    </p:spTree>
    <p:extLst>
      <p:ext uri="{BB962C8B-B14F-4D97-AF65-F5344CB8AC3E}">
        <p14:creationId xmlns:p14="http://schemas.microsoft.com/office/powerpoint/2010/main" val="83312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25D2B0-9B9B-492C-B1E6-F6ED9F0F8697}"/>
              </a:ext>
            </a:extLst>
          </p:cNvPr>
          <p:cNvPicPr>
            <a:picLocks noChangeAspect="1"/>
          </p:cNvPicPr>
          <p:nvPr/>
        </p:nvPicPr>
        <p:blipFill>
          <a:blip r:embed="rId2"/>
          <a:stretch>
            <a:fillRect/>
          </a:stretch>
        </p:blipFill>
        <p:spPr>
          <a:xfrm>
            <a:off x="1374364" y="1388984"/>
            <a:ext cx="6547671" cy="3279932"/>
          </a:xfrm>
          <a:prstGeom prst="rect">
            <a:avLst/>
          </a:prstGeom>
        </p:spPr>
      </p:pic>
      <p:sp>
        <p:nvSpPr>
          <p:cNvPr id="5" name="文本框 4">
            <a:extLst>
              <a:ext uri="{FF2B5EF4-FFF2-40B4-BE49-F238E27FC236}">
                <a16:creationId xmlns:a16="http://schemas.microsoft.com/office/drawing/2014/main" id="{C7ECDA76-F915-46CC-86CD-3B3003ED174E}"/>
              </a:ext>
            </a:extLst>
          </p:cNvPr>
          <p:cNvSpPr txBox="1"/>
          <p:nvPr/>
        </p:nvSpPr>
        <p:spPr>
          <a:xfrm>
            <a:off x="1280160" y="548640"/>
            <a:ext cx="6641875" cy="400110"/>
          </a:xfrm>
          <a:prstGeom prst="rect">
            <a:avLst/>
          </a:prstGeom>
          <a:noFill/>
        </p:spPr>
        <p:txBody>
          <a:bodyPr wrap="square" rtlCol="0">
            <a:spAutoFit/>
          </a:bodyPr>
          <a:lstStyle/>
          <a:p>
            <a:r>
              <a:rPr lang="en-US" altLang="zh-CN" sz="2000" dirty="0">
                <a:solidFill>
                  <a:schemeClr val="bg1"/>
                </a:solidFill>
              </a:rPr>
              <a:t>FEMU Architectures</a:t>
            </a:r>
            <a:endParaRPr lang="zh-CN" altLang="en-US" sz="2000" dirty="0">
              <a:solidFill>
                <a:schemeClr val="bg1"/>
              </a:solidFill>
            </a:endParaRPr>
          </a:p>
        </p:txBody>
      </p:sp>
    </p:spTree>
    <p:extLst>
      <p:ext uri="{BB962C8B-B14F-4D97-AF65-F5344CB8AC3E}">
        <p14:creationId xmlns:p14="http://schemas.microsoft.com/office/powerpoint/2010/main" val="57208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EE0CF-FC66-4301-AA0C-43EBE9860E85}"/>
              </a:ext>
            </a:extLst>
          </p:cNvPr>
          <p:cNvSpPr txBox="1"/>
          <p:nvPr/>
        </p:nvSpPr>
        <p:spPr>
          <a:xfrm>
            <a:off x="1251062" y="289560"/>
            <a:ext cx="6641875" cy="3170099"/>
          </a:xfrm>
          <a:prstGeom prst="rect">
            <a:avLst/>
          </a:prstGeom>
          <a:noFill/>
        </p:spPr>
        <p:txBody>
          <a:bodyPr wrap="square" rtlCol="0">
            <a:spAutoFit/>
          </a:bodyPr>
          <a:lstStyle/>
          <a:p>
            <a:r>
              <a:rPr lang="en-US" altLang="zh-CN" sz="2000" dirty="0">
                <a:solidFill>
                  <a:schemeClr val="bg1"/>
                </a:solidFill>
              </a:rPr>
              <a:t>FEMU Configuration</a:t>
            </a:r>
          </a:p>
          <a:p>
            <a:r>
              <a:rPr lang="en-US" altLang="zh-CN" sz="2000" dirty="0">
                <a:solidFill>
                  <a:schemeClr val="bg1"/>
                </a:solidFill>
              </a:rPr>
              <a:t>Backend – Source code (</a:t>
            </a:r>
            <a:r>
              <a:rPr lang="sv-SE" altLang="zh-CN" sz="2000" dirty="0">
                <a:solidFill>
                  <a:schemeClr val="bg1"/>
                </a:solidFill>
              </a:rPr>
              <a:t>hw/block/femu/ftl/ftl.c</a:t>
            </a:r>
            <a:r>
              <a:rPr lang="en-US" altLang="zh-CN" sz="2000" dirty="0">
                <a:solidFill>
                  <a:schemeClr val="bg1"/>
                </a:solidFill>
              </a:rPr>
              <a:t>)</a:t>
            </a: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Frontend – user customization</a:t>
            </a:r>
          </a:p>
          <a:p>
            <a:endParaRPr lang="zh-CN" altLang="en-US" sz="2000" dirty="0">
              <a:solidFill>
                <a:schemeClr val="bg1"/>
              </a:solidFill>
            </a:endParaRPr>
          </a:p>
        </p:txBody>
      </p:sp>
      <p:pic>
        <p:nvPicPr>
          <p:cNvPr id="7" name="图片 6">
            <a:extLst>
              <a:ext uri="{FF2B5EF4-FFF2-40B4-BE49-F238E27FC236}">
                <a16:creationId xmlns:a16="http://schemas.microsoft.com/office/drawing/2014/main" id="{3B5A0968-A4EE-4962-BE1D-EA619D9C240C}"/>
              </a:ext>
            </a:extLst>
          </p:cNvPr>
          <p:cNvPicPr>
            <a:picLocks noChangeAspect="1"/>
          </p:cNvPicPr>
          <p:nvPr/>
        </p:nvPicPr>
        <p:blipFill>
          <a:blip r:embed="rId3"/>
          <a:stretch>
            <a:fillRect/>
          </a:stretch>
        </p:blipFill>
        <p:spPr>
          <a:xfrm>
            <a:off x="4571999" y="907129"/>
            <a:ext cx="3958698" cy="1898640"/>
          </a:xfrm>
          <a:prstGeom prst="rect">
            <a:avLst/>
          </a:prstGeom>
        </p:spPr>
      </p:pic>
      <p:pic>
        <p:nvPicPr>
          <p:cNvPr id="10" name="图片 9">
            <a:extLst>
              <a:ext uri="{FF2B5EF4-FFF2-40B4-BE49-F238E27FC236}">
                <a16:creationId xmlns:a16="http://schemas.microsoft.com/office/drawing/2014/main" id="{3B55BD72-78F5-4454-A245-DF3B6A12EF9C}"/>
              </a:ext>
            </a:extLst>
          </p:cNvPr>
          <p:cNvPicPr>
            <a:picLocks noChangeAspect="1"/>
          </p:cNvPicPr>
          <p:nvPr/>
        </p:nvPicPr>
        <p:blipFill>
          <a:blip r:embed="rId4"/>
          <a:stretch>
            <a:fillRect/>
          </a:stretch>
        </p:blipFill>
        <p:spPr>
          <a:xfrm>
            <a:off x="657067" y="3109818"/>
            <a:ext cx="5356805" cy="2033682"/>
          </a:xfrm>
          <a:prstGeom prst="rect">
            <a:avLst/>
          </a:prstGeom>
        </p:spPr>
      </p:pic>
      <p:sp>
        <p:nvSpPr>
          <p:cNvPr id="11" name="文本框 10">
            <a:extLst>
              <a:ext uri="{FF2B5EF4-FFF2-40B4-BE49-F238E27FC236}">
                <a16:creationId xmlns:a16="http://schemas.microsoft.com/office/drawing/2014/main" id="{097F17AE-5AA1-4FBD-BFCA-841D74146503}"/>
              </a:ext>
            </a:extLst>
          </p:cNvPr>
          <p:cNvSpPr txBox="1"/>
          <p:nvPr/>
        </p:nvSpPr>
        <p:spPr>
          <a:xfrm>
            <a:off x="6149340" y="3335951"/>
            <a:ext cx="2857500" cy="738664"/>
          </a:xfrm>
          <a:prstGeom prst="rect">
            <a:avLst/>
          </a:prstGeom>
          <a:noFill/>
        </p:spPr>
        <p:txBody>
          <a:bodyPr wrap="square" rtlCol="0">
            <a:spAutoFit/>
          </a:bodyPr>
          <a:lstStyle/>
          <a:p>
            <a:r>
              <a:rPr lang="en-US" altLang="zh-CN" dirty="0">
                <a:solidFill>
                  <a:schemeClr val="bg1"/>
                </a:solidFill>
              </a:rPr>
              <a:t>FEMU-SSD-size + VM-DRAM-size + 2-4GB (Host-OS) &lt;= Total-DRAM-size-in-your-Host</a:t>
            </a:r>
            <a:endParaRPr lang="zh-CN" altLang="en-US" dirty="0">
              <a:solidFill>
                <a:schemeClr val="bg1"/>
              </a:solidFill>
            </a:endParaRPr>
          </a:p>
        </p:txBody>
      </p:sp>
      <p:pic>
        <p:nvPicPr>
          <p:cNvPr id="3" name="图片 2">
            <a:extLst>
              <a:ext uri="{FF2B5EF4-FFF2-40B4-BE49-F238E27FC236}">
                <a16:creationId xmlns:a16="http://schemas.microsoft.com/office/drawing/2014/main" id="{73216D25-12FC-4F06-8BD1-1474707B3568}"/>
              </a:ext>
            </a:extLst>
          </p:cNvPr>
          <p:cNvPicPr>
            <a:picLocks noChangeAspect="1"/>
          </p:cNvPicPr>
          <p:nvPr/>
        </p:nvPicPr>
        <p:blipFill>
          <a:blip r:embed="rId5"/>
          <a:stretch>
            <a:fillRect/>
          </a:stretch>
        </p:blipFill>
        <p:spPr>
          <a:xfrm>
            <a:off x="809099" y="907128"/>
            <a:ext cx="3762900" cy="1898639"/>
          </a:xfrm>
          <a:prstGeom prst="rect">
            <a:avLst/>
          </a:prstGeom>
        </p:spPr>
      </p:pic>
      <p:pic>
        <p:nvPicPr>
          <p:cNvPr id="8" name="图片 7">
            <a:extLst>
              <a:ext uri="{FF2B5EF4-FFF2-40B4-BE49-F238E27FC236}">
                <a16:creationId xmlns:a16="http://schemas.microsoft.com/office/drawing/2014/main" id="{9C206AB1-63B9-4FA3-9440-6708EE25616E}"/>
              </a:ext>
            </a:extLst>
          </p:cNvPr>
          <p:cNvPicPr>
            <a:picLocks noChangeAspect="1"/>
          </p:cNvPicPr>
          <p:nvPr/>
        </p:nvPicPr>
        <p:blipFill>
          <a:blip r:embed="rId6"/>
          <a:stretch>
            <a:fillRect/>
          </a:stretch>
        </p:blipFill>
        <p:spPr>
          <a:xfrm>
            <a:off x="3193636" y="2021867"/>
            <a:ext cx="3394487" cy="2097982"/>
          </a:xfrm>
          <a:prstGeom prst="rect">
            <a:avLst/>
          </a:prstGeom>
        </p:spPr>
      </p:pic>
    </p:spTree>
    <p:extLst>
      <p:ext uri="{BB962C8B-B14F-4D97-AF65-F5344CB8AC3E}">
        <p14:creationId xmlns:p14="http://schemas.microsoft.com/office/powerpoint/2010/main" val="32431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F1AB4E-C319-4404-A380-ADE40D6DE18C}"/>
              </a:ext>
            </a:extLst>
          </p:cNvPr>
          <p:cNvSpPr txBox="1"/>
          <p:nvPr/>
        </p:nvSpPr>
        <p:spPr>
          <a:xfrm>
            <a:off x="1120140" y="813185"/>
            <a:ext cx="7795260" cy="2031325"/>
          </a:xfrm>
          <a:prstGeom prst="rect">
            <a:avLst/>
          </a:prstGeom>
          <a:noFill/>
        </p:spPr>
        <p:txBody>
          <a:bodyPr wrap="square" rtlCol="0">
            <a:spAutoFit/>
          </a:bodyPr>
          <a:lstStyle/>
          <a:p>
            <a:r>
              <a:rPr lang="en-US" altLang="zh-CN" dirty="0">
                <a:solidFill>
                  <a:schemeClr val="bg1"/>
                </a:solidFill>
              </a:rPr>
              <a:t>IO Benchmarks – Flexible IO Tester (FIO)</a:t>
            </a:r>
          </a:p>
          <a:p>
            <a:endParaRPr lang="en-US" altLang="zh-CN" dirty="0">
              <a:solidFill>
                <a:schemeClr val="bg1"/>
              </a:solidFill>
            </a:endParaRPr>
          </a:p>
          <a:p>
            <a:pPr marL="285750" indent="-285750">
              <a:buFont typeface="Arial" panose="020B0604020202020204" pitchFamily="34" charset="0"/>
              <a:buChar char="•"/>
            </a:pPr>
            <a:r>
              <a:rPr lang="en-US" altLang="zh-CN" dirty="0">
                <a:solidFill>
                  <a:schemeClr val="bg1"/>
                </a:solidFill>
              </a:rPr>
              <a:t>Resource: </a:t>
            </a:r>
            <a:r>
              <a:rPr lang="en-US" altLang="zh-CN" dirty="0">
                <a:solidFill>
                  <a:schemeClr val="bg1"/>
                </a:solidFill>
                <a:hlinkClick r:id="rId2"/>
              </a:rPr>
              <a:t>https://fio.readthedocs.io/en/latest/fio_doc.html</a:t>
            </a:r>
            <a:endParaRPr lang="en-US" altLang="zh-CN" dirty="0">
              <a:solidFill>
                <a:schemeClr val="bg1"/>
              </a:solidFill>
            </a:endParaRPr>
          </a:p>
          <a:p>
            <a:pPr marL="285750" indent="-285750">
              <a:buFont typeface="Arial" panose="020B0604020202020204" pitchFamily="34" charset="0"/>
              <a:buChar char="•"/>
            </a:pPr>
            <a:r>
              <a:rPr lang="en-US" altLang="zh-CN" dirty="0">
                <a:solidFill>
                  <a:schemeClr val="bg1"/>
                </a:solidFill>
              </a:rPr>
              <a:t>Flexible IO Tester (</a:t>
            </a:r>
            <a:r>
              <a:rPr lang="en-US" altLang="zh-CN" dirty="0" err="1">
                <a:solidFill>
                  <a:schemeClr val="bg1"/>
                </a:solidFill>
              </a:rPr>
              <a:t>Fio</a:t>
            </a:r>
            <a:r>
              <a:rPr lang="en-US" altLang="zh-CN" dirty="0">
                <a:solidFill>
                  <a:schemeClr val="bg1"/>
                </a:solidFill>
              </a:rPr>
              <a:t>) is a benchmarking and workload simulation tool for Linux/Unix</a:t>
            </a:r>
          </a:p>
          <a:p>
            <a:pPr marL="285750" indent="-285750">
              <a:buFont typeface="Arial" panose="020B0604020202020204" pitchFamily="34" charset="0"/>
              <a:buChar char="•"/>
            </a:pPr>
            <a:r>
              <a:rPr lang="en-US" altLang="zh-CN" dirty="0" err="1">
                <a:solidFill>
                  <a:schemeClr val="bg1"/>
                </a:solidFill>
              </a:rPr>
              <a:t>Fio</a:t>
            </a:r>
            <a:r>
              <a:rPr lang="en-US" altLang="zh-CN" dirty="0">
                <a:solidFill>
                  <a:schemeClr val="bg1"/>
                </a:solidFill>
              </a:rPr>
              <a:t> is highly tunable and widely used for storage performance benchmarking</a:t>
            </a:r>
          </a:p>
          <a:p>
            <a:pPr marL="285750" indent="-285750">
              <a:buFont typeface="Arial" panose="020B0604020202020204" pitchFamily="34" charset="0"/>
              <a:buChar char="•"/>
            </a:pPr>
            <a:r>
              <a:rPr lang="en-US" altLang="zh-CN" dirty="0">
                <a:solidFill>
                  <a:schemeClr val="bg1"/>
                </a:solidFill>
              </a:rPr>
              <a:t>FIO input sample:</a:t>
            </a:r>
          </a:p>
          <a:p>
            <a:pPr marL="285750" indent="-285750">
              <a:buFont typeface="Arial" panose="020B0604020202020204" pitchFamily="34" charset="0"/>
              <a:buChar char="•"/>
            </a:pPr>
            <a:endParaRPr lang="en-US" altLang="zh-CN" dirty="0">
              <a:solidFill>
                <a:schemeClr val="bg1"/>
              </a:solidFill>
            </a:endParaRPr>
          </a:p>
          <a:p>
            <a:endParaRPr lang="en-US" altLang="zh-CN" dirty="0">
              <a:solidFill>
                <a:schemeClr val="bg1"/>
              </a:solidFill>
            </a:endParaRPr>
          </a:p>
          <a:p>
            <a:endParaRPr lang="zh-CN" altLang="en-US" dirty="0">
              <a:solidFill>
                <a:schemeClr val="bg1"/>
              </a:solidFill>
            </a:endParaRPr>
          </a:p>
        </p:txBody>
      </p:sp>
      <p:pic>
        <p:nvPicPr>
          <p:cNvPr id="6" name="图片 5">
            <a:extLst>
              <a:ext uri="{FF2B5EF4-FFF2-40B4-BE49-F238E27FC236}">
                <a16:creationId xmlns:a16="http://schemas.microsoft.com/office/drawing/2014/main" id="{A2249628-CEAD-4165-87DF-868DEB528F91}"/>
              </a:ext>
            </a:extLst>
          </p:cNvPr>
          <p:cNvPicPr>
            <a:picLocks noChangeAspect="1"/>
          </p:cNvPicPr>
          <p:nvPr/>
        </p:nvPicPr>
        <p:blipFill>
          <a:blip r:embed="rId3"/>
          <a:stretch>
            <a:fillRect/>
          </a:stretch>
        </p:blipFill>
        <p:spPr>
          <a:xfrm>
            <a:off x="913836" y="2220093"/>
            <a:ext cx="8078327" cy="2638793"/>
          </a:xfrm>
          <a:prstGeom prst="rect">
            <a:avLst/>
          </a:prstGeom>
        </p:spPr>
      </p:pic>
    </p:spTree>
    <p:extLst>
      <p:ext uri="{BB962C8B-B14F-4D97-AF65-F5344CB8AC3E}">
        <p14:creationId xmlns:p14="http://schemas.microsoft.com/office/powerpoint/2010/main" val="46313084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2603</TotalTime>
  <Words>864</Words>
  <Application>Microsoft Office PowerPoint</Application>
  <PresentationFormat>全屏显示(16:9)</PresentationFormat>
  <Paragraphs>77</Paragraphs>
  <Slides>11</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Lato</vt:lpstr>
      <vt:lpstr>Arial</vt:lpstr>
      <vt:lpstr>NimbusRomNo9L-Regu</vt:lpstr>
      <vt:lpstr>Montserrat</vt:lpstr>
      <vt:lpstr>NimbusRomNo9L-ReguItal</vt:lpstr>
      <vt:lpstr>Wingdings</vt:lpstr>
      <vt:lpstr>-apple-system</vt:lpstr>
      <vt:lpstr>Focus</vt:lpstr>
      <vt:lpstr>SSD performance simulation with FEMU</vt:lpstr>
      <vt:lpstr>PowerPoint 演示文稿</vt:lpstr>
      <vt:lpstr>PowerPoint 演示文稿</vt:lpstr>
      <vt:lpstr>PowerPoint 演示文稿</vt:lpstr>
      <vt:lpstr>Characteristic of FEMU</vt:lpstr>
      <vt:lpstr>Introduce on FEMU</vt:lpstr>
      <vt:lpstr>PowerPoint 演示文稿</vt:lpstr>
      <vt:lpstr>PowerPoint 演示文稿</vt:lpstr>
      <vt:lpstr>PowerPoint 演示文稿</vt:lpstr>
      <vt:lpstr>Simulation Process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 performance simulation with FEMU</dc:title>
  <cp:lastModifiedBy>Shiyue Hou</cp:lastModifiedBy>
  <cp:revision>5</cp:revision>
  <dcterms:modified xsi:type="dcterms:W3CDTF">2022-04-20T02:08:24Z</dcterms:modified>
</cp:coreProperties>
</file>