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0" r:id="rId5"/>
    <p:sldId id="261" r:id="rId6"/>
    <p:sldId id="263" r:id="rId7"/>
    <p:sldId id="264" r:id="rId8"/>
    <p:sldId id="267" r:id="rId9"/>
    <p:sldId id="268" r:id="rId10"/>
    <p:sldId id="26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0009"/>
    <a:srgbClr val="F20000"/>
    <a:srgbClr val="BA385D"/>
    <a:srgbClr val="B53D3D"/>
    <a:srgbClr val="8B0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D7458-775E-434F-9ECB-2C00DF11F255}"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2721C-26C4-4133-A17B-EFDB1CD8F2ED}" type="slidenum">
              <a:rPr lang="zh-CN" altLang="en-US" smtClean="0"/>
              <a:t>‹#›</a:t>
            </a:fld>
            <a:endParaRPr lang="zh-CN" altLang="en-US"/>
          </a:p>
        </p:txBody>
      </p:sp>
    </p:spTree>
    <p:extLst>
      <p:ext uri="{BB962C8B-B14F-4D97-AF65-F5344CB8AC3E}">
        <p14:creationId xmlns:p14="http://schemas.microsoft.com/office/powerpoint/2010/main" val="203739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chenshouao@foxmail.com</a:t>
            </a:r>
            <a:endParaRPr lang="zh-CN" altLang="en-US" dirty="0"/>
          </a:p>
        </p:txBody>
      </p:sp>
      <p:sp>
        <p:nvSpPr>
          <p:cNvPr id="4" name="灯片编号占位符 3"/>
          <p:cNvSpPr>
            <a:spLocks noGrp="1"/>
          </p:cNvSpPr>
          <p:nvPr>
            <p:ph type="sldNum" sz="quarter" idx="5"/>
          </p:nvPr>
        </p:nvSpPr>
        <p:spPr/>
        <p:txBody>
          <a:bodyPr/>
          <a:lstStyle/>
          <a:p>
            <a:fld id="{BAA2721C-26C4-4133-A17B-EFDB1CD8F2ED}" type="slidenum">
              <a:rPr lang="zh-CN" altLang="en-US" smtClean="0"/>
              <a:t>1</a:t>
            </a:fld>
            <a:endParaRPr lang="zh-CN" altLang="en-US"/>
          </a:p>
        </p:txBody>
      </p:sp>
    </p:spTree>
    <p:extLst>
      <p:ext uri="{BB962C8B-B14F-4D97-AF65-F5344CB8AC3E}">
        <p14:creationId xmlns:p14="http://schemas.microsoft.com/office/powerpoint/2010/main" val="372759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5430C-A681-4240-B424-DAD1CC8780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F73FDD9-5867-4E96-A63F-9032DF542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0F271F-ABF7-47C4-9924-FD5EAD881DDD}"/>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CCB6C221-1743-4EC6-BA05-97CF0EDFE9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C95A8F-FC4A-44D7-8116-0BE36282812F}"/>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196418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009DA-F554-4FF6-8484-337D976E43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5F08BD-3B55-4C88-8D9E-6EBE65386E0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DED90D-18CA-4433-9BB8-8FF517C2CF5B}"/>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5EA3DA54-B18D-47B2-9116-DCAF93870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7AFF4-C2A1-4D57-BBDA-BF627AE0A06C}"/>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185163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39E517-E314-402B-A0D8-EFF9EB758F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5E1897-59CC-491C-AAB8-97206D7DDF9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F0149C-2B0C-4E61-9318-7B8E03ECF746}"/>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B440B2B2-1465-4162-8227-71B917490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780596-C929-45B0-A842-969A227E908B}"/>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309357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17BFC-9B08-4BC4-961E-344F08BA8A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C9377F-345B-4530-9CE0-E22B4362FF8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494285-5479-4445-B481-1748B02851D1}"/>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7633F41A-F6AF-4A41-B282-A9FBFE7EA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9D73D9-5738-4043-9B49-352BADD82C34}"/>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251970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480DB-00FC-4E77-9156-012D329C6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98485F-8D31-4198-A788-FA1B3D72E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11C6991-546D-4CE2-8A2D-EB022879765B}"/>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29A6A074-8A30-4F9F-80F4-E92077ED8F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4A6183-1DF6-4343-8E87-B701CB47DD04}"/>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226358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E5D60-319B-4F6D-AC96-8C1E07E785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DA5FD3-A83F-4AED-A149-BF045CD2E08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57603A5-2C68-4288-B6AF-2539B1B9536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E2F55D2-2E61-4E51-806D-FBAE03B0110C}"/>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81DE85A6-0462-4533-B11B-32DE53E8C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6E0808-FD8F-41CE-8644-EDD04A3EC9DE}"/>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201021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F1AD5-9B95-405F-A0CE-4D59801AB9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8489E9-CDDD-4851-AB59-EFAE702F5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59860EB-4497-443E-9257-AD293A1D5D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6E8F1FC-BB5A-44A6-B950-B4154F953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6BAE46-D113-4722-8C41-E2A3FE2B2CD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4DCCE2-831C-4D15-8DE5-6433AE7A9C49}"/>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8" name="页脚占位符 7">
            <a:extLst>
              <a:ext uri="{FF2B5EF4-FFF2-40B4-BE49-F238E27FC236}">
                <a16:creationId xmlns:a16="http://schemas.microsoft.com/office/drawing/2014/main" id="{D9B4C5F8-7B07-47B1-B98E-604377DA48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C66840-EBD4-4380-B57A-E1E29CF574BE}"/>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173387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DA8FB-96FF-48CB-88C9-46EE47D0BC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448A49-43CA-43DC-A6FE-3C261A7CA544}"/>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4" name="页脚占位符 3">
            <a:extLst>
              <a:ext uri="{FF2B5EF4-FFF2-40B4-BE49-F238E27FC236}">
                <a16:creationId xmlns:a16="http://schemas.microsoft.com/office/drawing/2014/main" id="{9492A3AF-8F55-43C1-B6AD-BDF61DEF5F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560F2C-96D1-40FA-8DF9-24D8EA0AEDF1}"/>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42089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39C092-418F-47A7-9EF5-BD1B25979E11}"/>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3" name="页脚占位符 2">
            <a:extLst>
              <a:ext uri="{FF2B5EF4-FFF2-40B4-BE49-F238E27FC236}">
                <a16:creationId xmlns:a16="http://schemas.microsoft.com/office/drawing/2014/main" id="{EA49EDB1-1437-41B6-BBB1-F6B92461ED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D480AF-D6DD-4FEB-962C-60DDBF151AFA}"/>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108202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609A0-91C5-4AB3-A03D-5F398DAE37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30967E-F9E6-4E67-A4E8-3776D3AA8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4D16E5C-8E72-4BD2-A749-AB53BC748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AF4116E-177F-4DB0-8F1A-0034B605A8B3}"/>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BD59A918-CD96-49B4-ACCE-86BAB60FFC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FDFE55-B48B-4FE3-A99C-D874B8112D4D}"/>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31097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7AB3F-F131-43EC-A0BA-A18330B171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90DAA6-E986-4A0F-8F16-42DC50C6C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FB02FE-357A-4680-9D5A-28167D904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6E2FCC0-231B-416F-802B-A21A3A50E663}"/>
              </a:ext>
            </a:extLst>
          </p:cNvPr>
          <p:cNvSpPr>
            <a:spLocks noGrp="1"/>
          </p:cNvSpPr>
          <p:nvPr>
            <p:ph type="dt" sz="half" idx="10"/>
          </p:nvPr>
        </p:nvSpPr>
        <p:spPr/>
        <p:txBody>
          <a:bodyPr/>
          <a:lstStyle/>
          <a:p>
            <a:fld id="{C05EF923-5F2A-4BF7-A2A8-1E76AACAB3EC}"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4E673080-C8EB-4F59-BAD4-5325E9FE69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8C4497-71D3-4FE9-A459-1326B54AC935}"/>
              </a:ext>
            </a:extLst>
          </p:cNvPr>
          <p:cNvSpPr>
            <a:spLocks noGrp="1"/>
          </p:cNvSpPr>
          <p:nvPr>
            <p:ph type="sldNum" sz="quarter" idx="12"/>
          </p:nvPr>
        </p:nvSpPr>
        <p:spPr/>
        <p:txBody>
          <a:body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114030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489D5A-9609-474B-AFB0-C186AF6CA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0D75C9-E1A8-4058-B4EF-516C8FABF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B760115-6AA8-4855-9A17-8DD90C820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EF923-5F2A-4BF7-A2A8-1E76AACAB3EC}"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22079F69-3879-4179-9B29-03577DB33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E0F5F1-0B6F-4A77-B152-CE296BC87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0CCC2-BBB9-42C6-B3B7-48580FD777B2}" type="slidenum">
              <a:rPr lang="zh-CN" altLang="en-US" smtClean="0"/>
              <a:t>‹#›</a:t>
            </a:fld>
            <a:endParaRPr lang="zh-CN" altLang="en-US"/>
          </a:p>
        </p:txBody>
      </p:sp>
    </p:spTree>
    <p:extLst>
      <p:ext uri="{BB962C8B-B14F-4D97-AF65-F5344CB8AC3E}">
        <p14:creationId xmlns:p14="http://schemas.microsoft.com/office/powerpoint/2010/main" val="328985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90E9EEF-3673-49B2-9B7B-AC39C8CAF8FB}"/>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13" name="矩形 12">
            <a:extLst>
              <a:ext uri="{FF2B5EF4-FFF2-40B4-BE49-F238E27FC236}">
                <a16:creationId xmlns:a16="http://schemas.microsoft.com/office/drawing/2014/main" id="{B619E7B0-BF3C-49D9-8AD7-53D5437A845D}"/>
              </a:ext>
            </a:extLst>
          </p:cNvPr>
          <p:cNvSpPr/>
          <p:nvPr/>
        </p:nvSpPr>
        <p:spPr>
          <a:xfrm>
            <a:off x="1292929" y="1265288"/>
            <a:ext cx="9606142" cy="830730"/>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Web</a:t>
            </a:r>
            <a:r>
              <a:rPr lang="zh-CN" altLang="en-US" sz="2800" b="1" i="1" dirty="0"/>
              <a:t>课程大作业 </a:t>
            </a:r>
            <a:r>
              <a:rPr lang="en-US" altLang="zh-CN" sz="2800" b="1" i="1" dirty="0"/>
              <a:t>—— </a:t>
            </a:r>
            <a:r>
              <a:rPr lang="zh-CN" altLang="en-US" sz="2800" b="1" i="1" dirty="0"/>
              <a:t>红黑树动态可视化</a:t>
            </a:r>
            <a:endParaRPr lang="zh-CN" altLang="en-US" sz="6000" b="1" i="1" dirty="0">
              <a:solidFill>
                <a:schemeClr val="bg1"/>
              </a:solidFill>
            </a:endParaRPr>
          </a:p>
        </p:txBody>
      </p:sp>
      <p:sp>
        <p:nvSpPr>
          <p:cNvPr id="16" name="AutoShape 2" descr="https://upload.wikimedia.org/wikipedia/commons/thumb/d/d1/Segment_tree.svg/420px-Segment_tree.svg.png">
            <a:extLst>
              <a:ext uri="{FF2B5EF4-FFF2-40B4-BE49-F238E27FC236}">
                <a16:creationId xmlns:a16="http://schemas.microsoft.com/office/drawing/2014/main" id="{3162245A-A25D-4D83-9817-1D244310FD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流程图: 接点 9">
            <a:extLst>
              <a:ext uri="{FF2B5EF4-FFF2-40B4-BE49-F238E27FC236}">
                <a16:creationId xmlns:a16="http://schemas.microsoft.com/office/drawing/2014/main" id="{3F064F2C-28CB-41EE-A905-9F31F3C36A00}"/>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接点 13">
            <a:extLst>
              <a:ext uri="{FF2B5EF4-FFF2-40B4-BE49-F238E27FC236}">
                <a16:creationId xmlns:a16="http://schemas.microsoft.com/office/drawing/2014/main" id="{AE0A45BE-7EC6-4661-8741-13938C7EE234}"/>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接点 14">
            <a:extLst>
              <a:ext uri="{FF2B5EF4-FFF2-40B4-BE49-F238E27FC236}">
                <a16:creationId xmlns:a16="http://schemas.microsoft.com/office/drawing/2014/main" id="{90888DE9-9F78-4E61-B663-24C43765D662}"/>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17">
            <a:extLst>
              <a:ext uri="{FF2B5EF4-FFF2-40B4-BE49-F238E27FC236}">
                <a16:creationId xmlns:a16="http://schemas.microsoft.com/office/drawing/2014/main" id="{38775949-F0CD-4A3F-8871-96CB74172546}"/>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18">
            <a:extLst>
              <a:ext uri="{FF2B5EF4-FFF2-40B4-BE49-F238E27FC236}">
                <a16:creationId xmlns:a16="http://schemas.microsoft.com/office/drawing/2014/main" id="{D63EDFA0-8186-48A1-BDC8-60ABEACD9C35}"/>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接点 19">
            <a:extLst>
              <a:ext uri="{FF2B5EF4-FFF2-40B4-BE49-F238E27FC236}">
                <a16:creationId xmlns:a16="http://schemas.microsoft.com/office/drawing/2014/main" id="{BF0D89D1-0F4C-483A-BBD7-D5FAFD8A0CF7}"/>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A902CA7B-A99B-4258-ADDA-D87F9FA38336}"/>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01114DE-3D8E-455E-9630-5C757A895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331" y="2587734"/>
            <a:ext cx="4566138" cy="3151364"/>
          </a:xfrm>
          <a:prstGeom prst="rect">
            <a:avLst/>
          </a:prstGeom>
        </p:spPr>
      </p:pic>
      <p:sp>
        <p:nvSpPr>
          <p:cNvPr id="17" name="流程图: 接点 16">
            <a:extLst>
              <a:ext uri="{FF2B5EF4-FFF2-40B4-BE49-F238E27FC236}">
                <a16:creationId xmlns:a16="http://schemas.microsoft.com/office/drawing/2014/main" id="{6E478162-5076-4914-9E67-D4F4EBFA8065}"/>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253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总结</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9187130" cy="923330"/>
          </a:xfrm>
          <a:prstGeom prst="rect">
            <a:avLst/>
          </a:prstGeom>
          <a:noFill/>
        </p:spPr>
        <p:txBody>
          <a:bodyPr wrap="none" rtlCol="0">
            <a:spAutoFit/>
          </a:bodyPr>
          <a:lstStyle/>
          <a:p>
            <a:r>
              <a:rPr lang="zh-CN" altLang="en-US" dirty="0"/>
              <a:t>比较满意的点：通过实现红黑树可视化，了解到了一些绘图的方法和技巧，更是了解到了</a:t>
            </a:r>
            <a:endParaRPr lang="en-US" altLang="zh-CN" dirty="0"/>
          </a:p>
          <a:p>
            <a:r>
              <a:rPr lang="en-US" altLang="zh-CN" dirty="0"/>
              <a:t>JS</a:t>
            </a:r>
            <a:r>
              <a:rPr lang="zh-CN" altLang="en-US" dirty="0"/>
              <a:t>里使用</a:t>
            </a:r>
            <a:r>
              <a:rPr lang="en-US" altLang="zh-CN" dirty="0" err="1"/>
              <a:t>setTimeout</a:t>
            </a:r>
            <a:r>
              <a:rPr lang="zh-CN" altLang="en-US" dirty="0"/>
              <a:t>来进行“异步”编写网页的技巧，这些都是可以复用的。</a:t>
            </a:r>
            <a:endParaRPr lang="en-US" altLang="zh-CN" dirty="0"/>
          </a:p>
          <a:p>
            <a:r>
              <a:rPr lang="zh-CN" altLang="en-US" dirty="0"/>
              <a:t>欢迎有类似可视化需求的同学使用这套方法。</a:t>
            </a:r>
          </a:p>
        </p:txBody>
      </p:sp>
      <p:sp>
        <p:nvSpPr>
          <p:cNvPr id="18" name="矩形 17">
            <a:extLst>
              <a:ext uri="{FF2B5EF4-FFF2-40B4-BE49-F238E27FC236}">
                <a16:creationId xmlns:a16="http://schemas.microsoft.com/office/drawing/2014/main" id="{BD84DDB4-01EE-47F0-ACA2-82115DD48F06}"/>
              </a:ext>
            </a:extLst>
          </p:cNvPr>
          <p:cNvSpPr/>
          <p:nvPr/>
        </p:nvSpPr>
        <p:spPr>
          <a:xfrm>
            <a:off x="1029973" y="3382107"/>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5500621-2539-435E-8FCE-C571AAB28FCB}"/>
              </a:ext>
            </a:extLst>
          </p:cNvPr>
          <p:cNvSpPr txBox="1"/>
          <p:nvPr/>
        </p:nvSpPr>
        <p:spPr>
          <a:xfrm>
            <a:off x="1353331" y="3244334"/>
            <a:ext cx="8494633" cy="923330"/>
          </a:xfrm>
          <a:prstGeom prst="rect">
            <a:avLst/>
          </a:prstGeom>
          <a:noFill/>
        </p:spPr>
        <p:txBody>
          <a:bodyPr wrap="none" rtlCol="0">
            <a:spAutoFit/>
          </a:bodyPr>
          <a:lstStyle/>
          <a:p>
            <a:r>
              <a:rPr lang="zh-CN" altLang="en-US" dirty="0"/>
              <a:t>明显的不足：红黑树还有删除操作，我并没有实现。</a:t>
            </a:r>
            <a:endParaRPr lang="en-US" altLang="zh-CN" dirty="0"/>
          </a:p>
          <a:p>
            <a:r>
              <a:rPr lang="zh-CN" altLang="en-US" dirty="0"/>
              <a:t>这个可视化虽然看上去比较直观，但是对帮助人学习红黑树没有想象中那么有用。</a:t>
            </a:r>
            <a:endParaRPr lang="en-US" altLang="zh-CN" dirty="0"/>
          </a:p>
          <a:p>
            <a:r>
              <a:rPr lang="zh-CN" altLang="en-US" dirty="0"/>
              <a:t>仅仅实现了可视化“形态”，而没有“可视化过程”。</a:t>
            </a:r>
          </a:p>
        </p:txBody>
      </p:sp>
      <p:sp>
        <p:nvSpPr>
          <p:cNvPr id="28" name="流程图: 接点 27">
            <a:extLst>
              <a:ext uri="{FF2B5EF4-FFF2-40B4-BE49-F238E27FC236}">
                <a16:creationId xmlns:a16="http://schemas.microsoft.com/office/drawing/2014/main" id="{78D60AE6-F39C-4B04-BE0A-2881428FAFAE}"/>
              </a:ext>
            </a:extLst>
          </p:cNvPr>
          <p:cNvSpPr/>
          <p:nvPr/>
        </p:nvSpPr>
        <p:spPr>
          <a:xfrm>
            <a:off x="1252439" y="148360"/>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326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红黑树简介</a:t>
            </a:r>
          </a:p>
        </p:txBody>
      </p:sp>
      <p:sp>
        <p:nvSpPr>
          <p:cNvPr id="5" name="矩形 4">
            <a:extLst>
              <a:ext uri="{FF2B5EF4-FFF2-40B4-BE49-F238E27FC236}">
                <a16:creationId xmlns:a16="http://schemas.microsoft.com/office/drawing/2014/main" id="{C64E4E34-DEC9-4B5A-92A7-D0456F9CFD5D}"/>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EC4FF07-EA54-4D6C-8201-59FDFFFD94D0}"/>
              </a:ext>
            </a:extLst>
          </p:cNvPr>
          <p:cNvSpPr/>
          <p:nvPr/>
        </p:nvSpPr>
        <p:spPr>
          <a:xfrm>
            <a:off x="1534669" y="2731074"/>
            <a:ext cx="118911" cy="124012"/>
          </a:xfrm>
          <a:prstGeom prst="ellipse">
            <a:avLst/>
          </a:prstGeom>
          <a:solidFill>
            <a:srgbClr val="F2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135C6AB-D79D-4F46-AA06-8DFB40CBC224}"/>
              </a:ext>
            </a:extLst>
          </p:cNvPr>
          <p:cNvSpPr txBox="1"/>
          <p:nvPr/>
        </p:nvSpPr>
        <p:spPr>
          <a:xfrm>
            <a:off x="1349358" y="1896179"/>
            <a:ext cx="3647152" cy="369332"/>
          </a:xfrm>
          <a:prstGeom prst="rect">
            <a:avLst/>
          </a:prstGeom>
          <a:noFill/>
        </p:spPr>
        <p:txBody>
          <a:bodyPr wrap="none" rtlCol="0">
            <a:spAutoFit/>
          </a:bodyPr>
          <a:lstStyle/>
          <a:p>
            <a:r>
              <a:rPr lang="zh-CN" altLang="en-US" dirty="0"/>
              <a:t>红黑树是一种自平衡的二叉搜索树</a:t>
            </a:r>
          </a:p>
        </p:txBody>
      </p:sp>
      <p:sp>
        <p:nvSpPr>
          <p:cNvPr id="3" name="文本框 2">
            <a:extLst>
              <a:ext uri="{FF2B5EF4-FFF2-40B4-BE49-F238E27FC236}">
                <a16:creationId xmlns:a16="http://schemas.microsoft.com/office/drawing/2014/main" id="{661FF253-D2EB-4A3C-B10F-3D5C8145F67F}"/>
              </a:ext>
            </a:extLst>
          </p:cNvPr>
          <p:cNvSpPr txBox="1"/>
          <p:nvPr/>
        </p:nvSpPr>
        <p:spPr>
          <a:xfrm>
            <a:off x="1840523" y="2603417"/>
            <a:ext cx="9291326" cy="1754326"/>
          </a:xfrm>
          <a:prstGeom prst="rect">
            <a:avLst/>
          </a:prstGeom>
          <a:noFill/>
        </p:spPr>
        <p:txBody>
          <a:bodyPr wrap="none" rtlCol="0">
            <a:spAutoFit/>
          </a:bodyPr>
          <a:lstStyle/>
          <a:p>
            <a:r>
              <a:rPr lang="zh-CN" altLang="en-US" dirty="0"/>
              <a:t>它满足一些性质：</a:t>
            </a:r>
            <a:endParaRPr lang="en-US" altLang="zh-CN" dirty="0"/>
          </a:p>
          <a:p>
            <a:r>
              <a:rPr lang="en-US" altLang="zh-CN" dirty="0"/>
              <a:t>1.</a:t>
            </a:r>
            <a:r>
              <a:rPr lang="zh-CN" altLang="en-US" dirty="0"/>
              <a:t>每个结点要么是红色要么是黑色。</a:t>
            </a:r>
            <a:endParaRPr lang="en-US" altLang="zh-CN" dirty="0"/>
          </a:p>
          <a:p>
            <a:r>
              <a:rPr lang="en-US" altLang="zh-CN" dirty="0"/>
              <a:t>2.</a:t>
            </a:r>
            <a:r>
              <a:rPr lang="zh-CN" altLang="en-US" dirty="0"/>
              <a:t>根结点永远是黑色的。</a:t>
            </a:r>
            <a:endParaRPr lang="en-US" altLang="zh-CN" dirty="0"/>
          </a:p>
          <a:p>
            <a:r>
              <a:rPr lang="en-US" altLang="zh-CN" dirty="0"/>
              <a:t>3.</a:t>
            </a:r>
            <a:r>
              <a:rPr lang="zh-CN" altLang="en-US" dirty="0"/>
              <a:t>每个叶子结点</a:t>
            </a:r>
            <a:r>
              <a:rPr lang="en-US" altLang="zh-CN" dirty="0"/>
              <a:t>(</a:t>
            </a:r>
            <a:r>
              <a:rPr lang="zh-CN" altLang="en-US" dirty="0"/>
              <a:t>除根以外度为</a:t>
            </a:r>
            <a:r>
              <a:rPr lang="en-US" altLang="zh-CN" dirty="0"/>
              <a:t>1</a:t>
            </a:r>
            <a:r>
              <a:rPr lang="zh-CN" altLang="en-US" dirty="0"/>
              <a:t>的结点</a:t>
            </a:r>
            <a:r>
              <a:rPr lang="en-US" altLang="zh-CN" dirty="0"/>
              <a:t>)</a:t>
            </a:r>
            <a:r>
              <a:rPr lang="zh-CN" altLang="en-US" dirty="0"/>
              <a:t>是黑色的。</a:t>
            </a:r>
            <a:endParaRPr lang="en-US" altLang="zh-CN" dirty="0"/>
          </a:p>
          <a:p>
            <a:r>
              <a:rPr lang="en-US" altLang="zh-CN" dirty="0"/>
              <a:t>4.</a:t>
            </a:r>
            <a:r>
              <a:rPr lang="zh-CN" altLang="en-US" dirty="0"/>
              <a:t>如果一个结点是红色的，则它的两个子节点都是黑色的。</a:t>
            </a:r>
            <a:endParaRPr lang="en-US" altLang="zh-CN" dirty="0"/>
          </a:p>
          <a:p>
            <a:r>
              <a:rPr lang="en-US" altLang="zh-CN" dirty="0"/>
              <a:t>5.</a:t>
            </a:r>
            <a:r>
              <a:rPr lang="zh-CN" altLang="en-US" dirty="0"/>
              <a:t>对于每个结点，从该结点到其所有后代叶结点的简单路径上均包含相同数量的黑色结点</a:t>
            </a:r>
          </a:p>
        </p:txBody>
      </p:sp>
      <p:sp>
        <p:nvSpPr>
          <p:cNvPr id="27" name="流程图: 接点 26">
            <a:extLst>
              <a:ext uri="{FF2B5EF4-FFF2-40B4-BE49-F238E27FC236}">
                <a16:creationId xmlns:a16="http://schemas.microsoft.com/office/drawing/2014/main" id="{1571C0B2-45AD-499B-9646-6F70C03EBF07}"/>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20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左旋</a:t>
            </a:r>
            <a:r>
              <a:rPr lang="en-US" altLang="zh-CN" i="1" dirty="0">
                <a:solidFill>
                  <a:schemeClr val="bg1"/>
                </a:solidFill>
              </a:rPr>
              <a:t>&amp;</a:t>
            </a:r>
            <a:r>
              <a:rPr lang="zh-CN" altLang="en-US" i="1" dirty="0">
                <a:solidFill>
                  <a:schemeClr val="bg1"/>
                </a:solidFill>
              </a:rPr>
              <a:t>右旋</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C45087E9-2CD1-4976-BC7B-535D06E7E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46" y="1211322"/>
            <a:ext cx="4929554" cy="4929554"/>
          </a:xfrm>
          <a:prstGeom prst="rect">
            <a:avLst/>
          </a:prstGeom>
        </p:spPr>
      </p:pic>
      <p:pic>
        <p:nvPicPr>
          <p:cNvPr id="7" name="图片 6">
            <a:extLst>
              <a:ext uri="{FF2B5EF4-FFF2-40B4-BE49-F238E27FC236}">
                <a16:creationId xmlns:a16="http://schemas.microsoft.com/office/drawing/2014/main" id="{CED64ACC-7896-4B9C-BC24-D62CAACEE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023" y="1211322"/>
            <a:ext cx="4929554" cy="4929554"/>
          </a:xfrm>
          <a:prstGeom prst="rect">
            <a:avLst/>
          </a:prstGeom>
        </p:spPr>
      </p:pic>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1D0439B-5DCE-4415-8100-C7987823EC5A}"/>
              </a:ext>
            </a:extLst>
          </p:cNvPr>
          <p:cNvSpPr txBox="1"/>
          <p:nvPr/>
        </p:nvSpPr>
        <p:spPr>
          <a:xfrm>
            <a:off x="5060625" y="3141986"/>
            <a:ext cx="779381" cy="369332"/>
          </a:xfrm>
          <a:prstGeom prst="rect">
            <a:avLst/>
          </a:prstGeom>
          <a:noFill/>
        </p:spPr>
        <p:txBody>
          <a:bodyPr wrap="none" rtlCol="0">
            <a:spAutoFit/>
          </a:bodyPr>
          <a:lstStyle/>
          <a:p>
            <a:r>
              <a:rPr lang="en-US" altLang="zh-CN" dirty="0"/>
              <a:t>X</a:t>
            </a:r>
            <a:r>
              <a:rPr lang="zh-CN" altLang="en-US" dirty="0"/>
              <a:t>右旋</a:t>
            </a:r>
          </a:p>
        </p:txBody>
      </p:sp>
      <p:sp>
        <p:nvSpPr>
          <p:cNvPr id="31" name="文本框 30">
            <a:extLst>
              <a:ext uri="{FF2B5EF4-FFF2-40B4-BE49-F238E27FC236}">
                <a16:creationId xmlns:a16="http://schemas.microsoft.com/office/drawing/2014/main" id="{71ECA22B-9A07-4485-8C30-CB259B63D268}"/>
              </a:ext>
            </a:extLst>
          </p:cNvPr>
          <p:cNvSpPr txBox="1"/>
          <p:nvPr/>
        </p:nvSpPr>
        <p:spPr>
          <a:xfrm>
            <a:off x="5060625" y="4012774"/>
            <a:ext cx="779381" cy="369332"/>
          </a:xfrm>
          <a:prstGeom prst="rect">
            <a:avLst/>
          </a:prstGeom>
          <a:noFill/>
        </p:spPr>
        <p:txBody>
          <a:bodyPr wrap="none" rtlCol="0">
            <a:spAutoFit/>
          </a:bodyPr>
          <a:lstStyle/>
          <a:p>
            <a:r>
              <a:rPr lang="en-US" altLang="zh-CN" dirty="0"/>
              <a:t>Y</a:t>
            </a:r>
            <a:r>
              <a:rPr lang="zh-CN" altLang="en-US" dirty="0"/>
              <a:t>左旋</a:t>
            </a:r>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9387506" cy="369332"/>
          </a:xfrm>
          <a:prstGeom prst="rect">
            <a:avLst/>
          </a:prstGeom>
          <a:noFill/>
        </p:spPr>
        <p:txBody>
          <a:bodyPr wrap="none" rtlCol="0">
            <a:spAutoFit/>
          </a:bodyPr>
          <a:lstStyle/>
          <a:p>
            <a:r>
              <a:rPr lang="zh-CN" altLang="en-US" dirty="0"/>
              <a:t>红黑树是如何实现自平衡的</a:t>
            </a:r>
            <a:r>
              <a:rPr lang="en-US" altLang="zh-CN" dirty="0"/>
              <a:t>? —— </a:t>
            </a:r>
            <a:r>
              <a:rPr lang="zh-CN" altLang="en-US" dirty="0"/>
              <a:t>维护上述性质</a:t>
            </a:r>
            <a:r>
              <a:rPr lang="en-US" altLang="zh-CN" dirty="0"/>
              <a:t>,</a:t>
            </a:r>
            <a:r>
              <a:rPr lang="zh-CN" altLang="en-US" dirty="0"/>
              <a:t>如何维护上述性质</a:t>
            </a:r>
            <a:r>
              <a:rPr lang="en-US" altLang="zh-CN" dirty="0"/>
              <a:t>?</a:t>
            </a:r>
            <a:r>
              <a:rPr lang="zh-CN" altLang="en-US" dirty="0"/>
              <a:t> </a:t>
            </a:r>
            <a:r>
              <a:rPr lang="en-US" altLang="zh-CN" dirty="0"/>
              <a:t>—— </a:t>
            </a:r>
            <a:r>
              <a:rPr lang="zh-CN" altLang="en-US" dirty="0"/>
              <a:t>通过 左旋</a:t>
            </a:r>
            <a:r>
              <a:rPr lang="en-US" altLang="zh-CN" dirty="0"/>
              <a:t>&amp;</a:t>
            </a:r>
            <a:r>
              <a:rPr lang="zh-CN" altLang="en-US" dirty="0"/>
              <a:t>右旋</a:t>
            </a:r>
          </a:p>
        </p:txBody>
      </p:sp>
      <p:sp>
        <p:nvSpPr>
          <p:cNvPr id="15" name="箭头: 右 14">
            <a:extLst>
              <a:ext uri="{FF2B5EF4-FFF2-40B4-BE49-F238E27FC236}">
                <a16:creationId xmlns:a16="http://schemas.microsoft.com/office/drawing/2014/main" id="{EFB35375-1601-450A-8B49-5486034A601A}"/>
              </a:ext>
            </a:extLst>
          </p:cNvPr>
          <p:cNvSpPr/>
          <p:nvPr/>
        </p:nvSpPr>
        <p:spPr>
          <a:xfrm>
            <a:off x="4632639" y="3442107"/>
            <a:ext cx="1635351" cy="196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左 17">
            <a:extLst>
              <a:ext uri="{FF2B5EF4-FFF2-40B4-BE49-F238E27FC236}">
                <a16:creationId xmlns:a16="http://schemas.microsoft.com/office/drawing/2014/main" id="{8BB542E1-2DC3-485A-B490-49CAD9CE1756}"/>
              </a:ext>
            </a:extLst>
          </p:cNvPr>
          <p:cNvSpPr/>
          <p:nvPr/>
        </p:nvSpPr>
        <p:spPr>
          <a:xfrm>
            <a:off x="4632640" y="3827142"/>
            <a:ext cx="1635350" cy="1913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a:extLst>
              <a:ext uri="{FF2B5EF4-FFF2-40B4-BE49-F238E27FC236}">
                <a16:creationId xmlns:a16="http://schemas.microsoft.com/office/drawing/2014/main" id="{1DB6ED99-39EE-4453-8619-2950F6AE8555}"/>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403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红黑树的插入</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7414209" cy="369332"/>
          </a:xfrm>
          <a:prstGeom prst="rect">
            <a:avLst/>
          </a:prstGeom>
          <a:noFill/>
        </p:spPr>
        <p:txBody>
          <a:bodyPr wrap="none" rtlCol="0">
            <a:spAutoFit/>
          </a:bodyPr>
          <a:lstStyle/>
          <a:p>
            <a:r>
              <a:rPr lang="zh-CN" altLang="en-US" dirty="0"/>
              <a:t>当红黑树按照二叉搜索树的方式插入一个新节点时</a:t>
            </a:r>
            <a:r>
              <a:rPr lang="en-US" altLang="zh-CN" dirty="0"/>
              <a:t>,</a:t>
            </a:r>
            <a:r>
              <a:rPr lang="zh-CN" altLang="en-US" dirty="0"/>
              <a:t>其性质可能发生改变</a:t>
            </a:r>
          </a:p>
        </p:txBody>
      </p:sp>
      <p:sp>
        <p:nvSpPr>
          <p:cNvPr id="2" name="文本框 1">
            <a:extLst>
              <a:ext uri="{FF2B5EF4-FFF2-40B4-BE49-F238E27FC236}">
                <a16:creationId xmlns:a16="http://schemas.microsoft.com/office/drawing/2014/main" id="{9FA6AA74-7207-4D26-BB1A-7C0BFFB14218}"/>
              </a:ext>
            </a:extLst>
          </p:cNvPr>
          <p:cNvSpPr txBox="1"/>
          <p:nvPr/>
        </p:nvSpPr>
        <p:spPr>
          <a:xfrm>
            <a:off x="1306439" y="2683434"/>
            <a:ext cx="8500949" cy="646331"/>
          </a:xfrm>
          <a:prstGeom prst="rect">
            <a:avLst/>
          </a:prstGeom>
          <a:noFill/>
        </p:spPr>
        <p:txBody>
          <a:bodyPr wrap="square" rtlCol="0">
            <a:spAutoFit/>
          </a:bodyPr>
          <a:lstStyle/>
          <a:p>
            <a:r>
              <a:rPr lang="zh-CN" altLang="en-US" dirty="0"/>
              <a:t>新结点插入后树的格局有五种情形</a:t>
            </a:r>
            <a:r>
              <a:rPr lang="en-US" altLang="zh-CN" dirty="0"/>
              <a:t>, </a:t>
            </a:r>
            <a:r>
              <a:rPr lang="zh-CN" altLang="en-US" dirty="0"/>
              <a:t>其中的三种需要调整来保持红黑树的性质</a:t>
            </a:r>
            <a:r>
              <a:rPr lang="en-US" altLang="zh-CN" dirty="0"/>
              <a:t>, </a:t>
            </a:r>
            <a:r>
              <a:rPr lang="zh-CN" altLang="en-US" dirty="0"/>
              <a:t>这些调整最后都是利用颜色调换和左右旋。这会在部分</a:t>
            </a:r>
            <a:r>
              <a:rPr lang="en-US" altLang="zh-CN" dirty="0"/>
              <a:t>JavaScript</a:t>
            </a:r>
            <a:r>
              <a:rPr lang="zh-CN" altLang="en-US" dirty="0"/>
              <a:t>代码中有所体现。</a:t>
            </a:r>
          </a:p>
        </p:txBody>
      </p:sp>
      <p:sp>
        <p:nvSpPr>
          <p:cNvPr id="27" name="流程图: 接点 26">
            <a:extLst>
              <a:ext uri="{FF2B5EF4-FFF2-40B4-BE49-F238E27FC236}">
                <a16:creationId xmlns:a16="http://schemas.microsoft.com/office/drawing/2014/main" id="{A0874F7C-6C8C-4F9F-B5C7-020C09C35B05}"/>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71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核心代码 </a:t>
            </a:r>
            <a:r>
              <a:rPr lang="en-US" altLang="zh-CN" i="1" dirty="0">
                <a:solidFill>
                  <a:schemeClr val="bg1"/>
                </a:solidFill>
              </a:rPr>
              <a:t>—— </a:t>
            </a:r>
            <a:r>
              <a:rPr lang="zh-CN" altLang="en-US" i="1" dirty="0">
                <a:solidFill>
                  <a:schemeClr val="bg1"/>
                </a:solidFill>
              </a:rPr>
              <a:t>“前端”</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3408305" cy="369332"/>
          </a:xfrm>
          <a:prstGeom prst="rect">
            <a:avLst/>
          </a:prstGeom>
          <a:noFill/>
        </p:spPr>
        <p:txBody>
          <a:bodyPr wrap="none" rtlCol="0">
            <a:spAutoFit/>
          </a:bodyPr>
          <a:lstStyle/>
          <a:p>
            <a:r>
              <a:rPr lang="zh-CN" altLang="en-US" dirty="0"/>
              <a:t>利用</a:t>
            </a:r>
            <a:r>
              <a:rPr lang="en-US" altLang="zh-CN" dirty="0"/>
              <a:t>HTML</a:t>
            </a:r>
            <a:r>
              <a:rPr lang="zh-CN" altLang="en-US" dirty="0"/>
              <a:t>的 </a:t>
            </a:r>
            <a:r>
              <a:rPr lang="en-US" altLang="zh-CN" dirty="0"/>
              <a:t>canvas </a:t>
            </a:r>
            <a:r>
              <a:rPr lang="zh-CN" altLang="en-US" dirty="0"/>
              <a:t>元素来画图</a:t>
            </a:r>
          </a:p>
        </p:txBody>
      </p:sp>
      <p:sp>
        <p:nvSpPr>
          <p:cNvPr id="2" name="文本框 1">
            <a:extLst>
              <a:ext uri="{FF2B5EF4-FFF2-40B4-BE49-F238E27FC236}">
                <a16:creationId xmlns:a16="http://schemas.microsoft.com/office/drawing/2014/main" id="{9FA6AA74-7207-4D26-BB1A-7C0BFFB14218}"/>
              </a:ext>
            </a:extLst>
          </p:cNvPr>
          <p:cNvSpPr txBox="1"/>
          <p:nvPr/>
        </p:nvSpPr>
        <p:spPr>
          <a:xfrm>
            <a:off x="1306439" y="2683434"/>
            <a:ext cx="8500949" cy="1477328"/>
          </a:xfrm>
          <a:prstGeom prst="rect">
            <a:avLst/>
          </a:prstGeom>
          <a:noFill/>
        </p:spPr>
        <p:txBody>
          <a:bodyPr wrap="square" rtlCol="0">
            <a:spAutoFit/>
          </a:bodyPr>
          <a:lstStyle/>
          <a:p>
            <a:r>
              <a:rPr lang="zh-CN" altLang="en-US" dirty="0"/>
              <a:t>对</a:t>
            </a:r>
            <a:r>
              <a:rPr lang="en-US" altLang="zh-CN" dirty="0"/>
              <a:t>Canvas</a:t>
            </a:r>
            <a:r>
              <a:rPr lang="zh-CN" altLang="en-US" dirty="0"/>
              <a:t>元素调用</a:t>
            </a:r>
            <a:r>
              <a:rPr lang="en-US" altLang="zh-CN" dirty="0" err="1"/>
              <a:t>getContext</a:t>
            </a:r>
            <a:r>
              <a:rPr lang="en-US" altLang="zh-CN" dirty="0"/>
              <a:t>(‘2d’)</a:t>
            </a:r>
            <a:r>
              <a:rPr lang="zh-CN" altLang="en-US" dirty="0"/>
              <a:t>方法，使用其返回的</a:t>
            </a:r>
            <a:r>
              <a:rPr lang="en-US" altLang="zh-CN" dirty="0"/>
              <a:t> CanvasRenderingContext2D </a:t>
            </a:r>
            <a:r>
              <a:rPr lang="zh-CN" altLang="en-US" dirty="0"/>
              <a:t>对象来绘制红黑树。</a:t>
            </a:r>
            <a:endParaRPr lang="en-US" altLang="zh-CN" dirty="0"/>
          </a:p>
          <a:p>
            <a:r>
              <a:rPr lang="zh-CN" altLang="en-US" dirty="0"/>
              <a:t>红黑树的结点用 </a:t>
            </a:r>
            <a:r>
              <a:rPr lang="en-US" altLang="zh-CN" dirty="0"/>
              <a:t>CanvasRenderingContext2D </a:t>
            </a:r>
            <a:r>
              <a:rPr lang="zh-CN" altLang="en-US" dirty="0"/>
              <a:t>的</a:t>
            </a:r>
            <a:r>
              <a:rPr lang="en-US" altLang="zh-CN" dirty="0"/>
              <a:t>arc()</a:t>
            </a:r>
            <a:r>
              <a:rPr lang="zh-CN" altLang="en-US" dirty="0"/>
              <a:t>方法绘制圆。</a:t>
            </a:r>
            <a:r>
              <a:rPr lang="en-US" altLang="zh-CN" dirty="0"/>
              <a:t>(</a:t>
            </a:r>
            <a:r>
              <a:rPr lang="zh-CN" altLang="en-US" dirty="0"/>
              <a:t>颜色根据</a:t>
            </a:r>
            <a:r>
              <a:rPr lang="en-US" altLang="zh-CN" dirty="0"/>
              <a:t>node</a:t>
            </a:r>
            <a:r>
              <a:rPr lang="zh-CN" altLang="en-US" dirty="0"/>
              <a:t>对象的属性来决定是黑色或者红色）并用</a:t>
            </a:r>
            <a:r>
              <a:rPr lang="en-US" altLang="zh-CN" dirty="0" err="1"/>
              <a:t>filltext</a:t>
            </a:r>
            <a:r>
              <a:rPr lang="en-US" altLang="zh-CN" dirty="0"/>
              <a:t>()</a:t>
            </a:r>
            <a:r>
              <a:rPr lang="zh-CN" altLang="en-US" dirty="0"/>
              <a:t>方法将元素的值显示在节点上。</a:t>
            </a:r>
            <a:endParaRPr lang="en-US" altLang="zh-CN" dirty="0"/>
          </a:p>
          <a:p>
            <a:r>
              <a:rPr lang="zh-CN" altLang="en-US" dirty="0"/>
              <a:t>红黑树的边用</a:t>
            </a:r>
            <a:r>
              <a:rPr lang="en-US" altLang="zh-CN" dirty="0" err="1"/>
              <a:t>lineTo</a:t>
            </a:r>
            <a:r>
              <a:rPr lang="en-US" altLang="zh-CN" dirty="0"/>
              <a:t>()</a:t>
            </a:r>
            <a:r>
              <a:rPr lang="zh-CN" altLang="en-US" dirty="0"/>
              <a:t>方法绘制。</a:t>
            </a:r>
          </a:p>
        </p:txBody>
      </p:sp>
      <p:sp>
        <p:nvSpPr>
          <p:cNvPr id="27" name="流程图: 接点 26">
            <a:extLst>
              <a:ext uri="{FF2B5EF4-FFF2-40B4-BE49-F238E27FC236}">
                <a16:creationId xmlns:a16="http://schemas.microsoft.com/office/drawing/2014/main" id="{DB6A5E1B-9F66-4B2F-8CDA-19065FA8B05B}"/>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978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核心代码 </a:t>
            </a:r>
            <a:r>
              <a:rPr lang="en-US" altLang="zh-CN" i="1" dirty="0">
                <a:solidFill>
                  <a:schemeClr val="bg1"/>
                </a:solidFill>
              </a:rPr>
              <a:t>—— “</a:t>
            </a:r>
            <a:r>
              <a:rPr lang="zh-CN" altLang="en-US" i="1" dirty="0">
                <a:solidFill>
                  <a:schemeClr val="bg1"/>
                </a:solidFill>
              </a:rPr>
              <a:t>后端</a:t>
            </a:r>
            <a:r>
              <a:rPr lang="en-US" altLang="zh-CN" i="1" dirty="0">
                <a:solidFill>
                  <a:schemeClr val="bg1"/>
                </a:solidFill>
              </a:rPr>
              <a:t>”</a:t>
            </a:r>
            <a:endParaRPr lang="zh-CN" altLang="en-US" i="1" dirty="0">
              <a:solidFill>
                <a:schemeClr val="bg1"/>
              </a:solidFill>
            </a:endParaRP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2438488" cy="369332"/>
          </a:xfrm>
          <a:prstGeom prst="rect">
            <a:avLst/>
          </a:prstGeom>
          <a:noFill/>
        </p:spPr>
        <p:txBody>
          <a:bodyPr wrap="none" rtlCol="0">
            <a:spAutoFit/>
          </a:bodyPr>
          <a:lstStyle/>
          <a:p>
            <a:r>
              <a:rPr lang="en-US" altLang="zh-CN" dirty="0"/>
              <a:t>Js</a:t>
            </a:r>
            <a:r>
              <a:rPr lang="zh-CN" altLang="en-US" dirty="0"/>
              <a:t>的页面设计逻辑结构</a:t>
            </a:r>
          </a:p>
        </p:txBody>
      </p:sp>
      <p:sp>
        <p:nvSpPr>
          <p:cNvPr id="2" name="文本框 1">
            <a:extLst>
              <a:ext uri="{FF2B5EF4-FFF2-40B4-BE49-F238E27FC236}">
                <a16:creationId xmlns:a16="http://schemas.microsoft.com/office/drawing/2014/main" id="{9FA6AA74-7207-4D26-BB1A-7C0BFFB14218}"/>
              </a:ext>
            </a:extLst>
          </p:cNvPr>
          <p:cNvSpPr txBox="1"/>
          <p:nvPr/>
        </p:nvSpPr>
        <p:spPr>
          <a:xfrm>
            <a:off x="1306439" y="2683434"/>
            <a:ext cx="8500949" cy="1754326"/>
          </a:xfrm>
          <a:prstGeom prst="rect">
            <a:avLst/>
          </a:prstGeom>
          <a:noFill/>
        </p:spPr>
        <p:txBody>
          <a:bodyPr wrap="square" rtlCol="0">
            <a:spAutoFit/>
          </a:bodyPr>
          <a:lstStyle/>
          <a:p>
            <a:r>
              <a:rPr lang="en-US" altLang="zh-CN" dirty="0"/>
              <a:t>1.loopAdd() </a:t>
            </a:r>
            <a:r>
              <a:rPr lang="zh-CN" altLang="en-US" dirty="0"/>
              <a:t>相应是否从缓冲区插入新结点。</a:t>
            </a:r>
            <a:endParaRPr lang="en-US" altLang="zh-CN" dirty="0"/>
          </a:p>
          <a:p>
            <a:r>
              <a:rPr lang="en-US" altLang="zh-CN" dirty="0"/>
              <a:t>2.loopRender()</a:t>
            </a:r>
            <a:r>
              <a:rPr lang="zh-CN" altLang="en-US" dirty="0"/>
              <a:t>动态更新红黑树的格局。</a:t>
            </a:r>
            <a:endParaRPr lang="en-US" altLang="zh-CN" dirty="0"/>
          </a:p>
          <a:p>
            <a:r>
              <a:rPr lang="en-US" altLang="zh-CN" dirty="0"/>
              <a:t>3.submit()</a:t>
            </a:r>
            <a:r>
              <a:rPr lang="zh-CN" altLang="en-US" dirty="0"/>
              <a:t>响应是否输入新结点到缓冲区。</a:t>
            </a:r>
            <a:endParaRPr lang="en-US" altLang="zh-CN" dirty="0"/>
          </a:p>
          <a:p>
            <a:r>
              <a:rPr lang="en-US" altLang="zh-CN" dirty="0"/>
              <a:t>4.randAdd()</a:t>
            </a:r>
            <a:r>
              <a:rPr lang="zh-CN" altLang="en-US" dirty="0"/>
              <a:t>响应是否随机加新点到缓冲区。</a:t>
            </a:r>
            <a:endParaRPr lang="en-US" altLang="zh-CN" dirty="0"/>
          </a:p>
          <a:p>
            <a:endParaRPr lang="en-US" altLang="zh-CN" dirty="0"/>
          </a:p>
          <a:p>
            <a:r>
              <a:rPr lang="zh-CN" altLang="en-US" dirty="0"/>
              <a:t>其中</a:t>
            </a:r>
            <a:r>
              <a:rPr lang="en-US" altLang="zh-CN" dirty="0" err="1"/>
              <a:t>loopAdd</a:t>
            </a:r>
            <a:r>
              <a:rPr lang="en-US" altLang="zh-CN" dirty="0"/>
              <a:t>()</a:t>
            </a:r>
            <a:r>
              <a:rPr lang="zh-CN" altLang="en-US" dirty="0"/>
              <a:t>使用</a:t>
            </a:r>
            <a:r>
              <a:rPr lang="en-US" altLang="zh-CN" dirty="0" err="1"/>
              <a:t>setTimeout</a:t>
            </a:r>
            <a:r>
              <a:rPr lang="zh-CN" altLang="en-US" dirty="0"/>
              <a:t>来实现与其它函数的异步调用。</a:t>
            </a:r>
          </a:p>
        </p:txBody>
      </p:sp>
      <p:sp>
        <p:nvSpPr>
          <p:cNvPr id="28" name="流程图: 接点 27">
            <a:extLst>
              <a:ext uri="{FF2B5EF4-FFF2-40B4-BE49-F238E27FC236}">
                <a16:creationId xmlns:a16="http://schemas.microsoft.com/office/drawing/2014/main" id="{F276F7A7-82B0-4835-9886-B944E361C2E5}"/>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a:extLst>
              <a:ext uri="{FF2B5EF4-FFF2-40B4-BE49-F238E27FC236}">
                <a16:creationId xmlns:a16="http://schemas.microsoft.com/office/drawing/2014/main" id="{A16E8F3C-05E3-4EC8-AFC2-472E75F45832}"/>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771F0D80-353C-43B8-A438-95DF7049F2D9}"/>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a:extLst>
              <a:ext uri="{FF2B5EF4-FFF2-40B4-BE49-F238E27FC236}">
                <a16:creationId xmlns:a16="http://schemas.microsoft.com/office/drawing/2014/main" id="{40CAE780-E626-4D37-9AAA-29E0AF3E3FAC}"/>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a:extLst>
              <a:ext uri="{FF2B5EF4-FFF2-40B4-BE49-F238E27FC236}">
                <a16:creationId xmlns:a16="http://schemas.microsoft.com/office/drawing/2014/main" id="{49DEA7F0-50FC-4ABD-9925-C563569E2FED}"/>
              </a:ext>
            </a:extLst>
          </p:cNvPr>
          <p:cNvSpPr/>
          <p:nvPr/>
        </p:nvSpPr>
        <p:spPr>
          <a:xfrm>
            <a:off x="8051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a:extLst>
              <a:ext uri="{FF2B5EF4-FFF2-40B4-BE49-F238E27FC236}">
                <a16:creationId xmlns:a16="http://schemas.microsoft.com/office/drawing/2014/main" id="{2AF15F04-50EF-4C93-B9B7-82DA324649DD}"/>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a:extLst>
              <a:ext uri="{FF2B5EF4-FFF2-40B4-BE49-F238E27FC236}">
                <a16:creationId xmlns:a16="http://schemas.microsoft.com/office/drawing/2014/main" id="{7C9966BE-9BBD-4F93-8913-05243C4D1617}"/>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899FC5A0-E6CD-45E7-B9D0-2F5211F3C5C1}"/>
              </a:ext>
            </a:extLst>
          </p:cNvPr>
          <p:cNvSpPr/>
          <p:nvPr/>
        </p:nvSpPr>
        <p:spPr>
          <a:xfrm>
            <a:off x="1055077" y="5299099"/>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1B50A33-D94F-42F1-A465-FCEF1B3BAF10}"/>
              </a:ext>
            </a:extLst>
          </p:cNvPr>
          <p:cNvSpPr txBox="1"/>
          <p:nvPr/>
        </p:nvSpPr>
        <p:spPr>
          <a:xfrm>
            <a:off x="1306439" y="5161325"/>
            <a:ext cx="4464684" cy="369332"/>
          </a:xfrm>
          <a:prstGeom prst="rect">
            <a:avLst/>
          </a:prstGeom>
          <a:noFill/>
        </p:spPr>
        <p:txBody>
          <a:bodyPr wrap="none" rtlCol="0">
            <a:spAutoFit/>
          </a:bodyPr>
          <a:lstStyle/>
          <a:p>
            <a:r>
              <a:rPr lang="zh-CN" altLang="en-US" dirty="0"/>
              <a:t>红黑树类的编写 </a:t>
            </a:r>
            <a:r>
              <a:rPr lang="en-US" altLang="zh-CN" dirty="0"/>
              <a:t>—— </a:t>
            </a:r>
            <a:r>
              <a:rPr lang="zh-CN" altLang="en-US" dirty="0"/>
              <a:t>就是模拟红黑树插入</a:t>
            </a:r>
          </a:p>
        </p:txBody>
      </p:sp>
      <p:sp>
        <p:nvSpPr>
          <p:cNvPr id="39" name="流程图: 接点 38">
            <a:extLst>
              <a:ext uri="{FF2B5EF4-FFF2-40B4-BE49-F238E27FC236}">
                <a16:creationId xmlns:a16="http://schemas.microsoft.com/office/drawing/2014/main" id="{CA80E80C-9836-4420-AE80-51403CCD3CA8}"/>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999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核心代码 </a:t>
            </a:r>
            <a:r>
              <a:rPr lang="en-US" altLang="zh-CN" i="1" dirty="0">
                <a:solidFill>
                  <a:schemeClr val="bg1"/>
                </a:solidFill>
              </a:rPr>
              <a:t>—— “</a:t>
            </a:r>
            <a:r>
              <a:rPr lang="zh-CN" altLang="en-US" i="1" dirty="0">
                <a:solidFill>
                  <a:schemeClr val="bg1"/>
                </a:solidFill>
              </a:rPr>
              <a:t>后端</a:t>
            </a:r>
            <a:r>
              <a:rPr lang="en-US" altLang="zh-CN" i="1" dirty="0">
                <a:solidFill>
                  <a:schemeClr val="bg1"/>
                </a:solidFill>
              </a:rPr>
              <a:t>”</a:t>
            </a:r>
            <a:endParaRPr lang="zh-CN" altLang="en-US" i="1" dirty="0">
              <a:solidFill>
                <a:schemeClr val="bg1"/>
              </a:solidFill>
            </a:endParaRP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4414991" cy="369332"/>
          </a:xfrm>
          <a:prstGeom prst="rect">
            <a:avLst/>
          </a:prstGeom>
          <a:noFill/>
        </p:spPr>
        <p:txBody>
          <a:bodyPr wrap="none" rtlCol="0">
            <a:spAutoFit/>
          </a:bodyPr>
          <a:lstStyle/>
          <a:p>
            <a:r>
              <a:rPr lang="zh-CN" altLang="en-US" dirty="0"/>
              <a:t>关于</a:t>
            </a:r>
            <a:r>
              <a:rPr lang="en-US" altLang="zh-CN" dirty="0" err="1"/>
              <a:t>setTimeout</a:t>
            </a:r>
            <a:r>
              <a:rPr lang="zh-CN" altLang="en-US" dirty="0"/>
              <a:t>的异步 </a:t>
            </a:r>
            <a:r>
              <a:rPr lang="en-US" altLang="zh-CN" dirty="0"/>
              <a:t>—— </a:t>
            </a:r>
            <a:r>
              <a:rPr lang="zh-CN" altLang="en-US" dirty="0"/>
              <a:t>上课老师讲的</a:t>
            </a:r>
          </a:p>
        </p:txBody>
      </p:sp>
      <p:sp>
        <p:nvSpPr>
          <p:cNvPr id="2" name="文本框 1">
            <a:extLst>
              <a:ext uri="{FF2B5EF4-FFF2-40B4-BE49-F238E27FC236}">
                <a16:creationId xmlns:a16="http://schemas.microsoft.com/office/drawing/2014/main" id="{9FA6AA74-7207-4D26-BB1A-7C0BFFB14218}"/>
              </a:ext>
            </a:extLst>
          </p:cNvPr>
          <p:cNvSpPr txBox="1"/>
          <p:nvPr/>
        </p:nvSpPr>
        <p:spPr>
          <a:xfrm>
            <a:off x="1306439" y="2683434"/>
            <a:ext cx="8500949" cy="2862322"/>
          </a:xfrm>
          <a:prstGeom prst="rect">
            <a:avLst/>
          </a:prstGeom>
          <a:noFill/>
        </p:spPr>
        <p:txBody>
          <a:bodyPr wrap="square" rtlCol="0">
            <a:spAutoFit/>
          </a:bodyPr>
          <a:lstStyle/>
          <a:p>
            <a:r>
              <a:rPr lang="zh-CN" altLang="en-US" dirty="0"/>
              <a:t>同步和异步操作的区别就是是否阻碍后续代码的执行。</a:t>
            </a:r>
          </a:p>
          <a:p>
            <a:r>
              <a:rPr lang="zh-CN" altLang="en-US" dirty="0"/>
              <a:t>同步任务是那些没有被引擎挂起、在主线程上排队执行的任务。只有前一个任务执行完毕，才能执行后一个任务。</a:t>
            </a:r>
          </a:p>
          <a:p>
            <a:r>
              <a:rPr lang="zh-CN" altLang="en-US" dirty="0"/>
              <a:t>异步任务是那些被引擎放在一边，不进入主线程、而进入任务队列的任务。只有引擎认为某个异步任务可以执行了（比如 </a:t>
            </a:r>
            <a:r>
              <a:rPr lang="en-US" altLang="zh-CN" dirty="0"/>
              <a:t>Ajax </a:t>
            </a:r>
            <a:r>
              <a:rPr lang="zh-CN" altLang="en-US" dirty="0"/>
              <a:t>操作从服务器得到了结果）</a:t>
            </a:r>
            <a:r>
              <a:rPr lang="en-US" altLang="zh-CN" dirty="0"/>
              <a:t>【</a:t>
            </a:r>
            <a:r>
              <a:rPr lang="zh-CN" altLang="en-US" dirty="0"/>
              <a:t>发布订阅</a:t>
            </a:r>
            <a:r>
              <a:rPr lang="en-US" altLang="zh-CN" dirty="0"/>
              <a:t>】</a:t>
            </a:r>
            <a:r>
              <a:rPr lang="zh-CN" altLang="en-US" dirty="0"/>
              <a:t>，该任务（采用回调函数的形式）才会进入主线程执行。排在异步任务后面的代码，不用等待异步任务结束会马上运行，也就是说，异步任务不具有“堵塞”效应。</a:t>
            </a:r>
            <a:br>
              <a:rPr lang="zh-CN" altLang="en-US" dirty="0"/>
            </a:br>
            <a:br>
              <a:rPr lang="zh-CN" altLang="en-US" dirty="0"/>
            </a:br>
            <a:r>
              <a:rPr lang="zh-CN" altLang="en-US" dirty="0"/>
              <a:t>在</a:t>
            </a:r>
            <a:r>
              <a:rPr lang="en-US" altLang="zh-CN" dirty="0" err="1"/>
              <a:t>setTimeout</a:t>
            </a:r>
            <a:r>
              <a:rPr lang="zh-CN" altLang="en-US" dirty="0"/>
              <a:t>的执行形式上来看，</a:t>
            </a:r>
            <a:r>
              <a:rPr lang="en-US" altLang="zh-CN" dirty="0" err="1"/>
              <a:t>setTimeout</a:t>
            </a:r>
            <a:r>
              <a:rPr lang="zh-CN" altLang="en-US" dirty="0"/>
              <a:t>是不会阻碍其后续代码的执行的。所以可以理解为</a:t>
            </a:r>
            <a:r>
              <a:rPr lang="en-US" altLang="zh-CN" dirty="0" err="1"/>
              <a:t>setTimeout</a:t>
            </a:r>
            <a:r>
              <a:rPr lang="zh-CN" altLang="en-US" dirty="0"/>
              <a:t>是异步操作。</a:t>
            </a:r>
          </a:p>
        </p:txBody>
      </p:sp>
      <p:sp>
        <p:nvSpPr>
          <p:cNvPr id="27" name="流程图: 接点 26">
            <a:extLst>
              <a:ext uri="{FF2B5EF4-FFF2-40B4-BE49-F238E27FC236}">
                <a16:creationId xmlns:a16="http://schemas.microsoft.com/office/drawing/2014/main" id="{E6AE1136-828D-4094-AB8E-0095DDD1F2D9}"/>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接点 27">
            <a:extLst>
              <a:ext uri="{FF2B5EF4-FFF2-40B4-BE49-F238E27FC236}">
                <a16:creationId xmlns:a16="http://schemas.microsoft.com/office/drawing/2014/main" id="{D0256D17-54E6-4D0B-AF17-54445E3C10E7}"/>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接点 28">
            <a:extLst>
              <a:ext uri="{FF2B5EF4-FFF2-40B4-BE49-F238E27FC236}">
                <a16:creationId xmlns:a16="http://schemas.microsoft.com/office/drawing/2014/main" id="{CD844C47-F6A2-42CC-A2A8-D3ADD82EAAFC}"/>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58895AA0-35FF-452B-8B5A-B7B6794189CA}"/>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接点 32">
            <a:extLst>
              <a:ext uri="{FF2B5EF4-FFF2-40B4-BE49-F238E27FC236}">
                <a16:creationId xmlns:a16="http://schemas.microsoft.com/office/drawing/2014/main" id="{7AB35D0A-9F82-41D6-8F5F-64202DE5F3A7}"/>
              </a:ext>
            </a:extLst>
          </p:cNvPr>
          <p:cNvSpPr/>
          <p:nvPr/>
        </p:nvSpPr>
        <p:spPr>
          <a:xfrm>
            <a:off x="8051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接点 33">
            <a:extLst>
              <a:ext uri="{FF2B5EF4-FFF2-40B4-BE49-F238E27FC236}">
                <a16:creationId xmlns:a16="http://schemas.microsoft.com/office/drawing/2014/main" id="{BF9CABB7-658A-4F70-9E16-AAD4340B99A4}"/>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接点 34">
            <a:extLst>
              <a:ext uri="{FF2B5EF4-FFF2-40B4-BE49-F238E27FC236}">
                <a16:creationId xmlns:a16="http://schemas.microsoft.com/office/drawing/2014/main" id="{4AF40834-9924-4671-BB94-272E56DAD553}"/>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接点 35">
            <a:extLst>
              <a:ext uri="{FF2B5EF4-FFF2-40B4-BE49-F238E27FC236}">
                <a16:creationId xmlns:a16="http://schemas.microsoft.com/office/drawing/2014/main" id="{0AA054E9-15B7-4750-AEAF-581989812973}"/>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280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源代码</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1107996" cy="369332"/>
          </a:xfrm>
          <a:prstGeom prst="rect">
            <a:avLst/>
          </a:prstGeom>
          <a:noFill/>
        </p:spPr>
        <p:txBody>
          <a:bodyPr wrap="none" rtlCol="0">
            <a:spAutoFit/>
          </a:bodyPr>
          <a:lstStyle/>
          <a:p>
            <a:r>
              <a:rPr lang="zh-CN" altLang="en-US" dirty="0"/>
              <a:t>看看源码</a:t>
            </a:r>
          </a:p>
        </p:txBody>
      </p:sp>
      <p:sp>
        <p:nvSpPr>
          <p:cNvPr id="2" name="文本框 1">
            <a:extLst>
              <a:ext uri="{FF2B5EF4-FFF2-40B4-BE49-F238E27FC236}">
                <a16:creationId xmlns:a16="http://schemas.microsoft.com/office/drawing/2014/main" id="{B955710B-2D43-4830-9DCF-16774CA4C687}"/>
              </a:ext>
            </a:extLst>
          </p:cNvPr>
          <p:cNvSpPr txBox="1"/>
          <p:nvPr/>
        </p:nvSpPr>
        <p:spPr>
          <a:xfrm>
            <a:off x="1436077" y="2725615"/>
            <a:ext cx="1338828" cy="369332"/>
          </a:xfrm>
          <a:prstGeom prst="rect">
            <a:avLst/>
          </a:prstGeom>
          <a:noFill/>
        </p:spPr>
        <p:txBody>
          <a:bodyPr wrap="none" rtlCol="0">
            <a:spAutoFit/>
          </a:bodyPr>
          <a:lstStyle/>
          <a:p>
            <a:r>
              <a:rPr lang="zh-CN" altLang="en-US" dirty="0"/>
              <a:t>异步信号量</a:t>
            </a:r>
          </a:p>
        </p:txBody>
      </p:sp>
      <p:sp>
        <p:nvSpPr>
          <p:cNvPr id="27" name="椭圆 26">
            <a:extLst>
              <a:ext uri="{FF2B5EF4-FFF2-40B4-BE49-F238E27FC236}">
                <a16:creationId xmlns:a16="http://schemas.microsoft.com/office/drawing/2014/main" id="{2C11594C-B4A8-4F02-9FA7-BAA1DEAF5AF8}"/>
              </a:ext>
            </a:extLst>
          </p:cNvPr>
          <p:cNvSpPr/>
          <p:nvPr/>
        </p:nvSpPr>
        <p:spPr>
          <a:xfrm>
            <a:off x="1246983" y="2848275"/>
            <a:ext cx="118911" cy="124012"/>
          </a:xfrm>
          <a:prstGeom prst="ellipse">
            <a:avLst/>
          </a:prstGeom>
          <a:solidFill>
            <a:srgbClr val="F2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0A88BB4-9DAF-4864-A31B-795D685F4ECB}"/>
              </a:ext>
            </a:extLst>
          </p:cNvPr>
          <p:cNvSpPr txBox="1"/>
          <p:nvPr/>
        </p:nvSpPr>
        <p:spPr>
          <a:xfrm>
            <a:off x="1436077" y="3891574"/>
            <a:ext cx="2031325" cy="369332"/>
          </a:xfrm>
          <a:prstGeom prst="rect">
            <a:avLst/>
          </a:prstGeom>
          <a:noFill/>
        </p:spPr>
        <p:txBody>
          <a:bodyPr wrap="none" rtlCol="0">
            <a:spAutoFit/>
          </a:bodyPr>
          <a:lstStyle/>
          <a:p>
            <a:r>
              <a:rPr lang="zh-CN" altLang="en-US" dirty="0"/>
              <a:t>如何展现动态过程</a:t>
            </a:r>
          </a:p>
        </p:txBody>
      </p:sp>
      <p:sp>
        <p:nvSpPr>
          <p:cNvPr id="29" name="椭圆 28">
            <a:extLst>
              <a:ext uri="{FF2B5EF4-FFF2-40B4-BE49-F238E27FC236}">
                <a16:creationId xmlns:a16="http://schemas.microsoft.com/office/drawing/2014/main" id="{2AE50369-04A3-484E-B2E1-FE99A0AEB38C}"/>
              </a:ext>
            </a:extLst>
          </p:cNvPr>
          <p:cNvSpPr/>
          <p:nvPr/>
        </p:nvSpPr>
        <p:spPr>
          <a:xfrm>
            <a:off x="1246983" y="4014234"/>
            <a:ext cx="118911" cy="124012"/>
          </a:xfrm>
          <a:prstGeom prst="ellipse">
            <a:avLst/>
          </a:prstGeom>
          <a:solidFill>
            <a:srgbClr val="F2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接点 30">
            <a:extLst>
              <a:ext uri="{FF2B5EF4-FFF2-40B4-BE49-F238E27FC236}">
                <a16:creationId xmlns:a16="http://schemas.microsoft.com/office/drawing/2014/main" id="{33E12047-145C-493D-BAD0-D20783713498}"/>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835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EB45AD-92AE-4408-9CBB-C06719C8D796}"/>
              </a:ext>
            </a:extLst>
          </p:cNvPr>
          <p:cNvSpPr/>
          <p:nvPr/>
        </p:nvSpPr>
        <p:spPr>
          <a:xfrm>
            <a:off x="0" y="392723"/>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1" name="矩形 10">
            <a:extLst>
              <a:ext uri="{FF2B5EF4-FFF2-40B4-BE49-F238E27FC236}">
                <a16:creationId xmlns:a16="http://schemas.microsoft.com/office/drawing/2014/main" id="{E8D42275-5595-47D9-9C97-E00572AB4926}"/>
              </a:ext>
            </a:extLst>
          </p:cNvPr>
          <p:cNvSpPr/>
          <p:nvPr/>
        </p:nvSpPr>
        <p:spPr>
          <a:xfrm>
            <a:off x="0" y="6465277"/>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i="1" dirty="0"/>
              <a:t>Web</a:t>
            </a:r>
            <a:r>
              <a:rPr lang="zh-CN" altLang="en-US" i="1" dirty="0"/>
              <a:t>课程大作业 </a:t>
            </a:r>
            <a:r>
              <a:rPr lang="en-US" altLang="zh-CN" i="1" dirty="0"/>
              <a:t>—— </a:t>
            </a:r>
            <a:r>
              <a:rPr lang="zh-CN" altLang="en-US" i="1" dirty="0"/>
              <a:t>红黑树动态可视化</a:t>
            </a:r>
            <a:endParaRPr lang="zh-CN" altLang="en-US" sz="4400" i="1" dirty="0">
              <a:solidFill>
                <a:schemeClr val="bg1"/>
              </a:solidFill>
            </a:endParaRPr>
          </a:p>
        </p:txBody>
      </p:sp>
      <p:sp>
        <p:nvSpPr>
          <p:cNvPr id="12" name="矩形 11">
            <a:extLst>
              <a:ext uri="{FF2B5EF4-FFF2-40B4-BE49-F238E27FC236}">
                <a16:creationId xmlns:a16="http://schemas.microsoft.com/office/drawing/2014/main" id="{80C30714-03B5-4511-B969-688166456E11}"/>
              </a:ext>
            </a:extLst>
          </p:cNvPr>
          <p:cNvSpPr/>
          <p:nvPr/>
        </p:nvSpPr>
        <p:spPr>
          <a:xfrm>
            <a:off x="0" y="6230815"/>
            <a:ext cx="12192000" cy="240323"/>
          </a:xfrm>
          <a:prstGeom prst="rect">
            <a:avLst/>
          </a:prstGeom>
          <a:solidFill>
            <a:srgbClr val="8B001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i="1" dirty="0">
                <a:solidFill>
                  <a:schemeClr val="bg1"/>
                </a:solidFill>
              </a:rPr>
              <a:t>陈首翱</a:t>
            </a:r>
            <a:r>
              <a:rPr lang="en-US" altLang="zh-CN" sz="1600" i="1" dirty="0">
                <a:solidFill>
                  <a:schemeClr val="bg1"/>
                </a:solidFill>
              </a:rPr>
              <a:t> @ web</a:t>
            </a:r>
            <a:r>
              <a:rPr lang="zh-CN" altLang="en-US" sz="1600" i="1" dirty="0">
                <a:solidFill>
                  <a:schemeClr val="bg1"/>
                </a:solidFill>
              </a:rPr>
              <a:t>课程报告</a:t>
            </a:r>
            <a:r>
              <a:rPr lang="en-US" altLang="zh-CN" sz="1600" i="1" dirty="0">
                <a:solidFill>
                  <a:schemeClr val="bg1"/>
                </a:solidFill>
              </a:rPr>
              <a:t>      2021.12.23</a:t>
            </a:r>
            <a:endParaRPr lang="zh-CN" altLang="en-US" sz="1600" i="1" dirty="0">
              <a:solidFill>
                <a:schemeClr val="bg1"/>
              </a:solidFill>
            </a:endParaRPr>
          </a:p>
        </p:txBody>
      </p:sp>
      <p:sp>
        <p:nvSpPr>
          <p:cNvPr id="9" name="矩形 8">
            <a:extLst>
              <a:ext uri="{FF2B5EF4-FFF2-40B4-BE49-F238E27FC236}">
                <a16:creationId xmlns:a16="http://schemas.microsoft.com/office/drawing/2014/main" id="{B1D2EC5C-5B12-4AC9-A47D-A1175AF0D104}"/>
              </a:ext>
            </a:extLst>
          </p:cNvPr>
          <p:cNvSpPr/>
          <p:nvPr/>
        </p:nvSpPr>
        <p:spPr>
          <a:xfrm>
            <a:off x="0" y="627185"/>
            <a:ext cx="12192000" cy="554892"/>
          </a:xfrm>
          <a:prstGeom prst="rect">
            <a:avLst/>
          </a:prstGeom>
          <a:solidFill>
            <a:srgbClr val="B53D3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i="1" dirty="0">
                <a:solidFill>
                  <a:schemeClr val="bg1"/>
                </a:solidFill>
              </a:rPr>
              <a:t>看看效果</a:t>
            </a:r>
          </a:p>
        </p:txBody>
      </p:sp>
      <p:sp>
        <p:nvSpPr>
          <p:cNvPr id="16" name="椭圆 15">
            <a:extLst>
              <a:ext uri="{FF2B5EF4-FFF2-40B4-BE49-F238E27FC236}">
                <a16:creationId xmlns:a16="http://schemas.microsoft.com/office/drawing/2014/main" id="{45793BEF-F301-45E9-A457-B9841FD885D8}"/>
              </a:ext>
            </a:extLst>
          </p:cNvPr>
          <p:cNvSpPr/>
          <p:nvPr/>
        </p:nvSpPr>
        <p:spPr>
          <a:xfrm>
            <a:off x="113553" y="143435"/>
            <a:ext cx="95624" cy="10349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16">
            <a:extLst>
              <a:ext uri="{FF2B5EF4-FFF2-40B4-BE49-F238E27FC236}">
                <a16:creationId xmlns:a16="http://schemas.microsoft.com/office/drawing/2014/main" id="{44E565C7-5B3A-4321-B035-0F3FA9387591}"/>
              </a:ext>
            </a:extLst>
          </p:cNvPr>
          <p:cNvSpPr/>
          <p:nvPr/>
        </p:nvSpPr>
        <p:spPr>
          <a:xfrm>
            <a:off x="1639721" y="132323"/>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B6E39CF-6CAF-4236-AEB5-94CD96D500A7}"/>
              </a:ext>
            </a:extLst>
          </p:cNvPr>
          <p:cNvSpPr/>
          <p:nvPr/>
        </p:nvSpPr>
        <p:spPr>
          <a:xfrm>
            <a:off x="0" y="0"/>
            <a:ext cx="12192000" cy="392723"/>
          </a:xfrm>
          <a:prstGeom prst="rect">
            <a:avLst/>
          </a:prstGeom>
          <a:solidFill>
            <a:srgbClr val="460009"/>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00" dirty="0">
              <a:solidFill>
                <a:schemeClr val="bg1"/>
              </a:solidFill>
            </a:endParaRPr>
          </a:p>
        </p:txBody>
      </p:sp>
      <p:sp>
        <p:nvSpPr>
          <p:cNvPr id="20" name="流程图: 接点 19">
            <a:extLst>
              <a:ext uri="{FF2B5EF4-FFF2-40B4-BE49-F238E27FC236}">
                <a16:creationId xmlns:a16="http://schemas.microsoft.com/office/drawing/2014/main" id="{C922A49D-1977-4BE4-A52B-E120832E2CB6}"/>
              </a:ext>
            </a:extLst>
          </p:cNvPr>
          <p:cNvSpPr/>
          <p:nvPr/>
        </p:nvSpPr>
        <p:spPr>
          <a:xfrm>
            <a:off x="214712" y="142362"/>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20">
            <a:extLst>
              <a:ext uri="{FF2B5EF4-FFF2-40B4-BE49-F238E27FC236}">
                <a16:creationId xmlns:a16="http://schemas.microsoft.com/office/drawing/2014/main" id="{0E0FFAE2-C28B-4B9A-80AB-528CC75DAE7C}"/>
              </a:ext>
            </a:extLst>
          </p:cNvPr>
          <p:cNvSpPr/>
          <p:nvPr/>
        </p:nvSpPr>
        <p:spPr>
          <a:xfrm>
            <a:off x="3623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接点 21">
            <a:extLst>
              <a:ext uri="{FF2B5EF4-FFF2-40B4-BE49-F238E27FC236}">
                <a16:creationId xmlns:a16="http://schemas.microsoft.com/office/drawing/2014/main" id="{6486184B-9DFF-4A00-A61F-011E1DF81DA7}"/>
              </a:ext>
            </a:extLst>
          </p:cNvPr>
          <p:cNvSpPr/>
          <p:nvPr/>
        </p:nvSpPr>
        <p:spPr>
          <a:xfrm>
            <a:off x="5099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接点 22">
            <a:extLst>
              <a:ext uri="{FF2B5EF4-FFF2-40B4-BE49-F238E27FC236}">
                <a16:creationId xmlns:a16="http://schemas.microsoft.com/office/drawing/2014/main" id="{9F77FCE4-D267-4F13-8889-7608F4820003}"/>
              </a:ext>
            </a:extLst>
          </p:cNvPr>
          <p:cNvSpPr/>
          <p:nvPr/>
        </p:nvSpPr>
        <p:spPr>
          <a:xfrm>
            <a:off x="6575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接点 23">
            <a:extLst>
              <a:ext uri="{FF2B5EF4-FFF2-40B4-BE49-F238E27FC236}">
                <a16:creationId xmlns:a16="http://schemas.microsoft.com/office/drawing/2014/main" id="{43F7E76C-F362-45D9-A2F4-06B6171F2BCB}"/>
              </a:ext>
            </a:extLst>
          </p:cNvPr>
          <p:cNvSpPr/>
          <p:nvPr/>
        </p:nvSpPr>
        <p:spPr>
          <a:xfrm>
            <a:off x="8051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接点 24">
            <a:extLst>
              <a:ext uri="{FF2B5EF4-FFF2-40B4-BE49-F238E27FC236}">
                <a16:creationId xmlns:a16="http://schemas.microsoft.com/office/drawing/2014/main" id="{10233A9F-47D8-45DE-AC24-15B71EC0669C}"/>
              </a:ext>
            </a:extLst>
          </p:cNvPr>
          <p:cNvSpPr/>
          <p:nvPr/>
        </p:nvSpPr>
        <p:spPr>
          <a:xfrm>
            <a:off x="952712" y="142361"/>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接点 25">
            <a:extLst>
              <a:ext uri="{FF2B5EF4-FFF2-40B4-BE49-F238E27FC236}">
                <a16:creationId xmlns:a16="http://schemas.microsoft.com/office/drawing/2014/main" id="{101452D9-E881-44E7-9A25-EB3B700FFAFD}"/>
              </a:ext>
            </a:extLst>
          </p:cNvPr>
          <p:cNvSpPr/>
          <p:nvPr/>
        </p:nvSpPr>
        <p:spPr>
          <a:xfrm>
            <a:off x="1100312" y="142361"/>
            <a:ext cx="108000" cy="108000"/>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D361DD08-75CE-43CE-9174-74442FDECBCA}"/>
              </a:ext>
            </a:extLst>
          </p:cNvPr>
          <p:cNvSpPr/>
          <p:nvPr/>
        </p:nvSpPr>
        <p:spPr>
          <a:xfrm>
            <a:off x="1055077" y="2033953"/>
            <a:ext cx="140677" cy="93785"/>
          </a:xfrm>
          <a:prstGeom prst="rect">
            <a:avLst/>
          </a:prstGeom>
          <a:solidFill>
            <a:srgbClr val="BA385D"/>
          </a:solidFill>
          <a:ln>
            <a:solidFill>
              <a:srgbClr val="BA38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F297D70-9930-4C01-83A6-C50DABE9CA18}"/>
              </a:ext>
            </a:extLst>
          </p:cNvPr>
          <p:cNvSpPr txBox="1"/>
          <p:nvPr/>
        </p:nvSpPr>
        <p:spPr>
          <a:xfrm>
            <a:off x="1306439" y="1896179"/>
            <a:ext cx="1107996" cy="369332"/>
          </a:xfrm>
          <a:prstGeom prst="rect">
            <a:avLst/>
          </a:prstGeom>
          <a:noFill/>
        </p:spPr>
        <p:txBody>
          <a:bodyPr wrap="none" rtlCol="0">
            <a:spAutoFit/>
          </a:bodyPr>
          <a:lstStyle/>
          <a:p>
            <a:r>
              <a:rPr lang="zh-CN" altLang="en-US" dirty="0"/>
              <a:t>运行运行</a:t>
            </a:r>
          </a:p>
        </p:txBody>
      </p:sp>
      <p:sp>
        <p:nvSpPr>
          <p:cNvPr id="18" name="流程图: 接点 17">
            <a:extLst>
              <a:ext uri="{FF2B5EF4-FFF2-40B4-BE49-F238E27FC236}">
                <a16:creationId xmlns:a16="http://schemas.microsoft.com/office/drawing/2014/main" id="{DFADD29A-2A27-424B-9BB8-D9279598C31A}"/>
              </a:ext>
            </a:extLst>
          </p:cNvPr>
          <p:cNvSpPr/>
          <p:nvPr/>
        </p:nvSpPr>
        <p:spPr>
          <a:xfrm>
            <a:off x="1252439" y="148360"/>
            <a:ext cx="108000" cy="108000"/>
          </a:xfrm>
          <a:prstGeom prst="flowChartConnector">
            <a:avLst/>
          </a:prstGeom>
          <a:solidFill>
            <a:srgbClr val="4600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33459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764</Words>
  <Application>Microsoft Office PowerPoint</Application>
  <PresentationFormat>宽屏</PresentationFormat>
  <Paragraphs>70</Paragraphs>
  <Slides>10</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chenshouao@foxmail.com</dc:creator>
  <cp:lastModifiedBy>HXC</cp:lastModifiedBy>
  <cp:revision>282</cp:revision>
  <dcterms:created xsi:type="dcterms:W3CDTF">2021-12-12T12:58:29Z</dcterms:created>
  <dcterms:modified xsi:type="dcterms:W3CDTF">2021-12-23T04:18:41Z</dcterms:modified>
</cp:coreProperties>
</file>