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Source Code Pro"/>
      <p:regular r:id="rId29"/>
      <p:bold r:id="rId30"/>
      <p:italic r:id="rId31"/>
      <p:boldItalic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51E58A-5CB6-4903-837B-165CE08BFFA2}">
  <a:tblStyle styleId="{0051E58A-5CB6-4903-837B-165CE08BFFA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5.xml"/><Relationship Id="rId33" Type="http://schemas.openxmlformats.org/officeDocument/2006/relationships/font" Target="fonts/Oswald-regular.fntdata"/><Relationship Id="rId10" Type="http://schemas.openxmlformats.org/officeDocument/2006/relationships/slide" Target="slides/slide4.xml"/><Relationship Id="rId32" Type="http://schemas.openxmlformats.org/officeDocument/2006/relationships/font" Target="fonts/SourceCodePro-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b1edfc31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b1edfc31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Joaquin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8f8fed3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8f8fed3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4482e6eb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482e6eb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8e8fdeb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8e8fdebf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5f7d43d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5f7d43d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b250d3b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b250d3b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8e19d74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8e19d7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8e19d74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8e19d74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8e19d74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8e19d74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5f38c7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5f38c7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b1edfc31a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b1edfc31a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b1edfc31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b1edfc31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Joaquin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4482e6e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4482e6e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Pearl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b1edfc31a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b1edfc31a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b1edfc31a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b1edfc31a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b1edfc31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b1edfc31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Pearl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b250d3b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b250d3b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Pearl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8e19d74a3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8e19d74a3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Pearl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b250d3b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b250d3b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Pearl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8e19d74a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8e19d74a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Joaquin &amp; Sue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4482e6e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482e6e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Joaquin &amp; Sue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1edfc31a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1edfc31a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Joaquin &amp; Sue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Project</a:t>
            </a:r>
            <a:endParaRPr/>
          </a:p>
        </p:txBody>
      </p:sp>
      <p:sp>
        <p:nvSpPr>
          <p:cNvPr id="63" name="Google Shape;63;p13"/>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machine learning to predict wine quality</a:t>
            </a:r>
            <a:endParaRPr/>
          </a:p>
        </p:txBody>
      </p:sp>
      <p:sp>
        <p:nvSpPr>
          <p:cNvPr id="64" name="Google Shape;64;p13"/>
          <p:cNvSpPr txBox="1"/>
          <p:nvPr>
            <p:ph idx="2" type="body"/>
          </p:nvPr>
        </p:nvSpPr>
        <p:spPr>
          <a:xfrm>
            <a:off x="4816100" y="724200"/>
            <a:ext cx="41958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University of Minnesota Data Visualization and Analytics Bootcamp - Cohort #4</a:t>
            </a:r>
            <a:endParaRPr sz="1400"/>
          </a:p>
          <a:p>
            <a:pPr indent="0" lvl="0" marL="0" rtl="0" algn="l">
              <a:spcBef>
                <a:spcPts val="1600"/>
              </a:spcBef>
              <a:spcAft>
                <a:spcPts val="1600"/>
              </a:spcAft>
              <a:buNone/>
            </a:pPr>
            <a:r>
              <a:rPr lang="en" sz="1400"/>
              <a:t>Members: Y</a:t>
            </a:r>
            <a:r>
              <a:rPr lang="en" sz="1400"/>
              <a:t>ue Cheng, William Oliver, Sue Vang, Davis Oberle, Joaquin Valdes, Shoua Chang</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121" name="Google Shape;121;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SVM determines the "best" line to divide data points, which is the line that leaves the biggest gap between itself and the points = maximum margin hyperplane</a:t>
            </a:r>
            <a:endParaRPr/>
          </a:p>
        </p:txBody>
      </p:sp>
      <p:pic>
        <p:nvPicPr>
          <p:cNvPr id="122" name="Google Shape;122;p22"/>
          <p:cNvPicPr preferRelativeResize="0"/>
          <p:nvPr/>
        </p:nvPicPr>
        <p:blipFill>
          <a:blip r:embed="rId3">
            <a:alphaModFix/>
          </a:blip>
          <a:stretch>
            <a:fillRect/>
          </a:stretch>
        </p:blipFill>
        <p:spPr>
          <a:xfrm>
            <a:off x="4572000" y="3641963"/>
            <a:ext cx="4362450" cy="1343025"/>
          </a:xfrm>
          <a:prstGeom prst="rect">
            <a:avLst/>
          </a:prstGeom>
          <a:noFill/>
          <a:ln>
            <a:noFill/>
          </a:ln>
        </p:spPr>
      </p:pic>
      <p:pic>
        <p:nvPicPr>
          <p:cNvPr id="123" name="Google Shape;123;p22"/>
          <p:cNvPicPr preferRelativeResize="0"/>
          <p:nvPr/>
        </p:nvPicPr>
        <p:blipFill>
          <a:blip r:embed="rId4">
            <a:alphaModFix/>
          </a:blip>
          <a:stretch>
            <a:fillRect/>
          </a:stretch>
        </p:blipFill>
        <p:spPr>
          <a:xfrm>
            <a:off x="311688" y="2666150"/>
            <a:ext cx="4562475"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29" name="Google Shape;129;p23"/>
          <p:cNvSpPr txBox="1"/>
          <p:nvPr>
            <p:ph idx="1" type="body"/>
          </p:nvPr>
        </p:nvSpPr>
        <p:spPr>
          <a:xfrm>
            <a:off x="311700" y="1342350"/>
            <a:ext cx="56658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highlight>
                  <a:srgbClr val="FFFFFF"/>
                </a:highlight>
              </a:rPr>
              <a:t>F</a:t>
            </a:r>
            <a:r>
              <a:rPr lang="en" sz="1300">
                <a:solidFill>
                  <a:srgbClr val="666666"/>
                </a:solidFill>
                <a:highlight>
                  <a:srgbClr val="FFFFFF"/>
                </a:highlight>
              </a:rPr>
              <a:t>lowchart-like diagram </a:t>
            </a:r>
            <a:r>
              <a:rPr lang="en" sz="1300">
                <a:solidFill>
                  <a:srgbClr val="000000"/>
                </a:solidFill>
                <a:highlight>
                  <a:srgbClr val="FFFFFF"/>
                </a:highlight>
              </a:rPr>
              <a:t>where each branch represents a choice between a number of alternatives, and each leaf represents a decision. </a:t>
            </a:r>
            <a:endParaRPr sz="1300">
              <a:solidFill>
                <a:srgbClr val="000000"/>
              </a:solidFill>
              <a:highlight>
                <a:srgbClr val="FFFFFF"/>
              </a:highlight>
            </a:endParaRPr>
          </a:p>
          <a:p>
            <a:pPr indent="0" lvl="0" marL="0" rtl="0" algn="l">
              <a:spcBef>
                <a:spcPts val="1600"/>
              </a:spcBef>
              <a:spcAft>
                <a:spcPts val="0"/>
              </a:spcAft>
              <a:buNone/>
            </a:pPr>
            <a:r>
              <a:rPr lang="en" sz="1300">
                <a:solidFill>
                  <a:srgbClr val="000000"/>
                </a:solidFill>
                <a:highlight>
                  <a:srgbClr val="FFFFFF"/>
                </a:highlight>
              </a:rPr>
              <a:t>Some of the benefits of using Decision Trees are:</a:t>
            </a:r>
            <a:endParaRPr sz="1300">
              <a:solidFill>
                <a:srgbClr val="000000"/>
              </a:solidFill>
              <a:highlight>
                <a:srgbClr val="FFFFFF"/>
              </a:highlight>
            </a:endParaRPr>
          </a:p>
          <a:p>
            <a:pPr indent="0" lvl="0" marL="0" rtl="0" algn="l">
              <a:spcBef>
                <a:spcPts val="1600"/>
              </a:spcBef>
              <a:spcAft>
                <a:spcPts val="0"/>
              </a:spcAft>
              <a:buNone/>
            </a:pPr>
            <a:r>
              <a:rPr lang="en" sz="1300">
                <a:solidFill>
                  <a:srgbClr val="000000"/>
                </a:solidFill>
                <a:highlight>
                  <a:srgbClr val="FFFFFF"/>
                </a:highlight>
              </a:rPr>
              <a:t>Typically, they are fairly straightforward to conceptualize than other models</a:t>
            </a:r>
            <a:endParaRPr sz="1300">
              <a:solidFill>
                <a:srgbClr val="000000"/>
              </a:solidFill>
              <a:highlight>
                <a:srgbClr val="FFFFFF"/>
              </a:highlight>
            </a:endParaRPr>
          </a:p>
          <a:p>
            <a:pPr indent="0" lvl="0" marL="0" rtl="0" algn="l">
              <a:spcBef>
                <a:spcPts val="1200"/>
              </a:spcBef>
              <a:spcAft>
                <a:spcPts val="0"/>
              </a:spcAft>
              <a:buNone/>
            </a:pPr>
            <a:r>
              <a:rPr lang="en" sz="1300">
                <a:solidFill>
                  <a:srgbClr val="000000"/>
                </a:solidFill>
                <a:highlight>
                  <a:srgbClr val="FFFFFF"/>
                </a:highlight>
              </a:rPr>
              <a:t>Decision Trees can handle both continuous and categorical variables.</a:t>
            </a:r>
            <a:endParaRPr sz="1300">
              <a:solidFill>
                <a:srgbClr val="000000"/>
              </a:solidFill>
              <a:highlight>
                <a:srgbClr val="FFFFFF"/>
              </a:highlight>
            </a:endParaRPr>
          </a:p>
          <a:p>
            <a:pPr indent="0" lvl="0" marL="0" rtl="0" algn="l">
              <a:spcBef>
                <a:spcPts val="1200"/>
              </a:spcBef>
              <a:spcAft>
                <a:spcPts val="0"/>
              </a:spcAft>
              <a:buNone/>
            </a:pPr>
            <a:r>
              <a:rPr lang="en" sz="1300">
                <a:solidFill>
                  <a:srgbClr val="000000"/>
                </a:solidFill>
                <a:highlight>
                  <a:srgbClr val="FFFFFF"/>
                </a:highlight>
              </a:rPr>
              <a:t>Decision trees require relatively little effort from users for data preparation.</a:t>
            </a:r>
            <a:endParaRPr sz="1300">
              <a:solidFill>
                <a:srgbClr val="000000"/>
              </a:solidFill>
              <a:highlight>
                <a:srgbClr val="FFFFFF"/>
              </a:highlight>
            </a:endParaRPr>
          </a:p>
          <a:p>
            <a:pPr indent="0" lvl="0" marL="0" rtl="0" algn="l">
              <a:spcBef>
                <a:spcPts val="1200"/>
              </a:spcBef>
              <a:spcAft>
                <a:spcPts val="0"/>
              </a:spcAft>
              <a:buNone/>
            </a:pPr>
            <a:r>
              <a:rPr lang="en" sz="1300">
                <a:solidFill>
                  <a:srgbClr val="000000"/>
                </a:solidFill>
                <a:highlight>
                  <a:srgbClr val="FFFFFF"/>
                </a:highlight>
              </a:rPr>
              <a:t>Decision Trees are usually robust to outliers and can handle them automatically.</a:t>
            </a:r>
            <a:endParaRPr sz="13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l">
              <a:spcBef>
                <a:spcPts val="1100"/>
              </a:spcBef>
              <a:spcAft>
                <a:spcPts val="0"/>
              </a:spcAft>
              <a:buNone/>
            </a:pPr>
            <a:r>
              <a:t/>
            </a:r>
            <a:endParaRPr sz="12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l">
              <a:spcBef>
                <a:spcPts val="1600"/>
              </a:spcBef>
              <a:spcAft>
                <a:spcPts val="1600"/>
              </a:spcAft>
              <a:buNone/>
            </a:pPr>
            <a:r>
              <a:t/>
            </a:r>
            <a:endParaRPr sz="1200">
              <a:solidFill>
                <a:srgbClr val="000000"/>
              </a:solidFill>
              <a:highlight>
                <a:srgbClr val="FFFFFF"/>
              </a:highlight>
            </a:endParaRPr>
          </a:p>
        </p:txBody>
      </p:sp>
      <p:pic>
        <p:nvPicPr>
          <p:cNvPr id="130" name="Google Shape;130;p23"/>
          <p:cNvPicPr preferRelativeResize="0"/>
          <p:nvPr/>
        </p:nvPicPr>
        <p:blipFill>
          <a:blip r:embed="rId3">
            <a:alphaModFix/>
          </a:blip>
          <a:stretch>
            <a:fillRect/>
          </a:stretch>
        </p:blipFill>
        <p:spPr>
          <a:xfrm>
            <a:off x="5977550" y="1106000"/>
            <a:ext cx="2722300" cy="338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 (cont’d)</a:t>
            </a:r>
            <a:endParaRPr/>
          </a:p>
        </p:txBody>
      </p:sp>
      <p:sp>
        <p:nvSpPr>
          <p:cNvPr id="136" name="Google Shape;136;p24"/>
          <p:cNvSpPr txBox="1"/>
          <p:nvPr>
            <p:ph idx="1" type="body"/>
          </p:nvPr>
        </p:nvSpPr>
        <p:spPr>
          <a:xfrm>
            <a:off x="311700" y="1286125"/>
            <a:ext cx="8520600" cy="3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highlight>
                  <a:schemeClr val="lt1"/>
                </a:highlight>
              </a:rPr>
              <a:t>There are t</a:t>
            </a:r>
            <a:r>
              <a:rPr lang="en" sz="1300">
                <a:solidFill>
                  <a:srgbClr val="000000"/>
                </a:solidFill>
                <a:highlight>
                  <a:schemeClr val="lt1"/>
                </a:highlight>
              </a:rPr>
              <a:t>wo Types of Decision Trees: Classification and Regression</a:t>
            </a:r>
            <a:endParaRPr sz="1300">
              <a:solidFill>
                <a:srgbClr val="000000"/>
              </a:solidFill>
              <a:highlight>
                <a:schemeClr val="lt1"/>
              </a:highlight>
            </a:endParaRPr>
          </a:p>
          <a:p>
            <a:pPr indent="0" lvl="0" marL="0" rtl="0" algn="l">
              <a:spcBef>
                <a:spcPts val="1600"/>
              </a:spcBef>
              <a:spcAft>
                <a:spcPts val="0"/>
              </a:spcAft>
              <a:buNone/>
            </a:pPr>
            <a:r>
              <a:rPr lang="en" sz="1300">
                <a:solidFill>
                  <a:srgbClr val="222222"/>
                </a:solidFill>
                <a:highlight>
                  <a:schemeClr val="lt1"/>
                </a:highlight>
              </a:rPr>
              <a:t>Classification Trees - </a:t>
            </a:r>
            <a:r>
              <a:rPr lang="en" sz="1300">
                <a:solidFill>
                  <a:srgbClr val="000000"/>
                </a:solidFill>
                <a:highlight>
                  <a:schemeClr val="lt1"/>
                </a:highlight>
              </a:rPr>
              <a:t>These are considered as the default kind of decision trees. They are used to separate a dataset into different classes based on the target variable. These are generally used when the target variable is categorical in nature (e.g., True or False)</a:t>
            </a:r>
            <a:endParaRPr sz="1300">
              <a:solidFill>
                <a:srgbClr val="000000"/>
              </a:solidFill>
              <a:highlight>
                <a:schemeClr val="lt1"/>
              </a:highlight>
            </a:endParaRPr>
          </a:p>
          <a:p>
            <a:pPr indent="0" lvl="0" marL="0" rtl="0" algn="l">
              <a:spcBef>
                <a:spcPts val="1100"/>
              </a:spcBef>
              <a:spcAft>
                <a:spcPts val="0"/>
              </a:spcAft>
              <a:buNone/>
            </a:pPr>
            <a:r>
              <a:rPr lang="en" sz="1300">
                <a:solidFill>
                  <a:srgbClr val="222222"/>
                </a:solidFill>
                <a:highlight>
                  <a:schemeClr val="lt1"/>
                </a:highlight>
              </a:rPr>
              <a:t>Regression Trees - These are used </a:t>
            </a:r>
            <a:r>
              <a:rPr lang="en" sz="1300">
                <a:solidFill>
                  <a:srgbClr val="000000"/>
                </a:solidFill>
                <a:highlight>
                  <a:schemeClr val="lt1"/>
                </a:highlight>
              </a:rPr>
              <a:t>when the target variable is continuous or numerical. These are generally used in predictive types of problems instead of classification.</a:t>
            </a:r>
            <a:endParaRPr sz="1300">
              <a:solidFill>
                <a:srgbClr val="000000"/>
              </a:solidFill>
              <a:highlight>
                <a:schemeClr val="lt1"/>
              </a:highlight>
            </a:endParaRPr>
          </a:p>
          <a:p>
            <a:pPr indent="0" lvl="0" marL="0" rtl="0" algn="l">
              <a:spcBef>
                <a:spcPts val="1100"/>
              </a:spcBef>
              <a:spcAft>
                <a:spcPts val="0"/>
              </a:spcAft>
              <a:buNone/>
            </a:pPr>
            <a:r>
              <a:rPr lang="en" sz="1300">
                <a:solidFill>
                  <a:srgbClr val="000000"/>
                </a:solidFill>
                <a:highlight>
                  <a:schemeClr val="lt1"/>
                </a:highlight>
              </a:rPr>
              <a:t>Unlike Classification Trees which places decisions into classes, Regression Trees decisions are determined by the strength of the relationship between one dependent (Target) variable and a series of independent (Predictor) variables. </a:t>
            </a:r>
            <a:endParaRPr sz="1300">
              <a:solidFill>
                <a:srgbClr val="000000"/>
              </a:solidFill>
              <a:highlight>
                <a:schemeClr val="lt1"/>
              </a:highlight>
            </a:endParaRPr>
          </a:p>
          <a:p>
            <a:pPr indent="0" lvl="0" marL="0" rtl="0" algn="l">
              <a:spcBef>
                <a:spcPts val="1100"/>
              </a:spcBef>
              <a:spcAft>
                <a:spcPts val="1600"/>
              </a:spcAft>
              <a:buNone/>
            </a:pPr>
            <a:r>
              <a:rPr lang="en" sz="1300">
                <a:solidFill>
                  <a:srgbClr val="000000"/>
                </a:solidFill>
                <a:highlight>
                  <a:schemeClr val="lt1"/>
                </a:highlight>
              </a:rPr>
              <a:t>Since our target variable (Quality) was numerical (Raw scores 3-9), the Regression Tree was chosen to predict the outcomes.  </a:t>
            </a:r>
            <a:endParaRPr sz="1300">
              <a:solidFill>
                <a:srgbClr val="000000"/>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 (cont’d)</a:t>
            </a:r>
            <a:endParaRPr/>
          </a:p>
        </p:txBody>
      </p:sp>
      <p:sp>
        <p:nvSpPr>
          <p:cNvPr id="142" name="Google Shape;142;p25"/>
          <p:cNvSpPr txBox="1"/>
          <p:nvPr>
            <p:ph idx="1" type="body"/>
          </p:nvPr>
        </p:nvSpPr>
        <p:spPr>
          <a:xfrm>
            <a:off x="311700" y="1400525"/>
            <a:ext cx="8520600" cy="3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Used train_test_split function, trained on .80 of feature variables and tested on remaining .20.</a:t>
            </a:r>
            <a:endParaRPr sz="1300"/>
          </a:p>
          <a:p>
            <a:pPr indent="0" lvl="0" marL="0" rtl="0" algn="l">
              <a:spcBef>
                <a:spcPts val="1600"/>
              </a:spcBef>
              <a:spcAft>
                <a:spcPts val="0"/>
              </a:spcAft>
              <a:buNone/>
            </a:pPr>
            <a:r>
              <a:rPr lang="en" sz="1300"/>
              <a:t>Used DecisionTreeRegressor function from Sklearn to build the tree. </a:t>
            </a:r>
            <a:endParaRPr sz="1300"/>
          </a:p>
          <a:p>
            <a:pPr indent="0" lvl="0" marL="0" rtl="0" algn="l">
              <a:spcBef>
                <a:spcPts val="1600"/>
              </a:spcBef>
              <a:spcAft>
                <a:spcPts val="0"/>
              </a:spcAft>
              <a:buNone/>
            </a:pPr>
            <a:r>
              <a:rPr lang="en" sz="1300"/>
              <a:t>Results: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300"/>
              <a:t>The Mean Absolute Error (MAE) simplest measure of forecast accuracy </a:t>
            </a:r>
            <a:endParaRPr sz="1300"/>
          </a:p>
          <a:p>
            <a:pPr indent="0" lvl="0" marL="0" rtl="0" algn="l">
              <a:spcBef>
                <a:spcPts val="1600"/>
              </a:spcBef>
              <a:spcAft>
                <a:spcPts val="1600"/>
              </a:spcAft>
              <a:buNone/>
            </a:pPr>
            <a:r>
              <a:rPr lang="en" sz="1300"/>
              <a:t>MAE is the average difference between the actual and predicted scores. Since our MAE of .47 is fairly small and less than 10 percent of the Mean (5.8), this means that our algorithm did a pretty good job at predicting quality scores.</a:t>
            </a:r>
            <a:endParaRPr sz="1300"/>
          </a:p>
        </p:txBody>
      </p:sp>
      <p:pic>
        <p:nvPicPr>
          <p:cNvPr id="143" name="Google Shape;143;p25"/>
          <p:cNvPicPr preferRelativeResize="0"/>
          <p:nvPr/>
        </p:nvPicPr>
        <p:blipFill>
          <a:blip r:embed="rId3">
            <a:alphaModFix/>
          </a:blip>
          <a:stretch>
            <a:fillRect/>
          </a:stretch>
        </p:blipFill>
        <p:spPr>
          <a:xfrm>
            <a:off x="185221" y="3103600"/>
            <a:ext cx="4445729" cy="31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a:t>
            </a:r>
            <a:endParaRPr/>
          </a:p>
        </p:txBody>
      </p:sp>
      <p:sp>
        <p:nvSpPr>
          <p:cNvPr id="149" name="Google Shape;149;p2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is a model made up of many decision trees, obtain prediction from each tree, and determine important features </a:t>
            </a:r>
            <a:endParaRPr/>
          </a:p>
          <a:p>
            <a:pPr indent="0" lvl="0" marL="0" rtl="0" algn="l">
              <a:spcBef>
                <a:spcPts val="1600"/>
              </a:spcBef>
              <a:spcAft>
                <a:spcPts val="1600"/>
              </a:spcAft>
              <a:buNone/>
            </a:pPr>
            <a:r>
              <a:rPr lang="en"/>
              <a:t>Avoids overfitting, which can be a problem with a single decision tree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pic>
        <p:nvPicPr>
          <p:cNvPr id="155" name="Google Shape;155;p27"/>
          <p:cNvPicPr preferRelativeResize="0"/>
          <p:nvPr/>
        </p:nvPicPr>
        <p:blipFill>
          <a:blip r:embed="rId3">
            <a:alphaModFix/>
          </a:blip>
          <a:stretch>
            <a:fillRect/>
          </a:stretch>
        </p:blipFill>
        <p:spPr>
          <a:xfrm>
            <a:off x="368375" y="3809425"/>
            <a:ext cx="3943440" cy="835600"/>
          </a:xfrm>
          <a:prstGeom prst="rect">
            <a:avLst/>
          </a:prstGeom>
          <a:noFill/>
          <a:ln>
            <a:noFill/>
          </a:ln>
        </p:spPr>
      </p:pic>
      <p:pic>
        <p:nvPicPr>
          <p:cNvPr id="156" name="Google Shape;156;p27"/>
          <p:cNvPicPr preferRelativeResize="0"/>
          <p:nvPr/>
        </p:nvPicPr>
        <p:blipFill>
          <a:blip r:embed="rId4">
            <a:alphaModFix/>
          </a:blip>
          <a:stretch>
            <a:fillRect/>
          </a:stretch>
        </p:blipFill>
        <p:spPr>
          <a:xfrm>
            <a:off x="392200" y="1765850"/>
            <a:ext cx="3992875" cy="891450"/>
          </a:xfrm>
          <a:prstGeom prst="rect">
            <a:avLst/>
          </a:prstGeom>
          <a:noFill/>
          <a:ln>
            <a:noFill/>
          </a:ln>
        </p:spPr>
      </p:pic>
      <p:sp>
        <p:nvSpPr>
          <p:cNvPr id="157" name="Google Shape;157;p27"/>
          <p:cNvSpPr txBox="1"/>
          <p:nvPr/>
        </p:nvSpPr>
        <p:spPr>
          <a:xfrm>
            <a:off x="412700" y="1389050"/>
            <a:ext cx="58278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White Wine Random Forest Score</a:t>
            </a:r>
            <a:endParaRPr>
              <a:latin typeface="Source Code Pro"/>
              <a:ea typeface="Source Code Pro"/>
              <a:cs typeface="Source Code Pro"/>
              <a:sym typeface="Source Code Pro"/>
            </a:endParaRPr>
          </a:p>
        </p:txBody>
      </p:sp>
      <p:sp>
        <p:nvSpPr>
          <p:cNvPr id="158" name="Google Shape;158;p27"/>
          <p:cNvSpPr txBox="1"/>
          <p:nvPr/>
        </p:nvSpPr>
        <p:spPr>
          <a:xfrm>
            <a:off x="422750" y="3100200"/>
            <a:ext cx="55965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Red Wine Random Forest Score</a:t>
            </a:r>
            <a:endParaRPr>
              <a:latin typeface="Source Code Pro"/>
              <a:ea typeface="Source Code Pro"/>
              <a:cs typeface="Source Code Pro"/>
              <a:sym typeface="Source Code Pro"/>
            </a:endParaRPr>
          </a:p>
        </p:txBody>
      </p:sp>
      <p:pic>
        <p:nvPicPr>
          <p:cNvPr id="159" name="Google Shape;159;p27"/>
          <p:cNvPicPr preferRelativeResize="0"/>
          <p:nvPr/>
        </p:nvPicPr>
        <p:blipFill>
          <a:blip r:embed="rId5">
            <a:alphaModFix/>
          </a:blip>
          <a:stretch>
            <a:fillRect/>
          </a:stretch>
        </p:blipFill>
        <p:spPr>
          <a:xfrm>
            <a:off x="4960602" y="1738550"/>
            <a:ext cx="3537699" cy="946050"/>
          </a:xfrm>
          <a:prstGeom prst="rect">
            <a:avLst/>
          </a:prstGeom>
          <a:noFill/>
          <a:ln>
            <a:noFill/>
          </a:ln>
        </p:spPr>
      </p:pic>
      <p:pic>
        <p:nvPicPr>
          <p:cNvPr id="160" name="Google Shape;160;p27"/>
          <p:cNvPicPr preferRelativeResize="0"/>
          <p:nvPr/>
        </p:nvPicPr>
        <p:blipFill>
          <a:blip r:embed="rId6">
            <a:alphaModFix/>
          </a:blip>
          <a:stretch>
            <a:fillRect/>
          </a:stretch>
        </p:blipFill>
        <p:spPr>
          <a:xfrm>
            <a:off x="4867948" y="3809423"/>
            <a:ext cx="4178000" cy="83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66" name="Google Shape;166;p2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White Wine Feature Importance</a:t>
            </a:r>
            <a:endParaRPr sz="1400"/>
          </a:p>
        </p:txBody>
      </p:sp>
      <p:graphicFrame>
        <p:nvGraphicFramePr>
          <p:cNvPr id="167" name="Google Shape;167;p28"/>
          <p:cNvGraphicFramePr/>
          <p:nvPr/>
        </p:nvGraphicFramePr>
        <p:xfrm>
          <a:off x="311700" y="1913070"/>
          <a:ext cx="3000000" cy="3000000"/>
        </p:xfrm>
        <a:graphic>
          <a:graphicData uri="http://schemas.openxmlformats.org/drawingml/2006/table">
            <a:tbl>
              <a:tblPr>
                <a:noFill/>
                <a:tableStyleId>{0051E58A-5CB6-4903-837B-165CE08BFFA2}</a:tableStyleId>
              </a:tblPr>
              <a:tblGrid>
                <a:gridCol w="1518675"/>
                <a:gridCol w="1276200"/>
                <a:gridCol w="1276200"/>
              </a:tblGrid>
              <a:tr h="206400">
                <a:tc>
                  <a:txBody>
                    <a:bodyPr/>
                    <a:lstStyle/>
                    <a:p>
                      <a:pPr indent="0" lvl="0" marL="0" rtl="0" algn="l">
                        <a:lnSpc>
                          <a:spcPct val="115000"/>
                        </a:lnSpc>
                        <a:spcBef>
                          <a:spcPts val="0"/>
                        </a:spcBef>
                        <a:spcAft>
                          <a:spcPts val="0"/>
                        </a:spcAft>
                        <a:buNone/>
                      </a:pPr>
                      <a:r>
                        <a:rPr b="1" lang="en" sz="1000"/>
                        <a:t>variable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white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6400">
                <a:tc>
                  <a:txBody>
                    <a:bodyPr/>
                    <a:lstStyle/>
                    <a:p>
                      <a:pPr indent="0" lvl="0" marL="0" rtl="0" algn="l">
                        <a:lnSpc>
                          <a:spcPct val="115000"/>
                        </a:lnSpc>
                        <a:spcBef>
                          <a:spcPts val="0"/>
                        </a:spcBef>
                        <a:spcAft>
                          <a:spcPts val="0"/>
                        </a:spcAft>
                        <a:buNone/>
                      </a:pPr>
                      <a:r>
                        <a:rPr lang="en" sz="1000"/>
                        <a:t>alcohol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0.1376673848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666"/>
                    </a:solidFill>
                  </a:tcPr>
                </a:tc>
                <a:tc>
                  <a:txBody>
                    <a:bodyPr/>
                    <a:lstStyle/>
                    <a:p>
                      <a:pPr indent="0" lvl="0" marL="0" rtl="0" algn="r">
                        <a:lnSpc>
                          <a:spcPct val="115000"/>
                        </a:lnSpc>
                        <a:spcBef>
                          <a:spcPts val="0"/>
                        </a:spcBef>
                        <a:spcAft>
                          <a:spcPts val="0"/>
                        </a:spcAft>
                        <a:buNone/>
                      </a:pPr>
                      <a:r>
                        <a:rPr lang="en" sz="1000"/>
                        <a:t>0.1147012768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666"/>
                    </a:solidFill>
                  </a:tcPr>
                </a:tc>
              </a:tr>
              <a:tr h="206400">
                <a:tc>
                  <a:txBody>
                    <a:bodyPr/>
                    <a:lstStyle/>
                    <a:p>
                      <a:pPr indent="0" lvl="0" marL="0" rtl="0" algn="l">
                        <a:lnSpc>
                          <a:spcPct val="115000"/>
                        </a:lnSpc>
                        <a:spcBef>
                          <a:spcPts val="0"/>
                        </a:spcBef>
                        <a:spcAft>
                          <a:spcPts val="0"/>
                        </a:spcAft>
                        <a:buNone/>
                      </a:pPr>
                      <a:r>
                        <a:rPr lang="en" sz="1000"/>
                        <a:t>sulphates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0.1069961316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9AB"/>
                    </a:solidFill>
                  </a:tcPr>
                </a:tc>
                <a:tc>
                  <a:txBody>
                    <a:bodyPr/>
                    <a:lstStyle/>
                    <a:p>
                      <a:pPr indent="0" lvl="0" marL="0" rtl="0" algn="r">
                        <a:lnSpc>
                          <a:spcPct val="115000"/>
                        </a:lnSpc>
                        <a:spcBef>
                          <a:spcPts val="0"/>
                        </a:spcBef>
                        <a:spcAft>
                          <a:spcPts val="0"/>
                        </a:spcAft>
                        <a:buNone/>
                      </a:pPr>
                      <a:r>
                        <a:rPr lang="en" sz="1000"/>
                        <a:t>0.08034079182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BED"/>
                    </a:solidFill>
                  </a:tcPr>
                </a:tc>
              </a:tr>
              <a:tr h="206400">
                <a:tc>
                  <a:txBody>
                    <a:bodyPr/>
                    <a:lstStyle/>
                    <a:p>
                      <a:pPr indent="0" lvl="0" marL="0" rtl="0" algn="l">
                        <a:lnSpc>
                          <a:spcPct val="115000"/>
                        </a:lnSpc>
                        <a:spcBef>
                          <a:spcPts val="0"/>
                        </a:spcBef>
                        <a:spcAft>
                          <a:spcPts val="0"/>
                        </a:spcAft>
                        <a:buNone/>
                      </a:pPr>
                      <a:r>
                        <a:rPr lang="en" sz="1000"/>
                        <a:t>volatile_acidity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0.1034115339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BB3"/>
                    </a:solidFill>
                  </a:tcPr>
                </a:tc>
                <a:tc>
                  <a:txBody>
                    <a:bodyPr/>
                    <a:lstStyle/>
                    <a:p>
                      <a:pPr indent="0" lvl="0" marL="0" rtl="0" algn="r">
                        <a:lnSpc>
                          <a:spcPct val="115000"/>
                        </a:lnSpc>
                        <a:spcBef>
                          <a:spcPts val="0"/>
                        </a:spcBef>
                        <a:spcAft>
                          <a:spcPts val="0"/>
                        </a:spcAft>
                        <a:buNone/>
                      </a:pPr>
                      <a:r>
                        <a:rPr lang="en" sz="1000"/>
                        <a:t>0.1005767147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E"/>
                    </a:solidFill>
                  </a:tcPr>
                </a:tc>
              </a:tr>
              <a:tr h="375300">
                <a:tc>
                  <a:txBody>
                    <a:bodyPr/>
                    <a:lstStyle/>
                    <a:p>
                      <a:pPr indent="0" lvl="0" marL="0" rtl="0" algn="l">
                        <a:lnSpc>
                          <a:spcPct val="115000"/>
                        </a:lnSpc>
                        <a:spcBef>
                          <a:spcPts val="0"/>
                        </a:spcBef>
                        <a:spcAft>
                          <a:spcPts val="0"/>
                        </a:spcAft>
                        <a:buNone/>
                      </a:pPr>
                      <a:r>
                        <a:rPr lang="en" sz="1000"/>
                        <a:t>total_sulfur_dioxide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0.1025145003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BB5"/>
                    </a:solidFill>
                  </a:tcPr>
                </a:tc>
                <a:tc>
                  <a:txBody>
                    <a:bodyPr/>
                    <a:lstStyle/>
                    <a:p>
                      <a:pPr indent="0" lvl="0" marL="0" rtl="0" algn="r">
                        <a:lnSpc>
                          <a:spcPct val="115000"/>
                        </a:lnSpc>
                        <a:spcBef>
                          <a:spcPts val="0"/>
                        </a:spcBef>
                        <a:spcAft>
                          <a:spcPts val="0"/>
                        </a:spcAft>
                        <a:buNone/>
                      </a:pPr>
                      <a:r>
                        <a:rPr lang="en" sz="1000"/>
                        <a:t>0.09205744976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EBF"/>
                    </a:solidFill>
                  </a:tcPr>
                </a:tc>
              </a:tr>
              <a:tr h="206400">
                <a:tc>
                  <a:txBody>
                    <a:bodyPr/>
                    <a:lstStyle/>
                    <a:p>
                      <a:pPr indent="0" lvl="0" marL="0" rtl="0" algn="l">
                        <a:lnSpc>
                          <a:spcPct val="115000"/>
                        </a:lnSpc>
                        <a:spcBef>
                          <a:spcPts val="0"/>
                        </a:spcBef>
                        <a:spcAft>
                          <a:spcPts val="0"/>
                        </a:spcAft>
                        <a:buNone/>
                      </a:pPr>
                      <a:r>
                        <a:rPr lang="en" sz="1000"/>
                        <a:t>density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0.09409231754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0C7"/>
                    </a:solidFill>
                  </a:tcPr>
                </a:tc>
                <a:tc>
                  <a:txBody>
                    <a:bodyPr/>
                    <a:lstStyle/>
                    <a:p>
                      <a:pPr indent="0" lvl="0" marL="0" rtl="0" algn="r">
                        <a:lnSpc>
                          <a:spcPct val="115000"/>
                        </a:lnSpc>
                        <a:spcBef>
                          <a:spcPts val="0"/>
                        </a:spcBef>
                        <a:spcAft>
                          <a:spcPts val="0"/>
                        </a:spcAft>
                        <a:buNone/>
                      </a:pPr>
                      <a:r>
                        <a:rPr lang="en" sz="1000"/>
                        <a:t>0.1051915255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18C"/>
                    </a:solidFill>
                  </a:tcPr>
                </a:tc>
              </a:tr>
              <a:tr h="206400">
                <a:tc>
                  <a:txBody>
                    <a:bodyPr/>
                    <a:lstStyle/>
                    <a:p>
                      <a:pPr indent="0" lvl="0" marL="0" rtl="0" algn="l">
                        <a:lnSpc>
                          <a:spcPct val="115000"/>
                        </a:lnSpc>
                        <a:spcBef>
                          <a:spcPts val="0"/>
                        </a:spcBef>
                        <a:spcAft>
                          <a:spcPts val="0"/>
                        </a:spcAft>
                        <a:buNone/>
                      </a:pPr>
                      <a:r>
                        <a:rPr lang="en" sz="1000"/>
                        <a:t>chlorides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0.08323920252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7DF"/>
                    </a:solidFill>
                  </a:tcPr>
                </a:tc>
                <a:tc>
                  <a:txBody>
                    <a:bodyPr/>
                    <a:lstStyle/>
                    <a:p>
                      <a:pPr indent="0" lvl="0" marL="0" rtl="0" algn="r">
                        <a:lnSpc>
                          <a:spcPct val="115000"/>
                        </a:lnSpc>
                        <a:spcBef>
                          <a:spcPts val="0"/>
                        </a:spcBef>
                        <a:spcAft>
                          <a:spcPts val="0"/>
                        </a:spcAft>
                        <a:buNone/>
                      </a:pPr>
                      <a:r>
                        <a:rPr lang="en" sz="1000"/>
                        <a:t>0.08440889351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6DD"/>
                    </a:solidFill>
                  </a:tcPr>
                </a:tc>
              </a:tr>
              <a:tr h="206400">
                <a:tc>
                  <a:txBody>
                    <a:bodyPr/>
                    <a:lstStyle/>
                    <a:p>
                      <a:pPr indent="0" lvl="0" marL="0" rtl="0" algn="l">
                        <a:lnSpc>
                          <a:spcPct val="115000"/>
                        </a:lnSpc>
                        <a:spcBef>
                          <a:spcPts val="0"/>
                        </a:spcBef>
                        <a:spcAft>
                          <a:spcPts val="0"/>
                        </a:spcAft>
                        <a:buNone/>
                      </a:pPr>
                      <a:r>
                        <a:rPr lang="en" sz="1000"/>
                        <a:t>residual_sugar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0.07690400042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BEE"/>
                    </a:solidFill>
                  </a:tcPr>
                </a:tc>
                <a:tc>
                  <a:txBody>
                    <a:bodyPr/>
                    <a:lstStyle/>
                    <a:p>
                      <a:pPr indent="0" lvl="0" marL="0" rtl="0" algn="r">
                        <a:lnSpc>
                          <a:spcPct val="115000"/>
                        </a:lnSpc>
                        <a:spcBef>
                          <a:spcPts val="0"/>
                        </a:spcBef>
                        <a:spcAft>
                          <a:spcPts val="0"/>
                        </a:spcAft>
                        <a:buNone/>
                      </a:pPr>
                      <a:r>
                        <a:rPr lang="en" sz="1000"/>
                        <a:t>0.08763656443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3D1"/>
                    </a:solidFill>
                  </a:tcPr>
                </a:tc>
              </a:tr>
              <a:tr h="206400">
                <a:tc>
                  <a:txBody>
                    <a:bodyPr/>
                    <a:lstStyle/>
                    <a:p>
                      <a:pPr indent="0" lvl="0" marL="0" rtl="0" algn="l">
                        <a:lnSpc>
                          <a:spcPct val="115000"/>
                        </a:lnSpc>
                        <a:spcBef>
                          <a:spcPts val="0"/>
                        </a:spcBef>
                        <a:spcAft>
                          <a:spcPts val="0"/>
                        </a:spcAft>
                        <a:buNone/>
                      </a:pPr>
                      <a:r>
                        <a:rPr lang="en" sz="1000"/>
                        <a:t>citric_acid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0.0764473709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BEF"/>
                    </a:solidFill>
                  </a:tcPr>
                </a:tc>
                <a:tc>
                  <a:txBody>
                    <a:bodyPr/>
                    <a:lstStyle/>
                    <a:p>
                      <a:pPr indent="0" lvl="0" marL="0" rtl="0" algn="r">
                        <a:lnSpc>
                          <a:spcPct val="115000"/>
                        </a:lnSpc>
                        <a:spcBef>
                          <a:spcPts val="0"/>
                        </a:spcBef>
                        <a:spcAft>
                          <a:spcPts val="0"/>
                        </a:spcAft>
                        <a:buNone/>
                      </a:pPr>
                      <a:r>
                        <a:rPr lang="en" sz="1000"/>
                        <a:t>0.07944191606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CF1"/>
                    </a:solidFill>
                  </a:tcPr>
                </a:tc>
              </a:tr>
              <a:tr h="206400">
                <a:tc>
                  <a:txBody>
                    <a:bodyPr/>
                    <a:lstStyle/>
                    <a:p>
                      <a:pPr indent="0" lvl="0" marL="0" rtl="0" algn="l">
                        <a:lnSpc>
                          <a:spcPct val="115000"/>
                        </a:lnSpc>
                        <a:spcBef>
                          <a:spcPts val="0"/>
                        </a:spcBef>
                        <a:spcAft>
                          <a:spcPts val="0"/>
                        </a:spcAft>
                        <a:buNone/>
                      </a:pPr>
                      <a:r>
                        <a:rPr lang="en" sz="1000"/>
                        <a:t>fixed_acidity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0.07512141842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CF2"/>
                    </a:solidFill>
                  </a:tcPr>
                </a:tc>
                <a:tc>
                  <a:txBody>
                    <a:bodyPr/>
                    <a:lstStyle/>
                    <a:p>
                      <a:pPr indent="0" lvl="0" marL="0" rtl="0" algn="r">
                        <a:lnSpc>
                          <a:spcPct val="115000"/>
                        </a:lnSpc>
                        <a:spcBef>
                          <a:spcPts val="0"/>
                        </a:spcBef>
                        <a:spcAft>
                          <a:spcPts val="0"/>
                        </a:spcAft>
                        <a:buNone/>
                      </a:pPr>
                      <a:r>
                        <a:rPr lang="en" sz="1000"/>
                        <a:t>0.07575352806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6400">
                <a:tc>
                  <a:txBody>
                    <a:bodyPr/>
                    <a:lstStyle/>
                    <a:p>
                      <a:pPr indent="0" lvl="0" marL="0" rtl="0" algn="l">
                        <a:lnSpc>
                          <a:spcPct val="115000"/>
                        </a:lnSpc>
                        <a:spcBef>
                          <a:spcPts val="0"/>
                        </a:spcBef>
                        <a:spcAft>
                          <a:spcPts val="0"/>
                        </a:spcAft>
                        <a:buNone/>
                      </a:pPr>
                      <a:r>
                        <a:rPr lang="en" sz="1000"/>
                        <a:t>pH</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0.07476206935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CF2"/>
                    </a:solidFill>
                  </a:tcPr>
                </a:tc>
                <a:tc>
                  <a:txBody>
                    <a:bodyPr/>
                    <a:lstStyle/>
                    <a:p>
                      <a:pPr indent="0" lvl="0" marL="0" rtl="0" algn="r">
                        <a:lnSpc>
                          <a:spcPct val="115000"/>
                        </a:lnSpc>
                        <a:spcBef>
                          <a:spcPts val="0"/>
                        </a:spcBef>
                        <a:spcAft>
                          <a:spcPts val="0"/>
                        </a:spcAft>
                        <a:buNone/>
                      </a:pPr>
                      <a:r>
                        <a:rPr lang="en" sz="1000"/>
                        <a:t>0.08505461389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6DB"/>
                    </a:solidFill>
                  </a:tcPr>
                </a:tc>
              </a:tr>
              <a:tr h="206400">
                <a:tc>
                  <a:txBody>
                    <a:bodyPr/>
                    <a:lstStyle/>
                    <a:p>
                      <a:pPr indent="0" lvl="0" marL="0" rtl="0" algn="l">
                        <a:lnSpc>
                          <a:spcPct val="115000"/>
                        </a:lnSpc>
                        <a:spcBef>
                          <a:spcPts val="0"/>
                        </a:spcBef>
                        <a:spcAft>
                          <a:spcPts val="0"/>
                        </a:spcAft>
                        <a:buNone/>
                      </a:pPr>
                      <a:r>
                        <a:rPr lang="en" sz="1000"/>
                        <a:t>free_sulfur_dioxide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0.06884407032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0.09483672539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BB5"/>
                    </a:solidFill>
                  </a:tcPr>
                </a:tc>
              </a:tr>
              <a:tr h="247700">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6400">
                <a:tc>
                  <a:txBody>
                    <a:bodyPr/>
                    <a:lstStyle/>
                    <a:p>
                      <a:pPr indent="0" lvl="0" marL="0" rtl="0" algn="l">
                        <a:lnSpc>
                          <a:spcPct val="115000"/>
                        </a:lnSpc>
                        <a:spcBef>
                          <a:spcPts val="0"/>
                        </a:spcBef>
                        <a:spcAft>
                          <a:spcPts val="0"/>
                        </a:spcAft>
                        <a:buNone/>
                      </a:pPr>
                      <a:r>
                        <a:rPr b="1" lang="en" sz="1000"/>
                        <a:t>mean accuracy</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0.6914285714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0.72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73" name="Google Shape;173;p29"/>
          <p:cNvSpPr txBox="1"/>
          <p:nvPr>
            <p:ph idx="1" type="body"/>
          </p:nvPr>
        </p:nvSpPr>
        <p:spPr>
          <a:xfrm>
            <a:off x="311700" y="1468825"/>
            <a:ext cx="71670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Red Wine Feature Importance</a:t>
            </a:r>
            <a:endParaRPr sz="1400"/>
          </a:p>
          <a:p>
            <a:pPr indent="0" lvl="0" marL="0" rtl="0" algn="l">
              <a:spcBef>
                <a:spcPts val="1600"/>
              </a:spcBef>
              <a:spcAft>
                <a:spcPts val="1600"/>
              </a:spcAft>
              <a:buNone/>
            </a:pPr>
            <a:r>
              <a:t/>
            </a:r>
            <a:endParaRPr sz="1200"/>
          </a:p>
        </p:txBody>
      </p:sp>
      <p:graphicFrame>
        <p:nvGraphicFramePr>
          <p:cNvPr id="174" name="Google Shape;174;p29"/>
          <p:cNvGraphicFramePr/>
          <p:nvPr/>
        </p:nvGraphicFramePr>
        <p:xfrm>
          <a:off x="311700" y="1872275"/>
          <a:ext cx="3000000" cy="3000000"/>
        </p:xfrm>
        <a:graphic>
          <a:graphicData uri="http://schemas.openxmlformats.org/drawingml/2006/table">
            <a:tbl>
              <a:tblPr>
                <a:noFill/>
                <a:tableStyleId>{0051E58A-5CB6-4903-837B-165CE08BFFA2}</a:tableStyleId>
              </a:tblPr>
              <a:tblGrid>
                <a:gridCol w="1573325"/>
                <a:gridCol w="1322125"/>
                <a:gridCol w="1322125"/>
              </a:tblGrid>
              <a:tr h="200025">
                <a:tc>
                  <a:txBody>
                    <a:bodyPr/>
                    <a:lstStyle/>
                    <a:p>
                      <a:pPr indent="0" lvl="0" marL="0" rtl="0" algn="l">
                        <a:lnSpc>
                          <a:spcPct val="115000"/>
                        </a:lnSpc>
                        <a:spcBef>
                          <a:spcPts val="0"/>
                        </a:spcBef>
                        <a:spcAft>
                          <a:spcPts val="0"/>
                        </a:spcAft>
                        <a:buNone/>
                      </a:pPr>
                      <a:r>
                        <a:rPr b="1" lang="en" sz="1000"/>
                        <a:t>variable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white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alcohol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0.1147012768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r">
                        <a:lnSpc>
                          <a:spcPct val="115000"/>
                        </a:lnSpc>
                        <a:spcBef>
                          <a:spcPts val="0"/>
                        </a:spcBef>
                        <a:spcAft>
                          <a:spcPts val="0"/>
                        </a:spcAft>
                        <a:buNone/>
                      </a:pPr>
                      <a:r>
                        <a:rPr lang="en" sz="1000"/>
                        <a:t>0.1376673848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r>
              <a:tr h="200025">
                <a:tc>
                  <a:txBody>
                    <a:bodyPr/>
                    <a:lstStyle/>
                    <a:p>
                      <a:pPr indent="0" lvl="0" marL="0" rtl="0" algn="l">
                        <a:lnSpc>
                          <a:spcPct val="115000"/>
                        </a:lnSpc>
                        <a:spcBef>
                          <a:spcPts val="0"/>
                        </a:spcBef>
                        <a:spcAft>
                          <a:spcPts val="0"/>
                        </a:spcAft>
                        <a:buNone/>
                      </a:pPr>
                      <a:r>
                        <a:rPr lang="en" sz="1000"/>
                        <a:t>density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0.1051915255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D9C96"/>
                    </a:solidFill>
                  </a:tcPr>
                </a:tc>
                <a:tc>
                  <a:txBody>
                    <a:bodyPr/>
                    <a:lstStyle/>
                    <a:p>
                      <a:pPr indent="0" lvl="0" marL="0" rtl="0" algn="r">
                        <a:lnSpc>
                          <a:spcPct val="115000"/>
                        </a:lnSpc>
                        <a:spcBef>
                          <a:spcPts val="0"/>
                        </a:spcBef>
                        <a:spcAft>
                          <a:spcPts val="0"/>
                        </a:spcAft>
                        <a:buNone/>
                      </a:pPr>
                      <a:r>
                        <a:rPr lang="en" sz="1000"/>
                        <a:t>0.09409231754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6CFCC"/>
                    </a:solidFill>
                  </a:tcPr>
                </a:tc>
              </a:tr>
              <a:tr h="200025">
                <a:tc>
                  <a:txBody>
                    <a:bodyPr/>
                    <a:lstStyle/>
                    <a:p>
                      <a:pPr indent="0" lvl="0" marL="0" rtl="0" algn="l">
                        <a:lnSpc>
                          <a:spcPct val="115000"/>
                        </a:lnSpc>
                        <a:spcBef>
                          <a:spcPts val="0"/>
                        </a:spcBef>
                        <a:spcAft>
                          <a:spcPts val="0"/>
                        </a:spcAft>
                        <a:buNone/>
                      </a:pPr>
                      <a:r>
                        <a:rPr lang="en" sz="1000"/>
                        <a:t>volatile_acidity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0.1005767147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ACA6"/>
                    </a:solidFill>
                  </a:tcPr>
                </a:tc>
                <a:tc>
                  <a:txBody>
                    <a:bodyPr/>
                    <a:lstStyle/>
                    <a:p>
                      <a:pPr indent="0" lvl="0" marL="0" rtl="0" algn="r">
                        <a:lnSpc>
                          <a:spcPct val="115000"/>
                        </a:lnSpc>
                        <a:spcBef>
                          <a:spcPts val="0"/>
                        </a:spcBef>
                        <a:spcAft>
                          <a:spcPts val="0"/>
                        </a:spcAft>
                        <a:buNone/>
                      </a:pPr>
                      <a:r>
                        <a:rPr lang="en" sz="1000"/>
                        <a:t>0.1034115339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BEB9"/>
                    </a:solidFill>
                  </a:tcPr>
                </a:tc>
              </a:tr>
              <a:tr h="200025">
                <a:tc>
                  <a:txBody>
                    <a:bodyPr/>
                    <a:lstStyle/>
                    <a:p>
                      <a:pPr indent="0" lvl="0" marL="0" rtl="0" algn="l">
                        <a:lnSpc>
                          <a:spcPct val="115000"/>
                        </a:lnSpc>
                        <a:spcBef>
                          <a:spcPts val="0"/>
                        </a:spcBef>
                        <a:spcAft>
                          <a:spcPts val="0"/>
                        </a:spcAft>
                        <a:buNone/>
                      </a:pPr>
                      <a:r>
                        <a:rPr lang="en" sz="1000"/>
                        <a:t>free_sulfur_dioxide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0.09483672539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BFBB"/>
                    </a:solidFill>
                  </a:tcPr>
                </a:tc>
                <a:tc>
                  <a:txBody>
                    <a:bodyPr/>
                    <a:lstStyle/>
                    <a:p>
                      <a:pPr indent="0" lvl="0" marL="0" rtl="0" algn="r">
                        <a:lnSpc>
                          <a:spcPct val="115000"/>
                        </a:lnSpc>
                        <a:spcBef>
                          <a:spcPts val="0"/>
                        </a:spcBef>
                        <a:spcAft>
                          <a:spcPts val="0"/>
                        </a:spcAft>
                        <a:buNone/>
                      </a:pPr>
                      <a:r>
                        <a:rPr lang="en" sz="1000"/>
                        <a:t>0.06884407032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total_sulfur_dioxide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0.09205744976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C9C5"/>
                    </a:solidFill>
                  </a:tcPr>
                </a:tc>
                <a:tc>
                  <a:txBody>
                    <a:bodyPr/>
                    <a:lstStyle/>
                    <a:p>
                      <a:pPr indent="0" lvl="0" marL="0" rtl="0" algn="r">
                        <a:lnSpc>
                          <a:spcPct val="115000"/>
                        </a:lnSpc>
                        <a:spcBef>
                          <a:spcPts val="0"/>
                        </a:spcBef>
                        <a:spcAft>
                          <a:spcPts val="0"/>
                        </a:spcAft>
                        <a:buNone/>
                      </a:pPr>
                      <a:r>
                        <a:rPr lang="en" sz="1000"/>
                        <a:t>0.1025145003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BFBB"/>
                    </a:solidFill>
                  </a:tcPr>
                </a:tc>
              </a:tr>
              <a:tr h="200025">
                <a:tc>
                  <a:txBody>
                    <a:bodyPr/>
                    <a:lstStyle/>
                    <a:p>
                      <a:pPr indent="0" lvl="0" marL="0" rtl="0" algn="l">
                        <a:lnSpc>
                          <a:spcPct val="115000"/>
                        </a:lnSpc>
                        <a:spcBef>
                          <a:spcPts val="0"/>
                        </a:spcBef>
                        <a:spcAft>
                          <a:spcPts val="0"/>
                        </a:spcAft>
                        <a:buNone/>
                      </a:pPr>
                      <a:r>
                        <a:rPr lang="en" sz="1000"/>
                        <a:t>residual_sugar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0.08763656443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8D8D5"/>
                    </a:solidFill>
                  </a:tcPr>
                </a:tc>
                <a:tc>
                  <a:txBody>
                    <a:bodyPr/>
                    <a:lstStyle/>
                    <a:p>
                      <a:pPr indent="0" lvl="0" marL="0" rtl="0" algn="r">
                        <a:lnSpc>
                          <a:spcPct val="115000"/>
                        </a:lnSpc>
                        <a:spcBef>
                          <a:spcPts val="0"/>
                        </a:spcBef>
                        <a:spcAft>
                          <a:spcPts val="0"/>
                        </a:spcAft>
                        <a:buNone/>
                      </a:pPr>
                      <a:r>
                        <a:rPr lang="en" sz="1000"/>
                        <a:t>0.07690400042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F0EF"/>
                    </a:solidFill>
                  </a:tcPr>
                </a:tc>
              </a:tr>
              <a:tr h="200025">
                <a:tc>
                  <a:txBody>
                    <a:bodyPr/>
                    <a:lstStyle/>
                    <a:p>
                      <a:pPr indent="0" lvl="0" marL="0" rtl="0" algn="l">
                        <a:lnSpc>
                          <a:spcPct val="115000"/>
                        </a:lnSpc>
                        <a:spcBef>
                          <a:spcPts val="0"/>
                        </a:spcBef>
                        <a:spcAft>
                          <a:spcPts val="0"/>
                        </a:spcAft>
                        <a:buNone/>
                      </a:pPr>
                      <a:r>
                        <a:rPr lang="en" sz="1000"/>
                        <a:t>pH</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0.08505461389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AE0DE"/>
                    </a:solidFill>
                  </a:tcPr>
                </a:tc>
                <a:tc>
                  <a:txBody>
                    <a:bodyPr/>
                    <a:lstStyle/>
                    <a:p>
                      <a:pPr indent="0" lvl="0" marL="0" rtl="0" algn="r">
                        <a:lnSpc>
                          <a:spcPct val="115000"/>
                        </a:lnSpc>
                        <a:spcBef>
                          <a:spcPts val="0"/>
                        </a:spcBef>
                        <a:spcAft>
                          <a:spcPts val="0"/>
                        </a:spcAft>
                        <a:buNone/>
                      </a:pPr>
                      <a:r>
                        <a:rPr lang="en" sz="1000"/>
                        <a:t>0.07476206935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F4F3"/>
                    </a:solidFill>
                  </a:tcPr>
                </a:tc>
              </a:tr>
              <a:tr h="200025">
                <a:tc>
                  <a:txBody>
                    <a:bodyPr/>
                    <a:lstStyle/>
                    <a:p>
                      <a:pPr indent="0" lvl="0" marL="0" rtl="0" algn="l">
                        <a:lnSpc>
                          <a:spcPct val="115000"/>
                        </a:lnSpc>
                        <a:spcBef>
                          <a:spcPts val="0"/>
                        </a:spcBef>
                        <a:spcAft>
                          <a:spcPts val="0"/>
                        </a:spcAft>
                        <a:buNone/>
                      </a:pPr>
                      <a:r>
                        <a:rPr lang="en" sz="1000"/>
                        <a:t>chlorides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0.08440889351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AE2E0"/>
                    </a:solidFill>
                  </a:tcPr>
                </a:tc>
                <a:tc>
                  <a:txBody>
                    <a:bodyPr/>
                    <a:lstStyle/>
                    <a:p>
                      <a:pPr indent="0" lvl="0" marL="0" rtl="0" algn="r">
                        <a:lnSpc>
                          <a:spcPct val="115000"/>
                        </a:lnSpc>
                        <a:spcBef>
                          <a:spcPts val="0"/>
                        </a:spcBef>
                        <a:spcAft>
                          <a:spcPts val="0"/>
                        </a:spcAft>
                        <a:buNone/>
                      </a:pPr>
                      <a:r>
                        <a:rPr lang="en" sz="1000"/>
                        <a:t>0.08323920252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AE4E2"/>
                    </a:solidFill>
                  </a:tcPr>
                </a:tc>
              </a:tr>
              <a:tr h="200025">
                <a:tc>
                  <a:txBody>
                    <a:bodyPr/>
                    <a:lstStyle/>
                    <a:p>
                      <a:pPr indent="0" lvl="0" marL="0" rtl="0" algn="l">
                        <a:lnSpc>
                          <a:spcPct val="115000"/>
                        </a:lnSpc>
                        <a:spcBef>
                          <a:spcPts val="0"/>
                        </a:spcBef>
                        <a:spcAft>
                          <a:spcPts val="0"/>
                        </a:spcAft>
                        <a:buNone/>
                      </a:pPr>
                      <a:r>
                        <a:rPr lang="en" sz="1000"/>
                        <a:t>sulphates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0.08034079182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F0EF"/>
                    </a:solidFill>
                  </a:tcPr>
                </a:tc>
                <a:tc>
                  <a:txBody>
                    <a:bodyPr/>
                    <a:lstStyle/>
                    <a:p>
                      <a:pPr indent="0" lvl="0" marL="0" rtl="0" algn="r">
                        <a:lnSpc>
                          <a:spcPct val="115000"/>
                        </a:lnSpc>
                        <a:spcBef>
                          <a:spcPts val="0"/>
                        </a:spcBef>
                        <a:spcAft>
                          <a:spcPts val="0"/>
                        </a:spcAft>
                        <a:buNone/>
                      </a:pPr>
                      <a:r>
                        <a:rPr lang="en" sz="1000"/>
                        <a:t>0.1069961316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2B7B2"/>
                    </a:solidFill>
                  </a:tcPr>
                </a:tc>
              </a:tr>
              <a:tr h="200025">
                <a:tc>
                  <a:txBody>
                    <a:bodyPr/>
                    <a:lstStyle/>
                    <a:p>
                      <a:pPr indent="0" lvl="0" marL="0" rtl="0" algn="l">
                        <a:lnSpc>
                          <a:spcPct val="115000"/>
                        </a:lnSpc>
                        <a:spcBef>
                          <a:spcPts val="0"/>
                        </a:spcBef>
                        <a:spcAft>
                          <a:spcPts val="0"/>
                        </a:spcAft>
                        <a:buNone/>
                      </a:pPr>
                      <a:r>
                        <a:rPr lang="en" sz="1000"/>
                        <a:t>citric_acid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0.07944191606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F3F2"/>
                    </a:solidFill>
                  </a:tcPr>
                </a:tc>
                <a:tc>
                  <a:txBody>
                    <a:bodyPr/>
                    <a:lstStyle/>
                    <a:p>
                      <a:pPr indent="0" lvl="0" marL="0" rtl="0" algn="r">
                        <a:lnSpc>
                          <a:spcPct val="115000"/>
                        </a:lnSpc>
                        <a:spcBef>
                          <a:spcPts val="0"/>
                        </a:spcBef>
                        <a:spcAft>
                          <a:spcPts val="0"/>
                        </a:spcAft>
                        <a:buNone/>
                      </a:pPr>
                      <a:r>
                        <a:rPr lang="en" sz="1000"/>
                        <a:t>0.0764473709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F1F0"/>
                    </a:solidFill>
                  </a:tcPr>
                </a:tc>
              </a:tr>
              <a:tr h="200025">
                <a:tc>
                  <a:txBody>
                    <a:bodyPr/>
                    <a:lstStyle/>
                    <a:p>
                      <a:pPr indent="0" lvl="0" marL="0" rtl="0" algn="l">
                        <a:lnSpc>
                          <a:spcPct val="115000"/>
                        </a:lnSpc>
                        <a:spcBef>
                          <a:spcPts val="0"/>
                        </a:spcBef>
                        <a:spcAft>
                          <a:spcPts val="0"/>
                        </a:spcAft>
                        <a:buNone/>
                      </a:pPr>
                      <a:r>
                        <a:rPr lang="en" sz="1000"/>
                        <a:t>fixed_acidity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0.07575352806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0.07512141842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F4F3"/>
                    </a:solidFill>
                  </a:tcPr>
                </a:tc>
              </a:tr>
              <a:tr h="251450">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mean accuracy</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0.72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0.6914285714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pic>
        <p:nvPicPr>
          <p:cNvPr id="180" name="Google Shape;180;p30"/>
          <p:cNvPicPr preferRelativeResize="0"/>
          <p:nvPr/>
        </p:nvPicPr>
        <p:blipFill>
          <a:blip r:embed="rId3">
            <a:alphaModFix/>
          </a:blip>
          <a:stretch>
            <a:fillRect/>
          </a:stretch>
        </p:blipFill>
        <p:spPr>
          <a:xfrm>
            <a:off x="311700" y="1385300"/>
            <a:ext cx="4964926" cy="1682438"/>
          </a:xfrm>
          <a:prstGeom prst="rect">
            <a:avLst/>
          </a:prstGeom>
          <a:noFill/>
          <a:ln>
            <a:noFill/>
          </a:ln>
        </p:spPr>
      </p:pic>
      <p:pic>
        <p:nvPicPr>
          <p:cNvPr id="181" name="Google Shape;181;p30"/>
          <p:cNvPicPr preferRelativeResize="0"/>
          <p:nvPr/>
        </p:nvPicPr>
        <p:blipFill>
          <a:blip r:embed="rId4">
            <a:alphaModFix/>
          </a:blip>
          <a:stretch>
            <a:fillRect/>
          </a:stretch>
        </p:blipFill>
        <p:spPr>
          <a:xfrm>
            <a:off x="311700" y="3219674"/>
            <a:ext cx="4964926" cy="1668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Confusion Matrix</a:t>
            </a:r>
            <a:endParaRPr/>
          </a:p>
        </p:txBody>
      </p:sp>
      <p:sp>
        <p:nvSpPr>
          <p:cNvPr id="187" name="Google Shape;187;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Confusion Matrix is a performance</a:t>
            </a:r>
            <a:br>
              <a:rPr lang="en"/>
            </a:br>
            <a:r>
              <a:rPr lang="en"/>
              <a:t>measurement for machine learning</a:t>
            </a:r>
            <a:br>
              <a:rPr lang="en"/>
            </a:br>
            <a:r>
              <a:rPr lang="en"/>
              <a:t>classification.</a:t>
            </a:r>
            <a:endParaRPr/>
          </a:p>
        </p:txBody>
      </p:sp>
      <p:pic>
        <p:nvPicPr>
          <p:cNvPr id="188" name="Google Shape;188;p31"/>
          <p:cNvPicPr preferRelativeResize="0"/>
          <p:nvPr/>
        </p:nvPicPr>
        <p:blipFill>
          <a:blip r:embed="rId3">
            <a:alphaModFix/>
          </a:blip>
          <a:stretch>
            <a:fillRect/>
          </a:stretch>
        </p:blipFill>
        <p:spPr>
          <a:xfrm>
            <a:off x="5762225" y="1167438"/>
            <a:ext cx="2796897" cy="1208425"/>
          </a:xfrm>
          <a:prstGeom prst="rect">
            <a:avLst/>
          </a:prstGeom>
          <a:noFill/>
          <a:ln>
            <a:noFill/>
          </a:ln>
        </p:spPr>
      </p:pic>
      <p:pic>
        <p:nvPicPr>
          <p:cNvPr id="189" name="Google Shape;189;p31"/>
          <p:cNvPicPr preferRelativeResize="0"/>
          <p:nvPr/>
        </p:nvPicPr>
        <p:blipFill>
          <a:blip r:embed="rId4">
            <a:alphaModFix/>
          </a:blip>
          <a:stretch>
            <a:fillRect/>
          </a:stretch>
        </p:blipFill>
        <p:spPr>
          <a:xfrm>
            <a:off x="5273926" y="2403863"/>
            <a:ext cx="3352418" cy="246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&amp; Value Proposition</a:t>
            </a:r>
            <a:endParaRPr/>
          </a:p>
          <a:p>
            <a:pPr indent="0" lvl="0" marL="0" rtl="0" algn="l">
              <a:spcBef>
                <a:spcPts val="1600"/>
              </a:spcBef>
              <a:spcAft>
                <a:spcPts val="0"/>
              </a:spcAft>
              <a:buNone/>
            </a:pPr>
            <a:r>
              <a:rPr lang="en"/>
              <a:t>Dataset Overview</a:t>
            </a:r>
            <a:endParaRPr/>
          </a:p>
          <a:p>
            <a:pPr indent="0" lvl="0" marL="0" rtl="0" algn="l">
              <a:spcBef>
                <a:spcPts val="1600"/>
              </a:spcBef>
              <a:spcAft>
                <a:spcPts val="0"/>
              </a:spcAft>
              <a:buNone/>
            </a:pPr>
            <a:r>
              <a:rPr lang="en"/>
              <a:t>Data Cleaning</a:t>
            </a:r>
            <a:endParaRPr/>
          </a:p>
          <a:p>
            <a:pPr indent="0" lvl="0" marL="0" rtl="0" algn="l">
              <a:spcBef>
                <a:spcPts val="1600"/>
              </a:spcBef>
              <a:spcAft>
                <a:spcPts val="0"/>
              </a:spcAft>
              <a:buNone/>
            </a:pPr>
            <a:r>
              <a:rPr lang="en"/>
              <a:t>Variable Analysis </a:t>
            </a:r>
            <a:r>
              <a:rPr lang="en"/>
              <a:t>with Tableau</a:t>
            </a:r>
            <a:endParaRPr/>
          </a:p>
          <a:p>
            <a:pPr indent="0" lvl="0" marL="0" rtl="0" algn="l">
              <a:spcBef>
                <a:spcPts val="1600"/>
              </a:spcBef>
              <a:spcAft>
                <a:spcPts val="0"/>
              </a:spcAft>
              <a:buNone/>
            </a:pPr>
            <a:r>
              <a:rPr lang="en"/>
              <a:t>Prediction Models</a:t>
            </a:r>
            <a:endParaRPr/>
          </a:p>
          <a:p>
            <a:pPr indent="0" lvl="0" marL="0" rtl="0" algn="l">
              <a:spcBef>
                <a:spcPts val="1600"/>
              </a:spcBef>
              <a:spcAft>
                <a:spcPts val="0"/>
              </a:spcAft>
              <a:buNone/>
            </a:pPr>
            <a:r>
              <a:rPr lang="en"/>
              <a:t>Limitation and Future Analysis</a:t>
            </a:r>
            <a:endParaRPr/>
          </a:p>
          <a:p>
            <a:pPr indent="0" lvl="0" marL="0" rtl="0" algn="l">
              <a:spcBef>
                <a:spcPts val="1600"/>
              </a:spcBef>
              <a:spcAft>
                <a:spcPts val="160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95" name="Google Shape;195;p3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was split into two parts: training (50%) and testing (50%).</a:t>
            </a:r>
            <a:endParaRPr/>
          </a:p>
          <a:p>
            <a:pPr indent="0" lvl="0" marL="0" rtl="0" algn="l">
              <a:spcBef>
                <a:spcPts val="1600"/>
              </a:spcBef>
              <a:spcAft>
                <a:spcPts val="0"/>
              </a:spcAft>
              <a:buNone/>
            </a:pPr>
            <a:r>
              <a:rPr lang="en"/>
              <a:t>The model was able to predict accuracy:</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Training Data Score: </a:t>
            </a:r>
            <a:r>
              <a:rPr b="1" lang="en">
                <a:solidFill>
                  <a:srgbClr val="000000"/>
                </a:solidFill>
                <a:highlight>
                  <a:srgbClr val="FFFFFF"/>
                </a:highlight>
              </a:rPr>
              <a:t>0.8180418719211823</a:t>
            </a:r>
            <a:endParaRPr b="1">
              <a:solidFill>
                <a:srgbClr val="000000"/>
              </a:solidFill>
              <a:highlight>
                <a:srgbClr val="FFFFFF"/>
              </a:highlight>
            </a:endParaRPr>
          </a:p>
          <a:p>
            <a:pPr indent="0" lvl="0" marL="0" rtl="0" algn="l">
              <a:spcBef>
                <a:spcPts val="0"/>
              </a:spcBef>
              <a:spcAft>
                <a:spcPts val="0"/>
              </a:spcAft>
              <a:buNone/>
            </a:pPr>
            <a:r>
              <a:rPr lang="en">
                <a:solidFill>
                  <a:srgbClr val="000000"/>
                </a:solidFill>
                <a:highlight>
                  <a:srgbClr val="FFFFFF"/>
                </a:highlight>
              </a:rPr>
              <a:t>Testing Data Score: </a:t>
            </a:r>
            <a:r>
              <a:rPr b="1" lang="en">
                <a:solidFill>
                  <a:srgbClr val="000000"/>
                </a:solidFill>
                <a:highlight>
                  <a:srgbClr val="FFFFFF"/>
                </a:highlight>
              </a:rPr>
              <a:t>0.811942136041859</a:t>
            </a:r>
            <a:endParaRPr b="1">
              <a:solidFill>
                <a:srgbClr val="000000"/>
              </a:solidFill>
              <a:highlight>
                <a:srgbClr val="FFFFFF"/>
              </a:highlight>
            </a:endParaRPr>
          </a:p>
          <a:p>
            <a:pPr indent="0" lvl="0" marL="0" rtl="0" algn="l">
              <a:spcBef>
                <a:spcPts val="0"/>
              </a:spcBef>
              <a:spcAft>
                <a:spcPts val="0"/>
              </a:spcAft>
              <a:buNone/>
            </a:pPr>
            <a:r>
              <a:t/>
            </a:r>
            <a:endParaRPr>
              <a:solidFill>
                <a:srgbClr val="000000"/>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 and Future Analysis </a:t>
            </a:r>
            <a:endParaRPr/>
          </a:p>
        </p:txBody>
      </p:sp>
      <p:sp>
        <p:nvSpPr>
          <p:cNvPr id="201" name="Google Shape;201;p3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a:p>
            <a:pPr indent="-342900" lvl="0" marL="457200" rtl="0" algn="l">
              <a:spcBef>
                <a:spcPts val="1600"/>
              </a:spcBef>
              <a:spcAft>
                <a:spcPts val="0"/>
              </a:spcAft>
              <a:buSzPts val="1800"/>
              <a:buChar char="●"/>
            </a:pPr>
            <a:r>
              <a:rPr lang="en"/>
              <a:t>&gt;7000 rows of data of each 12 variables</a:t>
            </a:r>
            <a:endParaRPr/>
          </a:p>
          <a:p>
            <a:pPr indent="-342900" lvl="0" marL="457200" rtl="0" algn="l">
              <a:spcBef>
                <a:spcPts val="0"/>
              </a:spcBef>
              <a:spcAft>
                <a:spcPts val="0"/>
              </a:spcAft>
              <a:buSzPts val="1800"/>
              <a:buChar char="●"/>
            </a:pPr>
            <a:r>
              <a:rPr lang="en"/>
              <a:t>Dataset is a little older and does not include recent data</a:t>
            </a:r>
            <a:endParaRPr/>
          </a:p>
          <a:p>
            <a:pPr indent="0" lvl="0" marL="0" rtl="0" algn="l">
              <a:spcBef>
                <a:spcPts val="1600"/>
              </a:spcBef>
              <a:spcAft>
                <a:spcPts val="0"/>
              </a:spcAft>
              <a:buNone/>
            </a:pPr>
            <a:r>
              <a:rPr lang="en"/>
              <a:t>Future Analysis:</a:t>
            </a:r>
            <a:endParaRPr/>
          </a:p>
          <a:p>
            <a:pPr indent="-342900" lvl="0" marL="457200" rtl="0" algn="l">
              <a:spcBef>
                <a:spcPts val="1600"/>
              </a:spcBef>
              <a:spcAft>
                <a:spcPts val="0"/>
              </a:spcAft>
              <a:buSzPts val="1800"/>
              <a:buChar char="●"/>
            </a:pPr>
            <a:r>
              <a:rPr lang="en"/>
              <a:t>Similar analysis to other alcoholic beverages to diversify the dataset</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7" name="Google Shape;207;p3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Models used are</a:t>
            </a:r>
            <a:endParaRPr/>
          </a:p>
          <a:p>
            <a:pPr indent="-317500" lvl="1" marL="914400" rtl="0" algn="l">
              <a:spcBef>
                <a:spcPts val="0"/>
              </a:spcBef>
              <a:spcAft>
                <a:spcPts val="0"/>
              </a:spcAft>
              <a:buSzPts val="1400"/>
              <a:buChar char="○"/>
            </a:pPr>
            <a:r>
              <a:rPr lang="en"/>
              <a:t>SVM</a:t>
            </a:r>
            <a:endParaRPr/>
          </a:p>
          <a:p>
            <a:pPr indent="-317500" lvl="1" marL="914400" rtl="0" algn="l">
              <a:spcBef>
                <a:spcPts val="0"/>
              </a:spcBef>
              <a:spcAft>
                <a:spcPts val="0"/>
              </a:spcAft>
              <a:buSzPts val="1400"/>
              <a:buChar char="○"/>
            </a:pPr>
            <a:r>
              <a:rPr lang="en"/>
              <a:t>Decision Tree</a:t>
            </a:r>
            <a:endParaRPr/>
          </a:p>
          <a:p>
            <a:pPr indent="-317500" lvl="1" marL="914400" rtl="0" algn="l">
              <a:spcBef>
                <a:spcPts val="0"/>
              </a:spcBef>
              <a:spcAft>
                <a:spcPts val="0"/>
              </a:spcAft>
              <a:buSzPts val="1400"/>
              <a:buChar char="○"/>
            </a:pPr>
            <a:r>
              <a:rPr lang="en"/>
              <a:t>Random Forest</a:t>
            </a:r>
            <a:endParaRPr/>
          </a:p>
          <a:p>
            <a:pPr indent="-317500" lvl="1" marL="914400" rtl="0" algn="l">
              <a:spcBef>
                <a:spcPts val="0"/>
              </a:spcBef>
              <a:spcAft>
                <a:spcPts val="0"/>
              </a:spcAft>
              <a:buSzPts val="1400"/>
              <a:buChar char="○"/>
            </a:pPr>
            <a:r>
              <a:rPr lang="en"/>
              <a:t>Confusion Matrix</a:t>
            </a:r>
            <a:endParaRPr/>
          </a:p>
          <a:p>
            <a:pPr indent="-317500" lvl="1" marL="914400" rtl="0" algn="l">
              <a:spcBef>
                <a:spcPts val="0"/>
              </a:spcBef>
              <a:spcAft>
                <a:spcPts val="0"/>
              </a:spcAft>
              <a:buSzPts val="1400"/>
              <a:buChar char="○"/>
            </a:pPr>
            <a:r>
              <a:rPr lang="en"/>
              <a:t>Logistic Regression (Best one for this dataset in terms of accuracy)</a:t>
            </a:r>
            <a:endParaRPr/>
          </a:p>
          <a:p>
            <a:pPr indent="-342900" lvl="0" marL="457200" rtl="0" algn="l">
              <a:spcBef>
                <a:spcPts val="0"/>
              </a:spcBef>
              <a:spcAft>
                <a:spcPts val="1600"/>
              </a:spcAft>
              <a:buSzPts val="1800"/>
              <a:buChar char="●"/>
            </a:pPr>
            <a:r>
              <a:rPr lang="en"/>
              <a:t>Alcohol and volatile acidity seems to be two of the more important factors in determining wine quality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Value Proposition</a:t>
            </a:r>
            <a:endParaRPr/>
          </a:p>
        </p:txBody>
      </p:sp>
      <p:sp>
        <p:nvSpPr>
          <p:cNvPr id="76" name="Google Shape;76;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winery can use these models to understand and improve wine quality</a:t>
            </a:r>
            <a:endParaRPr/>
          </a:p>
          <a:p>
            <a:pPr indent="-342900" lvl="0" marL="457200" rtl="0" algn="l">
              <a:spcBef>
                <a:spcPts val="0"/>
              </a:spcBef>
              <a:spcAft>
                <a:spcPts val="0"/>
              </a:spcAft>
              <a:buSzPts val="1800"/>
              <a:buChar char="●"/>
            </a:pPr>
            <a:r>
              <a:rPr lang="en"/>
              <a:t>A wine retailer can use these models to understand what consumers may want to purchase</a:t>
            </a:r>
            <a:endParaRPr/>
          </a:p>
          <a:p>
            <a:pPr indent="-342900" lvl="0" marL="457200" rtl="0" algn="l">
              <a:spcBef>
                <a:spcPts val="0"/>
              </a:spcBef>
              <a:spcAft>
                <a:spcPts val="0"/>
              </a:spcAft>
              <a:buSzPts val="1800"/>
              <a:buChar char="●"/>
            </a:pPr>
            <a:r>
              <a:rPr lang="en"/>
              <a:t>A restaurant can use these models to understand what to recommend to customers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1258350"/>
            <a:ext cx="8520600" cy="33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This database was created to identify a high quality or a low quality wine, based upon properties of the wine. The dataset consists of </a:t>
            </a:r>
            <a:r>
              <a:rPr b="1" lang="en">
                <a:solidFill>
                  <a:srgbClr val="000000"/>
                </a:solidFill>
                <a:highlight>
                  <a:srgbClr val="FFFFFF"/>
                </a:highlight>
              </a:rPr>
              <a:t>12 properties</a:t>
            </a:r>
            <a:r>
              <a:rPr lang="en">
                <a:solidFill>
                  <a:srgbClr val="000000"/>
                </a:solidFill>
                <a:highlight>
                  <a:srgbClr val="FFFFFF"/>
                </a:highlight>
              </a:rPr>
              <a:t> of </a:t>
            </a:r>
            <a:r>
              <a:rPr b="1" lang="en">
                <a:solidFill>
                  <a:srgbClr val="000000"/>
                </a:solidFill>
                <a:highlight>
                  <a:srgbClr val="FFFFFF"/>
                </a:highlight>
              </a:rPr>
              <a:t>6497 samples</a:t>
            </a:r>
            <a:r>
              <a:rPr lang="en">
                <a:solidFill>
                  <a:srgbClr val="000000"/>
                </a:solidFill>
                <a:highlight>
                  <a:srgbClr val="FFFFFF"/>
                </a:highlight>
              </a:rPr>
              <a:t> collected from the north of Portugal. Due to privacy and logistic issues, only physicochemical (inputs) and sensory (the output) variables are available (e.g. there is no data about grape types, wine brand, wine selling price, etc.). The data were collected from May/2004 to February/2007 using only protected designation of origin samples that were tested at the official certification entity (CVRVV).</a:t>
            </a:r>
            <a:endParaRPr>
              <a:solidFill>
                <a:srgbClr val="000000"/>
              </a:solidFill>
              <a:highlight>
                <a:srgbClr val="FFFFFF"/>
              </a:highlight>
            </a:endParaRPr>
          </a:p>
          <a:p>
            <a:pPr indent="0" lvl="0" marL="0" rtl="0" algn="l">
              <a:spcBef>
                <a:spcPts val="1600"/>
              </a:spcBef>
              <a:spcAft>
                <a:spcPts val="0"/>
              </a:spcAft>
              <a:buNone/>
            </a:pPr>
            <a:r>
              <a:rPr lang="en" sz="1050">
                <a:solidFill>
                  <a:srgbClr val="000000"/>
                </a:solidFill>
                <a:highlight>
                  <a:srgbClr val="FFFFFF"/>
                </a:highlight>
              </a:rPr>
              <a:t>Reference: P. Cortez, A. Cerdeira, F. Almeida, T. Matos and J. Reis. Modeling wine preferences by data mining from physicochemical properties. In Decision Support Systems, Elsevier, 47(4):547-553, 2009.</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sp>
        <p:nvSpPr>
          <p:cNvPr id="82" name="Google Shape;82;p16"/>
          <p:cNvSpPr txBox="1"/>
          <p:nvPr>
            <p:ph type="title"/>
          </p:nvPr>
        </p:nvSpPr>
        <p:spPr>
          <a:xfrm>
            <a:off x="311700" y="2278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88" name="Google Shape;88;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missing values</a:t>
            </a:r>
            <a:endParaRPr/>
          </a:p>
          <a:p>
            <a:pPr indent="-342900" lvl="0" marL="457200" rtl="0" algn="l">
              <a:spcBef>
                <a:spcPts val="0"/>
              </a:spcBef>
              <a:spcAft>
                <a:spcPts val="0"/>
              </a:spcAft>
              <a:buSzPts val="1800"/>
              <a:buChar char="●"/>
            </a:pPr>
            <a:r>
              <a:rPr lang="en"/>
              <a:t>Target column = Quality score</a:t>
            </a:r>
            <a:endParaRPr/>
          </a:p>
          <a:p>
            <a:pPr indent="-317500" lvl="1" marL="914400" rtl="0" algn="l">
              <a:spcBef>
                <a:spcPts val="0"/>
              </a:spcBef>
              <a:spcAft>
                <a:spcPts val="0"/>
              </a:spcAft>
              <a:buSzPts val="1400"/>
              <a:buChar char="○"/>
            </a:pPr>
            <a:r>
              <a:rPr lang="en"/>
              <a:t>Dropping this column from test / split datasets</a:t>
            </a:r>
            <a:endParaRPr/>
          </a:p>
          <a:p>
            <a:pPr indent="-317500" lvl="1" marL="914400" rtl="0" algn="l">
              <a:spcBef>
                <a:spcPts val="0"/>
              </a:spcBef>
              <a:spcAft>
                <a:spcPts val="0"/>
              </a:spcAft>
              <a:buSzPts val="1400"/>
              <a:buChar char="○"/>
            </a:pPr>
            <a:r>
              <a:rPr lang="en"/>
              <a:t>Convert Quality Score to Binary for Low(0) and High(1)</a:t>
            </a:r>
            <a:endParaRPr/>
          </a:p>
          <a:p>
            <a:pPr indent="-317500" lvl="2" marL="1371600" rtl="0" algn="l">
              <a:spcBef>
                <a:spcPts val="0"/>
              </a:spcBef>
              <a:spcAft>
                <a:spcPts val="0"/>
              </a:spcAft>
              <a:buSzPts val="1400"/>
              <a:buChar char="■"/>
            </a:pPr>
            <a:r>
              <a:rPr lang="en"/>
              <a:t>0 - 6: Low Quality scores</a:t>
            </a:r>
            <a:endParaRPr/>
          </a:p>
          <a:p>
            <a:pPr indent="-317500" lvl="2" marL="1371600" rtl="0" algn="l">
              <a:spcBef>
                <a:spcPts val="0"/>
              </a:spcBef>
              <a:spcAft>
                <a:spcPts val="0"/>
              </a:spcAft>
              <a:buSzPts val="1400"/>
              <a:buChar char="■"/>
            </a:pPr>
            <a:r>
              <a:rPr lang="en"/>
              <a:t>7+: High Quality scores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213150"/>
            <a:ext cx="8520600" cy="3602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200">
                <a:solidFill>
                  <a:srgbClr val="000000"/>
                </a:solidFill>
                <a:highlight>
                  <a:srgbClr val="FFFFFF"/>
                </a:highlight>
              </a:rPr>
              <a:t>The following properties of each kind of wine are measured and included within the CSV:</a:t>
            </a:r>
            <a:endParaRPr sz="1200">
              <a:solidFill>
                <a:srgbClr val="000000"/>
              </a:solidFill>
              <a:highlight>
                <a:srgbClr val="FFFFFF"/>
              </a:highlight>
            </a:endParaRPr>
          </a:p>
          <a:p>
            <a:pPr indent="-304800" lvl="0" marL="457200" rtl="0" algn="l">
              <a:spcBef>
                <a:spcPts val="1100"/>
              </a:spcBef>
              <a:spcAft>
                <a:spcPts val="0"/>
              </a:spcAft>
              <a:buClr>
                <a:srgbClr val="000000"/>
              </a:buClr>
              <a:buSzPts val="1200"/>
              <a:buFont typeface="Source Code Pro"/>
              <a:buChar char="●"/>
            </a:pPr>
            <a:r>
              <a:rPr lang="en" sz="1200">
                <a:solidFill>
                  <a:srgbClr val="000000"/>
                </a:solidFill>
                <a:highlight>
                  <a:srgbClr val="FFFFFF"/>
                </a:highlight>
              </a:rPr>
              <a:t>fixed acidity (g(tartaric acid)/dm3)</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volatile acidity(g(acetic acid)/dm3)</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citric acid(g/dm3)</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residual sugar(g/dm3)</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chlorides(g(sodium chloride)/dm3)</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free sulfur dioxide(mg/dm3)</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total sulfur dioxide (mg/dm3)</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density(g/cm3)</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pH</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sulphates(g(potassium sulphate)/dm3)</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alcohol(vol.%)</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quality(score between 0 and 10)</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color: red(0) or white(1)</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Font typeface="Source Code Pro"/>
              <a:buChar char="●"/>
            </a:pPr>
            <a:r>
              <a:rPr lang="en" sz="1200">
                <a:solidFill>
                  <a:srgbClr val="000000"/>
                </a:solidFill>
                <a:highlight>
                  <a:srgbClr val="FFFFFF"/>
                </a:highlight>
              </a:rPr>
              <a:t>quality high/low: quality high(1) or quality low(0)</a:t>
            </a:r>
            <a:endParaRPr sz="1200">
              <a:solidFill>
                <a:srgbClr val="000000"/>
              </a:solidFill>
              <a:highlight>
                <a:srgbClr val="FFFFFF"/>
              </a:highlight>
            </a:endParaRPr>
          </a:p>
          <a:p>
            <a:pPr indent="0" lvl="0" marL="0" rtl="0" algn="l">
              <a:spcBef>
                <a:spcPts val="700"/>
              </a:spcBef>
              <a:spcAft>
                <a:spcPts val="1600"/>
              </a:spcAft>
              <a:buNone/>
            </a:pPr>
            <a:r>
              <a:t/>
            </a:r>
            <a:endParaRPr>
              <a:solidFill>
                <a:srgbClr val="000000"/>
              </a:solidFill>
              <a:highlight>
                <a:srgbClr val="FFFFFF"/>
              </a:highlight>
            </a:endParaRPr>
          </a:p>
        </p:txBody>
      </p:sp>
      <p:sp>
        <p:nvSpPr>
          <p:cNvPr id="94" name="Google Shape;94;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 Analysis with Tableau (cont’d)</a:t>
            </a:r>
            <a:endParaRPr/>
          </a:p>
        </p:txBody>
      </p:sp>
      <p:pic>
        <p:nvPicPr>
          <p:cNvPr id="100" name="Google Shape;100;p19"/>
          <p:cNvPicPr preferRelativeResize="0"/>
          <p:nvPr/>
        </p:nvPicPr>
        <p:blipFill>
          <a:blip r:embed="rId3">
            <a:alphaModFix/>
          </a:blip>
          <a:stretch>
            <a:fillRect/>
          </a:stretch>
        </p:blipFill>
        <p:spPr>
          <a:xfrm>
            <a:off x="2581474" y="1106000"/>
            <a:ext cx="6167700" cy="3911474"/>
          </a:xfrm>
          <a:prstGeom prst="rect">
            <a:avLst/>
          </a:prstGeom>
          <a:noFill/>
          <a:ln>
            <a:noFill/>
          </a:ln>
        </p:spPr>
      </p:pic>
      <p:sp>
        <p:nvSpPr>
          <p:cNvPr id="101" name="Google Shape;101;p19"/>
          <p:cNvSpPr txBox="1"/>
          <p:nvPr/>
        </p:nvSpPr>
        <p:spPr>
          <a:xfrm>
            <a:off x="223200" y="1465400"/>
            <a:ext cx="2358300" cy="3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Pre modeling variable plotting indicates some variance for each quality score (discrete measures).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No variable stands out to have strong </a:t>
            </a:r>
            <a:r>
              <a:rPr lang="en">
                <a:latin typeface="Source Code Pro"/>
                <a:ea typeface="Source Code Pro"/>
                <a:cs typeface="Source Code Pro"/>
                <a:sym typeface="Source Code Pro"/>
              </a:rPr>
              <a:t>correlation</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Red (red wine)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Yellow (white wine)</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 Analysis with Tableau (cont’d)</a:t>
            </a:r>
            <a:endParaRPr/>
          </a:p>
        </p:txBody>
      </p:sp>
      <p:pic>
        <p:nvPicPr>
          <p:cNvPr id="107" name="Google Shape;107;p20"/>
          <p:cNvPicPr preferRelativeResize="0"/>
          <p:nvPr/>
        </p:nvPicPr>
        <p:blipFill>
          <a:blip r:embed="rId3">
            <a:alphaModFix/>
          </a:blip>
          <a:stretch>
            <a:fillRect/>
          </a:stretch>
        </p:blipFill>
        <p:spPr>
          <a:xfrm>
            <a:off x="154537" y="0"/>
            <a:ext cx="8834935"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084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 Analysis with Tableau (cont’d)</a:t>
            </a:r>
            <a:endParaRPr/>
          </a:p>
        </p:txBody>
      </p:sp>
      <p:sp>
        <p:nvSpPr>
          <p:cNvPr id="113" name="Google Shape;113;p21"/>
          <p:cNvSpPr txBox="1"/>
          <p:nvPr>
            <p:ph idx="1" type="body"/>
          </p:nvPr>
        </p:nvSpPr>
        <p:spPr>
          <a:xfrm>
            <a:off x="311700" y="1468825"/>
            <a:ext cx="4318800" cy="301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Trying to predict wine quality without ML models is like throwing a dart at the graph to the right, saying where you land is the wine and wine quality prediction.</a:t>
            </a:r>
            <a:endParaRPr/>
          </a:p>
        </p:txBody>
      </p:sp>
      <p:pic>
        <p:nvPicPr>
          <p:cNvPr id="114" name="Google Shape;114;p21"/>
          <p:cNvPicPr preferRelativeResize="0"/>
          <p:nvPr/>
        </p:nvPicPr>
        <p:blipFill>
          <a:blip r:embed="rId3">
            <a:alphaModFix/>
          </a:blip>
          <a:stretch>
            <a:fillRect/>
          </a:stretch>
        </p:blipFill>
        <p:spPr>
          <a:xfrm>
            <a:off x="5034125" y="941950"/>
            <a:ext cx="3798186" cy="3732700"/>
          </a:xfrm>
          <a:prstGeom prst="rect">
            <a:avLst/>
          </a:prstGeom>
          <a:noFill/>
          <a:ln>
            <a:noFill/>
          </a:ln>
        </p:spPr>
      </p:pic>
      <p:sp>
        <p:nvSpPr>
          <p:cNvPr id="115" name="Google Shape;115;p21"/>
          <p:cNvSpPr txBox="1"/>
          <p:nvPr/>
        </p:nvSpPr>
        <p:spPr>
          <a:xfrm>
            <a:off x="3854325" y="4674650"/>
            <a:ext cx="50646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Bubble chart from tableau with all variables</a:t>
            </a:r>
            <a:endParaRPr>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