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99B5-CB79-4373-BE66-57E9CA1BCBBA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8D44-6CD1-482B-8406-EDFAF4653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357430"/>
            <a:ext cx="8572560" cy="1814525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Ethernet module</a:t>
            </a:r>
            <a:endParaRPr lang="en-IN" sz="8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7158" y="0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102578"/>
            <a:ext cx="857256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b="1" dirty="0" smtClean="0"/>
              <a:t>Crucial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 smtClean="0"/>
              <a:t>arp_packet_t</a:t>
            </a:r>
            <a:endParaRPr lang="en-IN" sz="2000" b="1" dirty="0" smtClean="0"/>
          </a:p>
          <a:p>
            <a:pPr marL="342900" indent="-342900"/>
            <a:r>
              <a:rPr lang="en-IN" dirty="0" smtClean="0"/>
              <a:t>union   __attribute__((__packed__))</a:t>
            </a:r>
          </a:p>
          <a:p>
            <a:pPr marL="342900" indent="-342900"/>
            <a:r>
              <a:rPr lang="en-IN" dirty="0" smtClean="0"/>
              <a:t>{</a:t>
            </a:r>
          </a:p>
          <a:p>
            <a:pPr marL="342900" indent="-342900"/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arp_packet_s</a:t>
            </a:r>
            <a:r>
              <a:rPr lang="en-IN" dirty="0" smtClean="0"/>
              <a:t>   </a:t>
            </a:r>
            <a:r>
              <a:rPr lang="en-IN" dirty="0" smtClean="0"/>
              <a:t>__attribute__((__packed__))</a:t>
            </a:r>
          </a:p>
          <a:p>
            <a:pPr marL="342900" indent="-342900"/>
            <a:r>
              <a:rPr lang="en-IN" dirty="0" smtClean="0"/>
              <a:t>	{</a:t>
            </a:r>
          </a:p>
          <a:p>
            <a:pPr marL="342900" indent="-342900"/>
            <a:r>
              <a:rPr lang="en-IN" dirty="0" smtClean="0"/>
              <a:t>		</a:t>
            </a:r>
            <a:r>
              <a:rPr lang="en-IN" dirty="0" err="1" smtClean="0"/>
              <a:t>eth_header_t</a:t>
            </a:r>
            <a:r>
              <a:rPr lang="en-IN" dirty="0" smtClean="0"/>
              <a:t> eth;</a:t>
            </a:r>
          </a:p>
          <a:p>
            <a:pPr marL="342900" indent="-342900"/>
            <a:r>
              <a:rPr lang="en-IN" dirty="0" smtClean="0"/>
              <a:t>		uint16_t    </a:t>
            </a:r>
            <a:r>
              <a:rPr lang="en-IN" dirty="0" err="1" smtClean="0"/>
              <a:t>htype</a:t>
            </a:r>
            <a:r>
              <a:rPr lang="en-IN" dirty="0" smtClean="0"/>
              <a:t>;          </a:t>
            </a:r>
            <a:r>
              <a:rPr lang="en-IN" dirty="0" smtClean="0">
                <a:solidFill>
                  <a:schemeClr val="accent3"/>
                </a:solidFill>
              </a:rPr>
              <a:t>/* Network protocol type, Ethernet = 1 */</a:t>
            </a:r>
          </a:p>
          <a:p>
            <a:pPr marL="342900" indent="-342900"/>
            <a:r>
              <a:rPr lang="en-IN" dirty="0" smtClean="0"/>
              <a:t>		uint16_t    </a:t>
            </a:r>
            <a:r>
              <a:rPr lang="en-IN" dirty="0" err="1" smtClean="0"/>
              <a:t>ptype</a:t>
            </a:r>
            <a:r>
              <a:rPr lang="en-IN" dirty="0" smtClean="0"/>
              <a:t>;          </a:t>
            </a:r>
            <a:r>
              <a:rPr lang="en-IN" dirty="0" smtClean="0">
                <a:solidFill>
                  <a:schemeClr val="accent3"/>
                </a:solidFill>
              </a:rPr>
              <a:t>/* Internetwork protocol, IPV4 = 0x0800 */</a:t>
            </a:r>
          </a:p>
          <a:p>
            <a:pPr marL="342900" indent="-342900"/>
            <a:r>
              <a:rPr lang="en-IN" dirty="0" smtClean="0"/>
              <a:t>		uint8_t     </a:t>
            </a:r>
            <a:r>
              <a:rPr lang="en-IN" dirty="0" err="1" smtClean="0"/>
              <a:t>hlen</a:t>
            </a:r>
            <a:r>
              <a:rPr lang="en-IN" dirty="0" smtClean="0"/>
              <a:t>;           </a:t>
            </a:r>
            <a:r>
              <a:rPr lang="en-IN" dirty="0" smtClean="0">
                <a:solidFill>
                  <a:schemeClr val="accent3"/>
                </a:solidFill>
              </a:rPr>
              <a:t>/* Length of hardware address in octets = 6 */</a:t>
            </a:r>
          </a:p>
          <a:p>
            <a:pPr marL="342900" indent="-342900"/>
            <a:r>
              <a:rPr lang="en-IN" dirty="0" smtClean="0"/>
              <a:t>		uint8_t     </a:t>
            </a:r>
            <a:r>
              <a:rPr lang="en-IN" dirty="0" err="1" smtClean="0"/>
              <a:t>plen</a:t>
            </a:r>
            <a:r>
              <a:rPr lang="en-IN" dirty="0" smtClean="0"/>
              <a:t>;           </a:t>
            </a:r>
            <a:r>
              <a:rPr lang="en-IN" dirty="0" smtClean="0">
                <a:solidFill>
                  <a:schemeClr val="accent3"/>
                </a:solidFill>
              </a:rPr>
              <a:t>/* Length of protocol address in octets = 4 */</a:t>
            </a:r>
          </a:p>
          <a:p>
            <a:pPr marL="342900" indent="-342900"/>
            <a:r>
              <a:rPr lang="en-IN" dirty="0" smtClean="0"/>
              <a:t>		uint16_t    </a:t>
            </a:r>
            <a:r>
              <a:rPr lang="en-IN" dirty="0" err="1" smtClean="0"/>
              <a:t>oper</a:t>
            </a:r>
            <a:r>
              <a:rPr lang="en-IN" dirty="0" smtClean="0"/>
              <a:t>;           </a:t>
            </a:r>
            <a:r>
              <a:rPr lang="en-IN" dirty="0" smtClean="0">
                <a:solidFill>
                  <a:schemeClr val="accent3"/>
                </a:solidFill>
              </a:rPr>
              <a:t>/* Operation request=1, answer=2 */</a:t>
            </a:r>
          </a:p>
          <a:p>
            <a:pPr marL="342900" indent="-342900"/>
            <a:r>
              <a:rPr lang="en-IN" dirty="0" smtClean="0"/>
              <a:t>		uint8_t     </a:t>
            </a:r>
            <a:r>
              <a:rPr lang="en-IN" dirty="0" err="1" smtClean="0"/>
              <a:t>sha</a:t>
            </a:r>
            <a:r>
              <a:rPr lang="en-IN" dirty="0" smtClean="0"/>
              <a:t>[ETH_ADDR_LEN]; </a:t>
            </a:r>
            <a:r>
              <a:rPr lang="en-IN" dirty="0" smtClean="0">
                <a:solidFill>
                  <a:schemeClr val="accent3"/>
                </a:solidFill>
              </a:rPr>
              <a:t>/* sender hardware address */</a:t>
            </a:r>
          </a:p>
          <a:p>
            <a:pPr marL="342900" indent="-342900"/>
            <a:r>
              <a:rPr lang="en-IN" dirty="0" smtClean="0"/>
              <a:t>		uint8_t     spa[ETH_IP4ADDR_LEN]; </a:t>
            </a:r>
            <a:r>
              <a:rPr lang="en-IN" dirty="0" smtClean="0">
                <a:solidFill>
                  <a:schemeClr val="accent3"/>
                </a:solidFill>
              </a:rPr>
              <a:t>/* sender protocol address */</a:t>
            </a:r>
          </a:p>
          <a:p>
            <a:pPr marL="342900" indent="-342900"/>
            <a:r>
              <a:rPr lang="en-IN" dirty="0" smtClean="0"/>
              <a:t>		uint8_t     </a:t>
            </a:r>
            <a:r>
              <a:rPr lang="en-IN" dirty="0" err="1" smtClean="0"/>
              <a:t>tha</a:t>
            </a:r>
            <a:r>
              <a:rPr lang="en-IN" dirty="0" smtClean="0"/>
              <a:t>[ETH_ADDR_LEN]; </a:t>
            </a:r>
            <a:r>
              <a:rPr lang="en-IN" dirty="0" smtClean="0">
                <a:solidFill>
                  <a:schemeClr val="accent3"/>
                </a:solidFill>
              </a:rPr>
              <a:t>/* target hardware address */</a:t>
            </a:r>
          </a:p>
          <a:p>
            <a:pPr marL="342900" indent="-342900"/>
            <a:r>
              <a:rPr lang="en-IN" dirty="0" smtClean="0"/>
              <a:t>		uint8_t     </a:t>
            </a:r>
            <a:r>
              <a:rPr lang="en-IN" dirty="0" err="1" smtClean="0"/>
              <a:t>tpa</a:t>
            </a:r>
            <a:r>
              <a:rPr lang="en-IN" dirty="0" smtClean="0"/>
              <a:t>[ETH_IP4ADDR_LEN]; </a:t>
            </a:r>
            <a:r>
              <a:rPr lang="en-IN" dirty="0" smtClean="0">
                <a:solidFill>
                  <a:schemeClr val="accent3"/>
                </a:solidFill>
              </a:rPr>
              <a:t>/* target IP4 address */</a:t>
            </a:r>
          </a:p>
          <a:p>
            <a:pPr marL="342900" indent="-342900"/>
            <a:r>
              <a:rPr lang="en-IN" dirty="0" smtClean="0"/>
              <a:t>	};</a:t>
            </a:r>
          </a:p>
          <a:p>
            <a:pPr marL="342900" indent="-342900"/>
            <a:r>
              <a:rPr lang="en-IN" dirty="0" smtClean="0"/>
              <a:t>	uint16_t </a:t>
            </a:r>
            <a:r>
              <a:rPr lang="en-IN" dirty="0" err="1" smtClean="0"/>
              <a:t>rawBytes</a:t>
            </a:r>
            <a:r>
              <a:rPr lang="en-IN" dirty="0" smtClean="0"/>
              <a:t>[</a:t>
            </a:r>
            <a:r>
              <a:rPr lang="en-IN" dirty="0" err="1" smtClean="0"/>
              <a:t>ETH_ARP_byte_LEN+ETH_HDR_LEN</a:t>
            </a:r>
            <a:r>
              <a:rPr lang="en-IN" dirty="0" smtClean="0"/>
              <a:t>];</a:t>
            </a:r>
          </a:p>
          <a:p>
            <a:pPr marL="342900" indent="-342900"/>
            <a:r>
              <a:rPr lang="en-IN" dirty="0" smtClean="0"/>
              <a:t>} </a:t>
            </a:r>
            <a:r>
              <a:rPr lang="en-IN" b="1" dirty="0" err="1" smtClean="0"/>
              <a:t>arp_packet_t</a:t>
            </a:r>
            <a:r>
              <a:rPr lang="en-IN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57148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4612" y="142852"/>
            <a:ext cx="342902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module initializations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28860" y="1428736"/>
            <a:ext cx="40005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physical layer configurations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14612" y="1000108"/>
            <a:ext cx="342902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negotiation with peer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14612" y="571480"/>
            <a:ext cx="342902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memory initializations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43174" y="1857364"/>
            <a:ext cx="357190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MAC layer configurations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428860" y="2285992"/>
            <a:ext cx="40005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protocol layer configurations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000364" y="4857760"/>
            <a:ext cx="285752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Event driven Ethernet transmission and reception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357686" y="50004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 rot="5400000">
            <a:off x="4357686" y="9286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 rot="5400000">
            <a:off x="4357686" y="135729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 rot="5400000">
            <a:off x="4357686" y="178592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rot="5400000">
            <a:off x="4357686" y="221455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7" idx="0"/>
          </p:cNvCxnSpPr>
          <p:nvPr/>
        </p:nvCxnSpPr>
        <p:spPr>
          <a:xfrm rot="5400000">
            <a:off x="4321967" y="267890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10" idx="0"/>
          </p:cNvCxnSpPr>
          <p:nvPr/>
        </p:nvCxnSpPr>
        <p:spPr>
          <a:xfrm rot="5400000" flipH="1">
            <a:off x="4107653" y="5179231"/>
            <a:ext cx="642942" cy="1588"/>
          </a:xfrm>
          <a:prstGeom prst="bentConnector5">
            <a:avLst>
              <a:gd name="adj1" fmla="val -35555"/>
              <a:gd name="adj2" fmla="val 104367758"/>
              <a:gd name="adj3" fmla="val 11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7158" y="285728"/>
            <a:ext cx="1643074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Platform initializations excluded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7554" y="3286124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IP4v packet handler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2714612" y="3714752"/>
            <a:ext cx="342902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memory feeding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2714612" y="4214818"/>
            <a:ext cx="3429024" cy="2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BD feeding</a:t>
            </a:r>
            <a:endParaRPr lang="en-IN" dirty="0"/>
          </a:p>
        </p:txBody>
      </p:sp>
      <p:cxnSp>
        <p:nvCxnSpPr>
          <p:cNvPr id="101" name="Straight Arrow Connector 100"/>
          <p:cNvCxnSpPr>
            <a:stCxn id="18" idx="2"/>
            <a:endCxn id="98" idx="0"/>
          </p:cNvCxnSpPr>
          <p:nvPr/>
        </p:nvCxnSpPr>
        <p:spPr>
          <a:xfrm rot="5400000">
            <a:off x="4357686" y="364331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8" idx="2"/>
            <a:endCxn id="99" idx="0"/>
          </p:cNvCxnSpPr>
          <p:nvPr/>
        </p:nvCxnSpPr>
        <p:spPr>
          <a:xfrm rot="5400000">
            <a:off x="4321967" y="41076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428860" y="2786058"/>
            <a:ext cx="40005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module enable</a:t>
            </a:r>
            <a:endParaRPr lang="en-IN" dirty="0"/>
          </a:p>
        </p:txBody>
      </p:sp>
      <p:cxnSp>
        <p:nvCxnSpPr>
          <p:cNvPr id="112" name="Straight Arrow Connector 111"/>
          <p:cNvCxnSpPr>
            <a:stCxn id="99" idx="2"/>
            <a:endCxn id="10" idx="0"/>
          </p:cNvCxnSpPr>
          <p:nvPr/>
        </p:nvCxnSpPr>
        <p:spPr>
          <a:xfrm rot="5400000">
            <a:off x="4245767" y="4674403"/>
            <a:ext cx="3667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6710" y="421481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Ethernet ISR</a:t>
            </a:r>
            <a:endParaRPr lang="en-IN" dirty="0"/>
          </a:p>
        </p:txBody>
      </p:sp>
      <p:sp>
        <p:nvSpPr>
          <p:cNvPr id="29" name="Diamond 28"/>
          <p:cNvSpPr/>
          <p:nvPr/>
        </p:nvSpPr>
        <p:spPr>
          <a:xfrm>
            <a:off x="6786578" y="2428868"/>
            <a:ext cx="1343028" cy="14859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Any bugs</a:t>
            </a:r>
            <a:endParaRPr lang="en-IN" dirty="0"/>
          </a:p>
        </p:txBody>
      </p:sp>
      <p:cxnSp>
        <p:nvCxnSpPr>
          <p:cNvPr id="31" name="Elbow Connector 30"/>
          <p:cNvCxnSpPr>
            <a:stCxn id="107" idx="2"/>
            <a:endCxn id="29" idx="1"/>
          </p:cNvCxnSpPr>
          <p:nvPr/>
        </p:nvCxnSpPr>
        <p:spPr>
          <a:xfrm rot="16200000" flipH="1">
            <a:off x="5557846" y="1943088"/>
            <a:ext cx="100010" cy="2357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30"/>
          <p:cNvCxnSpPr>
            <a:stCxn id="29" idx="3"/>
            <a:endCxn id="25" idx="0"/>
          </p:cNvCxnSpPr>
          <p:nvPr/>
        </p:nvCxnSpPr>
        <p:spPr>
          <a:xfrm>
            <a:off x="8129606" y="3171820"/>
            <a:ext cx="192889" cy="1042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0"/>
          <p:cNvCxnSpPr>
            <a:stCxn id="29" idx="2"/>
            <a:endCxn id="18" idx="3"/>
          </p:cNvCxnSpPr>
          <p:nvPr/>
        </p:nvCxnSpPr>
        <p:spPr>
          <a:xfrm rot="5400000" flipH="1">
            <a:off x="6236507" y="2693187"/>
            <a:ext cx="485772" cy="1957398"/>
          </a:xfrm>
          <a:prstGeom prst="bentConnector4">
            <a:avLst>
              <a:gd name="adj1" fmla="val -47059"/>
              <a:gd name="adj2" fmla="val 43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5" idx="3"/>
            <a:endCxn id="7" idx="3"/>
          </p:cNvCxnSpPr>
          <p:nvPr/>
        </p:nvCxnSpPr>
        <p:spPr>
          <a:xfrm flipH="1" flipV="1">
            <a:off x="6143636" y="714356"/>
            <a:ext cx="2714644" cy="3786214"/>
          </a:xfrm>
          <a:prstGeom prst="bentConnector3">
            <a:avLst>
              <a:gd name="adj1" fmla="val -3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8" idx="1"/>
            <a:endCxn id="29" idx="1"/>
          </p:cNvCxnSpPr>
          <p:nvPr/>
        </p:nvCxnSpPr>
        <p:spPr>
          <a:xfrm rot="10800000" flipH="1">
            <a:off x="2714612" y="3171820"/>
            <a:ext cx="4071966" cy="685808"/>
          </a:xfrm>
          <a:prstGeom prst="bentConnector3">
            <a:avLst>
              <a:gd name="adj1" fmla="val -5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99" idx="1"/>
            <a:endCxn id="29" idx="1"/>
          </p:cNvCxnSpPr>
          <p:nvPr/>
        </p:nvCxnSpPr>
        <p:spPr>
          <a:xfrm rot="10800000" flipH="1">
            <a:off x="2714612" y="3171820"/>
            <a:ext cx="4071966" cy="1181112"/>
          </a:xfrm>
          <a:prstGeom prst="bentConnector3">
            <a:avLst>
              <a:gd name="adj1" fmla="val -9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" idx="1"/>
            <a:endCxn id="29" idx="1"/>
          </p:cNvCxnSpPr>
          <p:nvPr/>
        </p:nvCxnSpPr>
        <p:spPr>
          <a:xfrm rot="10800000" flipH="1">
            <a:off x="3000364" y="3171821"/>
            <a:ext cx="3786214" cy="2007411"/>
          </a:xfrm>
          <a:prstGeom prst="bentConnector3">
            <a:avLst>
              <a:gd name="adj1" fmla="val -278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214422"/>
            <a:ext cx="871543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5" name="Rectangle 4"/>
          <p:cNvSpPr/>
          <p:nvPr/>
        </p:nvSpPr>
        <p:spPr>
          <a:xfrm>
            <a:off x="3714744" y="1285860"/>
            <a:ext cx="3786214" cy="204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Protocol layer packet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285720" y="1285860"/>
            <a:ext cx="3357586" cy="204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Mac layer packet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7572396" y="1285860"/>
            <a:ext cx="1285884" cy="204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Checksum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1000100" y="285728"/>
            <a:ext cx="714380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Ethernet packet format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000240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Ip4v point to point protocol used. FCS polynomial as per ref. docs :</a:t>
            </a:r>
          </a:p>
          <a:p>
            <a:r>
              <a:rPr lang="en-IN" b="1" dirty="0" smtClean="0"/>
              <a:t>FCS(x) = x32+ x26+ x23+ x22+ x16+ x12+ x11+ x10+ x8+ x7+ x5+ x4+ x2+ x1+ 1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20" y="285728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4500570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void</a:t>
            </a:r>
            <a:r>
              <a:rPr lang="en-IN" b="1" dirty="0" smtClean="0"/>
              <a:t> </a:t>
            </a:r>
            <a:r>
              <a:rPr lang="en-IN" b="1" dirty="0" err="1" smtClean="0"/>
              <a:t>ETH_init</a:t>
            </a:r>
            <a:r>
              <a:rPr lang="en-IN" b="1" dirty="0" smtClean="0"/>
              <a:t>(</a:t>
            </a:r>
            <a:r>
              <a:rPr lang="en-IN" b="1" dirty="0" err="1" smtClean="0">
                <a:solidFill>
                  <a:schemeClr val="accent6"/>
                </a:solidFill>
              </a:rPr>
              <a:t>int</a:t>
            </a:r>
            <a:r>
              <a:rPr lang="en-IN" b="1" dirty="0" smtClean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Clk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chemeClr val="accent6"/>
                </a:solidFill>
              </a:rPr>
              <a:t>uint8_t * </a:t>
            </a:r>
            <a:r>
              <a:rPr lang="en-IN" b="1" dirty="0" err="1" smtClean="0">
                <a:solidFill>
                  <a:srgbClr val="FF0000"/>
                </a:solidFill>
              </a:rPr>
              <a:t>MACAddress</a:t>
            </a:r>
            <a:r>
              <a:rPr lang="en-IN" b="1" dirty="0" smtClean="0"/>
              <a:t>): </a:t>
            </a:r>
          </a:p>
          <a:p>
            <a:r>
              <a:rPr lang="en-IN" dirty="0" smtClean="0"/>
              <a:t>Ethernet module initialization complete native module manipulation and initialization and then enabling of the </a:t>
            </a:r>
            <a:r>
              <a:rPr lang="en-IN" dirty="0" err="1" smtClean="0"/>
              <a:t>ethernet</a:t>
            </a:r>
            <a:r>
              <a:rPr lang="en-IN" dirty="0" smtClean="0"/>
              <a:t> module along with physical  layer and memory  </a:t>
            </a:r>
            <a:r>
              <a:rPr lang="en-IN" dirty="0" err="1" smtClean="0"/>
              <a:t>initializatiion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Args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Clk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Data type </a:t>
            </a:r>
            <a:r>
              <a:rPr lang="en-IN" dirty="0" err="1" smtClean="0">
                <a:solidFill>
                  <a:schemeClr val="accent6"/>
                </a:solidFill>
              </a:rPr>
              <a:t>int</a:t>
            </a:r>
            <a:r>
              <a:rPr lang="en-IN" dirty="0" smtClean="0">
                <a:solidFill>
                  <a:schemeClr val="accent6"/>
                </a:solidFill>
              </a:rPr>
              <a:t>,</a:t>
            </a:r>
            <a:r>
              <a:rPr lang="en-IN" dirty="0" smtClean="0"/>
              <a:t> core Clock of the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MACAddress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Pointer to the Mac address for the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Complete module initialization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Functional colouring reference:</a:t>
            </a:r>
          </a:p>
          <a:p>
            <a:r>
              <a:rPr lang="en-IN" dirty="0" smtClean="0"/>
              <a:t>	Return type</a:t>
            </a:r>
          </a:p>
          <a:p>
            <a:r>
              <a:rPr lang="en-IN" dirty="0" smtClean="0"/>
              <a:t>	Function name</a:t>
            </a:r>
          </a:p>
          <a:p>
            <a:r>
              <a:rPr lang="en-IN" dirty="0" smtClean="0"/>
              <a:t>	Arguments data type</a:t>
            </a:r>
          </a:p>
          <a:p>
            <a:r>
              <a:rPr lang="en-IN" dirty="0" smtClean="0"/>
              <a:t>	Arguments name</a:t>
            </a:r>
          </a:p>
          <a:p>
            <a:r>
              <a:rPr lang="en-IN" dirty="0" smtClean="0"/>
              <a:t>	Notes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2285992"/>
            <a:ext cx="35719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28596" y="2571744"/>
            <a:ext cx="357190" cy="1428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28596" y="2857496"/>
            <a:ext cx="357190" cy="14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28596" y="3143248"/>
            <a:ext cx="357190" cy="14287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28596" y="3429000"/>
            <a:ext cx="357190" cy="1428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20" y="285728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>
                <a:solidFill>
                  <a:schemeClr val="accent1"/>
                </a:solidFill>
              </a:rPr>
              <a:t>uint16_t</a:t>
            </a:r>
            <a:r>
              <a:rPr lang="en-IN" b="1" dirty="0" smtClean="0"/>
              <a:t> </a:t>
            </a:r>
            <a:r>
              <a:rPr lang="en-IN" b="1" dirty="0" err="1" smtClean="0"/>
              <a:t>SD_ETH_write_IP_Packet</a:t>
            </a:r>
            <a:r>
              <a:rPr lang="en-IN" b="1" dirty="0" smtClean="0"/>
              <a:t>(</a:t>
            </a:r>
            <a:r>
              <a:rPr lang="en-IN" b="1" dirty="0" smtClean="0">
                <a:solidFill>
                  <a:schemeClr val="accent6"/>
                </a:solidFill>
              </a:rPr>
              <a:t>uint8_t* </a:t>
            </a:r>
            <a:r>
              <a:rPr lang="en-IN" b="1" dirty="0" err="1" smtClean="0">
                <a:solidFill>
                  <a:srgbClr val="FF0000"/>
                </a:solidFill>
              </a:rPr>
              <a:t>src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chemeClr val="accent6"/>
                </a:solidFill>
              </a:rPr>
              <a:t>uint8_t* </a:t>
            </a:r>
            <a:r>
              <a:rPr lang="en-IN" b="1" dirty="0" err="1" smtClean="0">
                <a:solidFill>
                  <a:srgbClr val="FF0000"/>
                </a:solidFill>
              </a:rPr>
              <a:t>dest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chemeClr val="accent6"/>
                </a:solidFill>
              </a:rPr>
              <a:t>uint8_t* </a:t>
            </a:r>
            <a:r>
              <a:rPr lang="en-IN" b="1" dirty="0" err="1" smtClean="0">
                <a:solidFill>
                  <a:srgbClr val="FF0000"/>
                </a:solidFill>
              </a:rPr>
              <a:t>IP_src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chemeClr val="accent6"/>
                </a:solidFill>
              </a:rPr>
              <a:t>uint8_t* </a:t>
            </a:r>
            <a:r>
              <a:rPr lang="en-IN" b="1" dirty="0" err="1" smtClean="0">
                <a:solidFill>
                  <a:srgbClr val="FF0000"/>
                </a:solidFill>
              </a:rPr>
              <a:t>IP_dest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chemeClr val="accent6"/>
                </a:solidFill>
              </a:rPr>
              <a:t>char * </a:t>
            </a:r>
            <a:r>
              <a:rPr lang="en-IN" b="1" dirty="0" err="1" smtClean="0">
                <a:solidFill>
                  <a:srgbClr val="FF0000"/>
                </a:solidFill>
              </a:rPr>
              <a:t>dataBuff</a:t>
            </a:r>
            <a:r>
              <a:rPr lang="en-IN" b="1" dirty="0" smtClean="0"/>
              <a:t>):</a:t>
            </a:r>
          </a:p>
          <a:p>
            <a:pPr marL="342900" indent="-342900" algn="just"/>
            <a:r>
              <a:rPr lang="en-IN" dirty="0" smtClean="0"/>
              <a:t>Initializes the packet for IPv4 protocol fills IP packet structure that goes by the name </a:t>
            </a:r>
            <a:r>
              <a:rPr lang="en-IN" b="1" dirty="0" err="1" smtClean="0"/>
              <a:t>SD_eth_test_t</a:t>
            </a:r>
            <a:r>
              <a:rPr lang="en-IN" b="1" dirty="0" smtClean="0"/>
              <a:t> </a:t>
            </a:r>
            <a:r>
              <a:rPr lang="en-IN" dirty="0" smtClean="0"/>
              <a:t>for further details take a look below</a:t>
            </a:r>
            <a:r>
              <a:rPr lang="en-IN" b="1" dirty="0" smtClean="0"/>
              <a:t>. </a:t>
            </a:r>
            <a:endParaRPr lang="en-IN" dirty="0" smtClean="0"/>
          </a:p>
          <a:p>
            <a:r>
              <a:rPr lang="en-IN" b="1" dirty="0" err="1" smtClean="0"/>
              <a:t>Args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src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Pointer to the Mac address for the source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dest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Pointer to the Mac address for the destination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IP_src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IPv4 address of source module.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IP_dest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IPv4 address of destination module.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dataBuff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Data buffer to by pushed to the packet.</a:t>
            </a:r>
          </a:p>
          <a:p>
            <a:pPr marL="342900" indent="-342900"/>
            <a:r>
              <a:rPr lang="en-IN" b="1" dirty="0" smtClean="0"/>
              <a:t>Return</a:t>
            </a:r>
            <a:r>
              <a:rPr lang="en-IN" dirty="0" smtClean="0"/>
              <a:t>:</a:t>
            </a:r>
          </a:p>
          <a:p>
            <a:pPr marL="342900" indent="-342900"/>
            <a:r>
              <a:rPr lang="en-IN" dirty="0" smtClean="0"/>
              <a:t>Returns the length of the packet being transmitted.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 algn="just"/>
            <a:endParaRPr lang="en-I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20" y="285728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572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fr-FR" b="1" dirty="0" smtClean="0">
              <a:solidFill>
                <a:schemeClr val="accent1"/>
              </a:solidFill>
            </a:endParaRPr>
          </a:p>
          <a:p>
            <a:pPr marL="342900" indent="-342900"/>
            <a:r>
              <a:rPr lang="fr-FR" b="1" dirty="0" smtClean="0">
                <a:solidFill>
                  <a:schemeClr val="accent1"/>
                </a:solidFill>
              </a:rPr>
              <a:t>uint16_t </a:t>
            </a:r>
            <a:r>
              <a:rPr lang="fr-FR" b="1" dirty="0" err="1" smtClean="0"/>
              <a:t>ETH_write_ARP_Packet</a:t>
            </a:r>
            <a:r>
              <a:rPr lang="fr-FR" b="1" dirty="0" smtClean="0"/>
              <a:t>(</a:t>
            </a:r>
            <a:r>
              <a:rPr lang="fr-FR" b="1" dirty="0" smtClean="0">
                <a:solidFill>
                  <a:schemeClr val="accent6"/>
                </a:solidFill>
              </a:rPr>
              <a:t>uint8_t* </a:t>
            </a:r>
            <a:r>
              <a:rPr lang="fr-FR" b="1" dirty="0" err="1" smtClean="0">
                <a:solidFill>
                  <a:srgbClr val="FF0000"/>
                </a:solidFill>
              </a:rPr>
              <a:t>src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smtClean="0">
                <a:solidFill>
                  <a:schemeClr val="accent6"/>
                </a:solidFill>
              </a:rPr>
              <a:t>uint8_t* </a:t>
            </a:r>
            <a:r>
              <a:rPr lang="fr-FR" b="1" dirty="0" err="1" smtClean="0">
                <a:solidFill>
                  <a:srgbClr val="FF0000"/>
                </a:solidFill>
              </a:rPr>
              <a:t>dest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smtClean="0">
                <a:solidFill>
                  <a:schemeClr val="accent6"/>
                </a:solidFill>
              </a:rPr>
              <a:t>uint8_t* </a:t>
            </a:r>
            <a:r>
              <a:rPr lang="fr-FR" b="1" dirty="0" err="1" smtClean="0">
                <a:solidFill>
                  <a:srgbClr val="FF0000"/>
                </a:solidFill>
              </a:rPr>
              <a:t>IP_src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smtClean="0">
                <a:solidFill>
                  <a:schemeClr val="accent6"/>
                </a:solidFill>
              </a:rPr>
              <a:t>uint8_t* </a:t>
            </a:r>
            <a:r>
              <a:rPr lang="fr-FR" b="1" dirty="0" err="1" smtClean="0">
                <a:solidFill>
                  <a:srgbClr val="FF0000"/>
                </a:solidFill>
              </a:rPr>
              <a:t>IP_dest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smtClean="0">
                <a:solidFill>
                  <a:schemeClr val="accent6"/>
                </a:solidFill>
              </a:rPr>
              <a:t>uint16_t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req_ans</a:t>
            </a:r>
            <a:r>
              <a:rPr lang="fr-FR" b="1" dirty="0" smtClean="0">
                <a:solidFill>
                  <a:schemeClr val="accent1"/>
                </a:solidFill>
              </a:rPr>
              <a:t>) </a:t>
            </a:r>
            <a:r>
              <a:rPr lang="en-IN" b="1" dirty="0" smtClean="0"/>
              <a:t>:</a:t>
            </a:r>
          </a:p>
          <a:p>
            <a:pPr marL="342900" indent="-342900" algn="just"/>
            <a:r>
              <a:rPr lang="en-IN" dirty="0" smtClean="0"/>
              <a:t>Initializes the packet for IPv4 protocol fills IP packet structure that goes by the name </a:t>
            </a:r>
            <a:r>
              <a:rPr lang="en-IN" b="1" dirty="0" err="1" smtClean="0"/>
              <a:t>SD_eth_test_t</a:t>
            </a:r>
            <a:r>
              <a:rPr lang="en-IN" b="1" dirty="0" smtClean="0"/>
              <a:t> </a:t>
            </a:r>
            <a:r>
              <a:rPr lang="en-IN" dirty="0" smtClean="0"/>
              <a:t>for further details take a look below</a:t>
            </a:r>
            <a:r>
              <a:rPr lang="en-IN" b="1" dirty="0" smtClean="0"/>
              <a:t>. </a:t>
            </a:r>
            <a:endParaRPr lang="en-IN" dirty="0" smtClean="0"/>
          </a:p>
          <a:p>
            <a:r>
              <a:rPr lang="en-IN" b="1" dirty="0" err="1" smtClean="0"/>
              <a:t>Args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src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Pointer to the Mac address for the source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dest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Pointer to the Mac address for the destination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IP_src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IPv4 address of source module.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>
                <a:solidFill>
                  <a:srgbClr val="FF0000"/>
                </a:solidFill>
              </a:rPr>
              <a:t>IP_dest</a:t>
            </a:r>
            <a:r>
              <a:rPr lang="en-IN" b="1" dirty="0" smtClean="0">
                <a:solidFill>
                  <a:srgbClr val="FF0000"/>
                </a:solidFill>
              </a:rPr>
              <a:t> : </a:t>
            </a:r>
            <a:r>
              <a:rPr lang="en-IN" dirty="0" smtClean="0"/>
              <a:t>IPv4 address of destination module.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 err="1" smtClean="0">
                <a:solidFill>
                  <a:srgbClr val="FF0000"/>
                </a:solidFill>
              </a:rPr>
              <a:t>req_ans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1: request , 2 : reply.</a:t>
            </a:r>
            <a:endParaRPr lang="en-IN" dirty="0" smtClean="0"/>
          </a:p>
          <a:p>
            <a:pPr marL="342900" indent="-342900"/>
            <a:r>
              <a:rPr lang="en-IN" b="1" dirty="0" smtClean="0"/>
              <a:t>Return</a:t>
            </a:r>
            <a:r>
              <a:rPr lang="en-IN" dirty="0" smtClean="0"/>
              <a:t>:</a:t>
            </a:r>
          </a:p>
          <a:p>
            <a:pPr marL="342900" indent="-342900"/>
            <a:r>
              <a:rPr lang="en-IN" dirty="0" smtClean="0"/>
              <a:t>Returns the length of the packet being transmitted.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 algn="just"/>
            <a:endParaRPr lang="en-I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285728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8572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/>
              <a:t>Crucial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err="1" smtClean="0"/>
              <a:t>SD_eth_test_t</a:t>
            </a:r>
            <a:r>
              <a:rPr lang="en-IN" b="1" dirty="0" smtClean="0"/>
              <a:t>:  </a:t>
            </a:r>
            <a:r>
              <a:rPr lang="en-IN" b="1" dirty="0" err="1" smtClean="0"/>
              <a:t>Defination</a:t>
            </a:r>
            <a:r>
              <a:rPr lang="en-IN" b="1" dirty="0" smtClean="0"/>
              <a:t>:</a:t>
            </a:r>
          </a:p>
          <a:p>
            <a:pPr marL="342900" indent="-342900"/>
            <a:r>
              <a:rPr lang="en-IN" dirty="0" smtClean="0"/>
              <a:t>union  __attribute__((__packed__))</a:t>
            </a:r>
          </a:p>
          <a:p>
            <a:pPr marL="342900" indent="-342900"/>
            <a:r>
              <a:rPr lang="en-IN" dirty="0" smtClean="0"/>
              <a:t>{</a:t>
            </a:r>
          </a:p>
          <a:p>
            <a:pPr marL="342900" indent="-342900"/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__attribute__((__packed__))</a:t>
            </a:r>
          </a:p>
          <a:p>
            <a:pPr marL="342900" indent="-342900"/>
            <a:r>
              <a:rPr lang="en-IN" dirty="0" smtClean="0"/>
              <a:t>	{</a:t>
            </a:r>
          </a:p>
          <a:p>
            <a:pPr marL="342900" indent="-342900"/>
            <a:r>
              <a:rPr lang="en-IN" dirty="0" smtClean="0"/>
              <a:t>    </a:t>
            </a:r>
            <a:r>
              <a:rPr lang="en-IN" dirty="0" err="1" smtClean="0"/>
              <a:t>eth_header_t</a:t>
            </a:r>
            <a:r>
              <a:rPr lang="en-IN" dirty="0" smtClean="0"/>
              <a:t> HEADER;</a:t>
            </a:r>
          </a:p>
          <a:p>
            <a:pPr marL="342900" indent="-342900"/>
            <a:r>
              <a:rPr lang="en-IN" dirty="0" smtClean="0"/>
              <a:t>    IPv_4_ENET_PACKT_T IP4;	</a:t>
            </a:r>
          </a:p>
          <a:p>
            <a:pPr marL="342900" indent="-342900"/>
            <a:r>
              <a:rPr lang="en-IN" dirty="0" smtClean="0"/>
              <a:t>	};</a:t>
            </a:r>
          </a:p>
          <a:p>
            <a:pPr marL="342900" indent="-342900"/>
            <a:r>
              <a:rPr lang="en-IN" dirty="0" smtClean="0"/>
              <a:t>	uint16_t </a:t>
            </a:r>
            <a:r>
              <a:rPr lang="en-IN" dirty="0" err="1" smtClean="0"/>
              <a:t>rawBytes</a:t>
            </a:r>
            <a:r>
              <a:rPr lang="en-IN" dirty="0" smtClean="0"/>
              <a:t>[((RAWLEN_16_t(300)) + 14)];</a:t>
            </a:r>
          </a:p>
          <a:p>
            <a:pPr marL="342900" indent="-342900"/>
            <a:r>
              <a:rPr lang="en-IN" dirty="0" smtClean="0"/>
              <a:t>} </a:t>
            </a:r>
            <a:r>
              <a:rPr lang="en-IN" b="1" dirty="0" err="1" smtClean="0"/>
              <a:t>SD_eth_test_t</a:t>
            </a:r>
            <a:r>
              <a:rPr lang="en-IN" dirty="0" smtClean="0"/>
              <a:t>;</a:t>
            </a:r>
          </a:p>
          <a:p>
            <a:pPr marL="342900" indent="-342900"/>
            <a:endParaRPr lang="en-IN" dirty="0" smtClean="0"/>
          </a:p>
          <a:p>
            <a:pPr marL="342900" indent="-342900" algn="just"/>
            <a:r>
              <a:rPr lang="en-IN" b="1" dirty="0" err="1" smtClean="0"/>
              <a:t>eth_header_t</a:t>
            </a:r>
            <a:r>
              <a:rPr lang="en-IN" dirty="0" smtClean="0">
                <a:solidFill>
                  <a:schemeClr val="accent3"/>
                </a:solidFill>
              </a:rPr>
              <a:t> Header for </a:t>
            </a:r>
            <a:r>
              <a:rPr lang="en-IN" dirty="0" err="1" smtClean="0">
                <a:solidFill>
                  <a:schemeClr val="accent3"/>
                </a:solidFill>
              </a:rPr>
              <a:t>ethernet</a:t>
            </a:r>
            <a:endParaRPr lang="en-IN" b="1" dirty="0" smtClean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285728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857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/>
              <a:t>Crucial </a:t>
            </a:r>
            <a:r>
              <a:rPr lang="en-IN" b="1" dirty="0" smtClean="0"/>
              <a:t>structures</a:t>
            </a:r>
          </a:p>
          <a:p>
            <a:pPr marL="342900" indent="-342900"/>
            <a:r>
              <a:rPr lang="en-IN" b="1" dirty="0" err="1" smtClean="0"/>
              <a:t>eth_header_t</a:t>
            </a:r>
            <a:r>
              <a:rPr lang="en-IN" b="1" dirty="0" smtClean="0"/>
              <a:t>:</a:t>
            </a:r>
          </a:p>
          <a:p>
            <a:pPr marL="342900" indent="-342900"/>
            <a:r>
              <a:rPr lang="en-IN" dirty="0" smtClean="0"/>
              <a:t>union __attribute__((__packed</a:t>
            </a:r>
            <a:r>
              <a:rPr lang="en-IN" dirty="0" smtClean="0"/>
              <a:t>__))</a:t>
            </a:r>
          </a:p>
          <a:p>
            <a:pPr marL="342900" indent="-342900"/>
            <a:r>
              <a:rPr lang="en-IN" dirty="0" smtClean="0"/>
              <a:t>{</a:t>
            </a:r>
            <a:endParaRPr lang="en-IN" dirty="0" smtClean="0"/>
          </a:p>
          <a:p>
            <a:pPr marL="342900" indent="-342900"/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__attribute__((__packed</a:t>
            </a:r>
            <a:r>
              <a:rPr lang="en-IN" dirty="0" smtClean="0"/>
              <a:t>__))</a:t>
            </a:r>
          </a:p>
          <a:p>
            <a:pPr marL="342900" indent="-342900"/>
            <a:r>
              <a:rPr lang="en-IN" dirty="0" smtClean="0"/>
              <a:t>	</a:t>
            </a:r>
            <a:r>
              <a:rPr lang="en-IN" dirty="0" smtClean="0"/>
              <a:t>{</a:t>
            </a:r>
            <a:endParaRPr lang="en-IN" dirty="0" smtClean="0"/>
          </a:p>
          <a:p>
            <a:pPr marL="800100" lvl="1" indent="-342900"/>
            <a:r>
              <a:rPr lang="en-IN" dirty="0" smtClean="0"/>
              <a:t>    uint8_t    </a:t>
            </a:r>
            <a:r>
              <a:rPr lang="en-IN" dirty="0" err="1" smtClean="0"/>
              <a:t>dest</a:t>
            </a:r>
            <a:r>
              <a:rPr lang="en-IN" dirty="0" smtClean="0"/>
              <a:t>[6]; </a:t>
            </a:r>
            <a:r>
              <a:rPr lang="en-IN" dirty="0" smtClean="0">
                <a:solidFill>
                  <a:schemeClr val="accent3"/>
                </a:solidFill>
              </a:rPr>
              <a:t>//Pointer </a:t>
            </a:r>
            <a:r>
              <a:rPr lang="en-IN" dirty="0" smtClean="0">
                <a:solidFill>
                  <a:schemeClr val="accent3"/>
                </a:solidFill>
              </a:rPr>
              <a:t>to the Mac address for the </a:t>
            </a:r>
            <a:r>
              <a:rPr lang="en-IN" dirty="0" smtClean="0">
                <a:solidFill>
                  <a:schemeClr val="accent3"/>
                </a:solidFill>
              </a:rPr>
              <a:t>target device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800100" lvl="1" indent="-342900"/>
            <a:r>
              <a:rPr lang="en-IN" dirty="0" smtClean="0"/>
              <a:t>    uint8_t    </a:t>
            </a:r>
            <a:r>
              <a:rPr lang="en-IN" dirty="0" err="1" smtClean="0"/>
              <a:t>src</a:t>
            </a:r>
            <a:r>
              <a:rPr lang="en-IN" dirty="0" smtClean="0"/>
              <a:t>[6]; </a:t>
            </a:r>
            <a:r>
              <a:rPr lang="en-IN" dirty="0" smtClean="0">
                <a:solidFill>
                  <a:schemeClr val="accent3"/>
                </a:solidFill>
              </a:rPr>
              <a:t>//</a:t>
            </a:r>
            <a:r>
              <a:rPr lang="en-IN" dirty="0" smtClean="0">
                <a:solidFill>
                  <a:schemeClr val="accent3"/>
                </a:solidFill>
              </a:rPr>
              <a:t> Pointer to the Mac address for the source device.</a:t>
            </a:r>
          </a:p>
          <a:p>
            <a:pPr marL="800100" lvl="1" indent="-342900"/>
            <a:r>
              <a:rPr lang="en-IN" dirty="0" smtClean="0"/>
              <a:t>    uint16_t   type</a:t>
            </a:r>
            <a:r>
              <a:rPr lang="en-IN" dirty="0" smtClean="0"/>
              <a:t>; </a:t>
            </a:r>
            <a:r>
              <a:rPr lang="en-IN" dirty="0" smtClean="0">
                <a:solidFill>
                  <a:schemeClr val="accent3"/>
                </a:solidFill>
              </a:rPr>
              <a:t>// protocol layer type</a:t>
            </a:r>
            <a:endParaRPr lang="en-IN" dirty="0" smtClean="0">
              <a:solidFill>
                <a:schemeClr val="accent3"/>
              </a:solidFill>
            </a:endParaRPr>
          </a:p>
          <a:p>
            <a:pPr marL="342900" indent="-342900"/>
            <a:r>
              <a:rPr lang="en-IN" dirty="0" smtClean="0"/>
              <a:t>	};</a:t>
            </a:r>
          </a:p>
          <a:p>
            <a:pPr marL="342900" indent="-342900"/>
            <a:r>
              <a:rPr lang="en-IN" dirty="0" smtClean="0"/>
              <a:t>	uint8_t </a:t>
            </a:r>
            <a:r>
              <a:rPr lang="en-IN" dirty="0" err="1" smtClean="0"/>
              <a:t>rawBytes</a:t>
            </a:r>
            <a:r>
              <a:rPr lang="en-IN" dirty="0" smtClean="0"/>
              <a:t>[ETH_HDR_LEN];</a:t>
            </a:r>
          </a:p>
          <a:p>
            <a:pPr marL="342900" indent="-342900"/>
            <a:r>
              <a:rPr lang="en-IN" dirty="0" smtClean="0"/>
              <a:t>} </a:t>
            </a:r>
            <a:r>
              <a:rPr lang="en-IN" b="1" dirty="0" err="1" smtClean="0"/>
              <a:t>eth_header_t</a:t>
            </a:r>
            <a:r>
              <a:rPr lang="en-IN" dirty="0" smtClean="0"/>
              <a:t>;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7158" y="0"/>
            <a:ext cx="8572560" cy="71438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 Reference</a:t>
            </a:r>
            <a:endParaRPr kumimoji="0" lang="en-IN" sz="40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102578"/>
            <a:ext cx="85725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b="1" dirty="0" smtClean="0"/>
              <a:t>Crucial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solidFill>
                  <a:prstClr val="black"/>
                </a:solidFill>
              </a:rPr>
              <a:t>IPv_4_ENET_PACKT_T</a:t>
            </a:r>
            <a:endParaRPr lang="en-IN" sz="2000" b="1" dirty="0" smtClean="0"/>
          </a:p>
          <a:p>
            <a:pPr marL="342900" indent="-342900"/>
            <a:r>
              <a:rPr lang="en-IN" sz="1600" dirty="0" smtClean="0"/>
              <a:t>union  __attribute__((__packed__))</a:t>
            </a:r>
          </a:p>
          <a:p>
            <a:pPr marL="342900" indent="-342900"/>
            <a:r>
              <a:rPr lang="en-IN" sz="1600" dirty="0" smtClean="0"/>
              <a:t>{</a:t>
            </a:r>
          </a:p>
          <a:p>
            <a:pPr marL="342900" indent="-342900"/>
            <a:r>
              <a:rPr lang="en-IN" sz="1600" dirty="0" smtClean="0"/>
              <a:t>	</a:t>
            </a:r>
            <a:r>
              <a:rPr lang="en-IN" sz="1600" dirty="0" err="1" smtClean="0"/>
              <a:t>struct</a:t>
            </a:r>
            <a:r>
              <a:rPr lang="en-IN" sz="1600" dirty="0" smtClean="0"/>
              <a:t> __attribute__((__packed__))</a:t>
            </a:r>
          </a:p>
          <a:p>
            <a:pPr marL="342900" indent="-342900"/>
            <a:r>
              <a:rPr lang="en-IN" sz="1600" dirty="0" smtClean="0"/>
              <a:t>	{</a:t>
            </a:r>
          </a:p>
          <a:p>
            <a:pPr marL="342900" indent="-342900"/>
            <a:r>
              <a:rPr lang="en-IN" sz="1600" dirty="0" smtClean="0"/>
              <a:t>		uint8_t	IP_HEAD_LEN_B:4</a:t>
            </a:r>
            <a:r>
              <a:rPr lang="en-IN" sz="1600" dirty="0" smtClean="0">
                <a:solidFill>
                  <a:schemeClr val="accent3"/>
                </a:solidFill>
              </a:rPr>
              <a:t>;// IPv4 header length generally 5 </a:t>
            </a:r>
          </a:p>
          <a:p>
            <a:pPr marL="342900" indent="-342900"/>
            <a:r>
              <a:rPr lang="en-IN" sz="1600" dirty="0" smtClean="0"/>
              <a:t>		uint8_t	VER:4; </a:t>
            </a:r>
            <a:r>
              <a:rPr lang="en-IN" sz="1600" dirty="0" smtClean="0">
                <a:solidFill>
                  <a:schemeClr val="accent3"/>
                </a:solidFill>
              </a:rPr>
              <a:t>//Version if IP protocol being used</a:t>
            </a:r>
          </a:p>
          <a:p>
            <a:pPr marL="342900" indent="-342900"/>
            <a:r>
              <a:rPr lang="en-IN" sz="1600" dirty="0" smtClean="0"/>
              <a:t>		uint8_t	TOS; </a:t>
            </a:r>
            <a:r>
              <a:rPr lang="en-IN" sz="1600" dirty="0" smtClean="0">
                <a:solidFill>
                  <a:schemeClr val="accent3"/>
                </a:solidFill>
              </a:rPr>
              <a:t>//Signal quality fields</a:t>
            </a:r>
          </a:p>
          <a:p>
            <a:pPr marL="342900" indent="-342900"/>
            <a:r>
              <a:rPr lang="en-IN" sz="1600" dirty="0" smtClean="0"/>
              <a:t>		uint16_t 	DATAGRAM_LENGTH_B; </a:t>
            </a:r>
            <a:r>
              <a:rPr lang="en-IN" sz="1600" dirty="0" smtClean="0">
                <a:solidFill>
                  <a:schemeClr val="accent3"/>
                </a:solidFill>
              </a:rPr>
              <a:t>//length of datagram</a:t>
            </a:r>
          </a:p>
          <a:p>
            <a:pPr marL="342900" indent="-342900"/>
            <a:r>
              <a:rPr lang="en-IN" sz="1600" dirty="0" smtClean="0"/>
              <a:t>		uint16_t	FRAGMENT_OFF; </a:t>
            </a:r>
            <a:r>
              <a:rPr lang="en-IN" sz="1600" dirty="0" smtClean="0">
                <a:solidFill>
                  <a:schemeClr val="accent3"/>
                </a:solidFill>
              </a:rPr>
              <a:t>//The offset of the frame from beginning of the transmission</a:t>
            </a:r>
          </a:p>
          <a:p>
            <a:pPr marL="342900" indent="-342900"/>
            <a:r>
              <a:rPr lang="en-IN" sz="1600" dirty="0" smtClean="0"/>
              <a:t>		uint16_t	FRAGMENT_ID; </a:t>
            </a:r>
            <a:r>
              <a:rPr lang="en-IN" sz="1600" dirty="0" smtClean="0">
                <a:solidFill>
                  <a:schemeClr val="accent3"/>
                </a:solidFill>
              </a:rPr>
              <a:t>//The ID assigned to the fragment</a:t>
            </a:r>
          </a:p>
          <a:p>
            <a:pPr marL="342900" indent="-342900"/>
            <a:r>
              <a:rPr lang="en-IN" sz="1600" dirty="0" smtClean="0"/>
              <a:t>		uint8_t	TTL; </a:t>
            </a:r>
            <a:r>
              <a:rPr lang="en-IN" sz="1600" dirty="0" smtClean="0">
                <a:solidFill>
                  <a:schemeClr val="accent3"/>
                </a:solidFill>
              </a:rPr>
              <a:t>//Timeout for the frame to be valid</a:t>
            </a:r>
          </a:p>
          <a:p>
            <a:pPr marL="342900" indent="-342900"/>
            <a:r>
              <a:rPr lang="en-IN" sz="1600" dirty="0" smtClean="0"/>
              <a:t>		uint8_t	PROTO; </a:t>
            </a:r>
            <a:r>
              <a:rPr lang="en-IN" sz="1600" dirty="0" smtClean="0">
                <a:solidFill>
                  <a:schemeClr val="accent3"/>
                </a:solidFill>
              </a:rPr>
              <a:t>//IP protocol being used</a:t>
            </a:r>
          </a:p>
          <a:p>
            <a:pPr marL="342900" indent="-342900"/>
            <a:r>
              <a:rPr lang="en-IN" sz="1600" dirty="0" smtClean="0"/>
              <a:t>		uint16_t	CHECK; </a:t>
            </a:r>
            <a:r>
              <a:rPr lang="en-IN" sz="1600" dirty="0" smtClean="0">
                <a:solidFill>
                  <a:schemeClr val="accent3"/>
                </a:solidFill>
              </a:rPr>
              <a:t>// IPv4 checksum as per RFC_791</a:t>
            </a:r>
          </a:p>
          <a:p>
            <a:pPr marL="342900" indent="-342900"/>
            <a:r>
              <a:rPr lang="en-IN" sz="1600" dirty="0" smtClean="0"/>
              <a:t>		uint8_t	SRC_IP[ETH_IP4ADDR_LEN]; </a:t>
            </a:r>
            <a:r>
              <a:rPr lang="en-IN" sz="1600" dirty="0" smtClean="0">
                <a:solidFill>
                  <a:schemeClr val="accent3"/>
                </a:solidFill>
              </a:rPr>
              <a:t>// IPv4 address of source module</a:t>
            </a:r>
          </a:p>
          <a:p>
            <a:pPr marL="342900" indent="-342900"/>
            <a:r>
              <a:rPr lang="en-IN" sz="1600" dirty="0" smtClean="0"/>
              <a:t>		uint8_t	DEST_IP[ETH_IP4ADDR_LEN]; </a:t>
            </a:r>
            <a:r>
              <a:rPr lang="en-IN" sz="1600" dirty="0" smtClean="0">
                <a:solidFill>
                  <a:schemeClr val="accent3"/>
                </a:solidFill>
              </a:rPr>
              <a:t>// IPv4 address of </a:t>
            </a:r>
            <a:r>
              <a:rPr lang="en-IN" sz="1600" dirty="0" err="1" smtClean="0">
                <a:solidFill>
                  <a:schemeClr val="accent3"/>
                </a:solidFill>
              </a:rPr>
              <a:t>destinationmodule</a:t>
            </a:r>
            <a:endParaRPr lang="en-IN" sz="1600" dirty="0" smtClean="0">
              <a:solidFill>
                <a:schemeClr val="accent3"/>
              </a:solidFill>
            </a:endParaRPr>
          </a:p>
          <a:p>
            <a:pPr marL="342900" indent="-342900"/>
            <a:r>
              <a:rPr lang="en-IN" sz="1600" dirty="0" smtClean="0"/>
              <a:t>		uint8_t	DATA[300]; </a:t>
            </a:r>
            <a:r>
              <a:rPr lang="en-IN" sz="1600" dirty="0" smtClean="0">
                <a:solidFill>
                  <a:schemeClr val="accent3"/>
                </a:solidFill>
              </a:rPr>
              <a:t>// Payload</a:t>
            </a:r>
          </a:p>
          <a:p>
            <a:pPr marL="342900" indent="-342900"/>
            <a:r>
              <a:rPr lang="en-IN" sz="1600" dirty="0" smtClean="0"/>
              <a:t>	};</a:t>
            </a:r>
          </a:p>
          <a:p>
            <a:pPr marL="342900" indent="-342900"/>
            <a:r>
              <a:rPr lang="en-IN" sz="1600" dirty="0" smtClean="0"/>
              <a:t>	uint16_t </a:t>
            </a:r>
            <a:r>
              <a:rPr lang="en-IN" sz="1600" dirty="0" err="1" smtClean="0"/>
              <a:t>rawBytes</a:t>
            </a:r>
            <a:r>
              <a:rPr lang="en-IN" sz="1600" dirty="0" smtClean="0"/>
              <a:t>[RAWLEN_16_t(300)];</a:t>
            </a:r>
          </a:p>
          <a:p>
            <a:pPr marL="342900" indent="-342900"/>
            <a:r>
              <a:rPr lang="en-IN" sz="1600" dirty="0" smtClean="0"/>
              <a:t>} </a:t>
            </a:r>
            <a:r>
              <a:rPr lang="en-IN" sz="1600" b="1" dirty="0" smtClean="0"/>
              <a:t>IPv_4_ENET_PACKT_T</a:t>
            </a:r>
            <a:r>
              <a:rPr lang="en-IN" sz="1600" dirty="0" smtClean="0"/>
              <a:t>;</a:t>
            </a:r>
            <a:endParaRPr lang="en-I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5720" y="57148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Packet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456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Ethernet module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module</dc:title>
  <dc:creator>Windows User</dc:creator>
  <cp:lastModifiedBy>Windows User</cp:lastModifiedBy>
  <cp:revision>19</cp:revision>
  <dcterms:created xsi:type="dcterms:W3CDTF">2020-05-20T03:56:49Z</dcterms:created>
  <dcterms:modified xsi:type="dcterms:W3CDTF">2020-05-30T10:26:06Z</dcterms:modified>
</cp:coreProperties>
</file>