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56" r:id="rId5"/>
    <p:sldId id="347" r:id="rId6"/>
    <p:sldId id="342" r:id="rId7"/>
    <p:sldId id="343" r:id="rId8"/>
    <p:sldId id="357" r:id="rId9"/>
    <p:sldId id="313" r:id="rId10"/>
    <p:sldId id="344" r:id="rId11"/>
    <p:sldId id="309" r:id="rId12"/>
    <p:sldId id="349" r:id="rId13"/>
    <p:sldId id="311" r:id="rId14"/>
    <p:sldId id="314" r:id="rId15"/>
    <p:sldId id="315" r:id="rId16"/>
    <p:sldId id="316" r:id="rId17"/>
    <p:sldId id="356" r:id="rId18"/>
    <p:sldId id="346" r:id="rId19"/>
    <p:sldId id="352" r:id="rId20"/>
    <p:sldId id="348" r:id="rId21"/>
    <p:sldId id="319" r:id="rId22"/>
    <p:sldId id="351" r:id="rId23"/>
    <p:sldId id="324" r:id="rId24"/>
    <p:sldId id="32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3" pos="120" userDrawn="1">
          <p15:clr>
            <a:srgbClr val="A4A3A4"/>
          </p15:clr>
        </p15:guide>
        <p15:guide id="4" pos="144" userDrawn="1">
          <p15:clr>
            <a:srgbClr val="A4A3A4"/>
          </p15:clr>
        </p15:guide>
        <p15:guide id="5" pos="3216"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68DF045-98B2-A2C0-12C4-AADD502A030A}" name="Jacqueline Raimo" initials="JR" userId="S::jaraimo@umass.edu::f0bb6df6-120f-454b-88f5-13ac3272e08a" providerId="AD"/>
  <p188:author id="{B828FDEF-BD10-30FF-0E7A-C58076B2E874}" name="Drew Pesko" initials="DP" userId="S::dpesko@umass.edu::b17442ee-b4dd-4acd-a95b-8a1ba4f36087"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881C1C"/>
    <a:srgbClr val="373A36"/>
    <a:srgbClr val="000000"/>
    <a:srgbClr val="898989"/>
    <a:srgbClr val="002554"/>
    <a:srgbClr val="A2AAAD"/>
    <a:srgbClr val="505759"/>
    <a:srgbClr val="212721"/>
    <a:srgbClr val="333333"/>
    <a:srgbClr val="DBBA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48F1F6-11A4-BCBB-BB32-DA53139DBCF2}" v="5" dt="2024-05-21T17:11:50.8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120"/>
        <p:guide pos="144"/>
        <p:guide pos="3216"/>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A957DA-5ECC-4E46-A5AB-1E9F43B14387}"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CCD9A198-8548-49EF-A820-045EF4E40A57}">
      <dgm:prSet phldrT="[Text]" phldr="0"/>
      <dgm:spPr/>
      <dgm:t>
        <a:bodyPr/>
        <a:lstStyle/>
        <a:p>
          <a:pPr rtl="0"/>
          <a:r>
            <a:rPr lang="en-US">
              <a:latin typeface="Calibri Light" panose="020F0302020204030204"/>
            </a:rPr>
            <a:t>Initial Estimates</a:t>
          </a:r>
          <a:endParaRPr lang="en-US"/>
        </a:p>
      </dgm:t>
    </dgm:pt>
    <dgm:pt modelId="{392230AD-3E99-4614-A19A-8E0990FB80D9}" type="parTrans" cxnId="{243F2AEA-F018-4A9E-8E63-BE868C3BD70F}">
      <dgm:prSet/>
      <dgm:spPr/>
    </dgm:pt>
    <dgm:pt modelId="{3CA72200-C198-4FB2-8841-647EA21ED1F0}" type="sibTrans" cxnId="{243F2AEA-F018-4A9E-8E63-BE868C3BD70F}">
      <dgm:prSet/>
      <dgm:spPr/>
      <dgm:t>
        <a:bodyPr/>
        <a:lstStyle/>
        <a:p>
          <a:endParaRPr lang="en-US"/>
        </a:p>
      </dgm:t>
    </dgm:pt>
    <dgm:pt modelId="{E8BFC369-819D-477E-90F8-6995A97DF9FB}" type="pres">
      <dgm:prSet presAssocID="{99A957DA-5ECC-4E46-A5AB-1E9F43B14387}" presName="Name0" presStyleCnt="0">
        <dgm:presLayoutVars>
          <dgm:dir/>
          <dgm:resizeHandles val="exact"/>
        </dgm:presLayoutVars>
      </dgm:prSet>
      <dgm:spPr/>
    </dgm:pt>
    <dgm:pt modelId="{2CC4153B-BF15-4C8B-AD59-29765C843CE2}" type="pres">
      <dgm:prSet presAssocID="{99A957DA-5ECC-4E46-A5AB-1E9F43B14387}" presName="vNodes" presStyleCnt="0"/>
      <dgm:spPr/>
    </dgm:pt>
    <dgm:pt modelId="{E5FE2EA0-56BB-4F3A-99C6-9EEDD54E9E36}" type="pres">
      <dgm:prSet presAssocID="{99A957DA-5ECC-4E46-A5AB-1E9F43B14387}" presName="lastNode" presStyleLbl="node1" presStyleIdx="0" presStyleCnt="1">
        <dgm:presLayoutVars>
          <dgm:bulletEnabled val="1"/>
        </dgm:presLayoutVars>
      </dgm:prSet>
      <dgm:spPr>
        <a:solidFill>
          <a:srgbClr val="C00000"/>
        </a:solidFill>
      </dgm:spPr>
    </dgm:pt>
  </dgm:ptLst>
  <dgm:cxnLst>
    <dgm:cxn modelId="{ACF3AFC9-7744-4CDD-96A1-E65921FBAE55}" type="presOf" srcId="{99A957DA-5ECC-4E46-A5AB-1E9F43B14387}" destId="{E8BFC369-819D-477E-90F8-6995A97DF9FB}" srcOrd="0" destOrd="0" presId="urn:microsoft.com/office/officeart/2005/8/layout/equation2"/>
    <dgm:cxn modelId="{2D5CDCD3-FD9A-4F81-ABD8-E968C365D405}" type="presOf" srcId="{CCD9A198-8548-49EF-A820-045EF4E40A57}" destId="{E5FE2EA0-56BB-4F3A-99C6-9EEDD54E9E36}" srcOrd="0" destOrd="0" presId="urn:microsoft.com/office/officeart/2005/8/layout/equation2"/>
    <dgm:cxn modelId="{243F2AEA-F018-4A9E-8E63-BE868C3BD70F}" srcId="{99A957DA-5ECC-4E46-A5AB-1E9F43B14387}" destId="{CCD9A198-8548-49EF-A820-045EF4E40A57}" srcOrd="0" destOrd="0" parTransId="{392230AD-3E99-4614-A19A-8E0990FB80D9}" sibTransId="{3CA72200-C198-4FB2-8841-647EA21ED1F0}"/>
    <dgm:cxn modelId="{062AD21B-E069-4A28-A4CC-00218F8D5466}" type="presParOf" srcId="{E8BFC369-819D-477E-90F8-6995A97DF9FB}" destId="{2CC4153B-BF15-4C8B-AD59-29765C843CE2}" srcOrd="0" destOrd="0" presId="urn:microsoft.com/office/officeart/2005/8/layout/equation2"/>
    <dgm:cxn modelId="{1800B2C2-28E3-4DC1-85DE-41E1C3E51AD8}" type="presParOf" srcId="{E8BFC369-819D-477E-90F8-6995A97DF9FB}" destId="{E5FE2EA0-56BB-4F3A-99C6-9EEDD54E9E36}" srcOrd="1"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C29C30-C4D7-4356-BD81-060C4E1620BC}"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020742EB-B281-470D-BF3D-591800724F6F}">
      <dgm:prSet phldrT="[Text]" phldr="0"/>
      <dgm:spPr/>
      <dgm:t>
        <a:bodyPr/>
        <a:lstStyle/>
        <a:p>
          <a:r>
            <a:rPr lang="en-US">
              <a:latin typeface="Calibri Light" panose="020F0302020204030204"/>
            </a:rPr>
            <a:t>Prediction</a:t>
          </a:r>
          <a:endParaRPr lang="en-US"/>
        </a:p>
      </dgm:t>
    </dgm:pt>
    <dgm:pt modelId="{9EEE43DF-020E-49F9-B56E-5E67DA331D8E}" type="parTrans" cxnId="{9C1614DA-E7E9-4EDB-874B-86121498BEB6}">
      <dgm:prSet/>
      <dgm:spPr/>
      <dgm:t>
        <a:bodyPr/>
        <a:lstStyle/>
        <a:p>
          <a:endParaRPr lang="en-US"/>
        </a:p>
      </dgm:t>
    </dgm:pt>
    <dgm:pt modelId="{1FA88F26-A9A3-47C3-B724-5B9BFAC812B6}" type="sibTrans" cxnId="{9C1614DA-E7E9-4EDB-874B-86121498BEB6}">
      <dgm:prSet/>
      <dgm:spPr/>
      <dgm:t>
        <a:bodyPr/>
        <a:lstStyle/>
        <a:p>
          <a:endParaRPr lang="en-US"/>
        </a:p>
      </dgm:t>
    </dgm:pt>
    <dgm:pt modelId="{9CD1B10F-53CD-4698-94EC-8826411363AD}">
      <dgm:prSet phldrT="[Text]" phldr="0"/>
      <dgm:spPr/>
      <dgm:t>
        <a:bodyPr/>
        <a:lstStyle/>
        <a:p>
          <a:r>
            <a:rPr lang="en-US">
              <a:latin typeface="Calibri Light" panose="020F0302020204030204"/>
            </a:rPr>
            <a:t>Update</a:t>
          </a:r>
          <a:endParaRPr lang="en-US"/>
        </a:p>
      </dgm:t>
    </dgm:pt>
    <dgm:pt modelId="{5624A8ED-873F-4FEC-90E0-EF2BB409A5CC}" type="parTrans" cxnId="{1B7F1121-E919-4213-87C0-49DF5FC4AB16}">
      <dgm:prSet/>
      <dgm:spPr/>
      <dgm:t>
        <a:bodyPr/>
        <a:lstStyle/>
        <a:p>
          <a:endParaRPr lang="en-US"/>
        </a:p>
      </dgm:t>
    </dgm:pt>
    <dgm:pt modelId="{9FB3788A-EF46-4C44-9B15-005A2745D73E}" type="sibTrans" cxnId="{1B7F1121-E919-4213-87C0-49DF5FC4AB16}">
      <dgm:prSet/>
      <dgm:spPr/>
      <dgm:t>
        <a:bodyPr/>
        <a:lstStyle/>
        <a:p>
          <a:endParaRPr lang="en-US"/>
        </a:p>
      </dgm:t>
    </dgm:pt>
    <dgm:pt modelId="{9380238F-96DA-47AA-A1A5-C79E8E2498E1}" type="pres">
      <dgm:prSet presAssocID="{E7C29C30-C4D7-4356-BD81-060C4E1620BC}" presName="cycle" presStyleCnt="0">
        <dgm:presLayoutVars>
          <dgm:dir/>
          <dgm:resizeHandles val="exact"/>
        </dgm:presLayoutVars>
      </dgm:prSet>
      <dgm:spPr/>
    </dgm:pt>
    <dgm:pt modelId="{40A94315-A326-44A2-B749-607ACD4603C2}" type="pres">
      <dgm:prSet presAssocID="{020742EB-B281-470D-BF3D-591800724F6F}" presName="node" presStyleLbl="node1" presStyleIdx="0" presStyleCnt="2">
        <dgm:presLayoutVars>
          <dgm:bulletEnabled val="1"/>
        </dgm:presLayoutVars>
      </dgm:prSet>
      <dgm:spPr>
        <a:solidFill>
          <a:srgbClr val="881C1C"/>
        </a:solidFill>
      </dgm:spPr>
    </dgm:pt>
    <dgm:pt modelId="{FC7EDB44-3F91-4677-AFE2-D5238401DA8F}" type="pres">
      <dgm:prSet presAssocID="{1FA88F26-A9A3-47C3-B724-5B9BFAC812B6}" presName="sibTrans" presStyleLbl="sibTrans2D1" presStyleIdx="0" presStyleCnt="2"/>
      <dgm:spPr>
        <a:solidFill>
          <a:schemeClr val="bg1">
            <a:lumMod val="50000"/>
          </a:schemeClr>
        </a:solidFill>
      </dgm:spPr>
    </dgm:pt>
    <dgm:pt modelId="{A771E5C9-084C-4FF3-B3A1-6B5A3972201D}" type="pres">
      <dgm:prSet presAssocID="{1FA88F26-A9A3-47C3-B724-5B9BFAC812B6}" presName="connectorText" presStyleLbl="sibTrans2D1" presStyleIdx="0" presStyleCnt="2"/>
      <dgm:spPr/>
    </dgm:pt>
    <dgm:pt modelId="{4F8FADA2-4F68-4103-99EC-7D8445E4A0DC}" type="pres">
      <dgm:prSet presAssocID="{9CD1B10F-53CD-4698-94EC-8826411363AD}" presName="node" presStyleLbl="node1" presStyleIdx="1" presStyleCnt="2">
        <dgm:presLayoutVars>
          <dgm:bulletEnabled val="1"/>
        </dgm:presLayoutVars>
      </dgm:prSet>
      <dgm:spPr>
        <a:solidFill>
          <a:srgbClr val="881C1C"/>
        </a:solidFill>
      </dgm:spPr>
    </dgm:pt>
    <dgm:pt modelId="{A485E590-2643-4BA0-BB77-3E1C4D434D8E}" type="pres">
      <dgm:prSet presAssocID="{9FB3788A-EF46-4C44-9B15-005A2745D73E}" presName="sibTrans" presStyleLbl="sibTrans2D1" presStyleIdx="1" presStyleCnt="2"/>
      <dgm:spPr>
        <a:solidFill>
          <a:schemeClr val="bg1">
            <a:lumMod val="50000"/>
          </a:schemeClr>
        </a:solidFill>
      </dgm:spPr>
    </dgm:pt>
    <dgm:pt modelId="{DB513C86-688B-40EF-BB86-396DB415EECE}" type="pres">
      <dgm:prSet presAssocID="{9FB3788A-EF46-4C44-9B15-005A2745D73E}" presName="connectorText" presStyleLbl="sibTrans2D1" presStyleIdx="1" presStyleCnt="2"/>
      <dgm:spPr/>
    </dgm:pt>
  </dgm:ptLst>
  <dgm:cxnLst>
    <dgm:cxn modelId="{9B926205-DF75-4A39-B6B7-F750443BC750}" type="presOf" srcId="{1FA88F26-A9A3-47C3-B724-5B9BFAC812B6}" destId="{FC7EDB44-3F91-4677-AFE2-D5238401DA8F}" srcOrd="0" destOrd="0" presId="urn:microsoft.com/office/officeart/2005/8/layout/cycle2"/>
    <dgm:cxn modelId="{CE7E8C10-9BD8-491A-B2C9-C4417DC8D5B5}" type="presOf" srcId="{9FB3788A-EF46-4C44-9B15-005A2745D73E}" destId="{DB513C86-688B-40EF-BB86-396DB415EECE}" srcOrd="1" destOrd="0" presId="urn:microsoft.com/office/officeart/2005/8/layout/cycle2"/>
    <dgm:cxn modelId="{1B7F1121-E919-4213-87C0-49DF5FC4AB16}" srcId="{E7C29C30-C4D7-4356-BD81-060C4E1620BC}" destId="{9CD1B10F-53CD-4698-94EC-8826411363AD}" srcOrd="1" destOrd="0" parTransId="{5624A8ED-873F-4FEC-90E0-EF2BB409A5CC}" sibTransId="{9FB3788A-EF46-4C44-9B15-005A2745D73E}"/>
    <dgm:cxn modelId="{5C39BF2E-796D-45B5-95AF-4D05350134B9}" type="presOf" srcId="{9FB3788A-EF46-4C44-9B15-005A2745D73E}" destId="{A485E590-2643-4BA0-BB77-3E1C4D434D8E}" srcOrd="0" destOrd="0" presId="urn:microsoft.com/office/officeart/2005/8/layout/cycle2"/>
    <dgm:cxn modelId="{A8517039-3737-42D5-BB0E-DDB107C711AC}" type="presOf" srcId="{9CD1B10F-53CD-4698-94EC-8826411363AD}" destId="{4F8FADA2-4F68-4103-99EC-7D8445E4A0DC}" srcOrd="0" destOrd="0" presId="urn:microsoft.com/office/officeart/2005/8/layout/cycle2"/>
    <dgm:cxn modelId="{DA84488F-FB58-458D-9D2D-B4353F69AEB2}" type="presOf" srcId="{E7C29C30-C4D7-4356-BD81-060C4E1620BC}" destId="{9380238F-96DA-47AA-A1A5-C79E8E2498E1}" srcOrd="0" destOrd="0" presId="urn:microsoft.com/office/officeart/2005/8/layout/cycle2"/>
    <dgm:cxn modelId="{576B7B9D-CEA5-4B82-BAF9-9349795C3292}" type="presOf" srcId="{1FA88F26-A9A3-47C3-B724-5B9BFAC812B6}" destId="{A771E5C9-084C-4FF3-B3A1-6B5A3972201D}" srcOrd="1" destOrd="0" presId="urn:microsoft.com/office/officeart/2005/8/layout/cycle2"/>
    <dgm:cxn modelId="{79519C9D-2BD0-4FBD-8926-1B57B76D4220}" type="presOf" srcId="{020742EB-B281-470D-BF3D-591800724F6F}" destId="{40A94315-A326-44A2-B749-607ACD4603C2}" srcOrd="0" destOrd="0" presId="urn:microsoft.com/office/officeart/2005/8/layout/cycle2"/>
    <dgm:cxn modelId="{9C1614DA-E7E9-4EDB-874B-86121498BEB6}" srcId="{E7C29C30-C4D7-4356-BD81-060C4E1620BC}" destId="{020742EB-B281-470D-BF3D-591800724F6F}" srcOrd="0" destOrd="0" parTransId="{9EEE43DF-020E-49F9-B56E-5E67DA331D8E}" sibTransId="{1FA88F26-A9A3-47C3-B724-5B9BFAC812B6}"/>
    <dgm:cxn modelId="{488117B3-1AA2-4840-B120-023381689FAF}" type="presParOf" srcId="{9380238F-96DA-47AA-A1A5-C79E8E2498E1}" destId="{40A94315-A326-44A2-B749-607ACD4603C2}" srcOrd="0" destOrd="0" presId="urn:microsoft.com/office/officeart/2005/8/layout/cycle2"/>
    <dgm:cxn modelId="{5D73CE5D-8259-4A4E-9725-DBC281113FEC}" type="presParOf" srcId="{9380238F-96DA-47AA-A1A5-C79E8E2498E1}" destId="{FC7EDB44-3F91-4677-AFE2-D5238401DA8F}" srcOrd="1" destOrd="0" presId="urn:microsoft.com/office/officeart/2005/8/layout/cycle2"/>
    <dgm:cxn modelId="{7587FA34-A821-4169-8BAD-A5BC19A9B8C6}" type="presParOf" srcId="{FC7EDB44-3F91-4677-AFE2-D5238401DA8F}" destId="{A771E5C9-084C-4FF3-B3A1-6B5A3972201D}" srcOrd="0" destOrd="0" presId="urn:microsoft.com/office/officeart/2005/8/layout/cycle2"/>
    <dgm:cxn modelId="{FFC71B0D-2496-4F67-8CC4-DD046BABE40C}" type="presParOf" srcId="{9380238F-96DA-47AA-A1A5-C79E8E2498E1}" destId="{4F8FADA2-4F68-4103-99EC-7D8445E4A0DC}" srcOrd="2" destOrd="0" presId="urn:microsoft.com/office/officeart/2005/8/layout/cycle2"/>
    <dgm:cxn modelId="{813C029E-5566-4047-920E-E05B4249B4C4}" type="presParOf" srcId="{9380238F-96DA-47AA-A1A5-C79E8E2498E1}" destId="{A485E590-2643-4BA0-BB77-3E1C4D434D8E}" srcOrd="3" destOrd="0" presId="urn:microsoft.com/office/officeart/2005/8/layout/cycle2"/>
    <dgm:cxn modelId="{10B70B53-0021-4BB7-96E4-D357BE167053}" type="presParOf" srcId="{A485E590-2643-4BA0-BB77-3E1C4D434D8E}" destId="{DB513C86-688B-40EF-BB86-396DB415EECE}" srcOrd="0" destOrd="0" presId="urn:microsoft.com/office/officeart/2005/8/layout/cycle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A957DA-5ECC-4E46-A5AB-1E9F43B14387}"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CCD9A198-8548-49EF-A820-045EF4E40A57}">
      <dgm:prSet phldrT="[Text]" phldr="0"/>
      <dgm:spPr/>
      <dgm:t>
        <a:bodyPr/>
        <a:lstStyle/>
        <a:p>
          <a:pPr rtl="0"/>
          <a:r>
            <a:rPr lang="en-US">
              <a:latin typeface="Calibri Light" panose="020F0302020204030204"/>
            </a:rPr>
            <a:t>Most Recent Data</a:t>
          </a:r>
          <a:endParaRPr lang="en-US"/>
        </a:p>
      </dgm:t>
    </dgm:pt>
    <dgm:pt modelId="{392230AD-3E99-4614-A19A-8E0990FB80D9}" type="parTrans" cxnId="{243F2AEA-F018-4A9E-8E63-BE868C3BD70F}">
      <dgm:prSet/>
      <dgm:spPr/>
    </dgm:pt>
    <dgm:pt modelId="{3CA72200-C198-4FB2-8841-647EA21ED1F0}" type="sibTrans" cxnId="{243F2AEA-F018-4A9E-8E63-BE868C3BD70F}">
      <dgm:prSet/>
      <dgm:spPr/>
      <dgm:t>
        <a:bodyPr/>
        <a:lstStyle/>
        <a:p>
          <a:endParaRPr lang="en-US"/>
        </a:p>
      </dgm:t>
    </dgm:pt>
    <dgm:pt modelId="{E8BFC369-819D-477E-90F8-6995A97DF9FB}" type="pres">
      <dgm:prSet presAssocID="{99A957DA-5ECC-4E46-A5AB-1E9F43B14387}" presName="Name0" presStyleCnt="0">
        <dgm:presLayoutVars>
          <dgm:dir/>
          <dgm:resizeHandles val="exact"/>
        </dgm:presLayoutVars>
      </dgm:prSet>
      <dgm:spPr/>
    </dgm:pt>
    <dgm:pt modelId="{2CC4153B-BF15-4C8B-AD59-29765C843CE2}" type="pres">
      <dgm:prSet presAssocID="{99A957DA-5ECC-4E46-A5AB-1E9F43B14387}" presName="vNodes" presStyleCnt="0"/>
      <dgm:spPr/>
    </dgm:pt>
    <dgm:pt modelId="{E5FE2EA0-56BB-4F3A-99C6-9EEDD54E9E36}" type="pres">
      <dgm:prSet presAssocID="{99A957DA-5ECC-4E46-A5AB-1E9F43B14387}" presName="lastNode" presStyleLbl="node1" presStyleIdx="0" presStyleCnt="1">
        <dgm:presLayoutVars>
          <dgm:bulletEnabled val="1"/>
        </dgm:presLayoutVars>
      </dgm:prSet>
      <dgm:spPr>
        <a:solidFill>
          <a:srgbClr val="C00000"/>
        </a:solidFill>
      </dgm:spPr>
    </dgm:pt>
  </dgm:ptLst>
  <dgm:cxnLst>
    <dgm:cxn modelId="{ACF3AFC9-7744-4CDD-96A1-E65921FBAE55}" type="presOf" srcId="{99A957DA-5ECC-4E46-A5AB-1E9F43B14387}" destId="{E8BFC369-819D-477E-90F8-6995A97DF9FB}" srcOrd="0" destOrd="0" presId="urn:microsoft.com/office/officeart/2005/8/layout/equation2"/>
    <dgm:cxn modelId="{2D5CDCD3-FD9A-4F81-ABD8-E968C365D405}" type="presOf" srcId="{CCD9A198-8548-49EF-A820-045EF4E40A57}" destId="{E5FE2EA0-56BB-4F3A-99C6-9EEDD54E9E36}" srcOrd="0" destOrd="0" presId="urn:microsoft.com/office/officeart/2005/8/layout/equation2"/>
    <dgm:cxn modelId="{243F2AEA-F018-4A9E-8E63-BE868C3BD70F}" srcId="{99A957DA-5ECC-4E46-A5AB-1E9F43B14387}" destId="{CCD9A198-8548-49EF-A820-045EF4E40A57}" srcOrd="0" destOrd="0" parTransId="{392230AD-3E99-4614-A19A-8E0990FB80D9}" sibTransId="{3CA72200-C198-4FB2-8841-647EA21ED1F0}"/>
    <dgm:cxn modelId="{062AD21B-E069-4A28-A4CC-00218F8D5466}" type="presParOf" srcId="{E8BFC369-819D-477E-90F8-6995A97DF9FB}" destId="{2CC4153B-BF15-4C8B-AD59-29765C843CE2}" srcOrd="0" destOrd="0" presId="urn:microsoft.com/office/officeart/2005/8/layout/equation2"/>
    <dgm:cxn modelId="{1800B2C2-28E3-4DC1-85DE-41E1C3E51AD8}" type="presParOf" srcId="{E8BFC369-819D-477E-90F8-6995A97DF9FB}" destId="{E5FE2EA0-56BB-4F3A-99C6-9EEDD54E9E36}" srcOrd="1" destOrd="0" presId="urn:microsoft.com/office/officeart/2005/8/layout/equation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9A957DA-5ECC-4E46-A5AB-1E9F43B14387}"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CCD9A198-8548-49EF-A820-045EF4E40A57}">
      <dgm:prSet phldrT="[Text]" phldr="0"/>
      <dgm:spPr/>
      <dgm:t>
        <a:bodyPr/>
        <a:lstStyle/>
        <a:p>
          <a:pPr rtl="0"/>
          <a:r>
            <a:rPr lang="en-US">
              <a:latin typeface="Calibri Light" panose="020F0302020204030204"/>
            </a:rPr>
            <a:t>Updated Parameters</a:t>
          </a:r>
          <a:endParaRPr lang="en-US"/>
        </a:p>
      </dgm:t>
    </dgm:pt>
    <dgm:pt modelId="{392230AD-3E99-4614-A19A-8E0990FB80D9}" type="parTrans" cxnId="{243F2AEA-F018-4A9E-8E63-BE868C3BD70F}">
      <dgm:prSet/>
      <dgm:spPr/>
    </dgm:pt>
    <dgm:pt modelId="{3CA72200-C198-4FB2-8841-647EA21ED1F0}" type="sibTrans" cxnId="{243F2AEA-F018-4A9E-8E63-BE868C3BD70F}">
      <dgm:prSet/>
      <dgm:spPr/>
      <dgm:t>
        <a:bodyPr/>
        <a:lstStyle/>
        <a:p>
          <a:endParaRPr lang="en-US"/>
        </a:p>
      </dgm:t>
    </dgm:pt>
    <dgm:pt modelId="{E8BFC369-819D-477E-90F8-6995A97DF9FB}" type="pres">
      <dgm:prSet presAssocID="{99A957DA-5ECC-4E46-A5AB-1E9F43B14387}" presName="Name0" presStyleCnt="0">
        <dgm:presLayoutVars>
          <dgm:dir/>
          <dgm:resizeHandles val="exact"/>
        </dgm:presLayoutVars>
      </dgm:prSet>
      <dgm:spPr/>
    </dgm:pt>
    <dgm:pt modelId="{2CC4153B-BF15-4C8B-AD59-29765C843CE2}" type="pres">
      <dgm:prSet presAssocID="{99A957DA-5ECC-4E46-A5AB-1E9F43B14387}" presName="vNodes" presStyleCnt="0"/>
      <dgm:spPr/>
    </dgm:pt>
    <dgm:pt modelId="{E5FE2EA0-56BB-4F3A-99C6-9EEDD54E9E36}" type="pres">
      <dgm:prSet presAssocID="{99A957DA-5ECC-4E46-A5AB-1E9F43B14387}" presName="lastNode" presStyleLbl="node1" presStyleIdx="0" presStyleCnt="1">
        <dgm:presLayoutVars>
          <dgm:bulletEnabled val="1"/>
        </dgm:presLayoutVars>
      </dgm:prSet>
      <dgm:spPr>
        <a:solidFill>
          <a:srgbClr val="C00000"/>
        </a:solidFill>
      </dgm:spPr>
    </dgm:pt>
  </dgm:ptLst>
  <dgm:cxnLst>
    <dgm:cxn modelId="{ACF3AFC9-7744-4CDD-96A1-E65921FBAE55}" type="presOf" srcId="{99A957DA-5ECC-4E46-A5AB-1E9F43B14387}" destId="{E8BFC369-819D-477E-90F8-6995A97DF9FB}" srcOrd="0" destOrd="0" presId="urn:microsoft.com/office/officeart/2005/8/layout/equation2"/>
    <dgm:cxn modelId="{243F2AEA-F018-4A9E-8E63-BE868C3BD70F}" srcId="{99A957DA-5ECC-4E46-A5AB-1E9F43B14387}" destId="{CCD9A198-8548-49EF-A820-045EF4E40A57}" srcOrd="0" destOrd="0" parTransId="{392230AD-3E99-4614-A19A-8E0990FB80D9}" sibTransId="{3CA72200-C198-4FB2-8841-647EA21ED1F0}"/>
    <dgm:cxn modelId="{5BA319FF-FEE6-4E5D-86D9-F21C065F554C}" type="presOf" srcId="{CCD9A198-8548-49EF-A820-045EF4E40A57}" destId="{E5FE2EA0-56BB-4F3A-99C6-9EEDD54E9E36}" srcOrd="0" destOrd="0" presId="urn:microsoft.com/office/officeart/2005/8/layout/equation2"/>
    <dgm:cxn modelId="{CEBC634E-65DB-48B2-9B77-6EC0B61C127A}" type="presParOf" srcId="{E8BFC369-819D-477E-90F8-6995A97DF9FB}" destId="{2CC4153B-BF15-4C8B-AD59-29765C843CE2}" srcOrd="0" destOrd="0" presId="urn:microsoft.com/office/officeart/2005/8/layout/equation2"/>
    <dgm:cxn modelId="{E69EFB51-A841-4D9E-B731-A40C4E358E7D}" type="presParOf" srcId="{E8BFC369-819D-477E-90F8-6995A97DF9FB}" destId="{E5FE2EA0-56BB-4F3A-99C6-9EEDD54E9E36}" srcOrd="1" destOrd="0" presId="urn:microsoft.com/office/officeart/2005/8/layout/equation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21574A3-47C3-4FAD-8BB9-CC04ED64BD6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FF3C9B32-FF4D-4C45-846C-85260BD6C9C1}">
      <dgm:prSet phldrT="[Text]" phldr="0"/>
      <dgm:spPr>
        <a:solidFill>
          <a:srgbClr val="C00000"/>
        </a:solidFill>
      </dgm:spPr>
      <dgm:t>
        <a:bodyPr/>
        <a:lstStyle/>
        <a:p>
          <a:pPr rtl="0"/>
          <a:r>
            <a:rPr lang="en-US">
              <a:latin typeface="Calibri Light" panose="020F0302020204030204"/>
            </a:rPr>
            <a:t>Currently invested in the pair?</a:t>
          </a:r>
          <a:endParaRPr lang="en-US"/>
        </a:p>
      </dgm:t>
    </dgm:pt>
    <dgm:pt modelId="{1D975D7B-18AF-4D92-A90F-4EFACF7304DE}" type="parTrans" cxnId="{9BC06A4A-CEBE-4817-B223-196E4B306388}">
      <dgm:prSet/>
      <dgm:spPr/>
      <dgm:t>
        <a:bodyPr/>
        <a:lstStyle/>
        <a:p>
          <a:endParaRPr lang="en-US"/>
        </a:p>
      </dgm:t>
    </dgm:pt>
    <dgm:pt modelId="{14CF5171-11A5-4354-83C7-E630CC89C080}" type="sibTrans" cxnId="{9BC06A4A-CEBE-4817-B223-196E4B306388}">
      <dgm:prSet/>
      <dgm:spPr/>
      <dgm:t>
        <a:bodyPr/>
        <a:lstStyle/>
        <a:p>
          <a:endParaRPr lang="en-US"/>
        </a:p>
      </dgm:t>
    </dgm:pt>
    <dgm:pt modelId="{F2FE22C6-E65C-41AC-9C51-969053556F91}">
      <dgm:prSet phldrT="[Text]" phldr="0"/>
      <dgm:spPr>
        <a:solidFill>
          <a:srgbClr val="C00000"/>
        </a:solidFill>
      </dgm:spPr>
      <dgm:t>
        <a:bodyPr/>
        <a:lstStyle/>
        <a:p>
          <a:pPr rtl="0"/>
          <a:r>
            <a:rPr lang="en-US">
              <a:latin typeface="Calibri Light" panose="020F0302020204030204"/>
            </a:rPr>
            <a:t>NO: Is forecast error within range?</a:t>
          </a:r>
          <a:endParaRPr lang="en-US"/>
        </a:p>
      </dgm:t>
    </dgm:pt>
    <dgm:pt modelId="{93716171-AF43-4130-B4DF-E81F2D2B360D}" type="parTrans" cxnId="{B571A75B-A2EF-408E-A4FE-EC7381B3D5A3}">
      <dgm:prSet/>
      <dgm:spPr/>
      <dgm:t>
        <a:bodyPr/>
        <a:lstStyle/>
        <a:p>
          <a:endParaRPr lang="en-US"/>
        </a:p>
      </dgm:t>
    </dgm:pt>
    <dgm:pt modelId="{7E8593E6-D3E8-4083-BCBE-45FAC28132E2}" type="sibTrans" cxnId="{B571A75B-A2EF-408E-A4FE-EC7381B3D5A3}">
      <dgm:prSet/>
      <dgm:spPr/>
      <dgm:t>
        <a:bodyPr/>
        <a:lstStyle/>
        <a:p>
          <a:endParaRPr lang="en-US"/>
        </a:p>
      </dgm:t>
    </dgm:pt>
    <dgm:pt modelId="{D6A1299E-8117-443C-BB45-EC2065F76540}">
      <dgm:prSet phldrT="[Text]" phldr="0"/>
      <dgm:spPr>
        <a:solidFill>
          <a:srgbClr val="C00000"/>
        </a:solidFill>
      </dgm:spPr>
      <dgm:t>
        <a:bodyPr/>
        <a:lstStyle/>
        <a:p>
          <a:pPr rtl="0"/>
          <a:r>
            <a:rPr lang="en-US">
              <a:latin typeface="Calibri Light" panose="020F0302020204030204"/>
            </a:rPr>
            <a:t>Place orders for long or short position</a:t>
          </a:r>
          <a:endParaRPr lang="en-US"/>
        </a:p>
      </dgm:t>
    </dgm:pt>
    <dgm:pt modelId="{7C10AB9D-859F-4B46-B164-48453833747C}" type="parTrans" cxnId="{54D8FB5C-7E36-4A93-BFFC-5F014596FF3B}">
      <dgm:prSet/>
      <dgm:spPr/>
      <dgm:t>
        <a:bodyPr/>
        <a:lstStyle/>
        <a:p>
          <a:endParaRPr lang="en-US"/>
        </a:p>
      </dgm:t>
    </dgm:pt>
    <dgm:pt modelId="{2D978E8D-1AE6-405C-8B85-D99823F29B62}" type="sibTrans" cxnId="{54D8FB5C-7E36-4A93-BFFC-5F014596FF3B}">
      <dgm:prSet/>
      <dgm:spPr/>
      <dgm:t>
        <a:bodyPr/>
        <a:lstStyle/>
        <a:p>
          <a:endParaRPr lang="en-US"/>
        </a:p>
      </dgm:t>
    </dgm:pt>
    <dgm:pt modelId="{D8368E9B-8855-48D3-8B07-B5A02B5637D6}">
      <dgm:prSet phldrT="[Text]" phldr="0"/>
      <dgm:spPr>
        <a:solidFill>
          <a:srgbClr val="C00000"/>
        </a:solidFill>
      </dgm:spPr>
      <dgm:t>
        <a:bodyPr/>
        <a:lstStyle/>
        <a:p>
          <a:pPr rtl="0"/>
          <a:r>
            <a:rPr lang="en-US">
              <a:latin typeface="Calibri Light" panose="020F0302020204030204"/>
            </a:rPr>
            <a:t>YES: What is the position?</a:t>
          </a:r>
          <a:endParaRPr lang="en-US"/>
        </a:p>
      </dgm:t>
    </dgm:pt>
    <dgm:pt modelId="{F851024F-1289-4FA8-94AC-8A1C67674F3C}" type="parTrans" cxnId="{6EA11197-758F-46B2-8F9A-EFE065DE5C32}">
      <dgm:prSet/>
      <dgm:spPr/>
      <dgm:t>
        <a:bodyPr/>
        <a:lstStyle/>
        <a:p>
          <a:endParaRPr lang="en-US"/>
        </a:p>
      </dgm:t>
    </dgm:pt>
    <dgm:pt modelId="{B35655B6-7A58-4510-8D2A-C85FF9E42F36}" type="sibTrans" cxnId="{6EA11197-758F-46B2-8F9A-EFE065DE5C32}">
      <dgm:prSet/>
      <dgm:spPr/>
      <dgm:t>
        <a:bodyPr/>
        <a:lstStyle/>
        <a:p>
          <a:endParaRPr lang="en-US"/>
        </a:p>
      </dgm:t>
    </dgm:pt>
    <dgm:pt modelId="{93BC507B-1658-46B4-8D6C-CA0981AC6C29}">
      <dgm:prSet phldrT="[Text]" phldr="0"/>
      <dgm:spPr>
        <a:solidFill>
          <a:srgbClr val="C00000"/>
        </a:solidFill>
      </dgm:spPr>
      <dgm:t>
        <a:bodyPr/>
        <a:lstStyle/>
        <a:p>
          <a:r>
            <a:rPr lang="en-US">
              <a:latin typeface="Calibri Light" panose="020F0302020204030204"/>
            </a:rPr>
            <a:t>Long:</a:t>
          </a:r>
          <a:endParaRPr lang="en-US"/>
        </a:p>
      </dgm:t>
    </dgm:pt>
    <dgm:pt modelId="{DB24B62B-1670-4003-9D53-2A55FA8F30E5}" type="parTrans" cxnId="{07CE98E8-6273-4710-94DA-EE61FE09664B}">
      <dgm:prSet/>
      <dgm:spPr/>
      <dgm:t>
        <a:bodyPr/>
        <a:lstStyle/>
        <a:p>
          <a:endParaRPr lang="en-US"/>
        </a:p>
      </dgm:t>
    </dgm:pt>
    <dgm:pt modelId="{5C02295D-9752-4905-BAFD-06826BEA22CE}" type="sibTrans" cxnId="{07CE98E8-6273-4710-94DA-EE61FE09664B}">
      <dgm:prSet/>
      <dgm:spPr/>
      <dgm:t>
        <a:bodyPr/>
        <a:lstStyle/>
        <a:p>
          <a:endParaRPr lang="en-US"/>
        </a:p>
      </dgm:t>
    </dgm:pt>
    <dgm:pt modelId="{4A08C3D4-27A0-4C59-A62E-F58E97A35A7B}">
      <dgm:prSet phldr="0"/>
      <dgm:spPr>
        <a:solidFill>
          <a:srgbClr val="C00000"/>
        </a:solidFill>
      </dgm:spPr>
      <dgm:t>
        <a:bodyPr/>
        <a:lstStyle/>
        <a:p>
          <a:r>
            <a:rPr lang="en-US">
              <a:latin typeface="Calibri Light" panose="020F0302020204030204"/>
            </a:rPr>
            <a:t>Short:</a:t>
          </a:r>
        </a:p>
      </dgm:t>
    </dgm:pt>
    <dgm:pt modelId="{F73F02F7-C362-4456-A601-C84FDB8C972B}" type="parTrans" cxnId="{5C5208C1-CC0C-4024-B007-DCA531B423D2}">
      <dgm:prSet/>
      <dgm:spPr/>
      <dgm:t>
        <a:bodyPr/>
        <a:lstStyle/>
        <a:p>
          <a:endParaRPr lang="en-US"/>
        </a:p>
      </dgm:t>
    </dgm:pt>
    <dgm:pt modelId="{482DB459-1687-4851-AF86-7D7F788F0900}" type="sibTrans" cxnId="{5C5208C1-CC0C-4024-B007-DCA531B423D2}">
      <dgm:prSet/>
      <dgm:spPr/>
    </dgm:pt>
    <dgm:pt modelId="{833383D8-78E1-4741-B74C-01968C9FC2B4}">
      <dgm:prSet phldr="0"/>
      <dgm:spPr>
        <a:solidFill>
          <a:srgbClr val="C00000"/>
        </a:solidFill>
      </dgm:spPr>
      <dgm:t>
        <a:bodyPr/>
        <a:lstStyle/>
        <a:p>
          <a:pPr rtl="0"/>
          <a:r>
            <a:rPr lang="en-US">
              <a:solidFill>
                <a:schemeClr val="bg1"/>
              </a:solidFill>
              <a:latin typeface="Calibri Light" panose="020F0302020204030204"/>
            </a:rPr>
            <a:t>Current Spread &lt; Trailing Stop Loss: Liquidate</a:t>
          </a:r>
        </a:p>
      </dgm:t>
    </dgm:pt>
    <dgm:pt modelId="{0D900C86-D0FC-4000-8E93-6004032613BE}" type="parTrans" cxnId="{4B935027-5F3A-4A0E-AF30-D476207BD920}">
      <dgm:prSet/>
      <dgm:spPr/>
      <dgm:t>
        <a:bodyPr/>
        <a:lstStyle/>
        <a:p>
          <a:endParaRPr lang="en-US"/>
        </a:p>
      </dgm:t>
    </dgm:pt>
    <dgm:pt modelId="{B071B728-148E-4998-8DBE-C998656693A3}" type="sibTrans" cxnId="{4B935027-5F3A-4A0E-AF30-D476207BD920}">
      <dgm:prSet/>
      <dgm:spPr/>
    </dgm:pt>
    <dgm:pt modelId="{D870BA93-7DDF-42E8-B31E-4CFAB07F73A3}">
      <dgm:prSet phldr="0"/>
      <dgm:spPr/>
      <dgm:t>
        <a:bodyPr/>
        <a:lstStyle/>
        <a:p>
          <a:pPr rtl="0"/>
          <a:r>
            <a:rPr lang="en-US">
              <a:latin typeface="Calibri Light" panose="020F0302020204030204"/>
            </a:rPr>
            <a:t>Current Spread &gt; Trailing Stop Loss: Liquidate</a:t>
          </a:r>
        </a:p>
      </dgm:t>
    </dgm:pt>
    <dgm:pt modelId="{2AE3EAD5-0FA9-4E80-BD1B-6919A11BE236}" type="parTrans" cxnId="{4B4B1947-EF97-4656-B4FE-50C28FFF0AA0}">
      <dgm:prSet/>
      <dgm:spPr/>
      <dgm:t>
        <a:bodyPr/>
        <a:lstStyle/>
        <a:p>
          <a:endParaRPr lang="en-US"/>
        </a:p>
      </dgm:t>
    </dgm:pt>
    <dgm:pt modelId="{8C3522C6-CFB2-4044-9CCD-88D20C0742CF}" type="sibTrans" cxnId="{4B4B1947-EF97-4656-B4FE-50C28FFF0AA0}">
      <dgm:prSet/>
      <dgm:spPr/>
    </dgm:pt>
    <dgm:pt modelId="{C8D8433B-02F6-402C-9215-E5A746537786}" type="pres">
      <dgm:prSet presAssocID="{421574A3-47C3-4FAD-8BB9-CC04ED64BD66}" presName="diagram" presStyleCnt="0">
        <dgm:presLayoutVars>
          <dgm:chPref val="1"/>
          <dgm:dir/>
          <dgm:animOne val="branch"/>
          <dgm:animLvl val="lvl"/>
          <dgm:resizeHandles val="exact"/>
        </dgm:presLayoutVars>
      </dgm:prSet>
      <dgm:spPr/>
    </dgm:pt>
    <dgm:pt modelId="{1A2BF625-FBA8-4AA0-89B5-2A601CD52891}" type="pres">
      <dgm:prSet presAssocID="{FF3C9B32-FF4D-4C45-846C-85260BD6C9C1}" presName="root1" presStyleCnt="0"/>
      <dgm:spPr/>
    </dgm:pt>
    <dgm:pt modelId="{D9201FAB-FA54-4CE4-9441-1C1C0C16A5D8}" type="pres">
      <dgm:prSet presAssocID="{FF3C9B32-FF4D-4C45-846C-85260BD6C9C1}" presName="LevelOneTextNode" presStyleLbl="node0" presStyleIdx="0" presStyleCnt="1">
        <dgm:presLayoutVars>
          <dgm:chPref val="3"/>
        </dgm:presLayoutVars>
      </dgm:prSet>
      <dgm:spPr/>
    </dgm:pt>
    <dgm:pt modelId="{5676AE2A-E91D-4952-B392-5D38537B4580}" type="pres">
      <dgm:prSet presAssocID="{FF3C9B32-FF4D-4C45-846C-85260BD6C9C1}" presName="level2hierChild" presStyleCnt="0"/>
      <dgm:spPr/>
    </dgm:pt>
    <dgm:pt modelId="{751E147C-D47B-4FD9-9392-254BFFD39A87}" type="pres">
      <dgm:prSet presAssocID="{93716171-AF43-4130-B4DF-E81F2D2B360D}" presName="conn2-1" presStyleLbl="parChTrans1D2" presStyleIdx="0" presStyleCnt="2"/>
      <dgm:spPr/>
    </dgm:pt>
    <dgm:pt modelId="{C14E0D80-B8A3-4F21-BB13-D4C1D95E66D3}" type="pres">
      <dgm:prSet presAssocID="{93716171-AF43-4130-B4DF-E81F2D2B360D}" presName="connTx" presStyleLbl="parChTrans1D2" presStyleIdx="0" presStyleCnt="2"/>
      <dgm:spPr/>
    </dgm:pt>
    <dgm:pt modelId="{E4FD71D2-A8A4-48C3-833A-97933DCBCE9D}" type="pres">
      <dgm:prSet presAssocID="{F2FE22C6-E65C-41AC-9C51-969053556F91}" presName="root2" presStyleCnt="0"/>
      <dgm:spPr/>
    </dgm:pt>
    <dgm:pt modelId="{A27FE2F4-FB65-44DA-8B76-FAA20FEE9F9E}" type="pres">
      <dgm:prSet presAssocID="{F2FE22C6-E65C-41AC-9C51-969053556F91}" presName="LevelTwoTextNode" presStyleLbl="node2" presStyleIdx="0" presStyleCnt="2">
        <dgm:presLayoutVars>
          <dgm:chPref val="3"/>
        </dgm:presLayoutVars>
      </dgm:prSet>
      <dgm:spPr/>
    </dgm:pt>
    <dgm:pt modelId="{98F1EFB2-B4F2-4EF0-9170-4E449F3438F0}" type="pres">
      <dgm:prSet presAssocID="{F2FE22C6-E65C-41AC-9C51-969053556F91}" presName="level3hierChild" presStyleCnt="0"/>
      <dgm:spPr/>
    </dgm:pt>
    <dgm:pt modelId="{D3C37924-A017-4B2A-8440-3E6D3C771552}" type="pres">
      <dgm:prSet presAssocID="{7C10AB9D-859F-4B46-B164-48453833747C}" presName="conn2-1" presStyleLbl="parChTrans1D3" presStyleIdx="0" presStyleCnt="3"/>
      <dgm:spPr/>
    </dgm:pt>
    <dgm:pt modelId="{FF5F06D2-938F-4D49-82B4-3BBF672F089B}" type="pres">
      <dgm:prSet presAssocID="{7C10AB9D-859F-4B46-B164-48453833747C}" presName="connTx" presStyleLbl="parChTrans1D3" presStyleIdx="0" presStyleCnt="3"/>
      <dgm:spPr/>
    </dgm:pt>
    <dgm:pt modelId="{39B01A54-FE50-40C7-A3CE-477AFCDA4F4D}" type="pres">
      <dgm:prSet presAssocID="{D6A1299E-8117-443C-BB45-EC2065F76540}" presName="root2" presStyleCnt="0"/>
      <dgm:spPr/>
    </dgm:pt>
    <dgm:pt modelId="{B52C4731-1801-42FC-9F43-ACD7B7BCD359}" type="pres">
      <dgm:prSet presAssocID="{D6A1299E-8117-443C-BB45-EC2065F76540}" presName="LevelTwoTextNode" presStyleLbl="node3" presStyleIdx="0" presStyleCnt="3">
        <dgm:presLayoutVars>
          <dgm:chPref val="3"/>
        </dgm:presLayoutVars>
      </dgm:prSet>
      <dgm:spPr/>
    </dgm:pt>
    <dgm:pt modelId="{BA21A591-4F12-46C0-AD75-9875A633022F}" type="pres">
      <dgm:prSet presAssocID="{D6A1299E-8117-443C-BB45-EC2065F76540}" presName="level3hierChild" presStyleCnt="0"/>
      <dgm:spPr/>
    </dgm:pt>
    <dgm:pt modelId="{C0ED09D3-7D52-460B-9536-0D88F54C8C33}" type="pres">
      <dgm:prSet presAssocID="{F851024F-1289-4FA8-94AC-8A1C67674F3C}" presName="conn2-1" presStyleLbl="parChTrans1D2" presStyleIdx="1" presStyleCnt="2"/>
      <dgm:spPr/>
    </dgm:pt>
    <dgm:pt modelId="{E69ECA9D-4565-41C8-AEBD-DC3CCE872A7F}" type="pres">
      <dgm:prSet presAssocID="{F851024F-1289-4FA8-94AC-8A1C67674F3C}" presName="connTx" presStyleLbl="parChTrans1D2" presStyleIdx="1" presStyleCnt="2"/>
      <dgm:spPr/>
    </dgm:pt>
    <dgm:pt modelId="{838BB7B1-AED2-4D0F-987D-1F9D024705F0}" type="pres">
      <dgm:prSet presAssocID="{D8368E9B-8855-48D3-8B07-B5A02B5637D6}" presName="root2" presStyleCnt="0"/>
      <dgm:spPr/>
    </dgm:pt>
    <dgm:pt modelId="{85BAD2FF-88E8-4845-922C-9E55C05DB8BF}" type="pres">
      <dgm:prSet presAssocID="{D8368E9B-8855-48D3-8B07-B5A02B5637D6}" presName="LevelTwoTextNode" presStyleLbl="node2" presStyleIdx="1" presStyleCnt="2">
        <dgm:presLayoutVars>
          <dgm:chPref val="3"/>
        </dgm:presLayoutVars>
      </dgm:prSet>
      <dgm:spPr/>
    </dgm:pt>
    <dgm:pt modelId="{90B783B7-FCF1-4421-AE31-EFE382B25ACE}" type="pres">
      <dgm:prSet presAssocID="{D8368E9B-8855-48D3-8B07-B5A02B5637D6}" presName="level3hierChild" presStyleCnt="0"/>
      <dgm:spPr/>
    </dgm:pt>
    <dgm:pt modelId="{56C2B78E-8587-4AEB-92A8-3EAFF30F3131}" type="pres">
      <dgm:prSet presAssocID="{DB24B62B-1670-4003-9D53-2A55FA8F30E5}" presName="conn2-1" presStyleLbl="parChTrans1D3" presStyleIdx="1" presStyleCnt="3"/>
      <dgm:spPr/>
    </dgm:pt>
    <dgm:pt modelId="{59AE954F-7807-472D-A07B-B92EE0270758}" type="pres">
      <dgm:prSet presAssocID="{DB24B62B-1670-4003-9D53-2A55FA8F30E5}" presName="connTx" presStyleLbl="parChTrans1D3" presStyleIdx="1" presStyleCnt="3"/>
      <dgm:spPr/>
    </dgm:pt>
    <dgm:pt modelId="{74FB1667-0D61-4B9D-8F77-A810A994C284}" type="pres">
      <dgm:prSet presAssocID="{93BC507B-1658-46B4-8D6C-CA0981AC6C29}" presName="root2" presStyleCnt="0"/>
      <dgm:spPr/>
    </dgm:pt>
    <dgm:pt modelId="{9EBB025F-AD60-4EEA-91E0-23BE57F424AD}" type="pres">
      <dgm:prSet presAssocID="{93BC507B-1658-46B4-8D6C-CA0981AC6C29}" presName="LevelTwoTextNode" presStyleLbl="node3" presStyleIdx="1" presStyleCnt="3">
        <dgm:presLayoutVars>
          <dgm:chPref val="3"/>
        </dgm:presLayoutVars>
      </dgm:prSet>
      <dgm:spPr/>
    </dgm:pt>
    <dgm:pt modelId="{E564D5FE-D57D-4443-A8DF-B03B0E880EBA}" type="pres">
      <dgm:prSet presAssocID="{93BC507B-1658-46B4-8D6C-CA0981AC6C29}" presName="level3hierChild" presStyleCnt="0"/>
      <dgm:spPr/>
    </dgm:pt>
    <dgm:pt modelId="{ACC99660-1BBD-4BA7-B38E-AF6AAA2A196C}" type="pres">
      <dgm:prSet presAssocID="{0D900C86-D0FC-4000-8E93-6004032613BE}" presName="conn2-1" presStyleLbl="parChTrans1D4" presStyleIdx="0" presStyleCnt="2"/>
      <dgm:spPr/>
    </dgm:pt>
    <dgm:pt modelId="{B3BCF39E-4375-41DE-A7DD-8EBDB4FE4545}" type="pres">
      <dgm:prSet presAssocID="{0D900C86-D0FC-4000-8E93-6004032613BE}" presName="connTx" presStyleLbl="parChTrans1D4" presStyleIdx="0" presStyleCnt="2"/>
      <dgm:spPr/>
    </dgm:pt>
    <dgm:pt modelId="{79064C55-4BB3-42F2-A466-CCD82312EBAF}" type="pres">
      <dgm:prSet presAssocID="{833383D8-78E1-4741-B74C-01968C9FC2B4}" presName="root2" presStyleCnt="0"/>
      <dgm:spPr/>
    </dgm:pt>
    <dgm:pt modelId="{BDCC2CB1-C974-400B-8D23-3448C83FBBE0}" type="pres">
      <dgm:prSet presAssocID="{833383D8-78E1-4741-B74C-01968C9FC2B4}" presName="LevelTwoTextNode" presStyleLbl="node4" presStyleIdx="0" presStyleCnt="2">
        <dgm:presLayoutVars>
          <dgm:chPref val="3"/>
        </dgm:presLayoutVars>
      </dgm:prSet>
      <dgm:spPr/>
    </dgm:pt>
    <dgm:pt modelId="{9B0F2A91-3EB9-4587-8D4A-DCDDADD6F183}" type="pres">
      <dgm:prSet presAssocID="{833383D8-78E1-4741-B74C-01968C9FC2B4}" presName="level3hierChild" presStyleCnt="0"/>
      <dgm:spPr/>
    </dgm:pt>
    <dgm:pt modelId="{82C23E78-3877-4634-B106-4D64793C6EEA}" type="pres">
      <dgm:prSet presAssocID="{F73F02F7-C362-4456-A601-C84FDB8C972B}" presName="conn2-1" presStyleLbl="parChTrans1D3" presStyleIdx="2" presStyleCnt="3"/>
      <dgm:spPr/>
    </dgm:pt>
    <dgm:pt modelId="{F8B3C3EA-BC53-404B-B165-73D4C3DCFD92}" type="pres">
      <dgm:prSet presAssocID="{F73F02F7-C362-4456-A601-C84FDB8C972B}" presName="connTx" presStyleLbl="parChTrans1D3" presStyleIdx="2" presStyleCnt="3"/>
      <dgm:spPr/>
    </dgm:pt>
    <dgm:pt modelId="{B47501B6-C189-41C7-BB70-788BD275C2EC}" type="pres">
      <dgm:prSet presAssocID="{4A08C3D4-27A0-4C59-A62E-F58E97A35A7B}" presName="root2" presStyleCnt="0"/>
      <dgm:spPr/>
    </dgm:pt>
    <dgm:pt modelId="{C931110F-A342-4A47-8EB3-E1909F0E86EE}" type="pres">
      <dgm:prSet presAssocID="{4A08C3D4-27A0-4C59-A62E-F58E97A35A7B}" presName="LevelTwoTextNode" presStyleLbl="node3" presStyleIdx="2" presStyleCnt="3">
        <dgm:presLayoutVars>
          <dgm:chPref val="3"/>
        </dgm:presLayoutVars>
      </dgm:prSet>
      <dgm:spPr/>
    </dgm:pt>
    <dgm:pt modelId="{D85718E1-9D49-47BD-82DD-1AFEAFA38CFC}" type="pres">
      <dgm:prSet presAssocID="{4A08C3D4-27A0-4C59-A62E-F58E97A35A7B}" presName="level3hierChild" presStyleCnt="0"/>
      <dgm:spPr/>
    </dgm:pt>
    <dgm:pt modelId="{5D99677F-A64E-4C44-919F-D936AC7E34C3}" type="pres">
      <dgm:prSet presAssocID="{2AE3EAD5-0FA9-4E80-BD1B-6919A11BE236}" presName="conn2-1" presStyleLbl="parChTrans1D4" presStyleIdx="1" presStyleCnt="2"/>
      <dgm:spPr/>
    </dgm:pt>
    <dgm:pt modelId="{32BE444F-105E-4F72-A82D-127E00CD58CA}" type="pres">
      <dgm:prSet presAssocID="{2AE3EAD5-0FA9-4E80-BD1B-6919A11BE236}" presName="connTx" presStyleLbl="parChTrans1D4" presStyleIdx="1" presStyleCnt="2"/>
      <dgm:spPr/>
    </dgm:pt>
    <dgm:pt modelId="{4E695DB9-6452-4094-8121-36D2EF96BE53}" type="pres">
      <dgm:prSet presAssocID="{D870BA93-7DDF-42E8-B31E-4CFAB07F73A3}" presName="root2" presStyleCnt="0"/>
      <dgm:spPr/>
    </dgm:pt>
    <dgm:pt modelId="{403E48DC-936D-4E2F-B53E-3FCE682D9A6E}" type="pres">
      <dgm:prSet presAssocID="{D870BA93-7DDF-42E8-B31E-4CFAB07F73A3}" presName="LevelTwoTextNode" presStyleLbl="node4" presStyleIdx="1" presStyleCnt="2">
        <dgm:presLayoutVars>
          <dgm:chPref val="3"/>
        </dgm:presLayoutVars>
      </dgm:prSet>
      <dgm:spPr>
        <a:solidFill>
          <a:srgbClr val="C00000"/>
        </a:solidFill>
      </dgm:spPr>
    </dgm:pt>
    <dgm:pt modelId="{9AF5AFAF-6A71-40E6-AACD-526FA609F8F8}" type="pres">
      <dgm:prSet presAssocID="{D870BA93-7DDF-42E8-B31E-4CFAB07F73A3}" presName="level3hierChild" presStyleCnt="0"/>
      <dgm:spPr/>
    </dgm:pt>
  </dgm:ptLst>
  <dgm:cxnLst>
    <dgm:cxn modelId="{1218BE01-2342-447F-84BA-B21871E0A64B}" type="presOf" srcId="{F2FE22C6-E65C-41AC-9C51-969053556F91}" destId="{A27FE2F4-FB65-44DA-8B76-FAA20FEE9F9E}" srcOrd="0" destOrd="0" presId="urn:microsoft.com/office/officeart/2005/8/layout/hierarchy2"/>
    <dgm:cxn modelId="{55FBFB04-6B90-4790-BF4B-89F8EA44A0A4}" type="presOf" srcId="{833383D8-78E1-4741-B74C-01968C9FC2B4}" destId="{BDCC2CB1-C974-400B-8D23-3448C83FBBE0}" srcOrd="0" destOrd="0" presId="urn:microsoft.com/office/officeart/2005/8/layout/hierarchy2"/>
    <dgm:cxn modelId="{E23F8C0A-544C-4D3A-B034-0D8E8FEDCC85}" type="presOf" srcId="{F851024F-1289-4FA8-94AC-8A1C67674F3C}" destId="{C0ED09D3-7D52-460B-9536-0D88F54C8C33}" srcOrd="0" destOrd="0" presId="urn:microsoft.com/office/officeart/2005/8/layout/hierarchy2"/>
    <dgm:cxn modelId="{BEAE160F-E71A-446E-8603-5364987C82F1}" type="presOf" srcId="{7C10AB9D-859F-4B46-B164-48453833747C}" destId="{FF5F06D2-938F-4D49-82B4-3BBF672F089B}" srcOrd="1" destOrd="0" presId="urn:microsoft.com/office/officeart/2005/8/layout/hierarchy2"/>
    <dgm:cxn modelId="{1B95BB24-D3F3-40EE-BBD0-4D9F3A5FDC16}" type="presOf" srcId="{93716171-AF43-4130-B4DF-E81F2D2B360D}" destId="{751E147C-D47B-4FD9-9392-254BFFD39A87}" srcOrd="0" destOrd="0" presId="urn:microsoft.com/office/officeart/2005/8/layout/hierarchy2"/>
    <dgm:cxn modelId="{4B935027-5F3A-4A0E-AF30-D476207BD920}" srcId="{93BC507B-1658-46B4-8D6C-CA0981AC6C29}" destId="{833383D8-78E1-4741-B74C-01968C9FC2B4}" srcOrd="0" destOrd="0" parTransId="{0D900C86-D0FC-4000-8E93-6004032613BE}" sibTransId="{B071B728-148E-4998-8DBE-C998656693A3}"/>
    <dgm:cxn modelId="{DEF5BE2F-7848-4F97-A8B5-8CB52AF466D4}" type="presOf" srcId="{2AE3EAD5-0FA9-4E80-BD1B-6919A11BE236}" destId="{5D99677F-A64E-4C44-919F-D936AC7E34C3}" srcOrd="0" destOrd="0" presId="urn:microsoft.com/office/officeart/2005/8/layout/hierarchy2"/>
    <dgm:cxn modelId="{9ABAF52F-D0FC-4382-B33E-1CAB1B765774}" type="presOf" srcId="{D6A1299E-8117-443C-BB45-EC2065F76540}" destId="{B52C4731-1801-42FC-9F43-ACD7B7BCD359}" srcOrd="0" destOrd="0" presId="urn:microsoft.com/office/officeart/2005/8/layout/hierarchy2"/>
    <dgm:cxn modelId="{7BC9B638-572A-46E4-B523-1A894198320A}" type="presOf" srcId="{421574A3-47C3-4FAD-8BB9-CC04ED64BD66}" destId="{C8D8433B-02F6-402C-9215-E5A746537786}" srcOrd="0" destOrd="0" presId="urn:microsoft.com/office/officeart/2005/8/layout/hierarchy2"/>
    <dgm:cxn modelId="{B571A75B-A2EF-408E-A4FE-EC7381B3D5A3}" srcId="{FF3C9B32-FF4D-4C45-846C-85260BD6C9C1}" destId="{F2FE22C6-E65C-41AC-9C51-969053556F91}" srcOrd="0" destOrd="0" parTransId="{93716171-AF43-4130-B4DF-E81F2D2B360D}" sibTransId="{7E8593E6-D3E8-4083-BCBE-45FAC28132E2}"/>
    <dgm:cxn modelId="{54D8FB5C-7E36-4A93-BFFC-5F014596FF3B}" srcId="{F2FE22C6-E65C-41AC-9C51-969053556F91}" destId="{D6A1299E-8117-443C-BB45-EC2065F76540}" srcOrd="0" destOrd="0" parTransId="{7C10AB9D-859F-4B46-B164-48453833747C}" sibTransId="{2D978E8D-1AE6-405C-8B85-D99823F29B62}"/>
    <dgm:cxn modelId="{9521D061-C016-4698-8DA2-8F778739E6F2}" type="presOf" srcId="{DB24B62B-1670-4003-9D53-2A55FA8F30E5}" destId="{59AE954F-7807-472D-A07B-B92EE0270758}" srcOrd="1" destOrd="0" presId="urn:microsoft.com/office/officeart/2005/8/layout/hierarchy2"/>
    <dgm:cxn modelId="{00513C46-0030-4E75-B27A-BE3EA8578541}" type="presOf" srcId="{2AE3EAD5-0FA9-4E80-BD1B-6919A11BE236}" destId="{32BE444F-105E-4F72-A82D-127E00CD58CA}" srcOrd="1" destOrd="0" presId="urn:microsoft.com/office/officeart/2005/8/layout/hierarchy2"/>
    <dgm:cxn modelId="{4B4B1947-EF97-4656-B4FE-50C28FFF0AA0}" srcId="{4A08C3D4-27A0-4C59-A62E-F58E97A35A7B}" destId="{D870BA93-7DDF-42E8-B31E-4CFAB07F73A3}" srcOrd="0" destOrd="0" parTransId="{2AE3EAD5-0FA9-4E80-BD1B-6919A11BE236}" sibTransId="{8C3522C6-CFB2-4044-9CCD-88D20C0742CF}"/>
    <dgm:cxn modelId="{3F3DCC49-B389-4107-82F8-0B5F14DB1374}" type="presOf" srcId="{7C10AB9D-859F-4B46-B164-48453833747C}" destId="{D3C37924-A017-4B2A-8440-3E6D3C771552}" srcOrd="0" destOrd="0" presId="urn:microsoft.com/office/officeart/2005/8/layout/hierarchy2"/>
    <dgm:cxn modelId="{9BC06A4A-CEBE-4817-B223-196E4B306388}" srcId="{421574A3-47C3-4FAD-8BB9-CC04ED64BD66}" destId="{FF3C9B32-FF4D-4C45-846C-85260BD6C9C1}" srcOrd="0" destOrd="0" parTransId="{1D975D7B-18AF-4D92-A90F-4EFACF7304DE}" sibTransId="{14CF5171-11A5-4354-83C7-E630CC89C080}"/>
    <dgm:cxn modelId="{A2FDCA70-F5B9-4234-A413-4657E1D620BE}" type="presOf" srcId="{4A08C3D4-27A0-4C59-A62E-F58E97A35A7B}" destId="{C931110F-A342-4A47-8EB3-E1909F0E86EE}" srcOrd="0" destOrd="0" presId="urn:microsoft.com/office/officeart/2005/8/layout/hierarchy2"/>
    <dgm:cxn modelId="{AD53C658-3F2C-4B8A-82D8-1BF2153DE906}" type="presOf" srcId="{0D900C86-D0FC-4000-8E93-6004032613BE}" destId="{B3BCF39E-4375-41DE-A7DD-8EBDB4FE4545}" srcOrd="1" destOrd="0" presId="urn:microsoft.com/office/officeart/2005/8/layout/hierarchy2"/>
    <dgm:cxn modelId="{98199E82-D0E8-4941-8272-1BF5A7611245}" type="presOf" srcId="{F73F02F7-C362-4456-A601-C84FDB8C972B}" destId="{82C23E78-3877-4634-B106-4D64793C6EEA}" srcOrd="0" destOrd="0" presId="urn:microsoft.com/office/officeart/2005/8/layout/hierarchy2"/>
    <dgm:cxn modelId="{6EA11197-758F-46B2-8F9A-EFE065DE5C32}" srcId="{FF3C9B32-FF4D-4C45-846C-85260BD6C9C1}" destId="{D8368E9B-8855-48D3-8B07-B5A02B5637D6}" srcOrd="1" destOrd="0" parTransId="{F851024F-1289-4FA8-94AC-8A1C67674F3C}" sibTransId="{B35655B6-7A58-4510-8D2A-C85FF9E42F36}"/>
    <dgm:cxn modelId="{C25CE79C-CF68-4BED-A547-459720BA2CEE}" type="presOf" srcId="{DB24B62B-1670-4003-9D53-2A55FA8F30E5}" destId="{56C2B78E-8587-4AEB-92A8-3EAFF30F3131}" srcOrd="0" destOrd="0" presId="urn:microsoft.com/office/officeart/2005/8/layout/hierarchy2"/>
    <dgm:cxn modelId="{5C5208C1-CC0C-4024-B007-DCA531B423D2}" srcId="{D8368E9B-8855-48D3-8B07-B5A02B5637D6}" destId="{4A08C3D4-27A0-4C59-A62E-F58E97A35A7B}" srcOrd="1" destOrd="0" parTransId="{F73F02F7-C362-4456-A601-C84FDB8C972B}" sibTransId="{482DB459-1687-4851-AF86-7D7F788F0900}"/>
    <dgm:cxn modelId="{90AFCAC1-DFD8-4048-A981-56FA7F96199C}" type="presOf" srcId="{93BC507B-1658-46B4-8D6C-CA0981AC6C29}" destId="{9EBB025F-AD60-4EEA-91E0-23BE57F424AD}" srcOrd="0" destOrd="0" presId="urn:microsoft.com/office/officeart/2005/8/layout/hierarchy2"/>
    <dgm:cxn modelId="{E9451EC6-F592-40A0-B9C9-83C34A9E1300}" type="presOf" srcId="{0D900C86-D0FC-4000-8E93-6004032613BE}" destId="{ACC99660-1BBD-4BA7-B38E-AF6AAA2A196C}" srcOrd="0" destOrd="0" presId="urn:microsoft.com/office/officeart/2005/8/layout/hierarchy2"/>
    <dgm:cxn modelId="{7A28B9C9-A6E1-459D-BAF9-B13DB3E5AB58}" type="presOf" srcId="{F851024F-1289-4FA8-94AC-8A1C67674F3C}" destId="{E69ECA9D-4565-41C8-AEBD-DC3CCE872A7F}" srcOrd="1" destOrd="0" presId="urn:microsoft.com/office/officeart/2005/8/layout/hierarchy2"/>
    <dgm:cxn modelId="{73616BD6-7A7D-49F4-B219-73679EB17715}" type="presOf" srcId="{93716171-AF43-4130-B4DF-E81F2D2B360D}" destId="{C14E0D80-B8A3-4F21-BB13-D4C1D95E66D3}" srcOrd="1" destOrd="0" presId="urn:microsoft.com/office/officeart/2005/8/layout/hierarchy2"/>
    <dgm:cxn modelId="{437976E3-F881-446F-8FB7-87CA811021F8}" type="presOf" srcId="{D870BA93-7DDF-42E8-B31E-4CFAB07F73A3}" destId="{403E48DC-936D-4E2F-B53E-3FCE682D9A6E}" srcOrd="0" destOrd="0" presId="urn:microsoft.com/office/officeart/2005/8/layout/hierarchy2"/>
    <dgm:cxn modelId="{07CE98E8-6273-4710-94DA-EE61FE09664B}" srcId="{D8368E9B-8855-48D3-8B07-B5A02B5637D6}" destId="{93BC507B-1658-46B4-8D6C-CA0981AC6C29}" srcOrd="0" destOrd="0" parTransId="{DB24B62B-1670-4003-9D53-2A55FA8F30E5}" sibTransId="{5C02295D-9752-4905-BAFD-06826BEA22CE}"/>
    <dgm:cxn modelId="{0696F7F1-5B0A-4CD1-B7B1-32BA325D4D7D}" type="presOf" srcId="{D8368E9B-8855-48D3-8B07-B5A02B5637D6}" destId="{85BAD2FF-88E8-4845-922C-9E55C05DB8BF}" srcOrd="0" destOrd="0" presId="urn:microsoft.com/office/officeart/2005/8/layout/hierarchy2"/>
    <dgm:cxn modelId="{DE6D53F4-9193-4CE3-8C2D-F6125A9F3822}" type="presOf" srcId="{FF3C9B32-FF4D-4C45-846C-85260BD6C9C1}" destId="{D9201FAB-FA54-4CE4-9441-1C1C0C16A5D8}" srcOrd="0" destOrd="0" presId="urn:microsoft.com/office/officeart/2005/8/layout/hierarchy2"/>
    <dgm:cxn modelId="{DAA178FB-656F-4466-AA79-E7363D071F96}" type="presOf" srcId="{F73F02F7-C362-4456-A601-C84FDB8C972B}" destId="{F8B3C3EA-BC53-404B-B165-73D4C3DCFD92}" srcOrd="1" destOrd="0" presId="urn:microsoft.com/office/officeart/2005/8/layout/hierarchy2"/>
    <dgm:cxn modelId="{A150CA78-532C-4B11-B15C-9244C5BDA0CE}" type="presParOf" srcId="{C8D8433B-02F6-402C-9215-E5A746537786}" destId="{1A2BF625-FBA8-4AA0-89B5-2A601CD52891}" srcOrd="0" destOrd="0" presId="urn:microsoft.com/office/officeart/2005/8/layout/hierarchy2"/>
    <dgm:cxn modelId="{648C1C2F-8710-4028-B26C-94B231279CBD}" type="presParOf" srcId="{1A2BF625-FBA8-4AA0-89B5-2A601CD52891}" destId="{D9201FAB-FA54-4CE4-9441-1C1C0C16A5D8}" srcOrd="0" destOrd="0" presId="urn:microsoft.com/office/officeart/2005/8/layout/hierarchy2"/>
    <dgm:cxn modelId="{8EDE2B58-57A8-4E36-BA53-B2AB12CA3217}" type="presParOf" srcId="{1A2BF625-FBA8-4AA0-89B5-2A601CD52891}" destId="{5676AE2A-E91D-4952-B392-5D38537B4580}" srcOrd="1" destOrd="0" presId="urn:microsoft.com/office/officeart/2005/8/layout/hierarchy2"/>
    <dgm:cxn modelId="{DC4D797B-96E0-445F-BF22-CCD719000613}" type="presParOf" srcId="{5676AE2A-E91D-4952-B392-5D38537B4580}" destId="{751E147C-D47B-4FD9-9392-254BFFD39A87}" srcOrd="0" destOrd="0" presId="urn:microsoft.com/office/officeart/2005/8/layout/hierarchy2"/>
    <dgm:cxn modelId="{423C4F6D-E431-49E9-BF01-F91E0585A56B}" type="presParOf" srcId="{751E147C-D47B-4FD9-9392-254BFFD39A87}" destId="{C14E0D80-B8A3-4F21-BB13-D4C1D95E66D3}" srcOrd="0" destOrd="0" presId="urn:microsoft.com/office/officeart/2005/8/layout/hierarchy2"/>
    <dgm:cxn modelId="{0EE61A2B-8B57-49C2-BD32-87F33BA1D15D}" type="presParOf" srcId="{5676AE2A-E91D-4952-B392-5D38537B4580}" destId="{E4FD71D2-A8A4-48C3-833A-97933DCBCE9D}" srcOrd="1" destOrd="0" presId="urn:microsoft.com/office/officeart/2005/8/layout/hierarchy2"/>
    <dgm:cxn modelId="{303A0D6F-F351-4290-8A33-6D5024964B71}" type="presParOf" srcId="{E4FD71D2-A8A4-48C3-833A-97933DCBCE9D}" destId="{A27FE2F4-FB65-44DA-8B76-FAA20FEE9F9E}" srcOrd="0" destOrd="0" presId="urn:microsoft.com/office/officeart/2005/8/layout/hierarchy2"/>
    <dgm:cxn modelId="{958B6C51-BDF8-4AF4-BAA4-BE49F0FB125C}" type="presParOf" srcId="{E4FD71D2-A8A4-48C3-833A-97933DCBCE9D}" destId="{98F1EFB2-B4F2-4EF0-9170-4E449F3438F0}" srcOrd="1" destOrd="0" presId="urn:microsoft.com/office/officeart/2005/8/layout/hierarchy2"/>
    <dgm:cxn modelId="{2FF0D8E5-FC18-4F26-85AE-1411466886CE}" type="presParOf" srcId="{98F1EFB2-B4F2-4EF0-9170-4E449F3438F0}" destId="{D3C37924-A017-4B2A-8440-3E6D3C771552}" srcOrd="0" destOrd="0" presId="urn:microsoft.com/office/officeart/2005/8/layout/hierarchy2"/>
    <dgm:cxn modelId="{5BDB64D7-0233-46A2-868C-F7442DEEC9D8}" type="presParOf" srcId="{D3C37924-A017-4B2A-8440-3E6D3C771552}" destId="{FF5F06D2-938F-4D49-82B4-3BBF672F089B}" srcOrd="0" destOrd="0" presId="urn:microsoft.com/office/officeart/2005/8/layout/hierarchy2"/>
    <dgm:cxn modelId="{1CD0AAC9-26E7-4E62-97A3-A191254814CB}" type="presParOf" srcId="{98F1EFB2-B4F2-4EF0-9170-4E449F3438F0}" destId="{39B01A54-FE50-40C7-A3CE-477AFCDA4F4D}" srcOrd="1" destOrd="0" presId="urn:microsoft.com/office/officeart/2005/8/layout/hierarchy2"/>
    <dgm:cxn modelId="{3E93B92D-E11C-41D3-B88C-76F1EA5D99D9}" type="presParOf" srcId="{39B01A54-FE50-40C7-A3CE-477AFCDA4F4D}" destId="{B52C4731-1801-42FC-9F43-ACD7B7BCD359}" srcOrd="0" destOrd="0" presId="urn:microsoft.com/office/officeart/2005/8/layout/hierarchy2"/>
    <dgm:cxn modelId="{D66B6608-8FBB-4C9B-97C5-C68D7BA28A96}" type="presParOf" srcId="{39B01A54-FE50-40C7-A3CE-477AFCDA4F4D}" destId="{BA21A591-4F12-46C0-AD75-9875A633022F}" srcOrd="1" destOrd="0" presId="urn:microsoft.com/office/officeart/2005/8/layout/hierarchy2"/>
    <dgm:cxn modelId="{3F1AC9A2-B0AE-437E-A359-F4A0B7779B3E}" type="presParOf" srcId="{5676AE2A-E91D-4952-B392-5D38537B4580}" destId="{C0ED09D3-7D52-460B-9536-0D88F54C8C33}" srcOrd="2" destOrd="0" presId="urn:microsoft.com/office/officeart/2005/8/layout/hierarchy2"/>
    <dgm:cxn modelId="{900A86B8-FD59-4162-8DE4-AF901475D177}" type="presParOf" srcId="{C0ED09D3-7D52-460B-9536-0D88F54C8C33}" destId="{E69ECA9D-4565-41C8-AEBD-DC3CCE872A7F}" srcOrd="0" destOrd="0" presId="urn:microsoft.com/office/officeart/2005/8/layout/hierarchy2"/>
    <dgm:cxn modelId="{6BBC0172-D27E-4578-B494-F3F8F2946052}" type="presParOf" srcId="{5676AE2A-E91D-4952-B392-5D38537B4580}" destId="{838BB7B1-AED2-4D0F-987D-1F9D024705F0}" srcOrd="3" destOrd="0" presId="urn:microsoft.com/office/officeart/2005/8/layout/hierarchy2"/>
    <dgm:cxn modelId="{0BA3A1FF-FB36-47D7-B718-227AF2B6D34D}" type="presParOf" srcId="{838BB7B1-AED2-4D0F-987D-1F9D024705F0}" destId="{85BAD2FF-88E8-4845-922C-9E55C05DB8BF}" srcOrd="0" destOrd="0" presId="urn:microsoft.com/office/officeart/2005/8/layout/hierarchy2"/>
    <dgm:cxn modelId="{4C31A7AF-7648-437D-A577-F45313B32AAF}" type="presParOf" srcId="{838BB7B1-AED2-4D0F-987D-1F9D024705F0}" destId="{90B783B7-FCF1-4421-AE31-EFE382B25ACE}" srcOrd="1" destOrd="0" presId="urn:microsoft.com/office/officeart/2005/8/layout/hierarchy2"/>
    <dgm:cxn modelId="{61CDA0EE-798C-4EDE-9014-B622938F2734}" type="presParOf" srcId="{90B783B7-FCF1-4421-AE31-EFE382B25ACE}" destId="{56C2B78E-8587-4AEB-92A8-3EAFF30F3131}" srcOrd="0" destOrd="0" presId="urn:microsoft.com/office/officeart/2005/8/layout/hierarchy2"/>
    <dgm:cxn modelId="{4171C9D6-4F35-427A-884F-9DEE531A2FC1}" type="presParOf" srcId="{56C2B78E-8587-4AEB-92A8-3EAFF30F3131}" destId="{59AE954F-7807-472D-A07B-B92EE0270758}" srcOrd="0" destOrd="0" presId="urn:microsoft.com/office/officeart/2005/8/layout/hierarchy2"/>
    <dgm:cxn modelId="{4F5E8DA5-81CA-4DEC-BFE1-B2F90EE7D5A9}" type="presParOf" srcId="{90B783B7-FCF1-4421-AE31-EFE382B25ACE}" destId="{74FB1667-0D61-4B9D-8F77-A810A994C284}" srcOrd="1" destOrd="0" presId="urn:microsoft.com/office/officeart/2005/8/layout/hierarchy2"/>
    <dgm:cxn modelId="{4AF9E313-CEFA-48EC-9714-AEF31A258C53}" type="presParOf" srcId="{74FB1667-0D61-4B9D-8F77-A810A994C284}" destId="{9EBB025F-AD60-4EEA-91E0-23BE57F424AD}" srcOrd="0" destOrd="0" presId="urn:microsoft.com/office/officeart/2005/8/layout/hierarchy2"/>
    <dgm:cxn modelId="{6D6FE5B9-215C-468F-AE5D-068F93CD3B89}" type="presParOf" srcId="{74FB1667-0D61-4B9D-8F77-A810A994C284}" destId="{E564D5FE-D57D-4443-A8DF-B03B0E880EBA}" srcOrd="1" destOrd="0" presId="urn:microsoft.com/office/officeart/2005/8/layout/hierarchy2"/>
    <dgm:cxn modelId="{59A3879E-12FB-4799-8D4B-51AB695F2244}" type="presParOf" srcId="{E564D5FE-D57D-4443-A8DF-B03B0E880EBA}" destId="{ACC99660-1BBD-4BA7-B38E-AF6AAA2A196C}" srcOrd="0" destOrd="0" presId="urn:microsoft.com/office/officeart/2005/8/layout/hierarchy2"/>
    <dgm:cxn modelId="{A24C45C4-DE02-430C-A5D9-C29B1D099000}" type="presParOf" srcId="{ACC99660-1BBD-4BA7-B38E-AF6AAA2A196C}" destId="{B3BCF39E-4375-41DE-A7DD-8EBDB4FE4545}" srcOrd="0" destOrd="0" presId="urn:microsoft.com/office/officeart/2005/8/layout/hierarchy2"/>
    <dgm:cxn modelId="{03E14C56-6361-4DCD-AC33-99A940093797}" type="presParOf" srcId="{E564D5FE-D57D-4443-A8DF-B03B0E880EBA}" destId="{79064C55-4BB3-42F2-A466-CCD82312EBAF}" srcOrd="1" destOrd="0" presId="urn:microsoft.com/office/officeart/2005/8/layout/hierarchy2"/>
    <dgm:cxn modelId="{7924CFF0-E931-46F2-A537-E7EA08394239}" type="presParOf" srcId="{79064C55-4BB3-42F2-A466-CCD82312EBAF}" destId="{BDCC2CB1-C974-400B-8D23-3448C83FBBE0}" srcOrd="0" destOrd="0" presId="urn:microsoft.com/office/officeart/2005/8/layout/hierarchy2"/>
    <dgm:cxn modelId="{E096D937-A23A-4268-9753-8158F1E4E8C7}" type="presParOf" srcId="{79064C55-4BB3-42F2-A466-CCD82312EBAF}" destId="{9B0F2A91-3EB9-4587-8D4A-DCDDADD6F183}" srcOrd="1" destOrd="0" presId="urn:microsoft.com/office/officeart/2005/8/layout/hierarchy2"/>
    <dgm:cxn modelId="{473C8E1F-9146-4CF4-A377-37FF14760836}" type="presParOf" srcId="{90B783B7-FCF1-4421-AE31-EFE382B25ACE}" destId="{82C23E78-3877-4634-B106-4D64793C6EEA}" srcOrd="2" destOrd="0" presId="urn:microsoft.com/office/officeart/2005/8/layout/hierarchy2"/>
    <dgm:cxn modelId="{DFEDABE8-FF3A-4CC1-952E-7DAA9A9FE0B0}" type="presParOf" srcId="{82C23E78-3877-4634-B106-4D64793C6EEA}" destId="{F8B3C3EA-BC53-404B-B165-73D4C3DCFD92}" srcOrd="0" destOrd="0" presId="urn:microsoft.com/office/officeart/2005/8/layout/hierarchy2"/>
    <dgm:cxn modelId="{502064E1-1917-4C29-AEA8-933BF3D5F422}" type="presParOf" srcId="{90B783B7-FCF1-4421-AE31-EFE382B25ACE}" destId="{B47501B6-C189-41C7-BB70-788BD275C2EC}" srcOrd="3" destOrd="0" presId="urn:microsoft.com/office/officeart/2005/8/layout/hierarchy2"/>
    <dgm:cxn modelId="{94831B50-67D4-4752-A4C9-E5EA96AB4015}" type="presParOf" srcId="{B47501B6-C189-41C7-BB70-788BD275C2EC}" destId="{C931110F-A342-4A47-8EB3-E1909F0E86EE}" srcOrd="0" destOrd="0" presId="urn:microsoft.com/office/officeart/2005/8/layout/hierarchy2"/>
    <dgm:cxn modelId="{8977AF7D-7BAF-4D6B-9FA2-07BE8302AFCE}" type="presParOf" srcId="{B47501B6-C189-41C7-BB70-788BD275C2EC}" destId="{D85718E1-9D49-47BD-82DD-1AFEAFA38CFC}" srcOrd="1" destOrd="0" presId="urn:microsoft.com/office/officeart/2005/8/layout/hierarchy2"/>
    <dgm:cxn modelId="{A704FAC2-3892-4187-A7FF-378BFA315063}" type="presParOf" srcId="{D85718E1-9D49-47BD-82DD-1AFEAFA38CFC}" destId="{5D99677F-A64E-4C44-919F-D936AC7E34C3}" srcOrd="0" destOrd="0" presId="urn:microsoft.com/office/officeart/2005/8/layout/hierarchy2"/>
    <dgm:cxn modelId="{460A70B6-D1E9-4181-A347-93B5090D7133}" type="presParOf" srcId="{5D99677F-A64E-4C44-919F-D936AC7E34C3}" destId="{32BE444F-105E-4F72-A82D-127E00CD58CA}" srcOrd="0" destOrd="0" presId="urn:microsoft.com/office/officeart/2005/8/layout/hierarchy2"/>
    <dgm:cxn modelId="{712372F4-F276-4EB3-97C2-F71AB381D7D9}" type="presParOf" srcId="{D85718E1-9D49-47BD-82DD-1AFEAFA38CFC}" destId="{4E695DB9-6452-4094-8121-36D2EF96BE53}" srcOrd="1" destOrd="0" presId="urn:microsoft.com/office/officeart/2005/8/layout/hierarchy2"/>
    <dgm:cxn modelId="{87B22357-5981-48B0-8E9B-7E53C67B7AC4}" type="presParOf" srcId="{4E695DB9-6452-4094-8121-36D2EF96BE53}" destId="{403E48DC-936D-4E2F-B53E-3FCE682D9A6E}" srcOrd="0" destOrd="0" presId="urn:microsoft.com/office/officeart/2005/8/layout/hierarchy2"/>
    <dgm:cxn modelId="{B1BEFB2D-CAF5-4F71-B5B6-82470A629DA7}" type="presParOf" srcId="{4E695DB9-6452-4094-8121-36D2EF96BE53}" destId="{9AF5AFAF-6A71-40E6-AACD-526FA609F8F8}"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484C8FB-E8D1-4413-ADA1-A1A870783ADA}" type="doc">
      <dgm:prSet loTypeId="urn:microsoft.com/office/officeart/2005/8/layout/process1" loCatId="process" qsTypeId="urn:microsoft.com/office/officeart/2005/8/quickstyle/simple1" qsCatId="simple" csTypeId="urn:microsoft.com/office/officeart/2005/8/colors/accent1_2" csCatId="accent1" phldr="1"/>
      <dgm:spPr/>
    </dgm:pt>
    <dgm:pt modelId="{E49BA36C-7FD1-44F5-BD12-59645F11AD56}">
      <dgm:prSet phldrT="[Text]" phldr="0"/>
      <dgm:spPr/>
      <dgm:t>
        <a:bodyPr/>
        <a:lstStyle/>
        <a:p>
          <a:pPr rtl="0"/>
          <a:r>
            <a:rPr lang="en-US">
              <a:latin typeface="Calibri Light" panose="020F0302020204030204"/>
            </a:rPr>
            <a:t>Current Stock Prices</a:t>
          </a:r>
          <a:endParaRPr lang="en-US"/>
        </a:p>
      </dgm:t>
    </dgm:pt>
    <dgm:pt modelId="{8068568F-EDB3-4D82-B566-5C03A0B86AC2}" type="parTrans" cxnId="{084820B6-D7EB-4981-8A05-3DA75FAF7975}">
      <dgm:prSet/>
      <dgm:spPr/>
    </dgm:pt>
    <dgm:pt modelId="{D710760A-09CC-47B0-9B2F-8C55725BC6B0}" type="sibTrans" cxnId="{084820B6-D7EB-4981-8A05-3DA75FAF7975}">
      <dgm:prSet/>
      <dgm:spPr/>
      <dgm:t>
        <a:bodyPr/>
        <a:lstStyle/>
        <a:p>
          <a:endParaRPr lang="en-US"/>
        </a:p>
      </dgm:t>
    </dgm:pt>
    <dgm:pt modelId="{25420C4D-E61F-4CDB-8214-C2ED030C7344}">
      <dgm:prSet phldrT="[Text]" phldr="0"/>
      <dgm:spPr/>
      <dgm:t>
        <a:bodyPr/>
        <a:lstStyle/>
        <a:p>
          <a:pPr rtl="0"/>
          <a:r>
            <a:rPr lang="en-US">
              <a:latin typeface="Calibri Light" panose="020F0302020204030204"/>
            </a:rPr>
            <a:t>Update Kalman Filter</a:t>
          </a:r>
          <a:endParaRPr lang="en-US"/>
        </a:p>
      </dgm:t>
    </dgm:pt>
    <dgm:pt modelId="{FA8C1E51-9355-4F3A-AA2F-5A52DA50E24A}" type="parTrans" cxnId="{CF4AFA88-E4FB-427B-AB36-785BFB0E827A}">
      <dgm:prSet/>
      <dgm:spPr/>
    </dgm:pt>
    <dgm:pt modelId="{1114DB12-0285-4FD4-AFE0-0080106F88AB}" type="sibTrans" cxnId="{CF4AFA88-E4FB-427B-AB36-785BFB0E827A}">
      <dgm:prSet/>
      <dgm:spPr/>
      <dgm:t>
        <a:bodyPr/>
        <a:lstStyle/>
        <a:p>
          <a:endParaRPr lang="en-US"/>
        </a:p>
      </dgm:t>
    </dgm:pt>
    <dgm:pt modelId="{5E231A65-CEA5-4F6F-8E9F-60C10FF23530}">
      <dgm:prSet phldrT="[Text]" phldr="0"/>
      <dgm:spPr/>
      <dgm:t>
        <a:bodyPr/>
        <a:lstStyle/>
        <a:p>
          <a:pPr rtl="0"/>
          <a:r>
            <a:rPr lang="en-US">
              <a:latin typeface="Calibri Light" panose="020F0302020204030204"/>
            </a:rPr>
            <a:t>Forecast Error, Prediction Std Dev, Hedge Quantity</a:t>
          </a:r>
          <a:endParaRPr lang="en-US"/>
        </a:p>
      </dgm:t>
    </dgm:pt>
    <dgm:pt modelId="{E8BA28F9-2ADE-47C9-9A41-C169225B79BF}" type="parTrans" cxnId="{5F0D2744-5715-446B-AB1C-E057FB06A241}">
      <dgm:prSet/>
      <dgm:spPr/>
    </dgm:pt>
    <dgm:pt modelId="{1E54E1B9-AC4F-4036-A2A3-910047635656}" type="sibTrans" cxnId="{5F0D2744-5715-446B-AB1C-E057FB06A241}">
      <dgm:prSet/>
      <dgm:spPr/>
    </dgm:pt>
    <dgm:pt modelId="{A080885D-0A82-4B04-9B6F-3919A03A92FB}" type="pres">
      <dgm:prSet presAssocID="{7484C8FB-E8D1-4413-ADA1-A1A870783ADA}" presName="Name0" presStyleCnt="0">
        <dgm:presLayoutVars>
          <dgm:dir/>
          <dgm:resizeHandles val="exact"/>
        </dgm:presLayoutVars>
      </dgm:prSet>
      <dgm:spPr/>
    </dgm:pt>
    <dgm:pt modelId="{500CAABB-B01A-423D-BE5F-AE7426448295}" type="pres">
      <dgm:prSet presAssocID="{E49BA36C-7FD1-44F5-BD12-59645F11AD56}" presName="node" presStyleLbl="node1" presStyleIdx="0" presStyleCnt="3">
        <dgm:presLayoutVars>
          <dgm:bulletEnabled val="1"/>
        </dgm:presLayoutVars>
      </dgm:prSet>
      <dgm:spPr>
        <a:solidFill>
          <a:srgbClr val="881C1C"/>
        </a:solidFill>
      </dgm:spPr>
    </dgm:pt>
    <dgm:pt modelId="{223C91DD-F23A-44E7-92D6-881261107254}" type="pres">
      <dgm:prSet presAssocID="{D710760A-09CC-47B0-9B2F-8C55725BC6B0}" presName="sibTrans" presStyleLbl="sibTrans2D1" presStyleIdx="0" presStyleCnt="2"/>
      <dgm:spPr>
        <a:solidFill>
          <a:schemeClr val="bg2">
            <a:lumMod val="75000"/>
          </a:schemeClr>
        </a:solidFill>
      </dgm:spPr>
    </dgm:pt>
    <dgm:pt modelId="{885FA949-0744-4FDF-9511-783AE734D009}" type="pres">
      <dgm:prSet presAssocID="{D710760A-09CC-47B0-9B2F-8C55725BC6B0}" presName="connectorText" presStyleLbl="sibTrans2D1" presStyleIdx="0" presStyleCnt="2"/>
      <dgm:spPr/>
    </dgm:pt>
    <dgm:pt modelId="{0545FCF0-929B-42BD-AF93-CF95F2D8F538}" type="pres">
      <dgm:prSet presAssocID="{25420C4D-E61F-4CDB-8214-C2ED030C7344}" presName="node" presStyleLbl="node1" presStyleIdx="1" presStyleCnt="3">
        <dgm:presLayoutVars>
          <dgm:bulletEnabled val="1"/>
        </dgm:presLayoutVars>
      </dgm:prSet>
      <dgm:spPr>
        <a:solidFill>
          <a:srgbClr val="881C1C"/>
        </a:solidFill>
      </dgm:spPr>
    </dgm:pt>
    <dgm:pt modelId="{F4B0D00F-B5C1-47D1-B81F-701778CFFCD0}" type="pres">
      <dgm:prSet presAssocID="{1114DB12-0285-4FD4-AFE0-0080106F88AB}" presName="sibTrans" presStyleLbl="sibTrans2D1" presStyleIdx="1" presStyleCnt="2"/>
      <dgm:spPr>
        <a:solidFill>
          <a:schemeClr val="bg2">
            <a:lumMod val="75000"/>
          </a:schemeClr>
        </a:solidFill>
      </dgm:spPr>
    </dgm:pt>
    <dgm:pt modelId="{9F6C595F-7C4B-4AF1-BC29-7A0C9920471D}" type="pres">
      <dgm:prSet presAssocID="{1114DB12-0285-4FD4-AFE0-0080106F88AB}" presName="connectorText" presStyleLbl="sibTrans2D1" presStyleIdx="1" presStyleCnt="2"/>
      <dgm:spPr/>
    </dgm:pt>
    <dgm:pt modelId="{0DD36979-DE9C-4D20-AC0C-AC3D26580579}" type="pres">
      <dgm:prSet presAssocID="{5E231A65-CEA5-4F6F-8E9F-60C10FF23530}" presName="node" presStyleLbl="node1" presStyleIdx="2" presStyleCnt="3">
        <dgm:presLayoutVars>
          <dgm:bulletEnabled val="1"/>
        </dgm:presLayoutVars>
      </dgm:prSet>
      <dgm:spPr>
        <a:solidFill>
          <a:srgbClr val="881C1C"/>
        </a:solidFill>
      </dgm:spPr>
    </dgm:pt>
  </dgm:ptLst>
  <dgm:cxnLst>
    <dgm:cxn modelId="{DB3CB002-3858-4C70-A484-F46A0DDF62B6}" type="presOf" srcId="{25420C4D-E61F-4CDB-8214-C2ED030C7344}" destId="{0545FCF0-929B-42BD-AF93-CF95F2D8F538}" srcOrd="0" destOrd="0" presId="urn:microsoft.com/office/officeart/2005/8/layout/process1"/>
    <dgm:cxn modelId="{A3A9F814-21C2-4ED5-8E5F-C0D38EB979DB}" type="presOf" srcId="{5E231A65-CEA5-4F6F-8E9F-60C10FF23530}" destId="{0DD36979-DE9C-4D20-AC0C-AC3D26580579}" srcOrd="0" destOrd="0" presId="urn:microsoft.com/office/officeart/2005/8/layout/process1"/>
    <dgm:cxn modelId="{6176E123-0240-4AC1-BB6A-321A3855A94F}" type="presOf" srcId="{7484C8FB-E8D1-4413-ADA1-A1A870783ADA}" destId="{A080885D-0A82-4B04-9B6F-3919A03A92FB}" srcOrd="0" destOrd="0" presId="urn:microsoft.com/office/officeart/2005/8/layout/process1"/>
    <dgm:cxn modelId="{9C5B422F-93FA-4F5D-B152-1269FC3742E3}" type="presOf" srcId="{D710760A-09CC-47B0-9B2F-8C55725BC6B0}" destId="{885FA949-0744-4FDF-9511-783AE734D009}" srcOrd="1" destOrd="0" presId="urn:microsoft.com/office/officeart/2005/8/layout/process1"/>
    <dgm:cxn modelId="{5F0D2744-5715-446B-AB1C-E057FB06A241}" srcId="{7484C8FB-E8D1-4413-ADA1-A1A870783ADA}" destId="{5E231A65-CEA5-4F6F-8E9F-60C10FF23530}" srcOrd="2" destOrd="0" parTransId="{E8BA28F9-2ADE-47C9-9A41-C169225B79BF}" sibTransId="{1E54E1B9-AC4F-4036-A2A3-910047635656}"/>
    <dgm:cxn modelId="{CF4AFA88-E4FB-427B-AB36-785BFB0E827A}" srcId="{7484C8FB-E8D1-4413-ADA1-A1A870783ADA}" destId="{25420C4D-E61F-4CDB-8214-C2ED030C7344}" srcOrd="1" destOrd="0" parTransId="{FA8C1E51-9355-4F3A-AA2F-5A52DA50E24A}" sibTransId="{1114DB12-0285-4FD4-AFE0-0080106F88AB}"/>
    <dgm:cxn modelId="{3909169C-69B9-44BE-AE8B-985CD9437401}" type="presOf" srcId="{D710760A-09CC-47B0-9B2F-8C55725BC6B0}" destId="{223C91DD-F23A-44E7-92D6-881261107254}" srcOrd="0" destOrd="0" presId="urn:microsoft.com/office/officeart/2005/8/layout/process1"/>
    <dgm:cxn modelId="{084820B6-D7EB-4981-8A05-3DA75FAF7975}" srcId="{7484C8FB-E8D1-4413-ADA1-A1A870783ADA}" destId="{E49BA36C-7FD1-44F5-BD12-59645F11AD56}" srcOrd="0" destOrd="0" parTransId="{8068568F-EDB3-4D82-B566-5C03A0B86AC2}" sibTransId="{D710760A-09CC-47B0-9B2F-8C55725BC6B0}"/>
    <dgm:cxn modelId="{00BCBEB9-023D-4453-993E-BE24102B8EC4}" type="presOf" srcId="{1114DB12-0285-4FD4-AFE0-0080106F88AB}" destId="{9F6C595F-7C4B-4AF1-BC29-7A0C9920471D}" srcOrd="1" destOrd="0" presId="urn:microsoft.com/office/officeart/2005/8/layout/process1"/>
    <dgm:cxn modelId="{072721C2-1357-4664-85C0-FD3CC5077B3A}" type="presOf" srcId="{1114DB12-0285-4FD4-AFE0-0080106F88AB}" destId="{F4B0D00F-B5C1-47D1-B81F-701778CFFCD0}" srcOrd="0" destOrd="0" presId="urn:microsoft.com/office/officeart/2005/8/layout/process1"/>
    <dgm:cxn modelId="{3FE42EC9-27B2-4B16-BBDC-F3FABC34EEF9}" type="presOf" srcId="{E49BA36C-7FD1-44F5-BD12-59645F11AD56}" destId="{500CAABB-B01A-423D-BE5F-AE7426448295}" srcOrd="0" destOrd="0" presId="urn:microsoft.com/office/officeart/2005/8/layout/process1"/>
    <dgm:cxn modelId="{2CEFE24B-E5D7-4B5A-A975-A82159A300DF}" type="presParOf" srcId="{A080885D-0A82-4B04-9B6F-3919A03A92FB}" destId="{500CAABB-B01A-423D-BE5F-AE7426448295}" srcOrd="0" destOrd="0" presId="urn:microsoft.com/office/officeart/2005/8/layout/process1"/>
    <dgm:cxn modelId="{76E28049-822F-4156-9749-EAD390FA4618}" type="presParOf" srcId="{A080885D-0A82-4B04-9B6F-3919A03A92FB}" destId="{223C91DD-F23A-44E7-92D6-881261107254}" srcOrd="1" destOrd="0" presId="urn:microsoft.com/office/officeart/2005/8/layout/process1"/>
    <dgm:cxn modelId="{AD59A8F5-D3B7-4943-BF35-CB197BE8B492}" type="presParOf" srcId="{223C91DD-F23A-44E7-92D6-881261107254}" destId="{885FA949-0744-4FDF-9511-783AE734D009}" srcOrd="0" destOrd="0" presId="urn:microsoft.com/office/officeart/2005/8/layout/process1"/>
    <dgm:cxn modelId="{474D24CA-F076-4B78-8405-890611CB54CD}" type="presParOf" srcId="{A080885D-0A82-4B04-9B6F-3919A03A92FB}" destId="{0545FCF0-929B-42BD-AF93-CF95F2D8F538}" srcOrd="2" destOrd="0" presId="urn:microsoft.com/office/officeart/2005/8/layout/process1"/>
    <dgm:cxn modelId="{17776E2E-5E02-44AA-94CC-A434924AC3DE}" type="presParOf" srcId="{A080885D-0A82-4B04-9B6F-3919A03A92FB}" destId="{F4B0D00F-B5C1-47D1-B81F-701778CFFCD0}" srcOrd="3" destOrd="0" presId="urn:microsoft.com/office/officeart/2005/8/layout/process1"/>
    <dgm:cxn modelId="{5584BC6C-8B18-444D-B8E0-357260CB4A5A}" type="presParOf" srcId="{F4B0D00F-B5C1-47D1-B81F-701778CFFCD0}" destId="{9F6C595F-7C4B-4AF1-BC29-7A0C9920471D}" srcOrd="0" destOrd="0" presId="urn:microsoft.com/office/officeart/2005/8/layout/process1"/>
    <dgm:cxn modelId="{F4287E54-BE5C-4438-A622-CACB3B54AA6C}" type="presParOf" srcId="{A080885D-0A82-4B04-9B6F-3919A03A92FB}" destId="{0DD36979-DE9C-4D20-AC0C-AC3D26580579}"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FE2EA0-56BB-4F3A-99C6-9EEDD54E9E36}">
      <dsp:nvSpPr>
        <dsp:cNvPr id="0" name=""/>
        <dsp:cNvSpPr/>
      </dsp:nvSpPr>
      <dsp:spPr>
        <a:xfrm>
          <a:off x="207719" y="355"/>
          <a:ext cx="1320923" cy="1320923"/>
        </a:xfrm>
        <a:prstGeom prst="ellipse">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rtl="0">
            <a:lnSpc>
              <a:spcPct val="90000"/>
            </a:lnSpc>
            <a:spcBef>
              <a:spcPct val="0"/>
            </a:spcBef>
            <a:spcAft>
              <a:spcPct val="35000"/>
            </a:spcAft>
            <a:buNone/>
          </a:pPr>
          <a:r>
            <a:rPr lang="en-US" sz="1800" kern="1200">
              <a:latin typeface="Calibri Light" panose="020F0302020204030204"/>
            </a:rPr>
            <a:t>Initial Estimates</a:t>
          </a:r>
          <a:endParaRPr lang="en-US" sz="1800" kern="1200"/>
        </a:p>
      </dsp:txBody>
      <dsp:txXfrm>
        <a:off x="401164" y="193800"/>
        <a:ext cx="934033" cy="9340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94315-A326-44A2-B749-607ACD4603C2}">
      <dsp:nvSpPr>
        <dsp:cNvPr id="0" name=""/>
        <dsp:cNvSpPr/>
      </dsp:nvSpPr>
      <dsp:spPr>
        <a:xfrm>
          <a:off x="574" y="852706"/>
          <a:ext cx="1895972" cy="1895972"/>
        </a:xfrm>
        <a:prstGeom prst="ellipse">
          <a:avLst/>
        </a:prstGeom>
        <a:solidFill>
          <a:srgbClr val="881C1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a:latin typeface="Calibri Light" panose="020F0302020204030204"/>
            </a:rPr>
            <a:t>Prediction</a:t>
          </a:r>
          <a:endParaRPr lang="en-US" sz="2400" kern="1200"/>
        </a:p>
      </dsp:txBody>
      <dsp:txXfrm>
        <a:off x="278233" y="1130365"/>
        <a:ext cx="1340654" cy="1340654"/>
      </dsp:txXfrm>
    </dsp:sp>
    <dsp:sp modelId="{FC7EDB44-3F91-4677-AFE2-D5238401DA8F}">
      <dsp:nvSpPr>
        <dsp:cNvPr id="0" name=""/>
        <dsp:cNvSpPr/>
      </dsp:nvSpPr>
      <dsp:spPr>
        <a:xfrm>
          <a:off x="1748866" y="584731"/>
          <a:ext cx="1182231" cy="639890"/>
        </a:xfrm>
        <a:prstGeom prst="rightArrow">
          <a:avLst>
            <a:gd name="adj1" fmla="val 60000"/>
            <a:gd name="adj2" fmla="val 50000"/>
          </a:avLst>
        </a:prstGeom>
        <a:solidFill>
          <a:schemeClr val="bg1">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1748866" y="712709"/>
        <a:ext cx="990264" cy="383934"/>
      </dsp:txXfrm>
    </dsp:sp>
    <dsp:sp modelId="{4F8FADA2-4F68-4103-99EC-7D8445E4A0DC}">
      <dsp:nvSpPr>
        <dsp:cNvPr id="0" name=""/>
        <dsp:cNvSpPr/>
      </dsp:nvSpPr>
      <dsp:spPr>
        <a:xfrm>
          <a:off x="2850336" y="852706"/>
          <a:ext cx="1895972" cy="1895972"/>
        </a:xfrm>
        <a:prstGeom prst="ellipse">
          <a:avLst/>
        </a:prstGeom>
        <a:solidFill>
          <a:srgbClr val="881C1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a:latin typeface="Calibri Light" panose="020F0302020204030204"/>
            </a:rPr>
            <a:t>Update</a:t>
          </a:r>
          <a:endParaRPr lang="en-US" sz="2400" kern="1200"/>
        </a:p>
      </dsp:txBody>
      <dsp:txXfrm>
        <a:off x="3127995" y="1130365"/>
        <a:ext cx="1340654" cy="1340654"/>
      </dsp:txXfrm>
    </dsp:sp>
    <dsp:sp modelId="{A485E590-2643-4BA0-BB77-3E1C4D434D8E}">
      <dsp:nvSpPr>
        <dsp:cNvPr id="0" name=""/>
        <dsp:cNvSpPr/>
      </dsp:nvSpPr>
      <dsp:spPr>
        <a:xfrm rot="10800000">
          <a:off x="1815785" y="2376764"/>
          <a:ext cx="1182231" cy="639890"/>
        </a:xfrm>
        <a:prstGeom prst="rightArrow">
          <a:avLst>
            <a:gd name="adj1" fmla="val 60000"/>
            <a:gd name="adj2" fmla="val 50000"/>
          </a:avLst>
        </a:prstGeom>
        <a:solidFill>
          <a:schemeClr val="bg1">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2007752" y="2504742"/>
        <a:ext cx="990264" cy="3839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FE2EA0-56BB-4F3A-99C6-9EEDD54E9E36}">
      <dsp:nvSpPr>
        <dsp:cNvPr id="0" name=""/>
        <dsp:cNvSpPr/>
      </dsp:nvSpPr>
      <dsp:spPr>
        <a:xfrm>
          <a:off x="204470" y="230"/>
          <a:ext cx="1171271" cy="1171271"/>
        </a:xfrm>
        <a:prstGeom prst="ellipse">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rtl="0">
            <a:lnSpc>
              <a:spcPct val="90000"/>
            </a:lnSpc>
            <a:spcBef>
              <a:spcPct val="0"/>
            </a:spcBef>
            <a:spcAft>
              <a:spcPct val="35000"/>
            </a:spcAft>
            <a:buNone/>
          </a:pPr>
          <a:r>
            <a:rPr lang="en-US" sz="1800" kern="1200">
              <a:latin typeface="Calibri Light" panose="020F0302020204030204"/>
            </a:rPr>
            <a:t>Most Recent Data</a:t>
          </a:r>
          <a:endParaRPr lang="en-US" sz="1800" kern="1200"/>
        </a:p>
      </dsp:txBody>
      <dsp:txXfrm>
        <a:off x="375999" y="171759"/>
        <a:ext cx="828213" cy="8282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FE2EA0-56BB-4F3A-99C6-9EEDD54E9E36}">
      <dsp:nvSpPr>
        <dsp:cNvPr id="0" name=""/>
        <dsp:cNvSpPr/>
      </dsp:nvSpPr>
      <dsp:spPr>
        <a:xfrm>
          <a:off x="207719" y="355"/>
          <a:ext cx="1320923" cy="1320923"/>
        </a:xfrm>
        <a:prstGeom prst="ellipse">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rtl="0">
            <a:lnSpc>
              <a:spcPct val="90000"/>
            </a:lnSpc>
            <a:spcBef>
              <a:spcPct val="0"/>
            </a:spcBef>
            <a:spcAft>
              <a:spcPct val="35000"/>
            </a:spcAft>
            <a:buNone/>
          </a:pPr>
          <a:r>
            <a:rPr lang="en-US" sz="1500" kern="1200">
              <a:latin typeface="Calibri Light" panose="020F0302020204030204"/>
            </a:rPr>
            <a:t>Updated Parameters</a:t>
          </a:r>
          <a:endParaRPr lang="en-US" sz="1500" kern="1200"/>
        </a:p>
      </dsp:txBody>
      <dsp:txXfrm>
        <a:off x="401164" y="193800"/>
        <a:ext cx="934033" cy="9340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201FAB-FA54-4CE4-9441-1C1C0C16A5D8}">
      <dsp:nvSpPr>
        <dsp:cNvPr id="0" name=""/>
        <dsp:cNvSpPr/>
      </dsp:nvSpPr>
      <dsp:spPr>
        <a:xfrm>
          <a:off x="6772" y="2096822"/>
          <a:ext cx="1666972" cy="833486"/>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r>
            <a:rPr lang="en-US" sz="1800" kern="1200">
              <a:latin typeface="Calibri Light" panose="020F0302020204030204"/>
            </a:rPr>
            <a:t>Currently invested in the pair?</a:t>
          </a:r>
          <a:endParaRPr lang="en-US" sz="1800" kern="1200"/>
        </a:p>
      </dsp:txBody>
      <dsp:txXfrm>
        <a:off x="31184" y="2121234"/>
        <a:ext cx="1618148" cy="784662"/>
      </dsp:txXfrm>
    </dsp:sp>
    <dsp:sp modelId="{751E147C-D47B-4FD9-9392-254BFFD39A87}">
      <dsp:nvSpPr>
        <dsp:cNvPr id="0" name=""/>
        <dsp:cNvSpPr/>
      </dsp:nvSpPr>
      <dsp:spPr>
        <a:xfrm rot="18770822">
          <a:off x="1516884" y="2140501"/>
          <a:ext cx="980509" cy="27246"/>
        </a:xfrm>
        <a:custGeom>
          <a:avLst/>
          <a:gdLst/>
          <a:ahLst/>
          <a:cxnLst/>
          <a:rect l="0" t="0" r="0" b="0"/>
          <a:pathLst>
            <a:path>
              <a:moveTo>
                <a:pt x="0" y="13623"/>
              </a:moveTo>
              <a:lnTo>
                <a:pt x="980509" y="136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82626" y="2129612"/>
        <a:ext cx="49025" cy="49025"/>
      </dsp:txXfrm>
    </dsp:sp>
    <dsp:sp modelId="{A27FE2F4-FB65-44DA-8B76-FAA20FEE9F9E}">
      <dsp:nvSpPr>
        <dsp:cNvPr id="0" name=""/>
        <dsp:cNvSpPr/>
      </dsp:nvSpPr>
      <dsp:spPr>
        <a:xfrm>
          <a:off x="2340533" y="1377940"/>
          <a:ext cx="1666972" cy="833486"/>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r>
            <a:rPr lang="en-US" sz="1800" kern="1200">
              <a:latin typeface="Calibri Light" panose="020F0302020204030204"/>
            </a:rPr>
            <a:t>NO: Is forecast error within range?</a:t>
          </a:r>
          <a:endParaRPr lang="en-US" sz="1800" kern="1200"/>
        </a:p>
      </dsp:txBody>
      <dsp:txXfrm>
        <a:off x="2364945" y="1402352"/>
        <a:ext cx="1618148" cy="784662"/>
      </dsp:txXfrm>
    </dsp:sp>
    <dsp:sp modelId="{D3C37924-A017-4B2A-8440-3E6D3C771552}">
      <dsp:nvSpPr>
        <dsp:cNvPr id="0" name=""/>
        <dsp:cNvSpPr/>
      </dsp:nvSpPr>
      <dsp:spPr>
        <a:xfrm>
          <a:off x="4007506" y="1781060"/>
          <a:ext cx="666788" cy="27246"/>
        </a:xfrm>
        <a:custGeom>
          <a:avLst/>
          <a:gdLst/>
          <a:ahLst/>
          <a:cxnLst/>
          <a:rect l="0" t="0" r="0" b="0"/>
          <a:pathLst>
            <a:path>
              <a:moveTo>
                <a:pt x="0" y="13623"/>
              </a:moveTo>
              <a:lnTo>
                <a:pt x="666788" y="136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24230" y="1778014"/>
        <a:ext cx="33339" cy="33339"/>
      </dsp:txXfrm>
    </dsp:sp>
    <dsp:sp modelId="{B52C4731-1801-42FC-9F43-ACD7B7BCD359}">
      <dsp:nvSpPr>
        <dsp:cNvPr id="0" name=""/>
        <dsp:cNvSpPr/>
      </dsp:nvSpPr>
      <dsp:spPr>
        <a:xfrm>
          <a:off x="4674294" y="1377940"/>
          <a:ext cx="1666972" cy="833486"/>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r>
            <a:rPr lang="en-US" sz="1800" kern="1200">
              <a:latin typeface="Calibri Light" panose="020F0302020204030204"/>
            </a:rPr>
            <a:t>Place orders for long or short position</a:t>
          </a:r>
          <a:endParaRPr lang="en-US" sz="1800" kern="1200"/>
        </a:p>
      </dsp:txBody>
      <dsp:txXfrm>
        <a:off x="4698706" y="1402352"/>
        <a:ext cx="1618148" cy="784662"/>
      </dsp:txXfrm>
    </dsp:sp>
    <dsp:sp modelId="{C0ED09D3-7D52-460B-9536-0D88F54C8C33}">
      <dsp:nvSpPr>
        <dsp:cNvPr id="0" name=""/>
        <dsp:cNvSpPr/>
      </dsp:nvSpPr>
      <dsp:spPr>
        <a:xfrm rot="2829178">
          <a:off x="1516884" y="2859383"/>
          <a:ext cx="980509" cy="27246"/>
        </a:xfrm>
        <a:custGeom>
          <a:avLst/>
          <a:gdLst/>
          <a:ahLst/>
          <a:cxnLst/>
          <a:rect l="0" t="0" r="0" b="0"/>
          <a:pathLst>
            <a:path>
              <a:moveTo>
                <a:pt x="0" y="13623"/>
              </a:moveTo>
              <a:lnTo>
                <a:pt x="980509" y="136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82626" y="2848493"/>
        <a:ext cx="49025" cy="49025"/>
      </dsp:txXfrm>
    </dsp:sp>
    <dsp:sp modelId="{85BAD2FF-88E8-4845-922C-9E55C05DB8BF}">
      <dsp:nvSpPr>
        <dsp:cNvPr id="0" name=""/>
        <dsp:cNvSpPr/>
      </dsp:nvSpPr>
      <dsp:spPr>
        <a:xfrm>
          <a:off x="2340533" y="2815704"/>
          <a:ext cx="1666972" cy="833486"/>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r>
            <a:rPr lang="en-US" sz="1800" kern="1200">
              <a:latin typeface="Calibri Light" panose="020F0302020204030204"/>
            </a:rPr>
            <a:t>YES: What is the position?</a:t>
          </a:r>
          <a:endParaRPr lang="en-US" sz="1800" kern="1200"/>
        </a:p>
      </dsp:txBody>
      <dsp:txXfrm>
        <a:off x="2364945" y="2840116"/>
        <a:ext cx="1618148" cy="784662"/>
      </dsp:txXfrm>
    </dsp:sp>
    <dsp:sp modelId="{56C2B78E-8587-4AEB-92A8-3EAFF30F3131}">
      <dsp:nvSpPr>
        <dsp:cNvPr id="0" name=""/>
        <dsp:cNvSpPr/>
      </dsp:nvSpPr>
      <dsp:spPr>
        <a:xfrm rot="19457599">
          <a:off x="3930323" y="2979197"/>
          <a:ext cx="821153" cy="27246"/>
        </a:xfrm>
        <a:custGeom>
          <a:avLst/>
          <a:gdLst/>
          <a:ahLst/>
          <a:cxnLst/>
          <a:rect l="0" t="0" r="0" b="0"/>
          <a:pathLst>
            <a:path>
              <a:moveTo>
                <a:pt x="0" y="13623"/>
              </a:moveTo>
              <a:lnTo>
                <a:pt x="821153" y="136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20371" y="2972291"/>
        <a:ext cx="41057" cy="41057"/>
      </dsp:txXfrm>
    </dsp:sp>
    <dsp:sp modelId="{9EBB025F-AD60-4EEA-91E0-23BE57F424AD}">
      <dsp:nvSpPr>
        <dsp:cNvPr id="0" name=""/>
        <dsp:cNvSpPr/>
      </dsp:nvSpPr>
      <dsp:spPr>
        <a:xfrm>
          <a:off x="4674294" y="2336449"/>
          <a:ext cx="1666972" cy="833486"/>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latin typeface="Calibri Light" panose="020F0302020204030204"/>
            </a:rPr>
            <a:t>Long:</a:t>
          </a:r>
          <a:endParaRPr lang="en-US" sz="1800" kern="1200"/>
        </a:p>
      </dsp:txBody>
      <dsp:txXfrm>
        <a:off x="4698706" y="2360861"/>
        <a:ext cx="1618148" cy="784662"/>
      </dsp:txXfrm>
    </dsp:sp>
    <dsp:sp modelId="{ACC99660-1BBD-4BA7-B38E-AF6AAA2A196C}">
      <dsp:nvSpPr>
        <dsp:cNvPr id="0" name=""/>
        <dsp:cNvSpPr/>
      </dsp:nvSpPr>
      <dsp:spPr>
        <a:xfrm>
          <a:off x="6341267" y="2739569"/>
          <a:ext cx="666788" cy="27246"/>
        </a:xfrm>
        <a:custGeom>
          <a:avLst/>
          <a:gdLst/>
          <a:ahLst/>
          <a:cxnLst/>
          <a:rect l="0" t="0" r="0" b="0"/>
          <a:pathLst>
            <a:path>
              <a:moveTo>
                <a:pt x="0" y="13623"/>
              </a:moveTo>
              <a:lnTo>
                <a:pt x="666788" y="136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57992" y="2736523"/>
        <a:ext cx="33339" cy="33339"/>
      </dsp:txXfrm>
    </dsp:sp>
    <dsp:sp modelId="{BDCC2CB1-C974-400B-8D23-3448C83FBBE0}">
      <dsp:nvSpPr>
        <dsp:cNvPr id="0" name=""/>
        <dsp:cNvSpPr/>
      </dsp:nvSpPr>
      <dsp:spPr>
        <a:xfrm>
          <a:off x="7008056" y="2336449"/>
          <a:ext cx="1666972" cy="833486"/>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r>
            <a:rPr lang="en-US" sz="1800" kern="1200">
              <a:solidFill>
                <a:schemeClr val="bg1"/>
              </a:solidFill>
              <a:latin typeface="Calibri Light" panose="020F0302020204030204"/>
            </a:rPr>
            <a:t>Current Spread &lt; Trailing Stop Loss: Liquidate</a:t>
          </a:r>
        </a:p>
      </dsp:txBody>
      <dsp:txXfrm>
        <a:off x="7032468" y="2360861"/>
        <a:ext cx="1618148" cy="784662"/>
      </dsp:txXfrm>
    </dsp:sp>
    <dsp:sp modelId="{82C23E78-3877-4634-B106-4D64793C6EEA}">
      <dsp:nvSpPr>
        <dsp:cNvPr id="0" name=""/>
        <dsp:cNvSpPr/>
      </dsp:nvSpPr>
      <dsp:spPr>
        <a:xfrm rot="2142401">
          <a:off x="3930323" y="3458451"/>
          <a:ext cx="821153" cy="27246"/>
        </a:xfrm>
        <a:custGeom>
          <a:avLst/>
          <a:gdLst/>
          <a:ahLst/>
          <a:cxnLst/>
          <a:rect l="0" t="0" r="0" b="0"/>
          <a:pathLst>
            <a:path>
              <a:moveTo>
                <a:pt x="0" y="13623"/>
              </a:moveTo>
              <a:lnTo>
                <a:pt x="821153" y="136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20371" y="3451545"/>
        <a:ext cx="41057" cy="41057"/>
      </dsp:txXfrm>
    </dsp:sp>
    <dsp:sp modelId="{C931110F-A342-4A47-8EB3-E1909F0E86EE}">
      <dsp:nvSpPr>
        <dsp:cNvPr id="0" name=""/>
        <dsp:cNvSpPr/>
      </dsp:nvSpPr>
      <dsp:spPr>
        <a:xfrm>
          <a:off x="4674294" y="3294959"/>
          <a:ext cx="1666972" cy="833486"/>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latin typeface="Calibri Light" panose="020F0302020204030204"/>
            </a:rPr>
            <a:t>Short:</a:t>
          </a:r>
        </a:p>
      </dsp:txBody>
      <dsp:txXfrm>
        <a:off x="4698706" y="3319371"/>
        <a:ext cx="1618148" cy="784662"/>
      </dsp:txXfrm>
    </dsp:sp>
    <dsp:sp modelId="{5D99677F-A64E-4C44-919F-D936AC7E34C3}">
      <dsp:nvSpPr>
        <dsp:cNvPr id="0" name=""/>
        <dsp:cNvSpPr/>
      </dsp:nvSpPr>
      <dsp:spPr>
        <a:xfrm>
          <a:off x="6341267" y="3698079"/>
          <a:ext cx="666788" cy="27246"/>
        </a:xfrm>
        <a:custGeom>
          <a:avLst/>
          <a:gdLst/>
          <a:ahLst/>
          <a:cxnLst/>
          <a:rect l="0" t="0" r="0" b="0"/>
          <a:pathLst>
            <a:path>
              <a:moveTo>
                <a:pt x="0" y="13623"/>
              </a:moveTo>
              <a:lnTo>
                <a:pt x="666788" y="136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57992" y="3695032"/>
        <a:ext cx="33339" cy="33339"/>
      </dsp:txXfrm>
    </dsp:sp>
    <dsp:sp modelId="{403E48DC-936D-4E2F-B53E-3FCE682D9A6E}">
      <dsp:nvSpPr>
        <dsp:cNvPr id="0" name=""/>
        <dsp:cNvSpPr/>
      </dsp:nvSpPr>
      <dsp:spPr>
        <a:xfrm>
          <a:off x="7008056" y="3294959"/>
          <a:ext cx="1666972" cy="833486"/>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r>
            <a:rPr lang="en-US" sz="1800" kern="1200">
              <a:latin typeface="Calibri Light" panose="020F0302020204030204"/>
            </a:rPr>
            <a:t>Current Spread &gt; Trailing Stop Loss: Liquidate</a:t>
          </a:r>
        </a:p>
      </dsp:txBody>
      <dsp:txXfrm>
        <a:off x="7032468" y="3319371"/>
        <a:ext cx="1618148" cy="78466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CAABB-B01A-423D-BE5F-AE7426448295}">
      <dsp:nvSpPr>
        <dsp:cNvPr id="0" name=""/>
        <dsp:cNvSpPr/>
      </dsp:nvSpPr>
      <dsp:spPr>
        <a:xfrm>
          <a:off x="6450" y="1250428"/>
          <a:ext cx="1927903" cy="1156742"/>
        </a:xfrm>
        <a:prstGeom prst="roundRect">
          <a:avLst>
            <a:gd name="adj" fmla="val 10000"/>
          </a:avLst>
        </a:prstGeom>
        <a:solidFill>
          <a:srgbClr val="881C1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latin typeface="Calibri Light" panose="020F0302020204030204"/>
            </a:rPr>
            <a:t>Current Stock Prices</a:t>
          </a:r>
          <a:endParaRPr lang="en-US" sz="1800" kern="1200"/>
        </a:p>
      </dsp:txBody>
      <dsp:txXfrm>
        <a:off x="40330" y="1284308"/>
        <a:ext cx="1860143" cy="1088982"/>
      </dsp:txXfrm>
    </dsp:sp>
    <dsp:sp modelId="{223C91DD-F23A-44E7-92D6-881261107254}">
      <dsp:nvSpPr>
        <dsp:cNvPr id="0" name=""/>
        <dsp:cNvSpPr/>
      </dsp:nvSpPr>
      <dsp:spPr>
        <a:xfrm>
          <a:off x="2127144" y="1589739"/>
          <a:ext cx="408715" cy="478120"/>
        </a:xfrm>
        <a:prstGeom prst="rightArrow">
          <a:avLst>
            <a:gd name="adj1" fmla="val 60000"/>
            <a:gd name="adj2" fmla="val 50000"/>
          </a:avLst>
        </a:prstGeom>
        <a:solidFill>
          <a:schemeClr val="bg2">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127144" y="1685363"/>
        <a:ext cx="286101" cy="286872"/>
      </dsp:txXfrm>
    </dsp:sp>
    <dsp:sp modelId="{0545FCF0-929B-42BD-AF93-CF95F2D8F538}">
      <dsp:nvSpPr>
        <dsp:cNvPr id="0" name=""/>
        <dsp:cNvSpPr/>
      </dsp:nvSpPr>
      <dsp:spPr>
        <a:xfrm>
          <a:off x="2705515" y="1250428"/>
          <a:ext cx="1927903" cy="1156742"/>
        </a:xfrm>
        <a:prstGeom prst="roundRect">
          <a:avLst>
            <a:gd name="adj" fmla="val 10000"/>
          </a:avLst>
        </a:prstGeom>
        <a:solidFill>
          <a:srgbClr val="881C1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latin typeface="Calibri Light" panose="020F0302020204030204"/>
            </a:rPr>
            <a:t>Update Kalman Filter</a:t>
          </a:r>
          <a:endParaRPr lang="en-US" sz="1800" kern="1200"/>
        </a:p>
      </dsp:txBody>
      <dsp:txXfrm>
        <a:off x="2739395" y="1284308"/>
        <a:ext cx="1860143" cy="1088982"/>
      </dsp:txXfrm>
    </dsp:sp>
    <dsp:sp modelId="{F4B0D00F-B5C1-47D1-B81F-701778CFFCD0}">
      <dsp:nvSpPr>
        <dsp:cNvPr id="0" name=""/>
        <dsp:cNvSpPr/>
      </dsp:nvSpPr>
      <dsp:spPr>
        <a:xfrm>
          <a:off x="4826209" y="1589739"/>
          <a:ext cx="408715" cy="478120"/>
        </a:xfrm>
        <a:prstGeom prst="rightArrow">
          <a:avLst>
            <a:gd name="adj1" fmla="val 60000"/>
            <a:gd name="adj2" fmla="val 50000"/>
          </a:avLst>
        </a:prstGeom>
        <a:solidFill>
          <a:schemeClr val="bg2">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826209" y="1685363"/>
        <a:ext cx="286101" cy="286872"/>
      </dsp:txXfrm>
    </dsp:sp>
    <dsp:sp modelId="{0DD36979-DE9C-4D20-AC0C-AC3D26580579}">
      <dsp:nvSpPr>
        <dsp:cNvPr id="0" name=""/>
        <dsp:cNvSpPr/>
      </dsp:nvSpPr>
      <dsp:spPr>
        <a:xfrm>
          <a:off x="5404580" y="1250428"/>
          <a:ext cx="1927903" cy="1156742"/>
        </a:xfrm>
        <a:prstGeom prst="roundRect">
          <a:avLst>
            <a:gd name="adj" fmla="val 10000"/>
          </a:avLst>
        </a:prstGeom>
        <a:solidFill>
          <a:srgbClr val="881C1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latin typeface="Calibri Light" panose="020F0302020204030204"/>
            </a:rPr>
            <a:t>Forecast Error, Prediction Std Dev, Hedge Quantity</a:t>
          </a:r>
          <a:endParaRPr lang="en-US" sz="1800" kern="1200"/>
        </a:p>
      </dsp:txBody>
      <dsp:txXfrm>
        <a:off x="5438460" y="1284308"/>
        <a:ext cx="1860143" cy="1088982"/>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4.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BA8AA-43EC-4775-9296-07A6B2F3E572}" type="datetimeFigureOut">
              <a:rPr lang="en-US" smtClean="0"/>
              <a:t>5/21/2024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97536E-40E0-47A7-9BCF-C80B0B3D79FF}" type="slidenum">
              <a:rPr lang="en-US" smtClean="0"/>
              <a:t>‹#›</a:t>
            </a:fld>
            <a:endParaRPr lang="en-US"/>
          </a:p>
        </p:txBody>
      </p:sp>
    </p:spTree>
    <p:extLst>
      <p:ext uri="{BB962C8B-B14F-4D97-AF65-F5344CB8AC3E}">
        <p14:creationId xmlns:p14="http://schemas.microsoft.com/office/powerpoint/2010/main" val="2687021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Slide allocations:</a:t>
            </a:r>
            <a:br>
              <a:rPr lang="en-US">
                <a:ea typeface="Calibri"/>
                <a:cs typeface="+mn-lt"/>
              </a:rPr>
            </a:br>
            <a:r>
              <a:rPr lang="en-US">
                <a:ea typeface="Calibri"/>
                <a:cs typeface="Calibri"/>
              </a:rPr>
              <a:t>Adi: 2-4, 6-9, 17</a:t>
            </a:r>
            <a:endParaRPr lang="en-US">
              <a:cs typeface="Calibri"/>
            </a:endParaRPr>
          </a:p>
          <a:p>
            <a:r>
              <a:rPr lang="en-US">
                <a:ea typeface="Calibri"/>
                <a:cs typeface="Calibri"/>
              </a:rPr>
              <a:t>Shoubhit: 5, 12, 17</a:t>
            </a:r>
            <a:endParaRPr lang="en-US">
              <a:cs typeface="Calibri"/>
            </a:endParaRPr>
          </a:p>
          <a:p>
            <a:r>
              <a:rPr lang="en-US" err="1">
                <a:ea typeface="Calibri"/>
                <a:cs typeface="Calibri"/>
              </a:rPr>
              <a:t>Kaosi</a:t>
            </a:r>
            <a:r>
              <a:rPr lang="en-US">
                <a:ea typeface="Calibri"/>
                <a:cs typeface="Calibri"/>
              </a:rPr>
              <a:t>: 10,11,13,14, 15</a:t>
            </a:r>
            <a:endParaRPr lang="en-US">
              <a:cs typeface="Calibri"/>
            </a:endParaRPr>
          </a:p>
          <a:p>
            <a:r>
              <a:rPr lang="en-US">
                <a:ea typeface="Calibri"/>
                <a:cs typeface="Calibri"/>
              </a:rPr>
              <a:t>Ishan: 19-24</a:t>
            </a:r>
            <a:endParaRPr lang="en-US">
              <a:cs typeface="Calibri"/>
            </a:endParaRPr>
          </a:p>
          <a:p>
            <a:r>
              <a:rPr lang="en-US">
                <a:cs typeface="Calibri"/>
              </a:rPr>
              <a:t>Shoubhit Notes:</a:t>
            </a:r>
            <a:br>
              <a:rPr lang="en-US">
                <a:cs typeface="+mn-lt"/>
              </a:rPr>
            </a:br>
            <a:r>
              <a:rPr lang="en-US">
                <a:cs typeface="Calibri"/>
              </a:rPr>
              <a:t>- explain the drawbacks of our trailing stop loss (based solely on spread, doesn't account for individual assets)</a:t>
            </a:r>
            <a:endParaRPr lang="en-US"/>
          </a:p>
          <a:p>
            <a:pPr marL="171450" indent="-171450">
              <a:buFont typeface="Calibri"/>
              <a:buChar char="-"/>
            </a:pPr>
            <a:r>
              <a:rPr lang="en-US">
                <a:cs typeface="Calibri"/>
              </a:rPr>
              <a:t>Explain the correlation vs cointegration</a:t>
            </a:r>
            <a:endParaRPr lang="en-US">
              <a:ea typeface="Calibri"/>
              <a:cs typeface="Calibri"/>
            </a:endParaRPr>
          </a:p>
          <a:p>
            <a:pPr marL="171450" indent="-171450">
              <a:buFont typeface="Calibri"/>
              <a:buChar char="-"/>
            </a:pPr>
            <a:r>
              <a:rPr lang="en-US">
                <a:ea typeface="Calibri"/>
                <a:cs typeface="Calibri"/>
              </a:rPr>
              <a:t>Look into combining slides 12,13</a:t>
            </a:r>
          </a:p>
        </p:txBody>
      </p:sp>
      <p:sp>
        <p:nvSpPr>
          <p:cNvPr id="4" name="Slide Number Placeholder 3"/>
          <p:cNvSpPr>
            <a:spLocks noGrp="1"/>
          </p:cNvSpPr>
          <p:nvPr>
            <p:ph type="sldNum" sz="quarter" idx="5"/>
          </p:nvPr>
        </p:nvSpPr>
        <p:spPr/>
        <p:txBody>
          <a:bodyPr/>
          <a:lstStyle/>
          <a:p>
            <a:fld id="{7B97536E-40E0-47A7-9BCF-C80B0B3D79FF}" type="slidenum">
              <a:rPr lang="en-US" smtClean="0"/>
              <a:t>1</a:t>
            </a:fld>
            <a:endParaRPr lang="en-US"/>
          </a:p>
        </p:txBody>
      </p:sp>
    </p:spTree>
    <p:extLst>
      <p:ext uri="{BB962C8B-B14F-4D97-AF65-F5344CB8AC3E}">
        <p14:creationId xmlns:p14="http://schemas.microsoft.com/office/powerpoint/2010/main" val="4152937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Let's introduce some key terminology before we move on to the rest of our strategy:</a:t>
            </a:r>
          </a:p>
          <a:p>
            <a:endParaRPr lang="en-US">
              <a:ea typeface="Calibri"/>
              <a:cs typeface="Calibri"/>
            </a:endParaRPr>
          </a:p>
          <a:p>
            <a:r>
              <a:rPr lang="en-US">
                <a:ea typeface="Calibri"/>
                <a:cs typeface="Calibri"/>
              </a:rPr>
              <a:t>Correlation: measure the correlation coefficient r^2, -1 &lt; r^2 &lt; 1</a:t>
            </a:r>
          </a:p>
          <a:p>
            <a:r>
              <a:rPr lang="en-US">
                <a:ea typeface="Calibri"/>
                <a:cs typeface="Calibri"/>
              </a:rPr>
              <a:t>Cointegration: perform Engle-Granger/ADF test and hypothesis testing to determine how confident we are that the pair is cointegrated</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7B97536E-40E0-47A7-9BCF-C80B0B3D79FF}" type="slidenum">
              <a:rPr lang="en-US" smtClean="0"/>
              <a:t>5</a:t>
            </a:fld>
            <a:endParaRPr lang="en-US"/>
          </a:p>
        </p:txBody>
      </p:sp>
    </p:spTree>
    <p:extLst>
      <p:ext uri="{BB962C8B-B14F-4D97-AF65-F5344CB8AC3E}">
        <p14:creationId xmlns:p14="http://schemas.microsoft.com/office/powerpoint/2010/main" val="2229746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Skewness and Kurtosis within these ranges to filter by risk exposure and manage risk exposure.</a:t>
            </a:r>
          </a:p>
        </p:txBody>
      </p:sp>
      <p:sp>
        <p:nvSpPr>
          <p:cNvPr id="4" name="Slide Number Placeholder 3"/>
          <p:cNvSpPr>
            <a:spLocks noGrp="1"/>
          </p:cNvSpPr>
          <p:nvPr>
            <p:ph type="sldNum" sz="quarter" idx="5"/>
          </p:nvPr>
        </p:nvSpPr>
        <p:spPr/>
        <p:txBody>
          <a:bodyPr/>
          <a:lstStyle/>
          <a:p>
            <a:fld id="{7B97536E-40E0-47A7-9BCF-C80B0B3D79FF}" type="slidenum">
              <a:rPr lang="en-US" smtClean="0"/>
              <a:t>10</a:t>
            </a:fld>
            <a:endParaRPr lang="en-US"/>
          </a:p>
        </p:txBody>
      </p:sp>
    </p:spTree>
    <p:extLst>
      <p:ext uri="{BB962C8B-B14F-4D97-AF65-F5344CB8AC3E}">
        <p14:creationId xmlns:p14="http://schemas.microsoft.com/office/powerpoint/2010/main" val="153583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B97536E-40E0-47A7-9BCF-C80B0B3D79FF}" type="slidenum">
              <a:rPr lang="en-US" smtClean="0"/>
              <a:t>13</a:t>
            </a:fld>
            <a:endParaRPr lang="en-US"/>
          </a:p>
        </p:txBody>
      </p:sp>
    </p:spTree>
    <p:extLst>
      <p:ext uri="{BB962C8B-B14F-4D97-AF65-F5344CB8AC3E}">
        <p14:creationId xmlns:p14="http://schemas.microsoft.com/office/powerpoint/2010/main" val="2427159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Although our strategy is market neutral with a lot of risk management already integrated, we can still lose money when our predictions about the spread are wrong. In the event that our prediction about the spread is wrong, we have limit orders to liquidate our position and cut our losses at 10%. Our trailing stop loss goes one step further since our stop loss limit of 10% loss moves up with our position in order to preserve our profits, which is why it's trailing. On the right we have a graph of the moving average of the KLAC-AMAT spread along with the respective 10% stop losses relative to the moving average. </a:t>
            </a:r>
          </a:p>
        </p:txBody>
      </p:sp>
      <p:sp>
        <p:nvSpPr>
          <p:cNvPr id="4" name="Slide Number Placeholder 3"/>
          <p:cNvSpPr>
            <a:spLocks noGrp="1"/>
          </p:cNvSpPr>
          <p:nvPr>
            <p:ph type="sldNum" sz="quarter" idx="5"/>
          </p:nvPr>
        </p:nvSpPr>
        <p:spPr/>
        <p:txBody>
          <a:bodyPr/>
          <a:lstStyle/>
          <a:p>
            <a:fld id="{7B97536E-40E0-47A7-9BCF-C80B0B3D79FF}" type="slidenum">
              <a:rPr lang="en-US" smtClean="0"/>
              <a:t>17</a:t>
            </a:fld>
            <a:endParaRPr lang="en-US"/>
          </a:p>
        </p:txBody>
      </p:sp>
    </p:spTree>
    <p:extLst>
      <p:ext uri="{BB962C8B-B14F-4D97-AF65-F5344CB8AC3E}">
        <p14:creationId xmlns:p14="http://schemas.microsoft.com/office/powerpoint/2010/main" val="205513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B6BE4-2804-01E8-9472-851663BD7E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F73B79-73BF-5CD6-E1C7-615A3BAB92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B4CE8C03-9C52-CB34-5C9A-AC628762EF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834F57-9608-D8A7-2A42-631E7244932C}"/>
              </a:ext>
            </a:extLst>
          </p:cNvPr>
          <p:cNvSpPr>
            <a:spLocks noGrp="1"/>
          </p:cNvSpPr>
          <p:nvPr>
            <p:ph type="sldNum" sz="quarter" idx="12"/>
          </p:nvPr>
        </p:nvSpPr>
        <p:spPr/>
        <p:txBody>
          <a:bodyPr/>
          <a:lstStyle/>
          <a:p>
            <a:fld id="{9F43C4E9-BDA3-4698-B38D-9773A447E62B}" type="slidenum">
              <a:rPr lang="en-US" smtClean="0"/>
              <a:t>‹#›</a:t>
            </a:fld>
            <a:endParaRPr lang="en-US"/>
          </a:p>
        </p:txBody>
      </p:sp>
      <p:pic>
        <p:nvPicPr>
          <p:cNvPr id="9" name="Picture 8" descr="A red letter on a black background&#10;&#10;Description automatically generated">
            <a:extLst>
              <a:ext uri="{FF2B5EF4-FFF2-40B4-BE49-F238E27FC236}">
                <a16:creationId xmlns:a16="http://schemas.microsoft.com/office/drawing/2014/main" id="{2758179A-74B8-F3C5-0225-EB9647B2D4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73042"/>
            <a:ext cx="1947672" cy="531739"/>
          </a:xfrm>
          <a:prstGeom prst="rect">
            <a:avLst/>
          </a:prstGeom>
        </p:spPr>
      </p:pic>
    </p:spTree>
    <p:extLst>
      <p:ext uri="{BB962C8B-B14F-4D97-AF65-F5344CB8AC3E}">
        <p14:creationId xmlns:p14="http://schemas.microsoft.com/office/powerpoint/2010/main" val="392339360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D0AE1-31DF-315A-C0E8-709A0C1710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79C188-870E-55BF-B36F-6DE066B242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645ACF-1FCF-7527-C094-374E37C88C64}"/>
              </a:ext>
            </a:extLst>
          </p:cNvPr>
          <p:cNvSpPr>
            <a:spLocks noGrp="1"/>
          </p:cNvSpPr>
          <p:nvPr>
            <p:ph type="dt" sz="half" idx="10"/>
          </p:nvPr>
        </p:nvSpPr>
        <p:spPr/>
        <p:txBody>
          <a:bodyPr/>
          <a:lstStyle/>
          <a:p>
            <a:fld id="{B199CE41-FE21-4A78-8847-DE4BE329D650}" type="datetime1">
              <a:rPr lang="en-US" smtClean="0"/>
              <a:t>5/21/2024</a:t>
            </a:fld>
            <a:endParaRPr lang="en-US"/>
          </a:p>
        </p:txBody>
      </p:sp>
      <p:sp>
        <p:nvSpPr>
          <p:cNvPr id="5" name="Footer Placeholder 4">
            <a:extLst>
              <a:ext uri="{FF2B5EF4-FFF2-40B4-BE49-F238E27FC236}">
                <a16:creationId xmlns:a16="http://schemas.microsoft.com/office/drawing/2014/main" id="{14DF0086-6470-91BA-B0CE-614F31ACF1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99C43A-CD8A-9871-DFBD-60230DA54B8D}"/>
              </a:ext>
            </a:extLst>
          </p:cNvPr>
          <p:cNvSpPr>
            <a:spLocks noGrp="1"/>
          </p:cNvSpPr>
          <p:nvPr>
            <p:ph type="sldNum" sz="quarter" idx="12"/>
          </p:nvPr>
        </p:nvSpPr>
        <p:spPr/>
        <p:txBody>
          <a:bodyPr/>
          <a:lstStyle/>
          <a:p>
            <a:fld id="{9F43C4E9-BDA3-4698-B38D-9773A447E62B}" type="slidenum">
              <a:rPr lang="en-US" smtClean="0"/>
              <a:t>‹#›</a:t>
            </a:fld>
            <a:endParaRPr lang="en-US"/>
          </a:p>
        </p:txBody>
      </p:sp>
    </p:spTree>
    <p:extLst>
      <p:ext uri="{BB962C8B-B14F-4D97-AF65-F5344CB8AC3E}">
        <p14:creationId xmlns:p14="http://schemas.microsoft.com/office/powerpoint/2010/main" val="47809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D2E354-05EE-7E1E-5A27-3912C311E7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375BEB-CCD4-7C2A-F35D-1459192F44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27DFA8-61D8-0A51-598E-74FB60C01C91}"/>
              </a:ext>
            </a:extLst>
          </p:cNvPr>
          <p:cNvSpPr>
            <a:spLocks noGrp="1"/>
          </p:cNvSpPr>
          <p:nvPr>
            <p:ph type="dt" sz="half" idx="10"/>
          </p:nvPr>
        </p:nvSpPr>
        <p:spPr/>
        <p:txBody>
          <a:bodyPr/>
          <a:lstStyle/>
          <a:p>
            <a:fld id="{95396FC9-2ACF-4A04-90F4-34C0FF84C32C}" type="datetime1">
              <a:rPr lang="en-US" smtClean="0"/>
              <a:t>5/21/2024</a:t>
            </a:fld>
            <a:endParaRPr lang="en-US"/>
          </a:p>
        </p:txBody>
      </p:sp>
      <p:sp>
        <p:nvSpPr>
          <p:cNvPr id="5" name="Footer Placeholder 4">
            <a:extLst>
              <a:ext uri="{FF2B5EF4-FFF2-40B4-BE49-F238E27FC236}">
                <a16:creationId xmlns:a16="http://schemas.microsoft.com/office/drawing/2014/main" id="{777CCCDC-643A-280B-5FF9-3980303CBE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15F953-4234-C6E5-E375-1ECF8D35BDF5}"/>
              </a:ext>
            </a:extLst>
          </p:cNvPr>
          <p:cNvSpPr>
            <a:spLocks noGrp="1"/>
          </p:cNvSpPr>
          <p:nvPr>
            <p:ph type="sldNum" sz="quarter" idx="12"/>
          </p:nvPr>
        </p:nvSpPr>
        <p:spPr/>
        <p:txBody>
          <a:bodyPr/>
          <a:lstStyle/>
          <a:p>
            <a:fld id="{9F43C4E9-BDA3-4698-B38D-9773A447E62B}" type="slidenum">
              <a:rPr lang="en-US" smtClean="0"/>
              <a:t>‹#›</a:t>
            </a:fld>
            <a:endParaRPr lang="en-US"/>
          </a:p>
        </p:txBody>
      </p:sp>
    </p:spTree>
    <p:extLst>
      <p:ext uri="{BB962C8B-B14F-4D97-AF65-F5344CB8AC3E}">
        <p14:creationId xmlns:p14="http://schemas.microsoft.com/office/powerpoint/2010/main" val="1439184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E04B7-5985-2104-55D1-AD95F54221E3}"/>
              </a:ext>
            </a:extLst>
          </p:cNvPr>
          <p:cNvSpPr>
            <a:spLocks noGrp="1"/>
          </p:cNvSpPr>
          <p:nvPr>
            <p:ph type="title"/>
          </p:nvPr>
        </p:nvSpPr>
        <p:spPr>
          <a:xfrm>
            <a:off x="132355" y="-35925"/>
            <a:ext cx="10515600" cy="1325563"/>
          </a:xfrm>
        </p:spPr>
        <p:txBody>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5451AF16-A16D-0EC1-F493-E3F813F487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6F0408E-CC7D-9918-C890-CCD1AF26A8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AE47A5-ECD7-E598-FEFC-48618E7D58A7}"/>
              </a:ext>
            </a:extLst>
          </p:cNvPr>
          <p:cNvSpPr>
            <a:spLocks noGrp="1"/>
          </p:cNvSpPr>
          <p:nvPr>
            <p:ph type="sldNum" sz="quarter" idx="12"/>
          </p:nvPr>
        </p:nvSpPr>
        <p:spPr/>
        <p:txBody>
          <a:bodyPr/>
          <a:lstStyle/>
          <a:p>
            <a:fld id="{9F43C4E9-BDA3-4698-B38D-9773A447E62B}" type="slidenum">
              <a:rPr lang="en-US" smtClean="0"/>
              <a:t>‹#›</a:t>
            </a:fld>
            <a:endParaRPr lang="en-US"/>
          </a:p>
        </p:txBody>
      </p:sp>
      <p:grpSp>
        <p:nvGrpSpPr>
          <p:cNvPr id="7" name="Group 6">
            <a:extLst>
              <a:ext uri="{FF2B5EF4-FFF2-40B4-BE49-F238E27FC236}">
                <a16:creationId xmlns:a16="http://schemas.microsoft.com/office/drawing/2014/main" id="{9D1B3C14-C53D-97BC-6472-4F340BD50E50}"/>
              </a:ext>
            </a:extLst>
          </p:cNvPr>
          <p:cNvGrpSpPr/>
          <p:nvPr userDrawn="1"/>
        </p:nvGrpSpPr>
        <p:grpSpPr>
          <a:xfrm>
            <a:off x="206702" y="890692"/>
            <a:ext cx="3903785" cy="169481"/>
            <a:chOff x="206702" y="744920"/>
            <a:chExt cx="3903785" cy="169481"/>
          </a:xfrm>
          <a:solidFill>
            <a:srgbClr val="881C1C"/>
          </a:solidFill>
        </p:grpSpPr>
        <p:sp>
          <p:nvSpPr>
            <p:cNvPr id="8" name="Parallelogram 7">
              <a:extLst>
                <a:ext uri="{FF2B5EF4-FFF2-40B4-BE49-F238E27FC236}">
                  <a16:creationId xmlns:a16="http://schemas.microsoft.com/office/drawing/2014/main" id="{3BF67BDD-E891-01BE-8CE3-030A49D03D9F}"/>
                </a:ext>
              </a:extLst>
            </p:cNvPr>
            <p:cNvSpPr/>
            <p:nvPr/>
          </p:nvSpPr>
          <p:spPr>
            <a:xfrm>
              <a:off x="206702" y="744921"/>
              <a:ext cx="3903785" cy="169480"/>
            </a:xfrm>
            <a:prstGeom prst="parallelogram">
              <a:avLst>
                <a:gd name="adj" fmla="val 203031"/>
              </a:avLst>
            </a:prstGeom>
            <a:grpFill/>
            <a:ln>
              <a:solidFill>
                <a:srgbClr val="881C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ABF97F9-6E58-BB04-522F-2FC8F59128D8}"/>
                </a:ext>
              </a:extLst>
            </p:cNvPr>
            <p:cNvSpPr/>
            <p:nvPr/>
          </p:nvSpPr>
          <p:spPr>
            <a:xfrm>
              <a:off x="206702" y="744920"/>
              <a:ext cx="874675" cy="169481"/>
            </a:xfrm>
            <a:prstGeom prst="rect">
              <a:avLst/>
            </a:prstGeom>
            <a:grpFill/>
            <a:ln>
              <a:solidFill>
                <a:srgbClr val="881C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a:extLst>
              <a:ext uri="{FF2B5EF4-FFF2-40B4-BE49-F238E27FC236}">
                <a16:creationId xmlns:a16="http://schemas.microsoft.com/office/drawing/2014/main" id="{B35B06EB-A4A2-6911-982D-22225FAB98BD}"/>
              </a:ext>
            </a:extLst>
          </p:cNvPr>
          <p:cNvCxnSpPr/>
          <p:nvPr userDrawn="1"/>
        </p:nvCxnSpPr>
        <p:spPr>
          <a:xfrm>
            <a:off x="0" y="6103391"/>
            <a:ext cx="12192000" cy="0"/>
          </a:xfrm>
          <a:prstGeom prst="line">
            <a:avLst/>
          </a:prstGeom>
          <a:ln w="28575">
            <a:solidFill>
              <a:srgbClr val="881C1C"/>
            </a:solidFill>
          </a:ln>
        </p:spPr>
        <p:style>
          <a:lnRef idx="1">
            <a:schemeClr val="accent1"/>
          </a:lnRef>
          <a:fillRef idx="0">
            <a:schemeClr val="accent1"/>
          </a:fillRef>
          <a:effectRef idx="0">
            <a:schemeClr val="accent1"/>
          </a:effectRef>
          <a:fontRef idx="minor">
            <a:schemeClr val="tx1"/>
          </a:fontRef>
        </p:style>
      </p:cxnSp>
      <p:pic>
        <p:nvPicPr>
          <p:cNvPr id="14" name="Picture 13" descr="A red letter on a black background&#10;&#10;Description automatically generated">
            <a:extLst>
              <a:ext uri="{FF2B5EF4-FFF2-40B4-BE49-F238E27FC236}">
                <a16:creationId xmlns:a16="http://schemas.microsoft.com/office/drawing/2014/main" id="{CB77F126-E440-2438-527F-E728CA2DEC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73042"/>
            <a:ext cx="1947672" cy="531739"/>
          </a:xfrm>
          <a:prstGeom prst="rect">
            <a:avLst/>
          </a:prstGeom>
        </p:spPr>
      </p:pic>
    </p:spTree>
    <p:extLst>
      <p:ext uri="{BB962C8B-B14F-4D97-AF65-F5344CB8AC3E}">
        <p14:creationId xmlns:p14="http://schemas.microsoft.com/office/powerpoint/2010/main" val="10411845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12D6F-9784-9915-8DDA-EBA6056F56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07A745-41DF-F4A2-CF84-832BFD64D5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2CCC64-738A-BBBB-FB73-E46C456ABE60}"/>
              </a:ext>
            </a:extLst>
          </p:cNvPr>
          <p:cNvSpPr>
            <a:spLocks noGrp="1"/>
          </p:cNvSpPr>
          <p:nvPr>
            <p:ph type="dt" sz="half" idx="10"/>
          </p:nvPr>
        </p:nvSpPr>
        <p:spPr/>
        <p:txBody>
          <a:bodyPr/>
          <a:lstStyle/>
          <a:p>
            <a:fld id="{A1277C10-7C31-40B9-A4D7-4E4705A58D2D}" type="datetime1">
              <a:rPr lang="en-US" smtClean="0"/>
              <a:t>5/21/2024</a:t>
            </a:fld>
            <a:endParaRPr lang="en-US"/>
          </a:p>
        </p:txBody>
      </p:sp>
      <p:sp>
        <p:nvSpPr>
          <p:cNvPr id="5" name="Footer Placeholder 4">
            <a:extLst>
              <a:ext uri="{FF2B5EF4-FFF2-40B4-BE49-F238E27FC236}">
                <a16:creationId xmlns:a16="http://schemas.microsoft.com/office/drawing/2014/main" id="{30792827-560E-830C-91D7-469BF94B33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592C8B-865F-45B7-8315-11A46950C4C0}"/>
              </a:ext>
            </a:extLst>
          </p:cNvPr>
          <p:cNvSpPr>
            <a:spLocks noGrp="1"/>
          </p:cNvSpPr>
          <p:nvPr>
            <p:ph type="sldNum" sz="quarter" idx="12"/>
          </p:nvPr>
        </p:nvSpPr>
        <p:spPr/>
        <p:txBody>
          <a:bodyPr/>
          <a:lstStyle/>
          <a:p>
            <a:fld id="{9F43C4E9-BDA3-4698-B38D-9773A447E62B}" type="slidenum">
              <a:rPr lang="en-US" smtClean="0"/>
              <a:t>‹#›</a:t>
            </a:fld>
            <a:endParaRPr lang="en-US"/>
          </a:p>
        </p:txBody>
      </p:sp>
    </p:spTree>
    <p:extLst>
      <p:ext uri="{BB962C8B-B14F-4D97-AF65-F5344CB8AC3E}">
        <p14:creationId xmlns:p14="http://schemas.microsoft.com/office/powerpoint/2010/main" val="1518813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71D1F-4B41-6804-9E01-7F72113FC0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06E88A-8C8C-BC48-802D-56031A88B7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7F8078-1502-8034-F481-56A14E7EC4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9358B6-3943-CB33-4350-BEC17966F31A}"/>
              </a:ext>
            </a:extLst>
          </p:cNvPr>
          <p:cNvSpPr>
            <a:spLocks noGrp="1"/>
          </p:cNvSpPr>
          <p:nvPr>
            <p:ph type="dt" sz="half" idx="10"/>
          </p:nvPr>
        </p:nvSpPr>
        <p:spPr/>
        <p:txBody>
          <a:bodyPr/>
          <a:lstStyle/>
          <a:p>
            <a:fld id="{D6582AE1-6011-452C-9D53-A853720EFE01}" type="datetime1">
              <a:rPr lang="en-US" smtClean="0"/>
              <a:t>5/21/2024</a:t>
            </a:fld>
            <a:endParaRPr lang="en-US"/>
          </a:p>
        </p:txBody>
      </p:sp>
      <p:sp>
        <p:nvSpPr>
          <p:cNvPr id="6" name="Footer Placeholder 5">
            <a:extLst>
              <a:ext uri="{FF2B5EF4-FFF2-40B4-BE49-F238E27FC236}">
                <a16:creationId xmlns:a16="http://schemas.microsoft.com/office/drawing/2014/main" id="{4A4D1C32-F45A-7819-31F6-E05EC423A1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15799E-B4CA-FDB8-C942-920F333C25EB}"/>
              </a:ext>
            </a:extLst>
          </p:cNvPr>
          <p:cNvSpPr>
            <a:spLocks noGrp="1"/>
          </p:cNvSpPr>
          <p:nvPr>
            <p:ph type="sldNum" sz="quarter" idx="12"/>
          </p:nvPr>
        </p:nvSpPr>
        <p:spPr/>
        <p:txBody>
          <a:bodyPr/>
          <a:lstStyle/>
          <a:p>
            <a:fld id="{9F43C4E9-BDA3-4698-B38D-9773A447E62B}" type="slidenum">
              <a:rPr lang="en-US" smtClean="0"/>
              <a:t>‹#›</a:t>
            </a:fld>
            <a:endParaRPr lang="en-US"/>
          </a:p>
        </p:txBody>
      </p:sp>
    </p:spTree>
    <p:extLst>
      <p:ext uri="{BB962C8B-B14F-4D97-AF65-F5344CB8AC3E}">
        <p14:creationId xmlns:p14="http://schemas.microsoft.com/office/powerpoint/2010/main" val="1487848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DFD4C-4F80-4D0C-8313-0D951E4FD6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8C0ABB-9947-C8F0-E619-BF66CCEEC9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33B449-F0FB-15ED-FD0B-8FE227931F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E5C408-C89B-AF09-B2C6-5B91C73E3A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64D4C6-F3B9-141D-7BF9-8FA9A61F66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B9B002-23EF-FEE2-BBF4-7A6C510FE06D}"/>
              </a:ext>
            </a:extLst>
          </p:cNvPr>
          <p:cNvSpPr>
            <a:spLocks noGrp="1"/>
          </p:cNvSpPr>
          <p:nvPr>
            <p:ph type="dt" sz="half" idx="10"/>
          </p:nvPr>
        </p:nvSpPr>
        <p:spPr/>
        <p:txBody>
          <a:bodyPr/>
          <a:lstStyle/>
          <a:p>
            <a:fld id="{C3344C4F-608A-46EA-BBDC-1A87CC324A1E}" type="datetime1">
              <a:rPr lang="en-US" smtClean="0"/>
              <a:t>5/21/2024</a:t>
            </a:fld>
            <a:endParaRPr lang="en-US"/>
          </a:p>
        </p:txBody>
      </p:sp>
      <p:sp>
        <p:nvSpPr>
          <p:cNvPr id="8" name="Footer Placeholder 7">
            <a:extLst>
              <a:ext uri="{FF2B5EF4-FFF2-40B4-BE49-F238E27FC236}">
                <a16:creationId xmlns:a16="http://schemas.microsoft.com/office/drawing/2014/main" id="{B02F175A-6DBD-B593-27FC-0696675AB4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2117CF-5E67-48C9-6B52-76AB477BEF4D}"/>
              </a:ext>
            </a:extLst>
          </p:cNvPr>
          <p:cNvSpPr>
            <a:spLocks noGrp="1"/>
          </p:cNvSpPr>
          <p:nvPr>
            <p:ph type="sldNum" sz="quarter" idx="12"/>
          </p:nvPr>
        </p:nvSpPr>
        <p:spPr/>
        <p:txBody>
          <a:bodyPr/>
          <a:lstStyle/>
          <a:p>
            <a:fld id="{9F43C4E9-BDA3-4698-B38D-9773A447E62B}" type="slidenum">
              <a:rPr lang="en-US" smtClean="0"/>
              <a:t>‹#›</a:t>
            </a:fld>
            <a:endParaRPr lang="en-US"/>
          </a:p>
        </p:txBody>
      </p:sp>
    </p:spTree>
    <p:extLst>
      <p:ext uri="{BB962C8B-B14F-4D97-AF65-F5344CB8AC3E}">
        <p14:creationId xmlns:p14="http://schemas.microsoft.com/office/powerpoint/2010/main" val="1398163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D556A-1840-8300-1D80-9FD9CF9845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ACB82-2AA4-A274-B269-0EA424F93741}"/>
              </a:ext>
            </a:extLst>
          </p:cNvPr>
          <p:cNvSpPr>
            <a:spLocks noGrp="1"/>
          </p:cNvSpPr>
          <p:nvPr>
            <p:ph type="dt" sz="half" idx="10"/>
          </p:nvPr>
        </p:nvSpPr>
        <p:spPr/>
        <p:txBody>
          <a:bodyPr/>
          <a:lstStyle/>
          <a:p>
            <a:fld id="{61E98E1F-B959-48AB-B877-3E5CFE6D11BB}" type="datetime1">
              <a:rPr lang="en-US" smtClean="0"/>
              <a:t>5/21/2024</a:t>
            </a:fld>
            <a:endParaRPr lang="en-US"/>
          </a:p>
        </p:txBody>
      </p:sp>
      <p:sp>
        <p:nvSpPr>
          <p:cNvPr id="4" name="Footer Placeholder 3">
            <a:extLst>
              <a:ext uri="{FF2B5EF4-FFF2-40B4-BE49-F238E27FC236}">
                <a16:creationId xmlns:a16="http://schemas.microsoft.com/office/drawing/2014/main" id="{1CE2531E-6223-D45B-79CB-971232A5DE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D67ED7-2CE7-70E8-EF1E-A6191D9021B9}"/>
              </a:ext>
            </a:extLst>
          </p:cNvPr>
          <p:cNvSpPr>
            <a:spLocks noGrp="1"/>
          </p:cNvSpPr>
          <p:nvPr>
            <p:ph type="sldNum" sz="quarter" idx="12"/>
          </p:nvPr>
        </p:nvSpPr>
        <p:spPr/>
        <p:txBody>
          <a:bodyPr/>
          <a:lstStyle/>
          <a:p>
            <a:fld id="{9F43C4E9-BDA3-4698-B38D-9773A447E62B}" type="slidenum">
              <a:rPr lang="en-US" smtClean="0"/>
              <a:t>‹#›</a:t>
            </a:fld>
            <a:endParaRPr lang="en-US"/>
          </a:p>
        </p:txBody>
      </p:sp>
    </p:spTree>
    <p:extLst>
      <p:ext uri="{BB962C8B-B14F-4D97-AF65-F5344CB8AC3E}">
        <p14:creationId xmlns:p14="http://schemas.microsoft.com/office/powerpoint/2010/main" val="791364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589FC9-478E-BDCB-E7DD-01FCFB5FE0C2}"/>
              </a:ext>
            </a:extLst>
          </p:cNvPr>
          <p:cNvSpPr>
            <a:spLocks noGrp="1"/>
          </p:cNvSpPr>
          <p:nvPr>
            <p:ph type="dt" sz="half" idx="10"/>
          </p:nvPr>
        </p:nvSpPr>
        <p:spPr/>
        <p:txBody>
          <a:bodyPr/>
          <a:lstStyle/>
          <a:p>
            <a:fld id="{F6B90D0D-3E14-4B9C-A556-3322DA6B24AC}" type="datetime1">
              <a:rPr lang="en-US" smtClean="0"/>
              <a:t>5/21/2024</a:t>
            </a:fld>
            <a:endParaRPr lang="en-US"/>
          </a:p>
        </p:txBody>
      </p:sp>
      <p:sp>
        <p:nvSpPr>
          <p:cNvPr id="3" name="Footer Placeholder 2">
            <a:extLst>
              <a:ext uri="{FF2B5EF4-FFF2-40B4-BE49-F238E27FC236}">
                <a16:creationId xmlns:a16="http://schemas.microsoft.com/office/drawing/2014/main" id="{4A322593-970B-899A-A41D-8B394EC5F7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23E5B8-46F1-7B1F-9FD1-1E9506526F28}"/>
              </a:ext>
            </a:extLst>
          </p:cNvPr>
          <p:cNvSpPr>
            <a:spLocks noGrp="1"/>
          </p:cNvSpPr>
          <p:nvPr>
            <p:ph type="sldNum" sz="quarter" idx="12"/>
          </p:nvPr>
        </p:nvSpPr>
        <p:spPr/>
        <p:txBody>
          <a:bodyPr/>
          <a:lstStyle/>
          <a:p>
            <a:fld id="{9F43C4E9-BDA3-4698-B38D-9773A447E62B}" type="slidenum">
              <a:rPr lang="en-US" smtClean="0"/>
              <a:t>‹#›</a:t>
            </a:fld>
            <a:endParaRPr lang="en-US"/>
          </a:p>
        </p:txBody>
      </p:sp>
    </p:spTree>
    <p:extLst>
      <p:ext uri="{BB962C8B-B14F-4D97-AF65-F5344CB8AC3E}">
        <p14:creationId xmlns:p14="http://schemas.microsoft.com/office/powerpoint/2010/main" val="1094833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8AF0-6E20-60BA-E6AB-1F4DD4A6B2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C04CC3-B078-C51B-1C38-992DBFA55F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10A8E9-C7A1-F731-2362-F606276B97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E894FC-2B61-1B75-2EE7-1017808953BC}"/>
              </a:ext>
            </a:extLst>
          </p:cNvPr>
          <p:cNvSpPr>
            <a:spLocks noGrp="1"/>
          </p:cNvSpPr>
          <p:nvPr>
            <p:ph type="dt" sz="half" idx="10"/>
          </p:nvPr>
        </p:nvSpPr>
        <p:spPr/>
        <p:txBody>
          <a:bodyPr/>
          <a:lstStyle/>
          <a:p>
            <a:fld id="{6FC6A9CC-FF7F-4FB0-8C5E-32311A54053B}" type="datetime1">
              <a:rPr lang="en-US" smtClean="0"/>
              <a:t>5/21/2024</a:t>
            </a:fld>
            <a:endParaRPr lang="en-US"/>
          </a:p>
        </p:txBody>
      </p:sp>
      <p:sp>
        <p:nvSpPr>
          <p:cNvPr id="6" name="Footer Placeholder 5">
            <a:extLst>
              <a:ext uri="{FF2B5EF4-FFF2-40B4-BE49-F238E27FC236}">
                <a16:creationId xmlns:a16="http://schemas.microsoft.com/office/drawing/2014/main" id="{4852D1D4-1403-68B5-2CF0-5A903228C6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EA0B5C-4817-76A4-177E-ADB76ADFFA2C}"/>
              </a:ext>
            </a:extLst>
          </p:cNvPr>
          <p:cNvSpPr>
            <a:spLocks noGrp="1"/>
          </p:cNvSpPr>
          <p:nvPr>
            <p:ph type="sldNum" sz="quarter" idx="12"/>
          </p:nvPr>
        </p:nvSpPr>
        <p:spPr/>
        <p:txBody>
          <a:bodyPr/>
          <a:lstStyle/>
          <a:p>
            <a:fld id="{9F43C4E9-BDA3-4698-B38D-9773A447E62B}" type="slidenum">
              <a:rPr lang="en-US" smtClean="0"/>
              <a:t>‹#›</a:t>
            </a:fld>
            <a:endParaRPr lang="en-US"/>
          </a:p>
        </p:txBody>
      </p:sp>
    </p:spTree>
    <p:extLst>
      <p:ext uri="{BB962C8B-B14F-4D97-AF65-F5344CB8AC3E}">
        <p14:creationId xmlns:p14="http://schemas.microsoft.com/office/powerpoint/2010/main" val="4202781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71914-9E55-0E8C-50AE-568665EA6A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D93C3C-D838-DEFE-2BC0-08D729833E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99BA7F-3EA5-F712-2CE1-221796306A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50688E-F86E-40BA-1A5F-7C2FEE309F6F}"/>
              </a:ext>
            </a:extLst>
          </p:cNvPr>
          <p:cNvSpPr>
            <a:spLocks noGrp="1"/>
          </p:cNvSpPr>
          <p:nvPr>
            <p:ph type="dt" sz="half" idx="10"/>
          </p:nvPr>
        </p:nvSpPr>
        <p:spPr/>
        <p:txBody>
          <a:bodyPr/>
          <a:lstStyle/>
          <a:p>
            <a:fld id="{63AC3F28-59B8-420D-B325-563171865723}" type="datetime1">
              <a:rPr lang="en-US" smtClean="0"/>
              <a:t>5/21/2024</a:t>
            </a:fld>
            <a:endParaRPr lang="en-US"/>
          </a:p>
        </p:txBody>
      </p:sp>
      <p:sp>
        <p:nvSpPr>
          <p:cNvPr id="6" name="Footer Placeholder 5">
            <a:extLst>
              <a:ext uri="{FF2B5EF4-FFF2-40B4-BE49-F238E27FC236}">
                <a16:creationId xmlns:a16="http://schemas.microsoft.com/office/drawing/2014/main" id="{8BA7AC08-9FB8-D791-5B64-804B79C506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EA23D-2B8F-3F61-99D8-A19033D8DA9C}"/>
              </a:ext>
            </a:extLst>
          </p:cNvPr>
          <p:cNvSpPr>
            <a:spLocks noGrp="1"/>
          </p:cNvSpPr>
          <p:nvPr>
            <p:ph type="sldNum" sz="quarter" idx="12"/>
          </p:nvPr>
        </p:nvSpPr>
        <p:spPr/>
        <p:txBody>
          <a:bodyPr/>
          <a:lstStyle/>
          <a:p>
            <a:fld id="{9F43C4E9-BDA3-4698-B38D-9773A447E62B}" type="slidenum">
              <a:rPr lang="en-US" smtClean="0"/>
              <a:t>‹#›</a:t>
            </a:fld>
            <a:endParaRPr lang="en-US"/>
          </a:p>
        </p:txBody>
      </p:sp>
    </p:spTree>
    <p:extLst>
      <p:ext uri="{BB962C8B-B14F-4D97-AF65-F5344CB8AC3E}">
        <p14:creationId xmlns:p14="http://schemas.microsoft.com/office/powerpoint/2010/main" val="2595106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5CFE4F-7EFF-E724-442F-63FE309C11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4F7F26-0530-181F-46B4-6077B2323F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557D6B-2D01-0EB7-CFD4-DAE40D8E2D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Garamond" panose="02020404030301010803" pitchFamily="18" charset="0"/>
              </a:defRPr>
            </a:lvl1pPr>
          </a:lstStyle>
          <a:p>
            <a:fld id="{08E7BD05-59C6-4B1D-895D-EC41A0385665}" type="datetime1">
              <a:rPr lang="en-US" smtClean="0"/>
              <a:t>5/21/2024</a:t>
            </a:fld>
            <a:endParaRPr lang="en-US"/>
          </a:p>
        </p:txBody>
      </p:sp>
      <p:sp>
        <p:nvSpPr>
          <p:cNvPr id="5" name="Footer Placeholder 4">
            <a:extLst>
              <a:ext uri="{FF2B5EF4-FFF2-40B4-BE49-F238E27FC236}">
                <a16:creationId xmlns:a16="http://schemas.microsoft.com/office/drawing/2014/main" id="{4F9E6870-5ACF-DDC8-6EAB-2FD67D6DC3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Garamond" panose="02020404030301010803" pitchFamily="18" charset="0"/>
              </a:defRPr>
            </a:lvl1pPr>
          </a:lstStyle>
          <a:p>
            <a:endParaRPr lang="en-US"/>
          </a:p>
        </p:txBody>
      </p:sp>
      <p:sp>
        <p:nvSpPr>
          <p:cNvPr id="6" name="Slide Number Placeholder 5">
            <a:extLst>
              <a:ext uri="{FF2B5EF4-FFF2-40B4-BE49-F238E27FC236}">
                <a16:creationId xmlns:a16="http://schemas.microsoft.com/office/drawing/2014/main" id="{37FD7602-B16B-C055-CF91-9EB4AA5663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Garamond" panose="02020404030301010803" pitchFamily="18" charset="0"/>
              </a:defRPr>
            </a:lvl1pPr>
          </a:lstStyle>
          <a:p>
            <a:fld id="{9F43C4E9-BDA3-4698-B38D-9773A447E62B}" type="slidenum">
              <a:rPr lang="en-US" smtClean="0"/>
              <a:pPr/>
              <a:t>‹#›</a:t>
            </a:fld>
            <a:endParaRPr lang="en-US"/>
          </a:p>
        </p:txBody>
      </p:sp>
    </p:spTree>
    <p:extLst>
      <p:ext uri="{BB962C8B-B14F-4D97-AF65-F5344CB8AC3E}">
        <p14:creationId xmlns:p14="http://schemas.microsoft.com/office/powerpoint/2010/main" val="24605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Garamond" panose="020204040303010108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aramond" panose="020204040303010108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aramond" panose="020204040303010108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panose="020204040303010108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senberg School Expansion Makes Powerful, Practical Statement - BusinessWest">
            <a:extLst>
              <a:ext uri="{FF2B5EF4-FFF2-40B4-BE49-F238E27FC236}">
                <a16:creationId xmlns:a16="http://schemas.microsoft.com/office/drawing/2014/main" id="{6A18BDFF-15BB-0A17-FB50-20BB7D5669C8}"/>
              </a:ext>
            </a:extLst>
          </p:cNvPr>
          <p:cNvPicPr>
            <a:picLocks noChangeAspect="1" noChangeArrowheads="1"/>
          </p:cNvPicPr>
          <p:nvPr/>
        </p:nvPicPr>
        <p:blipFill>
          <a:blip r:embed="rId3">
            <a:alphaModFix amt="25000"/>
            <a:extLst>
              <a:ext uri="{28A0092B-C50C-407E-A947-70E740481C1C}">
                <a14:useLocalDpi xmlns:a14="http://schemas.microsoft.com/office/drawing/2010/main" val="0"/>
              </a:ext>
            </a:extLst>
          </a:blip>
          <a:srcRect/>
          <a:stretch>
            <a:fillRect/>
          </a:stretch>
        </p:blipFill>
        <p:spPr bwMode="auto">
          <a:xfrm>
            <a:off x="0" y="-1199"/>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3FB0331-7686-B8C4-875B-4575D4AB1168}"/>
              </a:ext>
            </a:extLst>
          </p:cNvPr>
          <p:cNvSpPr>
            <a:spLocks noGrp="1"/>
          </p:cNvSpPr>
          <p:nvPr>
            <p:ph type="ctrTitle"/>
          </p:nvPr>
        </p:nvSpPr>
        <p:spPr/>
        <p:txBody>
          <a:bodyPr>
            <a:normAutofit/>
          </a:bodyPr>
          <a:lstStyle/>
          <a:p>
            <a:r>
              <a:rPr lang="en-US" sz="4800" b="1">
                <a:solidFill>
                  <a:srgbClr val="881C1C"/>
                </a:solidFill>
                <a:latin typeface="Garamond"/>
              </a:rPr>
              <a:t>Pairs Trading Strategy</a:t>
            </a:r>
          </a:p>
        </p:txBody>
      </p:sp>
      <p:sp>
        <p:nvSpPr>
          <p:cNvPr id="3" name="Subtitle 2">
            <a:extLst>
              <a:ext uri="{FF2B5EF4-FFF2-40B4-BE49-F238E27FC236}">
                <a16:creationId xmlns:a16="http://schemas.microsoft.com/office/drawing/2014/main" id="{5E456965-9816-F06A-1A15-C8EBA6D3DB75}"/>
              </a:ext>
            </a:extLst>
          </p:cNvPr>
          <p:cNvSpPr>
            <a:spLocks noGrp="1"/>
          </p:cNvSpPr>
          <p:nvPr>
            <p:ph type="subTitle" idx="1"/>
          </p:nvPr>
        </p:nvSpPr>
        <p:spPr/>
        <p:txBody>
          <a:bodyPr vert="horz" lIns="91440" tIns="45720" rIns="91440" bIns="45720" rtlCol="0" anchor="t">
            <a:normAutofit/>
          </a:bodyPr>
          <a:lstStyle/>
          <a:p>
            <a:r>
              <a:rPr lang="en-US" sz="1800">
                <a:latin typeface="Garamond"/>
              </a:rPr>
              <a:t>QTs: Shoubhit Ravi, Aditya Nambiar</a:t>
            </a:r>
          </a:p>
          <a:p>
            <a:r>
              <a:rPr lang="en-US" sz="1800">
                <a:latin typeface="Garamond"/>
              </a:rPr>
              <a:t>QRs: Ishan Kinikar, Kaosi Nwosu</a:t>
            </a:r>
            <a:endParaRPr lang="en-US" sz="1800"/>
          </a:p>
          <a:p>
            <a:endParaRPr lang="en-US" sz="1800"/>
          </a:p>
        </p:txBody>
      </p:sp>
    </p:spTree>
    <p:extLst>
      <p:ext uri="{BB962C8B-B14F-4D97-AF65-F5344CB8AC3E}">
        <p14:creationId xmlns:p14="http://schemas.microsoft.com/office/powerpoint/2010/main" val="3922734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23D05-C475-7ED8-A73B-0CE9004D1A19}"/>
              </a:ext>
            </a:extLst>
          </p:cNvPr>
          <p:cNvSpPr>
            <a:spLocks noGrp="1"/>
          </p:cNvSpPr>
          <p:nvPr>
            <p:ph type="title"/>
          </p:nvPr>
        </p:nvSpPr>
        <p:spPr/>
        <p:txBody>
          <a:bodyPr/>
          <a:lstStyle/>
          <a:p>
            <a:r>
              <a:rPr lang="en-US">
                <a:latin typeface="Garamond"/>
              </a:rPr>
              <a:t>Pairs Selection Process: Our Prerequisites</a:t>
            </a:r>
            <a:endParaRPr lang="en-US" err="1"/>
          </a:p>
        </p:txBody>
      </p:sp>
      <p:sp>
        <p:nvSpPr>
          <p:cNvPr id="4" name="Slide Number Placeholder 3">
            <a:extLst>
              <a:ext uri="{FF2B5EF4-FFF2-40B4-BE49-F238E27FC236}">
                <a16:creationId xmlns:a16="http://schemas.microsoft.com/office/drawing/2014/main" id="{0A9729D2-3E08-302D-94D7-80F9E5BD2959}"/>
              </a:ext>
            </a:extLst>
          </p:cNvPr>
          <p:cNvSpPr>
            <a:spLocks noGrp="1"/>
          </p:cNvSpPr>
          <p:nvPr>
            <p:ph type="sldNum" sz="quarter" idx="12"/>
          </p:nvPr>
        </p:nvSpPr>
        <p:spPr/>
        <p:txBody>
          <a:bodyPr/>
          <a:lstStyle/>
          <a:p>
            <a:fld id="{9F43C4E9-BDA3-4698-B38D-9773A447E62B}" type="slidenum">
              <a:rPr lang="en-US" smtClean="0"/>
              <a:t>10</a:t>
            </a:fld>
            <a:endParaRPr lang="en-US"/>
          </a:p>
        </p:txBody>
      </p:sp>
      <p:sp>
        <p:nvSpPr>
          <p:cNvPr id="8" name="Content Placeholder 2">
            <a:extLst>
              <a:ext uri="{FF2B5EF4-FFF2-40B4-BE49-F238E27FC236}">
                <a16:creationId xmlns:a16="http://schemas.microsoft.com/office/drawing/2014/main" id="{EC055AAD-1BD1-6C82-F24F-0F8DDDB1E002}"/>
              </a:ext>
            </a:extLst>
          </p:cNvPr>
          <p:cNvSpPr txBox="1">
            <a:spLocks/>
          </p:cNvSpPr>
          <p:nvPr/>
        </p:nvSpPr>
        <p:spPr>
          <a:xfrm>
            <a:off x="6856105" y="1800573"/>
            <a:ext cx="4846258" cy="465211"/>
          </a:xfrm>
          <a:prstGeom prst="rect">
            <a:avLst/>
          </a:prstGeom>
          <a:solidFill>
            <a:srgbClr val="881C1C"/>
          </a:solidFill>
          <a:ln>
            <a:solidFill>
              <a:schemeClr val="tx1"/>
            </a:solid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aramond" panose="020204040303010108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aramond" panose="020204040303010108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panose="020204040303010108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a:solidFill>
                  <a:schemeClr val="bg1"/>
                </a:solidFill>
                <a:latin typeface="Garamond"/>
              </a:rPr>
              <a:t>Criteria Required for Kalman Filter</a:t>
            </a:r>
            <a:endParaRPr lang="en-US" sz="2400" b="1">
              <a:solidFill>
                <a:schemeClr val="bg1"/>
              </a:solidFill>
            </a:endParaRPr>
          </a:p>
          <a:p>
            <a:endParaRPr lang="en-US" sz="2400"/>
          </a:p>
          <a:p>
            <a:pPr marL="0" indent="0">
              <a:buNone/>
            </a:pPr>
            <a:endParaRPr lang="en-US" sz="2000"/>
          </a:p>
          <a:p>
            <a:pPr marL="342900" indent="-342900"/>
            <a:endParaRPr lang="en-US" sz="2000"/>
          </a:p>
          <a:p>
            <a:pPr marL="342900" indent="-342900"/>
            <a:endParaRPr lang="en-US" sz="2000"/>
          </a:p>
          <a:p>
            <a:pPr marL="342900" indent="-342900"/>
            <a:endParaRPr lang="en-US" sz="2000"/>
          </a:p>
          <a:p>
            <a:pPr marL="0" indent="0">
              <a:buNone/>
            </a:pPr>
            <a:endParaRPr lang="en-US" b="1"/>
          </a:p>
        </p:txBody>
      </p:sp>
      <p:pic>
        <p:nvPicPr>
          <p:cNvPr id="6" name="Picture 5" descr="A diagram of a normal distribution&#10;&#10;Description automatically generated">
            <a:extLst>
              <a:ext uri="{FF2B5EF4-FFF2-40B4-BE49-F238E27FC236}">
                <a16:creationId xmlns:a16="http://schemas.microsoft.com/office/drawing/2014/main" id="{A8DEA3C6-A9D9-BF61-7D97-63364A7DA337}"/>
              </a:ext>
            </a:extLst>
          </p:cNvPr>
          <p:cNvPicPr>
            <a:picLocks noChangeAspect="1"/>
          </p:cNvPicPr>
          <p:nvPr/>
        </p:nvPicPr>
        <p:blipFill>
          <a:blip r:embed="rId3"/>
          <a:stretch>
            <a:fillRect/>
          </a:stretch>
        </p:blipFill>
        <p:spPr>
          <a:xfrm>
            <a:off x="131165" y="1541130"/>
            <a:ext cx="6626901" cy="3675805"/>
          </a:xfrm>
          <a:prstGeom prst="rect">
            <a:avLst/>
          </a:prstGeom>
        </p:spPr>
      </p:pic>
      <p:sp>
        <p:nvSpPr>
          <p:cNvPr id="7" name="TextBox 6">
            <a:extLst>
              <a:ext uri="{FF2B5EF4-FFF2-40B4-BE49-F238E27FC236}">
                <a16:creationId xmlns:a16="http://schemas.microsoft.com/office/drawing/2014/main" id="{B620DEA2-C371-9028-89D4-6C045E95DF8F}"/>
              </a:ext>
            </a:extLst>
          </p:cNvPr>
          <p:cNvSpPr txBox="1"/>
          <p:nvPr/>
        </p:nvSpPr>
        <p:spPr>
          <a:xfrm>
            <a:off x="6858000" y="2304738"/>
            <a:ext cx="4848067" cy="2154436"/>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Garamond"/>
                <a:cs typeface="Calibri"/>
              </a:rPr>
              <a:t>A stock's </a:t>
            </a:r>
            <a:r>
              <a:rPr lang="en-US" sz="2000" b="1">
                <a:latin typeface="Garamond"/>
                <a:cs typeface="Calibri"/>
              </a:rPr>
              <a:t>daily returns</a:t>
            </a:r>
            <a:r>
              <a:rPr lang="en-US" sz="2000">
                <a:latin typeface="Garamond"/>
                <a:cs typeface="Calibri"/>
              </a:rPr>
              <a:t> must follow a normal distribution.</a:t>
            </a:r>
          </a:p>
          <a:p>
            <a:endParaRPr lang="en-US" sz="2000">
              <a:latin typeface="Garamond"/>
              <a:cs typeface="Calibri"/>
            </a:endParaRPr>
          </a:p>
          <a:p>
            <a:r>
              <a:rPr lang="en-US" sz="2000">
                <a:latin typeface="Garamond"/>
                <a:cs typeface="Calibri"/>
              </a:rPr>
              <a:t>What does this mean?</a:t>
            </a:r>
          </a:p>
          <a:p>
            <a:endParaRPr lang="en-US">
              <a:latin typeface="Garamond"/>
              <a:cs typeface="Calibri"/>
            </a:endParaRPr>
          </a:p>
          <a:p>
            <a:r>
              <a:rPr lang="en-US">
                <a:latin typeface="Garamond"/>
                <a:cs typeface="Calibri"/>
              </a:rPr>
              <a:t>Test for Skewness: Between –0.5 and 0.5 (normal: 0)</a:t>
            </a:r>
          </a:p>
          <a:p>
            <a:r>
              <a:rPr lang="en-US">
                <a:latin typeface="Garamond"/>
                <a:cs typeface="Calibri"/>
              </a:rPr>
              <a:t>Test for Kurtosis: Between 1.7 and 4.3 (normal: 3)</a:t>
            </a:r>
          </a:p>
        </p:txBody>
      </p:sp>
    </p:spTree>
    <p:extLst>
      <p:ext uri="{BB962C8B-B14F-4D97-AF65-F5344CB8AC3E}">
        <p14:creationId xmlns:p14="http://schemas.microsoft.com/office/powerpoint/2010/main" val="1487410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CFA1-656E-D1E2-368A-00210BF38F36}"/>
              </a:ext>
            </a:extLst>
          </p:cNvPr>
          <p:cNvSpPr>
            <a:spLocks noGrp="1"/>
          </p:cNvSpPr>
          <p:nvPr>
            <p:ph type="title"/>
          </p:nvPr>
        </p:nvSpPr>
        <p:spPr/>
        <p:txBody>
          <a:bodyPr/>
          <a:lstStyle/>
          <a:p>
            <a:r>
              <a:rPr lang="en-US">
                <a:latin typeface="Garamond"/>
              </a:rPr>
              <a:t>Pairs Selection Process: The Correlation Matrix</a:t>
            </a:r>
            <a:endParaRPr lang="en-US"/>
          </a:p>
        </p:txBody>
      </p:sp>
      <p:sp>
        <p:nvSpPr>
          <p:cNvPr id="4" name="Slide Number Placeholder 3">
            <a:extLst>
              <a:ext uri="{FF2B5EF4-FFF2-40B4-BE49-F238E27FC236}">
                <a16:creationId xmlns:a16="http://schemas.microsoft.com/office/drawing/2014/main" id="{7C88DE17-B4FB-6D1E-C1B2-714923653D54}"/>
              </a:ext>
            </a:extLst>
          </p:cNvPr>
          <p:cNvSpPr>
            <a:spLocks noGrp="1"/>
          </p:cNvSpPr>
          <p:nvPr>
            <p:ph type="sldNum" sz="quarter" idx="12"/>
          </p:nvPr>
        </p:nvSpPr>
        <p:spPr/>
        <p:txBody>
          <a:bodyPr/>
          <a:lstStyle/>
          <a:p>
            <a:fld id="{9F43C4E9-BDA3-4698-B38D-9773A447E62B}" type="slidenum">
              <a:rPr lang="en-US" smtClean="0"/>
              <a:t>11</a:t>
            </a:fld>
            <a:endParaRPr lang="en-US"/>
          </a:p>
        </p:txBody>
      </p:sp>
      <p:pic>
        <p:nvPicPr>
          <p:cNvPr id="5" name="Picture 4">
            <a:extLst>
              <a:ext uri="{FF2B5EF4-FFF2-40B4-BE49-F238E27FC236}">
                <a16:creationId xmlns:a16="http://schemas.microsoft.com/office/drawing/2014/main" id="{7E22639F-625D-8D41-21BD-AC00CB5E94ED}"/>
              </a:ext>
            </a:extLst>
          </p:cNvPr>
          <p:cNvPicPr>
            <a:picLocks noChangeAspect="1"/>
          </p:cNvPicPr>
          <p:nvPr/>
        </p:nvPicPr>
        <p:blipFill>
          <a:blip r:embed="rId2"/>
          <a:stretch>
            <a:fillRect/>
          </a:stretch>
        </p:blipFill>
        <p:spPr>
          <a:xfrm>
            <a:off x="2586477" y="1132069"/>
            <a:ext cx="7020968" cy="4955402"/>
          </a:xfrm>
          <a:prstGeom prst="rect">
            <a:avLst/>
          </a:prstGeom>
        </p:spPr>
      </p:pic>
    </p:spTree>
    <p:extLst>
      <p:ext uri="{BB962C8B-B14F-4D97-AF65-F5344CB8AC3E}">
        <p14:creationId xmlns:p14="http://schemas.microsoft.com/office/powerpoint/2010/main" val="3415564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A4CF5-6BA8-6EEE-224C-22AD8F14CC5F}"/>
              </a:ext>
            </a:extLst>
          </p:cNvPr>
          <p:cNvSpPr>
            <a:spLocks noGrp="1"/>
          </p:cNvSpPr>
          <p:nvPr>
            <p:ph type="title"/>
          </p:nvPr>
        </p:nvSpPr>
        <p:spPr/>
        <p:txBody>
          <a:bodyPr/>
          <a:lstStyle/>
          <a:p>
            <a:r>
              <a:rPr lang="en-US">
                <a:latin typeface="Garamond"/>
              </a:rPr>
              <a:t>Pairs Selection Process: Cointegration Tests</a:t>
            </a:r>
            <a:endParaRPr lang="en-US"/>
          </a:p>
        </p:txBody>
      </p:sp>
      <p:sp>
        <p:nvSpPr>
          <p:cNvPr id="3" name="Content Placeholder 2">
            <a:extLst>
              <a:ext uri="{FF2B5EF4-FFF2-40B4-BE49-F238E27FC236}">
                <a16:creationId xmlns:a16="http://schemas.microsoft.com/office/drawing/2014/main" id="{E8FEB657-7BDB-4359-40BC-9C54FF9BA715}"/>
              </a:ext>
            </a:extLst>
          </p:cNvPr>
          <p:cNvSpPr>
            <a:spLocks noGrp="1"/>
          </p:cNvSpPr>
          <p:nvPr>
            <p:ph idx="1"/>
          </p:nvPr>
        </p:nvSpPr>
        <p:spPr>
          <a:xfrm>
            <a:off x="837803" y="1620838"/>
            <a:ext cx="10515600" cy="4351338"/>
          </a:xfrm>
        </p:spPr>
        <p:txBody>
          <a:bodyPr vert="horz" lIns="91440" tIns="45720" rIns="91440" bIns="45720" rtlCol="0" anchor="t">
            <a:normAutofit/>
          </a:bodyPr>
          <a:lstStyle/>
          <a:p>
            <a:pPr marL="0" indent="0">
              <a:buNone/>
            </a:pPr>
            <a:r>
              <a:rPr lang="en-US" b="1">
                <a:latin typeface="Garamond"/>
              </a:rPr>
              <a:t>Purpose</a:t>
            </a:r>
            <a:r>
              <a:rPr lang="en-US">
                <a:latin typeface="Garamond"/>
              </a:rPr>
              <a:t>: Find cointegrated asset pairs</a:t>
            </a:r>
          </a:p>
          <a:p>
            <a:pPr marL="0" indent="0">
              <a:buNone/>
            </a:pPr>
            <a:r>
              <a:rPr lang="en-US" b="1">
                <a:latin typeface="Garamond"/>
              </a:rPr>
              <a:t>Key Concept</a:t>
            </a:r>
            <a:r>
              <a:rPr lang="en-US">
                <a:latin typeface="Garamond"/>
              </a:rPr>
              <a:t>: Stable long-term relationship despite short-term price deviations.</a:t>
            </a:r>
          </a:p>
          <a:p>
            <a:pPr marL="0" indent="0">
              <a:buNone/>
            </a:pPr>
            <a:r>
              <a:rPr lang="en-US" b="1">
                <a:latin typeface="Garamond"/>
              </a:rPr>
              <a:t>Method</a:t>
            </a:r>
            <a:r>
              <a:rPr lang="en-US">
                <a:latin typeface="Garamond"/>
              </a:rPr>
              <a:t>: Statistical hypothesis testing for cointegration </a:t>
            </a:r>
            <a:r>
              <a:rPr lang="en-US" sz="1500">
                <a:solidFill>
                  <a:srgbClr val="434343"/>
                </a:solidFill>
                <a:latin typeface="Arial"/>
                <a:cs typeface="Arial"/>
              </a:rPr>
              <a:t>→ </a:t>
            </a:r>
            <a:r>
              <a:rPr lang="en-US">
                <a:solidFill>
                  <a:srgbClr val="434343"/>
                </a:solidFill>
                <a:latin typeface="Garamond"/>
                <a:cs typeface="Arial"/>
              </a:rPr>
              <a:t>confidence level</a:t>
            </a:r>
            <a:endParaRPr lang="en-US">
              <a:solidFill>
                <a:srgbClr val="434343"/>
              </a:solidFill>
              <a:cs typeface="Arial"/>
            </a:endParaRPr>
          </a:p>
          <a:p>
            <a:pPr lvl="1">
              <a:buFont typeface="Courier New" panose="020B0604020202020204" pitchFamily="34" charset="0"/>
              <a:buChar char="o"/>
            </a:pPr>
            <a:r>
              <a:rPr lang="en-US">
                <a:latin typeface="Garamond"/>
                <a:cs typeface="Arial"/>
              </a:rPr>
              <a:t>Engle-Granger Test</a:t>
            </a:r>
            <a:endParaRPr lang="en-US">
              <a:solidFill>
                <a:srgbClr val="000000"/>
              </a:solidFill>
              <a:cs typeface="Arial"/>
            </a:endParaRPr>
          </a:p>
          <a:p>
            <a:pPr lvl="1">
              <a:buFont typeface="Courier New" panose="020B0604020202020204" pitchFamily="34" charset="0"/>
              <a:buChar char="o"/>
            </a:pPr>
            <a:r>
              <a:rPr lang="en-US">
                <a:latin typeface="Garamond"/>
                <a:cs typeface="Arial"/>
              </a:rPr>
              <a:t>Augmented Dickey Fuller Test</a:t>
            </a:r>
          </a:p>
          <a:p>
            <a:pPr marL="0" indent="0">
              <a:buNone/>
            </a:pPr>
            <a:r>
              <a:rPr lang="en-US" b="1">
                <a:latin typeface="Garamond"/>
              </a:rPr>
              <a:t>Trading Application</a:t>
            </a:r>
            <a:r>
              <a:rPr lang="en-US">
                <a:latin typeface="Garamond"/>
              </a:rPr>
              <a:t>: Identifies pairs for strategies that capitalize on prices converging over time.</a:t>
            </a:r>
          </a:p>
        </p:txBody>
      </p:sp>
      <p:sp>
        <p:nvSpPr>
          <p:cNvPr id="4" name="Slide Number Placeholder 3">
            <a:extLst>
              <a:ext uri="{FF2B5EF4-FFF2-40B4-BE49-F238E27FC236}">
                <a16:creationId xmlns:a16="http://schemas.microsoft.com/office/drawing/2014/main" id="{A0BD7BE3-4FB5-CFC9-C3E8-06DC21B77982}"/>
              </a:ext>
            </a:extLst>
          </p:cNvPr>
          <p:cNvSpPr>
            <a:spLocks noGrp="1"/>
          </p:cNvSpPr>
          <p:nvPr>
            <p:ph type="sldNum" sz="quarter" idx="12"/>
          </p:nvPr>
        </p:nvSpPr>
        <p:spPr/>
        <p:txBody>
          <a:bodyPr/>
          <a:lstStyle/>
          <a:p>
            <a:fld id="{9F43C4E9-BDA3-4698-B38D-9773A447E62B}" type="slidenum">
              <a:rPr lang="en-US" smtClean="0"/>
              <a:t>12</a:t>
            </a:fld>
            <a:endParaRPr lang="en-US"/>
          </a:p>
        </p:txBody>
      </p:sp>
    </p:spTree>
    <p:extLst>
      <p:ext uri="{BB962C8B-B14F-4D97-AF65-F5344CB8AC3E}">
        <p14:creationId xmlns:p14="http://schemas.microsoft.com/office/powerpoint/2010/main" val="2815258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8B587-CC35-874B-55D0-C0AE077FB576}"/>
              </a:ext>
            </a:extLst>
          </p:cNvPr>
          <p:cNvSpPr>
            <a:spLocks noGrp="1"/>
          </p:cNvSpPr>
          <p:nvPr>
            <p:ph type="title"/>
          </p:nvPr>
        </p:nvSpPr>
        <p:spPr/>
        <p:txBody>
          <a:bodyPr/>
          <a:lstStyle/>
          <a:p>
            <a:r>
              <a:rPr lang="en-US">
                <a:latin typeface="Garamond"/>
              </a:rPr>
              <a:t>Pairs Selection Process: Ranking by Aggregate Volatility</a:t>
            </a:r>
            <a:endParaRPr lang="en-US"/>
          </a:p>
        </p:txBody>
      </p:sp>
      <p:sp>
        <p:nvSpPr>
          <p:cNvPr id="5" name="TextBox 4">
            <a:extLst>
              <a:ext uri="{FF2B5EF4-FFF2-40B4-BE49-F238E27FC236}">
                <a16:creationId xmlns:a16="http://schemas.microsoft.com/office/drawing/2014/main" id="{B8A93A07-D5E2-487D-0721-CDF7123FB928}"/>
              </a:ext>
            </a:extLst>
          </p:cNvPr>
          <p:cNvSpPr txBox="1"/>
          <p:nvPr/>
        </p:nvSpPr>
        <p:spPr>
          <a:xfrm>
            <a:off x="243757" y="1289638"/>
            <a:ext cx="4544599" cy="4247317"/>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3000">
                <a:latin typeface="Garamond" panose="02020404030301010803" pitchFamily="18" charset="0"/>
                <a:ea typeface="+mn-lt"/>
                <a:cs typeface="+mn-lt"/>
              </a:rPr>
              <a:t>NXPI - MCHP: 0.022131</a:t>
            </a:r>
            <a:endParaRPr lang="en-US" sz="3000">
              <a:latin typeface="Garamond" panose="02020404030301010803" pitchFamily="18" charset="0"/>
              <a:cs typeface="Calibri"/>
            </a:endParaRPr>
          </a:p>
          <a:p>
            <a:pPr marL="342900" indent="-342900">
              <a:buAutoNum type="arabicPeriod"/>
            </a:pPr>
            <a:endParaRPr lang="en-US" sz="3000">
              <a:latin typeface="Garamond" panose="02020404030301010803" pitchFamily="18" charset="0"/>
              <a:ea typeface="+mn-lt"/>
              <a:cs typeface="+mn-lt"/>
            </a:endParaRPr>
          </a:p>
          <a:p>
            <a:pPr marL="342900" indent="-342900">
              <a:buAutoNum type="arabicPeriod"/>
            </a:pPr>
            <a:r>
              <a:rPr lang="en-US" sz="3000">
                <a:latin typeface="Garamond" panose="02020404030301010803" pitchFamily="18" charset="0"/>
                <a:ea typeface="+mn-lt"/>
                <a:cs typeface="+mn-lt"/>
              </a:rPr>
              <a:t>KLAC - AMAT: 0.019921</a:t>
            </a:r>
            <a:endParaRPr lang="en-US" sz="3000">
              <a:latin typeface="Garamond" panose="02020404030301010803" pitchFamily="18" charset="0"/>
              <a:cs typeface="Calibri" panose="020F0502020204030204"/>
            </a:endParaRPr>
          </a:p>
          <a:p>
            <a:pPr marL="342900" indent="-342900">
              <a:buAutoNum type="arabicPeriod"/>
            </a:pPr>
            <a:endParaRPr lang="en-US" sz="3000">
              <a:latin typeface="Garamond" panose="02020404030301010803" pitchFamily="18" charset="0"/>
              <a:ea typeface="+mn-lt"/>
              <a:cs typeface="+mn-lt"/>
            </a:endParaRPr>
          </a:p>
          <a:p>
            <a:pPr marL="342900" indent="-342900">
              <a:buAutoNum type="arabicPeriod"/>
            </a:pPr>
            <a:r>
              <a:rPr lang="en-US" sz="3000">
                <a:latin typeface="Garamond" panose="02020404030301010803" pitchFamily="18" charset="0"/>
                <a:ea typeface="+mn-lt"/>
                <a:cs typeface="+mn-lt"/>
              </a:rPr>
              <a:t>KEY - CFG: 0.019349</a:t>
            </a:r>
            <a:endParaRPr lang="en-US" sz="3000">
              <a:latin typeface="Garamond" panose="02020404030301010803" pitchFamily="18" charset="0"/>
              <a:cs typeface="Calibri" panose="020F0502020204030204"/>
            </a:endParaRPr>
          </a:p>
          <a:p>
            <a:pPr marL="342900" indent="-342900">
              <a:buAutoNum type="arabicPeriod"/>
            </a:pPr>
            <a:endParaRPr lang="en-US" sz="3000">
              <a:latin typeface="Garamond" panose="02020404030301010803" pitchFamily="18" charset="0"/>
              <a:ea typeface="+mn-lt"/>
              <a:cs typeface="+mn-lt"/>
            </a:endParaRPr>
          </a:p>
          <a:p>
            <a:pPr marL="342900" indent="-342900">
              <a:buAutoNum type="arabicPeriod"/>
            </a:pPr>
            <a:r>
              <a:rPr lang="en-US" sz="3000">
                <a:latin typeface="Garamond" panose="02020404030301010803" pitchFamily="18" charset="0"/>
                <a:ea typeface="+mn-lt"/>
                <a:cs typeface="+mn-lt"/>
              </a:rPr>
              <a:t>VLO - PSX: 0.015638</a:t>
            </a:r>
            <a:endParaRPr lang="en-US" sz="3000">
              <a:latin typeface="Garamond" panose="02020404030301010803" pitchFamily="18" charset="0"/>
              <a:cs typeface="Calibri" panose="020F0502020204030204"/>
            </a:endParaRPr>
          </a:p>
          <a:p>
            <a:pPr marL="342900" indent="-342900">
              <a:buAutoNum type="arabicPeriod"/>
            </a:pPr>
            <a:endParaRPr lang="en-US" sz="3000">
              <a:latin typeface="Garamond" panose="02020404030301010803" pitchFamily="18" charset="0"/>
              <a:ea typeface="+mn-lt"/>
              <a:cs typeface="+mn-lt"/>
            </a:endParaRPr>
          </a:p>
          <a:p>
            <a:pPr marL="342900" indent="-342900">
              <a:buAutoNum type="arabicPeriod"/>
            </a:pPr>
            <a:r>
              <a:rPr lang="en-US" sz="3000">
                <a:latin typeface="Garamond" panose="02020404030301010803" pitchFamily="18" charset="0"/>
                <a:ea typeface="+mn-lt"/>
                <a:cs typeface="+mn-lt"/>
              </a:rPr>
              <a:t>FRT - REG: 0.012392</a:t>
            </a:r>
            <a:endParaRPr lang="en-US" sz="3000">
              <a:latin typeface="Garamond" panose="02020404030301010803" pitchFamily="18" charset="0"/>
              <a:cs typeface="Calibri" panose="020F0502020204030204"/>
            </a:endParaRPr>
          </a:p>
        </p:txBody>
      </p:sp>
      <p:sp>
        <p:nvSpPr>
          <p:cNvPr id="3" name="TextBox 2">
            <a:extLst>
              <a:ext uri="{FF2B5EF4-FFF2-40B4-BE49-F238E27FC236}">
                <a16:creationId xmlns:a16="http://schemas.microsoft.com/office/drawing/2014/main" id="{DFBA4409-90F9-3320-1D40-1C30C6A1368F}"/>
              </a:ext>
            </a:extLst>
          </p:cNvPr>
          <p:cNvSpPr txBox="1"/>
          <p:nvPr/>
        </p:nvSpPr>
        <p:spPr>
          <a:xfrm>
            <a:off x="4901095" y="1288166"/>
            <a:ext cx="7072132" cy="4524315"/>
          </a:xfrm>
          <a:prstGeom prst="rect">
            <a:avLst/>
          </a:prstGeom>
          <a:noFill/>
        </p:spPr>
        <p:txBody>
          <a:bodyPr wrap="square" lIns="91440" tIns="45720" rIns="91440" bIns="45720" rtlCol="0" anchor="t">
            <a:spAutoFit/>
          </a:bodyPr>
          <a:lstStyle/>
          <a:p>
            <a:pPr algn="ctr"/>
            <a:r>
              <a:rPr lang="en-US" sz="2600">
                <a:latin typeface="Garamond"/>
              </a:rPr>
              <a:t>Volatility Ratings in Pairs Trading</a:t>
            </a:r>
            <a:r>
              <a:rPr lang="en-US" sz="2400">
                <a:latin typeface="Garamond"/>
              </a:rPr>
              <a:t>:</a:t>
            </a:r>
            <a:endParaRPr lang="en-US"/>
          </a:p>
          <a:p>
            <a:endParaRPr lang="en-US" sz="2400">
              <a:latin typeface="Garamond" panose="02020404030301010803" pitchFamily="18" charset="0"/>
            </a:endParaRPr>
          </a:p>
          <a:p>
            <a:pPr algn="ctr"/>
            <a:r>
              <a:rPr lang="en-US" sz="2600" b="1">
                <a:latin typeface="Garamond"/>
                <a:ea typeface="+mn-lt"/>
                <a:cs typeface="+mn-lt"/>
              </a:rPr>
              <a:t>Low</a:t>
            </a:r>
            <a:r>
              <a:rPr lang="en-US" sz="2600">
                <a:latin typeface="Garamond"/>
                <a:ea typeface="+mn-lt"/>
                <a:cs typeface="+mn-lt"/>
              </a:rPr>
              <a:t>: </a:t>
            </a:r>
            <a:r>
              <a:rPr lang="en-US" sz="2600">
                <a:solidFill>
                  <a:schemeClr val="accent6">
                    <a:lumMod val="75000"/>
                  </a:schemeClr>
                </a:solidFill>
                <a:latin typeface="Garamond"/>
                <a:ea typeface="+mn-lt"/>
                <a:cs typeface="+mn-lt"/>
              </a:rPr>
              <a:t>val &lt; 0.015</a:t>
            </a:r>
          </a:p>
          <a:p>
            <a:pPr algn="ctr"/>
            <a:r>
              <a:rPr lang="en-US" sz="2600" b="1">
                <a:latin typeface="Garamond"/>
                <a:ea typeface="+mn-lt"/>
                <a:cs typeface="+mn-lt"/>
              </a:rPr>
              <a:t>Moderate</a:t>
            </a:r>
            <a:r>
              <a:rPr lang="en-US" sz="2600">
                <a:latin typeface="Garamond"/>
                <a:ea typeface="+mn-lt"/>
                <a:cs typeface="+mn-lt"/>
              </a:rPr>
              <a:t>:</a:t>
            </a:r>
            <a:r>
              <a:rPr lang="en-US" sz="2600" b="1">
                <a:latin typeface="Garamond"/>
                <a:ea typeface="+mn-lt"/>
                <a:cs typeface="+mn-lt"/>
              </a:rPr>
              <a:t> </a:t>
            </a:r>
            <a:r>
              <a:rPr lang="en-US" sz="2600">
                <a:latin typeface="Garamond"/>
                <a:ea typeface="+mn-lt"/>
                <a:cs typeface="+mn-lt"/>
              </a:rPr>
              <a:t>0.015&lt; val &lt;0.020</a:t>
            </a:r>
          </a:p>
          <a:p>
            <a:pPr algn="ctr"/>
            <a:r>
              <a:rPr lang="en-US" sz="2600" b="1">
                <a:latin typeface="Garamond"/>
                <a:ea typeface="+mn-lt"/>
                <a:cs typeface="+mn-lt"/>
              </a:rPr>
              <a:t>High: </a:t>
            </a:r>
            <a:r>
              <a:rPr lang="en-US" sz="2600">
                <a:solidFill>
                  <a:srgbClr val="FF0000"/>
                </a:solidFill>
                <a:latin typeface="Garamond"/>
                <a:ea typeface="+mn-lt"/>
                <a:cs typeface="+mn-lt"/>
              </a:rPr>
              <a:t>val &gt; 0.020</a:t>
            </a:r>
            <a:endParaRPr lang="en-US">
              <a:latin typeface="Garamond"/>
            </a:endParaRPr>
          </a:p>
          <a:p>
            <a:endParaRPr lang="en-US" sz="2400">
              <a:latin typeface="Garamond" panose="02020404030301010803" pitchFamily="18" charset="0"/>
            </a:endParaRPr>
          </a:p>
          <a:p>
            <a:pPr algn="ctr"/>
            <a:r>
              <a:rPr lang="en-US" sz="2400">
                <a:latin typeface="Garamond"/>
              </a:rPr>
              <a:t>Values reflects how much the prices of two correlated assets fluctuate.</a:t>
            </a:r>
          </a:p>
          <a:p>
            <a:pPr algn="ctr"/>
            <a:endParaRPr lang="en-US" sz="2400">
              <a:latin typeface="Garamond"/>
            </a:endParaRPr>
          </a:p>
          <a:p>
            <a:r>
              <a:rPr lang="en-US" sz="2000">
                <a:latin typeface="Garamond"/>
              </a:rPr>
              <a:t>Higher agg. volatility               greater risk and potential profit; </a:t>
            </a:r>
            <a:endParaRPr lang="en-US" sz="2000">
              <a:latin typeface="Garamond" panose="02020404030301010803" pitchFamily="18" charset="0"/>
            </a:endParaRPr>
          </a:p>
          <a:p>
            <a:r>
              <a:rPr lang="en-US" sz="2000">
                <a:latin typeface="Garamond"/>
              </a:rPr>
              <a:t>Lower agg. volatility                stability but lesser gains.</a:t>
            </a:r>
          </a:p>
          <a:p>
            <a:endParaRPr lang="en-US" sz="2400">
              <a:latin typeface="Garamond"/>
            </a:endParaRPr>
          </a:p>
        </p:txBody>
      </p:sp>
      <p:cxnSp>
        <p:nvCxnSpPr>
          <p:cNvPr id="4" name="Straight Arrow Connector 3">
            <a:extLst>
              <a:ext uri="{FF2B5EF4-FFF2-40B4-BE49-F238E27FC236}">
                <a16:creationId xmlns:a16="http://schemas.microsoft.com/office/drawing/2014/main" id="{0D5CE039-B5C6-12F5-97C8-C023BE243BB6}"/>
              </a:ext>
            </a:extLst>
          </p:cNvPr>
          <p:cNvCxnSpPr/>
          <p:nvPr/>
        </p:nvCxnSpPr>
        <p:spPr>
          <a:xfrm>
            <a:off x="7116886" y="4907856"/>
            <a:ext cx="7245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D5AC0CF2-73BB-15D9-BCDF-A69B0CB459AC}"/>
              </a:ext>
            </a:extLst>
          </p:cNvPr>
          <p:cNvCxnSpPr>
            <a:cxnSpLocks/>
          </p:cNvCxnSpPr>
          <p:nvPr/>
        </p:nvCxnSpPr>
        <p:spPr>
          <a:xfrm>
            <a:off x="7116885" y="5199993"/>
            <a:ext cx="7245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1106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29699-7D71-0BB8-008D-90E607AF5F94}"/>
              </a:ext>
            </a:extLst>
          </p:cNvPr>
          <p:cNvSpPr>
            <a:spLocks noGrp="1"/>
          </p:cNvSpPr>
          <p:nvPr>
            <p:ph type="title"/>
          </p:nvPr>
        </p:nvSpPr>
        <p:spPr/>
        <p:txBody>
          <a:bodyPr/>
          <a:lstStyle/>
          <a:p>
            <a:r>
              <a:rPr lang="en-US">
                <a:latin typeface="Garamond"/>
              </a:rPr>
              <a:t>Introducing Our Pairs</a:t>
            </a:r>
            <a:endParaRPr lang="en-US"/>
          </a:p>
        </p:txBody>
      </p:sp>
      <p:sp>
        <p:nvSpPr>
          <p:cNvPr id="4" name="Slide Number Placeholder 3">
            <a:extLst>
              <a:ext uri="{FF2B5EF4-FFF2-40B4-BE49-F238E27FC236}">
                <a16:creationId xmlns:a16="http://schemas.microsoft.com/office/drawing/2014/main" id="{DE982792-CF61-D87A-56FB-95839AD56FBA}"/>
              </a:ext>
            </a:extLst>
          </p:cNvPr>
          <p:cNvSpPr>
            <a:spLocks noGrp="1"/>
          </p:cNvSpPr>
          <p:nvPr>
            <p:ph type="sldNum" sz="quarter" idx="12"/>
          </p:nvPr>
        </p:nvSpPr>
        <p:spPr/>
        <p:txBody>
          <a:bodyPr/>
          <a:lstStyle/>
          <a:p>
            <a:fld id="{9F43C4E9-BDA3-4698-B38D-9773A447E62B}" type="slidenum">
              <a:rPr lang="en-US" smtClean="0"/>
              <a:t>14</a:t>
            </a:fld>
            <a:endParaRPr lang="en-US"/>
          </a:p>
        </p:txBody>
      </p:sp>
      <p:sp>
        <p:nvSpPr>
          <p:cNvPr id="9" name="TextBox 8">
            <a:extLst>
              <a:ext uri="{FF2B5EF4-FFF2-40B4-BE49-F238E27FC236}">
                <a16:creationId xmlns:a16="http://schemas.microsoft.com/office/drawing/2014/main" id="{67522FD1-1E4B-8B43-E4E9-5D75C1458470}"/>
              </a:ext>
            </a:extLst>
          </p:cNvPr>
          <p:cNvSpPr txBox="1"/>
          <p:nvPr/>
        </p:nvSpPr>
        <p:spPr>
          <a:xfrm>
            <a:off x="351367" y="1176097"/>
            <a:ext cx="3784439" cy="3693319"/>
          </a:xfrm>
          <a:prstGeom prst="rect">
            <a:avLst/>
          </a:prstGeom>
          <a:noFill/>
        </p:spPr>
        <p:txBody>
          <a:bodyPr wrap="square" lIns="91440" tIns="45720" rIns="91440" bIns="45720" rtlCol="0" anchor="t">
            <a:spAutoFit/>
          </a:bodyPr>
          <a:lstStyle/>
          <a:p>
            <a:r>
              <a:rPr lang="en-US" sz="2600" b="1">
                <a:latin typeface="Garamond"/>
              </a:rPr>
              <a:t>Tickers: FRT – REG</a:t>
            </a:r>
          </a:p>
          <a:p>
            <a:endParaRPr lang="en-US" sz="2600">
              <a:latin typeface="Garamond" panose="02020404030301010803" pitchFamily="18" charset="0"/>
            </a:endParaRPr>
          </a:p>
          <a:p>
            <a:r>
              <a:rPr lang="en-US" sz="2600" b="1">
                <a:latin typeface="Garamond"/>
              </a:rPr>
              <a:t>Federal Realty Investment Trust (FRT)</a:t>
            </a:r>
          </a:p>
          <a:p>
            <a:pPr marL="457200" indent="-457200">
              <a:buFont typeface="Arial" panose="020B0604020202020204" pitchFamily="34" charset="0"/>
              <a:buChar char="•"/>
            </a:pPr>
            <a:r>
              <a:rPr lang="en-US" sz="2400" b="1">
                <a:latin typeface="Garamond"/>
              </a:rPr>
              <a:t>Industry</a:t>
            </a:r>
            <a:r>
              <a:rPr lang="en-US" sz="2400">
                <a:latin typeface="Garamond"/>
              </a:rPr>
              <a:t>: Real Estate</a:t>
            </a:r>
          </a:p>
          <a:p>
            <a:endParaRPr lang="en-US" sz="2600">
              <a:latin typeface="Garamond" panose="02020404030301010803" pitchFamily="18" charset="0"/>
            </a:endParaRPr>
          </a:p>
          <a:p>
            <a:r>
              <a:rPr lang="en-US" sz="2600" b="1">
                <a:latin typeface="Garamond"/>
              </a:rPr>
              <a:t>Regency Centers Corporation (REG)</a:t>
            </a:r>
          </a:p>
          <a:p>
            <a:pPr marL="457200" indent="-457200">
              <a:buFont typeface="Arial" panose="020B0604020202020204" pitchFamily="34" charset="0"/>
              <a:buChar char="•"/>
            </a:pPr>
            <a:r>
              <a:rPr lang="en-US" sz="2400" b="1">
                <a:latin typeface="Garamond"/>
              </a:rPr>
              <a:t>Industry</a:t>
            </a:r>
            <a:r>
              <a:rPr lang="en-US" sz="2400">
                <a:latin typeface="Garamond"/>
              </a:rPr>
              <a:t>: Real Estate</a:t>
            </a:r>
          </a:p>
        </p:txBody>
      </p:sp>
      <p:pic>
        <p:nvPicPr>
          <p:cNvPr id="1026" name="Picture 2">
            <a:extLst>
              <a:ext uri="{FF2B5EF4-FFF2-40B4-BE49-F238E27FC236}">
                <a16:creationId xmlns:a16="http://schemas.microsoft.com/office/drawing/2014/main" id="{A5C10B9D-8C55-E03C-D160-BB4C7F31EA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702" y="821752"/>
            <a:ext cx="7848298" cy="52144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black background with orange and yellow letters&#10;&#10;Description automatically generated">
            <a:extLst>
              <a:ext uri="{FF2B5EF4-FFF2-40B4-BE49-F238E27FC236}">
                <a16:creationId xmlns:a16="http://schemas.microsoft.com/office/drawing/2014/main" id="{FA2C4213-6E9E-A258-ED1A-5B63F0819E42}"/>
              </a:ext>
            </a:extLst>
          </p:cNvPr>
          <p:cNvPicPr>
            <a:picLocks noChangeAspect="1"/>
          </p:cNvPicPr>
          <p:nvPr/>
        </p:nvPicPr>
        <p:blipFill>
          <a:blip r:embed="rId3"/>
          <a:stretch>
            <a:fillRect/>
          </a:stretch>
        </p:blipFill>
        <p:spPr>
          <a:xfrm>
            <a:off x="135427" y="5216555"/>
            <a:ext cx="1523024" cy="675826"/>
          </a:xfrm>
          <a:prstGeom prst="rect">
            <a:avLst/>
          </a:prstGeom>
        </p:spPr>
      </p:pic>
      <p:pic>
        <p:nvPicPr>
          <p:cNvPr id="8" name="Picture 7" descr="A logo on a black background&#10;&#10;Description automatically generated">
            <a:extLst>
              <a:ext uri="{FF2B5EF4-FFF2-40B4-BE49-F238E27FC236}">
                <a16:creationId xmlns:a16="http://schemas.microsoft.com/office/drawing/2014/main" id="{EAC265C0-39A1-2BC9-37E7-0E9AFE9D94DD}"/>
              </a:ext>
            </a:extLst>
          </p:cNvPr>
          <p:cNvPicPr>
            <a:picLocks noChangeAspect="1"/>
          </p:cNvPicPr>
          <p:nvPr/>
        </p:nvPicPr>
        <p:blipFill>
          <a:blip r:embed="rId4"/>
          <a:stretch>
            <a:fillRect/>
          </a:stretch>
        </p:blipFill>
        <p:spPr>
          <a:xfrm>
            <a:off x="1845635" y="4511895"/>
            <a:ext cx="2395748" cy="2079180"/>
          </a:xfrm>
          <a:prstGeom prst="rect">
            <a:avLst/>
          </a:prstGeom>
        </p:spPr>
      </p:pic>
    </p:spTree>
    <p:extLst>
      <p:ext uri="{BB962C8B-B14F-4D97-AF65-F5344CB8AC3E}">
        <p14:creationId xmlns:p14="http://schemas.microsoft.com/office/powerpoint/2010/main" val="3820982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29699-7D71-0BB8-008D-90E607AF5F94}"/>
              </a:ext>
            </a:extLst>
          </p:cNvPr>
          <p:cNvSpPr>
            <a:spLocks noGrp="1"/>
          </p:cNvSpPr>
          <p:nvPr>
            <p:ph type="title"/>
          </p:nvPr>
        </p:nvSpPr>
        <p:spPr/>
        <p:txBody>
          <a:bodyPr/>
          <a:lstStyle/>
          <a:p>
            <a:r>
              <a:rPr lang="en-US">
                <a:latin typeface="Garamond"/>
              </a:rPr>
              <a:t>Introducing Our Pairs</a:t>
            </a:r>
            <a:endParaRPr lang="en-US"/>
          </a:p>
        </p:txBody>
      </p:sp>
      <p:sp>
        <p:nvSpPr>
          <p:cNvPr id="4" name="Slide Number Placeholder 3">
            <a:extLst>
              <a:ext uri="{FF2B5EF4-FFF2-40B4-BE49-F238E27FC236}">
                <a16:creationId xmlns:a16="http://schemas.microsoft.com/office/drawing/2014/main" id="{DE982792-CF61-D87A-56FB-95839AD56FBA}"/>
              </a:ext>
            </a:extLst>
          </p:cNvPr>
          <p:cNvSpPr>
            <a:spLocks noGrp="1"/>
          </p:cNvSpPr>
          <p:nvPr>
            <p:ph type="sldNum" sz="quarter" idx="12"/>
          </p:nvPr>
        </p:nvSpPr>
        <p:spPr/>
        <p:txBody>
          <a:bodyPr/>
          <a:lstStyle/>
          <a:p>
            <a:fld id="{9F43C4E9-BDA3-4698-B38D-9773A447E62B}" type="slidenum">
              <a:rPr lang="en-US" smtClean="0"/>
              <a:t>15</a:t>
            </a:fld>
            <a:endParaRPr lang="en-US"/>
          </a:p>
        </p:txBody>
      </p:sp>
      <p:sp>
        <p:nvSpPr>
          <p:cNvPr id="9" name="TextBox 8">
            <a:extLst>
              <a:ext uri="{FF2B5EF4-FFF2-40B4-BE49-F238E27FC236}">
                <a16:creationId xmlns:a16="http://schemas.microsoft.com/office/drawing/2014/main" id="{67522FD1-1E4B-8B43-E4E9-5D75C1458470}"/>
              </a:ext>
            </a:extLst>
          </p:cNvPr>
          <p:cNvSpPr txBox="1"/>
          <p:nvPr/>
        </p:nvSpPr>
        <p:spPr>
          <a:xfrm>
            <a:off x="245721" y="1272651"/>
            <a:ext cx="3982876" cy="3939540"/>
          </a:xfrm>
          <a:prstGeom prst="rect">
            <a:avLst/>
          </a:prstGeom>
          <a:noFill/>
        </p:spPr>
        <p:txBody>
          <a:bodyPr wrap="square" lIns="91440" tIns="45720" rIns="91440" bIns="45720" rtlCol="0" anchor="t">
            <a:spAutoFit/>
          </a:bodyPr>
          <a:lstStyle/>
          <a:p>
            <a:r>
              <a:rPr lang="en-US" sz="2600" b="1">
                <a:latin typeface="Garamond"/>
              </a:rPr>
              <a:t>Tickers: KLAC – AMAT</a:t>
            </a:r>
          </a:p>
          <a:p>
            <a:endParaRPr lang="en-US" sz="2600" b="1">
              <a:latin typeface="Garamond" panose="02020404030301010803" pitchFamily="18" charset="0"/>
            </a:endParaRPr>
          </a:p>
          <a:p>
            <a:r>
              <a:rPr lang="en-US" sz="2600" b="1">
                <a:latin typeface="Garamond"/>
              </a:rPr>
              <a:t>KLA Corporation (KLAC)</a:t>
            </a:r>
          </a:p>
          <a:p>
            <a:pPr marL="457200" indent="-457200">
              <a:buFont typeface="Arial" panose="020B0604020202020204" pitchFamily="34" charset="0"/>
              <a:buChar char="•"/>
            </a:pPr>
            <a:r>
              <a:rPr lang="en-US" sz="2400" b="1">
                <a:latin typeface="Garamond"/>
              </a:rPr>
              <a:t>Industry</a:t>
            </a:r>
            <a:r>
              <a:rPr lang="en-US" sz="2400">
                <a:latin typeface="Garamond"/>
              </a:rPr>
              <a:t>: Semiconductor Equipment &amp; Materials</a:t>
            </a:r>
          </a:p>
          <a:p>
            <a:pPr marL="457200" indent="-457200">
              <a:buFont typeface="Arial" panose="020B0604020202020204" pitchFamily="34" charset="0"/>
              <a:buChar char="•"/>
            </a:pPr>
            <a:endParaRPr lang="en-US" sz="2400">
              <a:latin typeface="Garamond"/>
            </a:endParaRPr>
          </a:p>
          <a:p>
            <a:r>
              <a:rPr lang="en-US" sz="2600" b="1">
                <a:latin typeface="Garamond"/>
              </a:rPr>
              <a:t>Applied Materials, Inc. (AMAT)</a:t>
            </a:r>
          </a:p>
          <a:p>
            <a:pPr marL="457200" indent="-457200">
              <a:buFont typeface="Arial" panose="020B0604020202020204" pitchFamily="34" charset="0"/>
              <a:buChar char="•"/>
            </a:pPr>
            <a:r>
              <a:rPr lang="en-US" sz="2400" b="1">
                <a:latin typeface="Garamond"/>
              </a:rPr>
              <a:t>Industry</a:t>
            </a:r>
            <a:r>
              <a:rPr lang="en-US" sz="2400">
                <a:latin typeface="Garamond"/>
              </a:rPr>
              <a:t>: Semiconductor Equipment &amp; Materials</a:t>
            </a:r>
          </a:p>
        </p:txBody>
      </p:sp>
      <p:pic>
        <p:nvPicPr>
          <p:cNvPr id="2050" name="Picture 2">
            <a:extLst>
              <a:ext uri="{FF2B5EF4-FFF2-40B4-BE49-F238E27FC236}">
                <a16:creationId xmlns:a16="http://schemas.microsoft.com/office/drawing/2014/main" id="{FDD7D1FA-1B27-B759-9503-C1FCCFE705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495" y="825607"/>
            <a:ext cx="7836693" cy="5206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urple arrow with black background&#10;&#10;Description automatically generated">
            <a:extLst>
              <a:ext uri="{FF2B5EF4-FFF2-40B4-BE49-F238E27FC236}">
                <a16:creationId xmlns:a16="http://schemas.microsoft.com/office/drawing/2014/main" id="{9C4E40B1-48FD-516B-54E4-F5597D2D4602}"/>
              </a:ext>
            </a:extLst>
          </p:cNvPr>
          <p:cNvPicPr>
            <a:picLocks noChangeAspect="1"/>
          </p:cNvPicPr>
          <p:nvPr/>
        </p:nvPicPr>
        <p:blipFill>
          <a:blip r:embed="rId3"/>
          <a:stretch>
            <a:fillRect/>
          </a:stretch>
        </p:blipFill>
        <p:spPr>
          <a:xfrm>
            <a:off x="249554" y="5473870"/>
            <a:ext cx="1358517" cy="316060"/>
          </a:xfrm>
          <a:prstGeom prst="rect">
            <a:avLst/>
          </a:prstGeom>
        </p:spPr>
      </p:pic>
      <p:pic>
        <p:nvPicPr>
          <p:cNvPr id="8" name="Picture 7" descr="A close-up of a logo&#10;&#10;Description automatically generated">
            <a:extLst>
              <a:ext uri="{FF2B5EF4-FFF2-40B4-BE49-F238E27FC236}">
                <a16:creationId xmlns:a16="http://schemas.microsoft.com/office/drawing/2014/main" id="{BE9E2F7C-3B23-1B2E-58B1-B7FF23E32085}"/>
              </a:ext>
            </a:extLst>
          </p:cNvPr>
          <p:cNvPicPr>
            <a:picLocks noChangeAspect="1"/>
          </p:cNvPicPr>
          <p:nvPr/>
        </p:nvPicPr>
        <p:blipFill>
          <a:blip r:embed="rId4"/>
          <a:stretch>
            <a:fillRect/>
          </a:stretch>
        </p:blipFill>
        <p:spPr>
          <a:xfrm>
            <a:off x="2024303" y="5441757"/>
            <a:ext cx="1625986" cy="591128"/>
          </a:xfrm>
          <a:prstGeom prst="rect">
            <a:avLst/>
          </a:prstGeom>
        </p:spPr>
      </p:pic>
    </p:spTree>
    <p:extLst>
      <p:ext uri="{BB962C8B-B14F-4D97-AF65-F5344CB8AC3E}">
        <p14:creationId xmlns:p14="http://schemas.microsoft.com/office/powerpoint/2010/main" val="932678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B990-148E-04E0-2F05-5B4947EF3F22}"/>
              </a:ext>
            </a:extLst>
          </p:cNvPr>
          <p:cNvSpPr>
            <a:spLocks noGrp="1"/>
          </p:cNvSpPr>
          <p:nvPr>
            <p:ph type="title"/>
          </p:nvPr>
        </p:nvSpPr>
        <p:spPr/>
        <p:txBody>
          <a:bodyPr/>
          <a:lstStyle/>
          <a:p>
            <a:r>
              <a:rPr lang="en-US">
                <a:latin typeface="Garamond"/>
              </a:rPr>
              <a:t>Algorithm Flowchart</a:t>
            </a:r>
            <a:endParaRPr lang="en-US"/>
          </a:p>
        </p:txBody>
      </p:sp>
      <p:sp>
        <p:nvSpPr>
          <p:cNvPr id="4" name="Slide Number Placeholder 3">
            <a:extLst>
              <a:ext uri="{FF2B5EF4-FFF2-40B4-BE49-F238E27FC236}">
                <a16:creationId xmlns:a16="http://schemas.microsoft.com/office/drawing/2014/main" id="{EA048A14-4095-C3A1-FC2E-A23249B787BB}"/>
              </a:ext>
            </a:extLst>
          </p:cNvPr>
          <p:cNvSpPr>
            <a:spLocks noGrp="1"/>
          </p:cNvSpPr>
          <p:nvPr>
            <p:ph type="sldNum" sz="quarter" idx="12"/>
          </p:nvPr>
        </p:nvSpPr>
        <p:spPr/>
        <p:txBody>
          <a:bodyPr/>
          <a:lstStyle/>
          <a:p>
            <a:fld id="{9F43C4E9-BDA3-4698-B38D-9773A447E62B}" type="slidenum">
              <a:rPr lang="en-US" smtClean="0"/>
              <a:t>16</a:t>
            </a:fld>
            <a:endParaRPr lang="en-US"/>
          </a:p>
        </p:txBody>
      </p:sp>
      <p:graphicFrame>
        <p:nvGraphicFramePr>
          <p:cNvPr id="5" name="Diagram 4">
            <a:extLst>
              <a:ext uri="{FF2B5EF4-FFF2-40B4-BE49-F238E27FC236}">
                <a16:creationId xmlns:a16="http://schemas.microsoft.com/office/drawing/2014/main" id="{9D33B4EE-CE3C-4EAE-AC13-56DF39967774}"/>
              </a:ext>
            </a:extLst>
          </p:cNvPr>
          <p:cNvGraphicFramePr/>
          <p:nvPr>
            <p:extLst>
              <p:ext uri="{D42A27DB-BD31-4B8C-83A1-F6EECF244321}">
                <p14:modId xmlns:p14="http://schemas.microsoft.com/office/powerpoint/2010/main" val="2568272999"/>
              </p:ext>
            </p:extLst>
          </p:nvPr>
        </p:nvGraphicFramePr>
        <p:xfrm>
          <a:off x="3047999" y="1712626"/>
          <a:ext cx="8681801" cy="55063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3" name="Diagram 52">
            <a:extLst>
              <a:ext uri="{FF2B5EF4-FFF2-40B4-BE49-F238E27FC236}">
                <a16:creationId xmlns:a16="http://schemas.microsoft.com/office/drawing/2014/main" id="{0D823CE7-649C-6AC1-AC49-98448839AD6F}"/>
              </a:ext>
            </a:extLst>
          </p:cNvPr>
          <p:cNvGraphicFramePr/>
          <p:nvPr>
            <p:extLst>
              <p:ext uri="{D42A27DB-BD31-4B8C-83A1-F6EECF244321}">
                <p14:modId xmlns:p14="http://schemas.microsoft.com/office/powerpoint/2010/main" val="438092944"/>
              </p:ext>
            </p:extLst>
          </p:nvPr>
        </p:nvGraphicFramePr>
        <p:xfrm>
          <a:off x="4016116" y="1249"/>
          <a:ext cx="7338934" cy="3657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98" name="Straight Arrow Connector 697">
            <a:extLst>
              <a:ext uri="{FF2B5EF4-FFF2-40B4-BE49-F238E27FC236}">
                <a16:creationId xmlns:a16="http://schemas.microsoft.com/office/drawing/2014/main" id="{A4801A8D-5899-5089-9384-3F069CF03C85}"/>
              </a:ext>
            </a:extLst>
          </p:cNvPr>
          <p:cNvCxnSpPr/>
          <p:nvPr/>
        </p:nvCxnSpPr>
        <p:spPr>
          <a:xfrm flipH="1">
            <a:off x="6233409" y="2410917"/>
            <a:ext cx="4209738" cy="649574"/>
          </a:xfrm>
          <a:prstGeom prst="straightConnector1">
            <a:avLst/>
          </a:prstGeom>
          <a:ln>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749" name="Left Brace 748">
            <a:extLst>
              <a:ext uri="{FF2B5EF4-FFF2-40B4-BE49-F238E27FC236}">
                <a16:creationId xmlns:a16="http://schemas.microsoft.com/office/drawing/2014/main" id="{07ECA650-F201-A960-83AC-42D4EBAE1771}"/>
              </a:ext>
            </a:extLst>
          </p:cNvPr>
          <p:cNvSpPr/>
          <p:nvPr/>
        </p:nvSpPr>
        <p:spPr>
          <a:xfrm>
            <a:off x="2335965" y="1286656"/>
            <a:ext cx="470939" cy="4490801"/>
          </a:xfrm>
          <a:prstGeom prst="leftBrace">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0" name="TextBox 749">
            <a:extLst>
              <a:ext uri="{FF2B5EF4-FFF2-40B4-BE49-F238E27FC236}">
                <a16:creationId xmlns:a16="http://schemas.microsoft.com/office/drawing/2014/main" id="{B3582D36-1E50-8BEE-A25F-028BF0C88A14}"/>
              </a:ext>
            </a:extLst>
          </p:cNvPr>
          <p:cNvSpPr txBox="1"/>
          <p:nvPr/>
        </p:nvSpPr>
        <p:spPr>
          <a:xfrm>
            <a:off x="156148" y="2379688"/>
            <a:ext cx="218106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latin typeface="Garamond"/>
              </a:rPr>
              <a:t>For each pair:</a:t>
            </a:r>
            <a:endParaRPr lang="en-US" b="1">
              <a:ea typeface="Calibri"/>
              <a:cs typeface="Calibri"/>
            </a:endParaRPr>
          </a:p>
          <a:p>
            <a:pPr algn="ctr"/>
            <a:r>
              <a:rPr lang="en-US" sz="2400" b="1">
                <a:latin typeface="Garamond"/>
              </a:rPr>
              <a:t>Execute the function every 3-5 minutes of each trading day</a:t>
            </a:r>
          </a:p>
        </p:txBody>
      </p:sp>
    </p:spTree>
    <p:extLst>
      <p:ext uri="{BB962C8B-B14F-4D97-AF65-F5344CB8AC3E}">
        <p14:creationId xmlns:p14="http://schemas.microsoft.com/office/powerpoint/2010/main" val="1783416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366F6-8736-5F03-9909-04DEA68FFC8D}"/>
              </a:ext>
            </a:extLst>
          </p:cNvPr>
          <p:cNvSpPr>
            <a:spLocks noGrp="1"/>
          </p:cNvSpPr>
          <p:nvPr>
            <p:ph type="title"/>
          </p:nvPr>
        </p:nvSpPr>
        <p:spPr/>
        <p:txBody>
          <a:bodyPr/>
          <a:lstStyle/>
          <a:p>
            <a:r>
              <a:rPr lang="en-US">
                <a:latin typeface="Garamond"/>
              </a:rPr>
              <a:t>Risk Management: Trailing</a:t>
            </a:r>
            <a:r>
              <a:rPr lang="en-US" sz="3600">
                <a:latin typeface="Garamond"/>
              </a:rPr>
              <a:t> Stop Loss</a:t>
            </a:r>
            <a:br>
              <a:rPr lang="en-US" sz="3600">
                <a:latin typeface="Garamond"/>
              </a:rPr>
            </a:br>
            <a:endParaRPr lang="en-US"/>
          </a:p>
        </p:txBody>
      </p:sp>
      <p:sp>
        <p:nvSpPr>
          <p:cNvPr id="4" name="Slide Number Placeholder 3">
            <a:extLst>
              <a:ext uri="{FF2B5EF4-FFF2-40B4-BE49-F238E27FC236}">
                <a16:creationId xmlns:a16="http://schemas.microsoft.com/office/drawing/2014/main" id="{FA1F9408-CFC4-BC9A-D2A6-771E4BCEF3EB}"/>
              </a:ext>
            </a:extLst>
          </p:cNvPr>
          <p:cNvSpPr>
            <a:spLocks noGrp="1"/>
          </p:cNvSpPr>
          <p:nvPr>
            <p:ph type="sldNum" sz="quarter" idx="12"/>
          </p:nvPr>
        </p:nvSpPr>
        <p:spPr/>
        <p:txBody>
          <a:bodyPr/>
          <a:lstStyle/>
          <a:p>
            <a:fld id="{9F43C4E9-BDA3-4698-B38D-9773A447E62B}" type="slidenum">
              <a:rPr lang="en-US" smtClean="0"/>
              <a:t>17</a:t>
            </a:fld>
            <a:endParaRPr lang="en-US"/>
          </a:p>
        </p:txBody>
      </p:sp>
      <p:sp>
        <p:nvSpPr>
          <p:cNvPr id="7" name="TextBox 6">
            <a:extLst>
              <a:ext uri="{FF2B5EF4-FFF2-40B4-BE49-F238E27FC236}">
                <a16:creationId xmlns:a16="http://schemas.microsoft.com/office/drawing/2014/main" id="{35CEF411-0F49-7655-E8A3-AB5566B1D2D1}"/>
              </a:ext>
            </a:extLst>
          </p:cNvPr>
          <p:cNvSpPr txBox="1"/>
          <p:nvPr/>
        </p:nvSpPr>
        <p:spPr>
          <a:xfrm>
            <a:off x="277792" y="1487994"/>
            <a:ext cx="3884271" cy="4093428"/>
          </a:xfrm>
          <a:prstGeom prst="rect">
            <a:avLst/>
          </a:prstGeom>
          <a:noFill/>
        </p:spPr>
        <p:txBody>
          <a:bodyPr wrap="square" lIns="91440" tIns="45720" rIns="91440" bIns="45720" rtlCol="0" anchor="t">
            <a:spAutoFit/>
          </a:bodyPr>
          <a:lstStyle/>
          <a:p>
            <a:r>
              <a:rPr lang="en-US" sz="2600" b="1">
                <a:latin typeface="Garamond"/>
              </a:rPr>
              <a:t>Dynamic Protection</a:t>
            </a:r>
            <a:r>
              <a:rPr lang="en-US" sz="2600">
                <a:latin typeface="Garamond"/>
              </a:rPr>
              <a:t>: Automatically adjusts liquidation orders as prices move, protecting against potential losses.</a:t>
            </a:r>
          </a:p>
          <a:p>
            <a:endParaRPr lang="en-US" sz="2600">
              <a:latin typeface="Garamond"/>
            </a:endParaRPr>
          </a:p>
          <a:p>
            <a:r>
              <a:rPr lang="en-US" sz="2600" b="1">
                <a:latin typeface="Garamond"/>
              </a:rPr>
              <a:t>Preserves Profits</a:t>
            </a:r>
            <a:r>
              <a:rPr lang="en-US" sz="2600">
                <a:latin typeface="Garamond"/>
              </a:rPr>
              <a:t>: It secures gains by selling if prices fall, ensuring capital preservation.</a:t>
            </a:r>
          </a:p>
        </p:txBody>
      </p:sp>
      <p:pic>
        <p:nvPicPr>
          <p:cNvPr id="8" name="Picture 7">
            <a:extLst>
              <a:ext uri="{FF2B5EF4-FFF2-40B4-BE49-F238E27FC236}">
                <a16:creationId xmlns:a16="http://schemas.microsoft.com/office/drawing/2014/main" id="{C0795238-1057-24BD-22AF-FDEEEF602D23}"/>
              </a:ext>
            </a:extLst>
          </p:cNvPr>
          <p:cNvPicPr>
            <a:picLocks noChangeAspect="1"/>
          </p:cNvPicPr>
          <p:nvPr/>
        </p:nvPicPr>
        <p:blipFill>
          <a:blip r:embed="rId3"/>
          <a:stretch>
            <a:fillRect/>
          </a:stretch>
        </p:blipFill>
        <p:spPr>
          <a:xfrm>
            <a:off x="4279515" y="954424"/>
            <a:ext cx="7643090" cy="4730767"/>
          </a:xfrm>
          <a:prstGeom prst="rect">
            <a:avLst/>
          </a:prstGeom>
        </p:spPr>
      </p:pic>
    </p:spTree>
    <p:extLst>
      <p:ext uri="{BB962C8B-B14F-4D97-AF65-F5344CB8AC3E}">
        <p14:creationId xmlns:p14="http://schemas.microsoft.com/office/powerpoint/2010/main" val="3038457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863FC-7457-871A-551A-373C9A392670}"/>
              </a:ext>
            </a:extLst>
          </p:cNvPr>
          <p:cNvSpPr>
            <a:spLocks noGrp="1"/>
          </p:cNvSpPr>
          <p:nvPr>
            <p:ph type="title"/>
          </p:nvPr>
        </p:nvSpPr>
        <p:spPr/>
        <p:txBody>
          <a:bodyPr/>
          <a:lstStyle/>
          <a:p>
            <a:r>
              <a:rPr lang="en-US">
                <a:latin typeface="Garamond"/>
              </a:rPr>
              <a:t>Back-Testing Results (2023 + YTD)</a:t>
            </a:r>
            <a:endParaRPr lang="en-US"/>
          </a:p>
        </p:txBody>
      </p:sp>
      <p:sp>
        <p:nvSpPr>
          <p:cNvPr id="4" name="Slide Number Placeholder 3">
            <a:extLst>
              <a:ext uri="{FF2B5EF4-FFF2-40B4-BE49-F238E27FC236}">
                <a16:creationId xmlns:a16="http://schemas.microsoft.com/office/drawing/2014/main" id="{9324EB50-74AF-A088-E722-08B18D5B5C58}"/>
              </a:ext>
            </a:extLst>
          </p:cNvPr>
          <p:cNvSpPr>
            <a:spLocks noGrp="1"/>
          </p:cNvSpPr>
          <p:nvPr>
            <p:ph type="sldNum" sz="quarter" idx="12"/>
          </p:nvPr>
        </p:nvSpPr>
        <p:spPr/>
        <p:txBody>
          <a:bodyPr/>
          <a:lstStyle/>
          <a:p>
            <a:fld id="{9F43C4E9-BDA3-4698-B38D-9773A447E62B}" type="slidenum">
              <a:rPr lang="en-US" smtClean="0"/>
              <a:t>18</a:t>
            </a:fld>
            <a:endParaRPr lang="en-US"/>
          </a:p>
        </p:txBody>
      </p:sp>
      <p:pic>
        <p:nvPicPr>
          <p:cNvPr id="3" name="Picture 2">
            <a:extLst>
              <a:ext uri="{FF2B5EF4-FFF2-40B4-BE49-F238E27FC236}">
                <a16:creationId xmlns:a16="http://schemas.microsoft.com/office/drawing/2014/main" id="{358D622C-59FF-A52C-C3A3-45046B1772E8}"/>
              </a:ext>
            </a:extLst>
          </p:cNvPr>
          <p:cNvPicPr>
            <a:picLocks noChangeAspect="1"/>
          </p:cNvPicPr>
          <p:nvPr/>
        </p:nvPicPr>
        <p:blipFill>
          <a:blip r:embed="rId2"/>
          <a:stretch>
            <a:fillRect/>
          </a:stretch>
        </p:blipFill>
        <p:spPr>
          <a:xfrm>
            <a:off x="132580" y="1771907"/>
            <a:ext cx="6527742" cy="3311024"/>
          </a:xfrm>
          <a:prstGeom prst="rect">
            <a:avLst/>
          </a:prstGeom>
        </p:spPr>
      </p:pic>
      <p:sp>
        <p:nvSpPr>
          <p:cNvPr id="28" name="TextBox 27">
            <a:extLst>
              <a:ext uri="{FF2B5EF4-FFF2-40B4-BE49-F238E27FC236}">
                <a16:creationId xmlns:a16="http://schemas.microsoft.com/office/drawing/2014/main" id="{C2269E74-3489-4828-149C-8818A0418481}"/>
              </a:ext>
            </a:extLst>
          </p:cNvPr>
          <p:cNvSpPr txBox="1"/>
          <p:nvPr/>
        </p:nvSpPr>
        <p:spPr>
          <a:xfrm>
            <a:off x="6660932" y="1445713"/>
            <a:ext cx="5528439" cy="3970318"/>
          </a:xfrm>
          <a:prstGeom prst="rect">
            <a:avLst/>
          </a:prstGeom>
          <a:solidFill>
            <a:srgbClr val="881C1C"/>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chemeClr val="bg1"/>
                </a:solidFill>
                <a:latin typeface="Garamond"/>
                <a:ea typeface="+mn-lt"/>
                <a:cs typeface="+mn-lt"/>
              </a:rPr>
              <a:t>~70% trading in KLAC-AMAT, </a:t>
            </a:r>
          </a:p>
          <a:p>
            <a:pPr algn="ctr"/>
            <a:r>
              <a:rPr lang="en-US" b="1">
                <a:solidFill>
                  <a:schemeClr val="bg1"/>
                </a:solidFill>
                <a:latin typeface="Garamond"/>
                <a:ea typeface="+mn-lt"/>
                <a:cs typeface="+mn-lt"/>
              </a:rPr>
              <a:t>30% trading in FRT-REG</a:t>
            </a:r>
            <a:r>
              <a:rPr lang="en-US" b="1">
                <a:latin typeface="Garamond"/>
                <a:ea typeface="+mn-lt"/>
                <a:cs typeface="+mn-lt"/>
              </a:rPr>
              <a:t> </a:t>
            </a:r>
            <a:endParaRPr lang="en-US" b="1">
              <a:latin typeface="Garamond"/>
            </a:endParaRPr>
          </a:p>
          <a:p>
            <a:pPr algn="ctr"/>
            <a:endParaRPr lang="en-US" b="1">
              <a:solidFill>
                <a:schemeClr val="bg1"/>
              </a:solidFill>
              <a:latin typeface="Garamond"/>
              <a:ea typeface="+mn-lt"/>
              <a:cs typeface="+mn-lt"/>
            </a:endParaRPr>
          </a:p>
          <a:p>
            <a:pPr algn="ctr"/>
            <a:r>
              <a:rPr lang="en-US" b="1">
                <a:solidFill>
                  <a:schemeClr val="bg1"/>
                </a:solidFill>
                <a:latin typeface="Garamond"/>
                <a:ea typeface="+mn-lt"/>
                <a:cs typeface="+mn-lt"/>
              </a:rPr>
              <a:t>Returns: 109.66% </a:t>
            </a:r>
            <a:endParaRPr lang="en-US" b="1">
              <a:solidFill>
                <a:schemeClr val="bg1"/>
              </a:solidFill>
              <a:latin typeface="Garamond"/>
              <a:ea typeface="+mn-lt"/>
            </a:endParaRPr>
          </a:p>
          <a:p>
            <a:pPr algn="ctr"/>
            <a:endParaRPr lang="en-US" b="1">
              <a:latin typeface="Garamond"/>
            </a:endParaRPr>
          </a:p>
          <a:p>
            <a:pPr algn="ctr"/>
            <a:r>
              <a:rPr lang="en-US" b="1">
                <a:solidFill>
                  <a:schemeClr val="bg1"/>
                </a:solidFill>
                <a:latin typeface="Garamond"/>
                <a:ea typeface="+mn-lt"/>
                <a:cs typeface="+mn-lt"/>
              </a:rPr>
              <a:t>Sharpe Ratio: 1.77 </a:t>
            </a:r>
            <a:endParaRPr lang="en-US" b="1">
              <a:solidFill>
                <a:schemeClr val="bg1"/>
              </a:solidFill>
              <a:latin typeface="Garamond"/>
            </a:endParaRPr>
          </a:p>
          <a:p>
            <a:pPr algn="ctr"/>
            <a:endParaRPr lang="en-US" b="1">
              <a:latin typeface="Garamond"/>
            </a:endParaRPr>
          </a:p>
          <a:p>
            <a:pPr algn="ctr"/>
            <a:r>
              <a:rPr lang="en-US" b="1">
                <a:solidFill>
                  <a:schemeClr val="bg1"/>
                </a:solidFill>
                <a:latin typeface="Garamond"/>
                <a:ea typeface="+mn-lt"/>
                <a:cs typeface="+mn-lt"/>
              </a:rPr>
              <a:t>Compounding Annual Return: 77.6% </a:t>
            </a:r>
          </a:p>
          <a:p>
            <a:pPr algn="ctr"/>
            <a:endParaRPr lang="en-US" b="1">
              <a:latin typeface="Garamond"/>
              <a:cs typeface="Calibri" panose="020F0502020204030204"/>
            </a:endParaRPr>
          </a:p>
          <a:p>
            <a:pPr algn="ctr"/>
            <a:r>
              <a:rPr lang="en-US" b="1">
                <a:solidFill>
                  <a:schemeClr val="bg1"/>
                </a:solidFill>
                <a:latin typeface="Garamond"/>
                <a:ea typeface="+mn-lt"/>
                <a:cs typeface="+mn-lt"/>
              </a:rPr>
              <a:t>Alpha: 0.292 </a:t>
            </a:r>
            <a:endParaRPr lang="en-US" b="1">
              <a:solidFill>
                <a:schemeClr val="bg1"/>
              </a:solidFill>
              <a:latin typeface="Garamond"/>
            </a:endParaRPr>
          </a:p>
          <a:p>
            <a:pPr algn="ctr"/>
            <a:endParaRPr lang="en-US" b="1">
              <a:latin typeface="Garamond"/>
            </a:endParaRPr>
          </a:p>
          <a:p>
            <a:pPr algn="ctr"/>
            <a:r>
              <a:rPr lang="en-US" b="1">
                <a:solidFill>
                  <a:schemeClr val="bg1"/>
                </a:solidFill>
                <a:latin typeface="Garamond"/>
                <a:ea typeface="+mn-lt"/>
                <a:cs typeface="+mn-lt"/>
              </a:rPr>
              <a:t>Max Drawdown: 15.3% </a:t>
            </a:r>
            <a:endParaRPr lang="en-US" b="1">
              <a:solidFill>
                <a:schemeClr val="bg1"/>
              </a:solidFill>
              <a:latin typeface="Garamond"/>
            </a:endParaRPr>
          </a:p>
          <a:p>
            <a:pPr algn="ctr"/>
            <a:endParaRPr lang="en-US" b="1">
              <a:latin typeface="Garamond"/>
              <a:cs typeface="Calibri"/>
            </a:endParaRPr>
          </a:p>
          <a:p>
            <a:pPr algn="ctr"/>
            <a:r>
              <a:rPr lang="en-US" b="1">
                <a:solidFill>
                  <a:schemeClr val="bg1"/>
                </a:solidFill>
                <a:latin typeface="Garamond"/>
                <a:ea typeface="+mn-lt"/>
                <a:cs typeface="+mn-lt"/>
              </a:rPr>
              <a:t>No trailing stop loss measure</a:t>
            </a:r>
            <a:endParaRPr lang="en-US" b="1">
              <a:solidFill>
                <a:schemeClr val="bg1"/>
              </a:solidFill>
              <a:latin typeface="Garamond"/>
            </a:endParaRPr>
          </a:p>
        </p:txBody>
      </p:sp>
    </p:spTree>
    <p:extLst>
      <p:ext uri="{BB962C8B-B14F-4D97-AF65-F5344CB8AC3E}">
        <p14:creationId xmlns:p14="http://schemas.microsoft.com/office/powerpoint/2010/main" val="428823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08B51-0FB9-8C75-0FA9-DE0634FFB5A5}"/>
              </a:ext>
            </a:extLst>
          </p:cNvPr>
          <p:cNvSpPr>
            <a:spLocks noGrp="1"/>
          </p:cNvSpPr>
          <p:nvPr>
            <p:ph type="title"/>
          </p:nvPr>
        </p:nvSpPr>
        <p:spPr/>
        <p:txBody>
          <a:bodyPr/>
          <a:lstStyle/>
          <a:p>
            <a:r>
              <a:rPr lang="en-US">
                <a:latin typeface="Garamond"/>
              </a:rPr>
              <a:t>Live Trading Results</a:t>
            </a:r>
            <a:endParaRPr lang="en-US"/>
          </a:p>
        </p:txBody>
      </p:sp>
      <p:sp>
        <p:nvSpPr>
          <p:cNvPr id="4" name="Slide Number Placeholder 3">
            <a:extLst>
              <a:ext uri="{FF2B5EF4-FFF2-40B4-BE49-F238E27FC236}">
                <a16:creationId xmlns:a16="http://schemas.microsoft.com/office/drawing/2014/main" id="{50B037F2-32C4-A625-16C6-78F0064E3E26}"/>
              </a:ext>
            </a:extLst>
          </p:cNvPr>
          <p:cNvSpPr>
            <a:spLocks noGrp="1"/>
          </p:cNvSpPr>
          <p:nvPr>
            <p:ph type="sldNum" sz="quarter" idx="12"/>
          </p:nvPr>
        </p:nvSpPr>
        <p:spPr/>
        <p:txBody>
          <a:bodyPr/>
          <a:lstStyle/>
          <a:p>
            <a:fld id="{9F43C4E9-BDA3-4698-B38D-9773A447E62B}" type="slidenum">
              <a:rPr lang="en-US" smtClean="0"/>
              <a:t>19</a:t>
            </a:fld>
            <a:endParaRPr lang="en-US"/>
          </a:p>
        </p:txBody>
      </p:sp>
      <p:pic>
        <p:nvPicPr>
          <p:cNvPr id="3" name="Picture 2" descr="A graph with numbers and a line&#10;&#10;Description automatically generated">
            <a:extLst>
              <a:ext uri="{FF2B5EF4-FFF2-40B4-BE49-F238E27FC236}">
                <a16:creationId xmlns:a16="http://schemas.microsoft.com/office/drawing/2014/main" id="{5AB6D676-F147-E44A-EA67-F351956182CC}"/>
              </a:ext>
            </a:extLst>
          </p:cNvPr>
          <p:cNvPicPr>
            <a:picLocks noChangeAspect="1"/>
          </p:cNvPicPr>
          <p:nvPr/>
        </p:nvPicPr>
        <p:blipFill>
          <a:blip r:embed="rId2"/>
          <a:stretch>
            <a:fillRect/>
          </a:stretch>
        </p:blipFill>
        <p:spPr>
          <a:xfrm>
            <a:off x="-2853" y="1688432"/>
            <a:ext cx="7575543" cy="3250091"/>
          </a:xfrm>
          <a:prstGeom prst="rect">
            <a:avLst/>
          </a:prstGeom>
        </p:spPr>
      </p:pic>
      <p:sp>
        <p:nvSpPr>
          <p:cNvPr id="5" name="TextBox 4">
            <a:extLst>
              <a:ext uri="{FF2B5EF4-FFF2-40B4-BE49-F238E27FC236}">
                <a16:creationId xmlns:a16="http://schemas.microsoft.com/office/drawing/2014/main" id="{520B5206-8BFD-6498-4AC2-B8BA7E1443EC}"/>
              </a:ext>
            </a:extLst>
          </p:cNvPr>
          <p:cNvSpPr txBox="1"/>
          <p:nvPr/>
        </p:nvSpPr>
        <p:spPr>
          <a:xfrm>
            <a:off x="7555239" y="190229"/>
            <a:ext cx="4637289" cy="5632311"/>
          </a:xfrm>
          <a:prstGeom prst="rect">
            <a:avLst/>
          </a:prstGeom>
          <a:solidFill>
            <a:srgbClr val="881C1C"/>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chemeClr val="bg1"/>
                </a:solidFill>
                <a:latin typeface="Garamond"/>
                <a:ea typeface="+mn-lt"/>
                <a:cs typeface="+mn-lt"/>
              </a:rPr>
              <a:t>KLAC-AMAT Only</a:t>
            </a:r>
          </a:p>
          <a:p>
            <a:pPr algn="ctr"/>
            <a:endParaRPr lang="en-US" b="1">
              <a:solidFill>
                <a:schemeClr val="bg1"/>
              </a:solidFill>
              <a:latin typeface="Garamond"/>
              <a:ea typeface="+mn-lt"/>
              <a:cs typeface="+mn-lt"/>
            </a:endParaRPr>
          </a:p>
          <a:p>
            <a:pPr algn="ctr"/>
            <a:r>
              <a:rPr lang="en-US" b="1">
                <a:solidFill>
                  <a:schemeClr val="bg1"/>
                </a:solidFill>
                <a:latin typeface="Garamond"/>
                <a:ea typeface="+mn-lt"/>
                <a:cs typeface="+mn-lt"/>
              </a:rPr>
              <a:t> 91% in trading at first, goes down to 58% by the end, rest is liquid reserves </a:t>
            </a:r>
            <a:endParaRPr lang="en-US" b="1">
              <a:solidFill>
                <a:schemeClr val="bg1"/>
              </a:solidFill>
              <a:latin typeface="Garamond"/>
            </a:endParaRPr>
          </a:p>
          <a:p>
            <a:pPr algn="ctr"/>
            <a:endParaRPr lang="en-US">
              <a:solidFill>
                <a:schemeClr val="bg1"/>
              </a:solidFill>
              <a:latin typeface="Garamond"/>
              <a:ea typeface="+mn-lt"/>
              <a:cs typeface="+mn-lt"/>
            </a:endParaRPr>
          </a:p>
          <a:p>
            <a:pPr algn="ctr"/>
            <a:r>
              <a:rPr lang="en-US" b="1">
                <a:solidFill>
                  <a:schemeClr val="bg1"/>
                </a:solidFill>
                <a:latin typeface="Garamond"/>
                <a:ea typeface="+mn-lt"/>
                <a:cs typeface="+mn-lt"/>
              </a:rPr>
              <a:t>Rolling 10% stop loss</a:t>
            </a:r>
            <a:endParaRPr lang="en-US" b="1">
              <a:solidFill>
                <a:schemeClr val="bg1"/>
              </a:solidFill>
              <a:latin typeface="Garamond"/>
            </a:endParaRPr>
          </a:p>
          <a:p>
            <a:pPr algn="ctr"/>
            <a:endParaRPr lang="en-US">
              <a:solidFill>
                <a:schemeClr val="bg1"/>
              </a:solidFill>
              <a:latin typeface="Garamond"/>
              <a:cs typeface="Calibri"/>
            </a:endParaRPr>
          </a:p>
          <a:p>
            <a:pPr algn="ctr"/>
            <a:endParaRPr lang="en-US">
              <a:solidFill>
                <a:schemeClr val="bg1"/>
              </a:solidFill>
              <a:latin typeface="Garamond"/>
              <a:cs typeface="Calibri"/>
            </a:endParaRPr>
          </a:p>
          <a:p>
            <a:pPr algn="ctr"/>
            <a:r>
              <a:rPr lang="en-US" b="1">
                <a:solidFill>
                  <a:schemeClr val="bg1"/>
                </a:solidFill>
                <a:latin typeface="Garamond"/>
                <a:cs typeface="Calibri"/>
              </a:rPr>
              <a:t>3.11% returns over 2 weeks</a:t>
            </a:r>
            <a:endParaRPr lang="en-US" b="1">
              <a:solidFill>
                <a:schemeClr val="bg1"/>
              </a:solidFill>
              <a:ea typeface="Calibri" panose="020F0502020204030204"/>
              <a:cs typeface="Calibri" panose="020F0502020204030204"/>
            </a:endParaRPr>
          </a:p>
          <a:p>
            <a:pPr algn="ctr"/>
            <a:endParaRPr lang="en-US" b="1">
              <a:solidFill>
                <a:schemeClr val="bg1"/>
              </a:solidFill>
              <a:latin typeface="Garamond"/>
              <a:cs typeface="Calibri"/>
            </a:endParaRPr>
          </a:p>
          <a:p>
            <a:pPr algn="ctr"/>
            <a:r>
              <a:rPr lang="en-US" b="1">
                <a:solidFill>
                  <a:schemeClr val="bg1"/>
                </a:solidFill>
                <a:latin typeface="Garamond"/>
                <a:cs typeface="Calibri"/>
              </a:rPr>
              <a:t>Max Drawdown: 2.3%</a:t>
            </a:r>
          </a:p>
          <a:p>
            <a:pPr algn="ctr"/>
            <a:endParaRPr lang="en-US" b="1">
              <a:solidFill>
                <a:schemeClr val="bg1"/>
              </a:solidFill>
              <a:latin typeface="Garamond"/>
              <a:cs typeface="Calibri"/>
            </a:endParaRPr>
          </a:p>
          <a:p>
            <a:pPr algn="ctr"/>
            <a:r>
              <a:rPr lang="en-US" b="1">
                <a:solidFill>
                  <a:schemeClr val="bg1"/>
                </a:solidFill>
                <a:latin typeface="Garamond"/>
                <a:cs typeface="Calibri"/>
              </a:rPr>
              <a:t>Compounding Annual Returns: 82.123% </a:t>
            </a:r>
          </a:p>
          <a:p>
            <a:pPr algn="ctr"/>
            <a:endParaRPr lang="en-US" b="1">
              <a:solidFill>
                <a:schemeClr val="bg1"/>
              </a:solidFill>
              <a:latin typeface="Garamond"/>
              <a:cs typeface="Calibri"/>
            </a:endParaRPr>
          </a:p>
          <a:p>
            <a:pPr algn="ctr"/>
            <a:r>
              <a:rPr lang="en-US" b="1">
                <a:solidFill>
                  <a:schemeClr val="bg1"/>
                </a:solidFill>
                <a:latin typeface="Garamond"/>
                <a:cs typeface="Calibri"/>
              </a:rPr>
              <a:t>Alpha: 0.242</a:t>
            </a:r>
          </a:p>
          <a:p>
            <a:pPr algn="ctr"/>
            <a:endParaRPr lang="en-US" b="1">
              <a:solidFill>
                <a:schemeClr val="bg1"/>
              </a:solidFill>
              <a:latin typeface="Garamond"/>
              <a:cs typeface="Calibri"/>
            </a:endParaRPr>
          </a:p>
          <a:p>
            <a:pPr algn="ctr"/>
            <a:r>
              <a:rPr lang="en-US" b="1">
                <a:solidFill>
                  <a:schemeClr val="bg1"/>
                </a:solidFill>
                <a:latin typeface="Garamond"/>
                <a:cs typeface="Calibri"/>
              </a:rPr>
              <a:t>Sharpe Ratio: 2.585</a:t>
            </a:r>
          </a:p>
          <a:p>
            <a:pPr algn="ctr"/>
            <a:endParaRPr lang="en-US" b="1">
              <a:solidFill>
                <a:schemeClr val="bg1"/>
              </a:solidFill>
              <a:latin typeface="Garamond"/>
              <a:cs typeface="Calibri"/>
            </a:endParaRPr>
          </a:p>
          <a:p>
            <a:pPr algn="ctr"/>
            <a:endParaRPr lang="en-US" b="1">
              <a:solidFill>
                <a:schemeClr val="bg1"/>
              </a:solidFill>
              <a:latin typeface="Garamond"/>
              <a:cs typeface="Calibri"/>
            </a:endParaRPr>
          </a:p>
          <a:p>
            <a:pPr algn="ctr"/>
            <a:r>
              <a:rPr lang="en-US" b="1">
                <a:solidFill>
                  <a:schemeClr val="bg1"/>
                </a:solidFill>
                <a:latin typeface="Garamond"/>
                <a:cs typeface="Calibri"/>
              </a:rPr>
              <a:t>SPY Returns over same period: </a:t>
            </a:r>
            <a:r>
              <a:rPr lang="en-US" b="1">
                <a:solidFill>
                  <a:schemeClr val="bg1"/>
                </a:solidFill>
                <a:latin typeface="Garamond"/>
                <a:ea typeface="+mn-lt"/>
                <a:cs typeface="+mn-lt"/>
              </a:rPr>
              <a:t>0.086%</a:t>
            </a:r>
            <a:endParaRPr lang="en-US" b="1">
              <a:solidFill>
                <a:schemeClr val="bg1"/>
              </a:solidFill>
              <a:latin typeface="Garamond"/>
              <a:cs typeface="Calibri"/>
            </a:endParaRPr>
          </a:p>
        </p:txBody>
      </p:sp>
    </p:spTree>
    <p:extLst>
      <p:ext uri="{BB962C8B-B14F-4D97-AF65-F5344CB8AC3E}">
        <p14:creationId xmlns:p14="http://schemas.microsoft.com/office/powerpoint/2010/main" val="1158664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EB2D7-80CD-8D0C-4825-847790A95369}"/>
              </a:ext>
            </a:extLst>
          </p:cNvPr>
          <p:cNvSpPr>
            <a:spLocks noGrp="1"/>
          </p:cNvSpPr>
          <p:nvPr>
            <p:ph type="title"/>
          </p:nvPr>
        </p:nvSpPr>
        <p:spPr>
          <a:xfrm>
            <a:off x="132355" y="-16219"/>
            <a:ext cx="12052737" cy="1318994"/>
          </a:xfrm>
        </p:spPr>
        <p:txBody>
          <a:bodyPr/>
          <a:lstStyle/>
          <a:p>
            <a:r>
              <a:rPr lang="en-US">
                <a:latin typeface="Garamond"/>
              </a:rPr>
              <a:t>Pairs Trading at a High Level</a:t>
            </a:r>
            <a:endParaRPr lang="en-US"/>
          </a:p>
        </p:txBody>
      </p:sp>
      <p:sp>
        <p:nvSpPr>
          <p:cNvPr id="4" name="Slide Number Placeholder 3">
            <a:extLst>
              <a:ext uri="{FF2B5EF4-FFF2-40B4-BE49-F238E27FC236}">
                <a16:creationId xmlns:a16="http://schemas.microsoft.com/office/drawing/2014/main" id="{7690A89C-1646-B111-9307-7D39482C47E9}"/>
              </a:ext>
            </a:extLst>
          </p:cNvPr>
          <p:cNvSpPr>
            <a:spLocks noGrp="1"/>
          </p:cNvSpPr>
          <p:nvPr>
            <p:ph type="sldNum" sz="quarter" idx="12"/>
          </p:nvPr>
        </p:nvSpPr>
        <p:spPr/>
        <p:txBody>
          <a:bodyPr/>
          <a:lstStyle/>
          <a:p>
            <a:fld id="{9F43C4E9-BDA3-4698-B38D-9773A447E62B}" type="slidenum">
              <a:rPr lang="en-US" smtClean="0"/>
              <a:t>2</a:t>
            </a:fld>
            <a:endParaRPr lang="en-US"/>
          </a:p>
        </p:txBody>
      </p:sp>
      <p:pic>
        <p:nvPicPr>
          <p:cNvPr id="9" name="Picture 8">
            <a:extLst>
              <a:ext uri="{FF2B5EF4-FFF2-40B4-BE49-F238E27FC236}">
                <a16:creationId xmlns:a16="http://schemas.microsoft.com/office/drawing/2014/main" id="{46CEE4CC-CA95-E55C-EE90-BF6D9C66B452}"/>
              </a:ext>
            </a:extLst>
          </p:cNvPr>
          <p:cNvPicPr>
            <a:picLocks noChangeAspect="1"/>
          </p:cNvPicPr>
          <p:nvPr/>
        </p:nvPicPr>
        <p:blipFill>
          <a:blip r:embed="rId2"/>
          <a:stretch>
            <a:fillRect/>
          </a:stretch>
        </p:blipFill>
        <p:spPr>
          <a:xfrm>
            <a:off x="5067007" y="1310894"/>
            <a:ext cx="7081573" cy="4617577"/>
          </a:xfrm>
          <a:prstGeom prst="rect">
            <a:avLst/>
          </a:prstGeom>
        </p:spPr>
      </p:pic>
      <p:sp>
        <p:nvSpPr>
          <p:cNvPr id="11" name="TextBox 10">
            <a:extLst>
              <a:ext uri="{FF2B5EF4-FFF2-40B4-BE49-F238E27FC236}">
                <a16:creationId xmlns:a16="http://schemas.microsoft.com/office/drawing/2014/main" id="{594BB89B-87C6-5C7C-8B61-03B256DD54A9}"/>
              </a:ext>
            </a:extLst>
          </p:cNvPr>
          <p:cNvSpPr txBox="1"/>
          <p:nvPr/>
        </p:nvSpPr>
        <p:spPr>
          <a:xfrm>
            <a:off x="328075" y="1524958"/>
            <a:ext cx="4559968" cy="4832092"/>
          </a:xfrm>
          <a:prstGeom prst="rect">
            <a:avLst/>
          </a:prstGeom>
          <a:noFill/>
        </p:spPr>
        <p:txBody>
          <a:bodyPr wrap="square" lIns="91440" tIns="45720" rIns="91440" bIns="45720" rtlCol="0" anchor="t">
            <a:spAutoFit/>
          </a:bodyPr>
          <a:lstStyle/>
          <a:p>
            <a:pPr marL="514350" indent="-514350">
              <a:buAutoNum type="arabicPeriod"/>
            </a:pPr>
            <a:r>
              <a:rPr lang="en-US" sz="2800">
                <a:latin typeface="Garamond"/>
              </a:rPr>
              <a:t>Find two assets with prices that move together</a:t>
            </a:r>
            <a:endParaRPr lang="en-US" sz="2800">
              <a:latin typeface="Garamond" panose="02020404030301010803" pitchFamily="18" charset="0"/>
            </a:endParaRPr>
          </a:p>
          <a:p>
            <a:pPr marL="457200" indent="-457200">
              <a:buAutoNum type="arabicPeriod"/>
            </a:pPr>
            <a:r>
              <a:rPr lang="en-US" sz="2800">
                <a:latin typeface="Garamond"/>
              </a:rPr>
              <a:t>When their spread is larger than usual:</a:t>
            </a:r>
            <a:endParaRPr lang="en-US" sz="2800">
              <a:latin typeface="Garamond" panose="02020404030301010803" pitchFamily="18" charset="0"/>
            </a:endParaRPr>
          </a:p>
          <a:p>
            <a:pPr marL="914400" lvl="1" indent="-457200">
              <a:buFont typeface="Calibri"/>
              <a:buChar char="-"/>
            </a:pPr>
            <a:r>
              <a:rPr lang="en-US" sz="2800">
                <a:latin typeface="Garamond"/>
              </a:rPr>
              <a:t>Long: Undervalued</a:t>
            </a:r>
          </a:p>
          <a:p>
            <a:pPr marL="914400" lvl="1" indent="-457200">
              <a:buFont typeface="Calibri"/>
              <a:buChar char="-"/>
            </a:pPr>
            <a:r>
              <a:rPr lang="en-US" sz="2800">
                <a:latin typeface="Garamond"/>
              </a:rPr>
              <a:t>Short: Overvalued</a:t>
            </a:r>
          </a:p>
          <a:p>
            <a:pPr marL="457200" indent="-457200">
              <a:buAutoNum type="arabicPeriod"/>
            </a:pPr>
            <a:r>
              <a:rPr lang="en-US" sz="2800">
                <a:latin typeface="Garamond"/>
              </a:rPr>
              <a:t>Exit positions when spread reverts to mean and profit from the change</a:t>
            </a:r>
            <a:endParaRPr lang="en-US" sz="2800">
              <a:latin typeface="Garamond" panose="02020404030301010803" pitchFamily="18" charset="0"/>
            </a:endParaRPr>
          </a:p>
          <a:p>
            <a:endParaRPr lang="en-US" sz="2800">
              <a:latin typeface="Garamond" panose="02020404030301010803" pitchFamily="18" charset="0"/>
            </a:endParaRPr>
          </a:p>
          <a:p>
            <a:endParaRPr lang="en-US" sz="2800">
              <a:latin typeface="Garamond"/>
            </a:endParaRPr>
          </a:p>
        </p:txBody>
      </p:sp>
      <p:sp>
        <p:nvSpPr>
          <p:cNvPr id="3" name="Oval 2">
            <a:extLst>
              <a:ext uri="{FF2B5EF4-FFF2-40B4-BE49-F238E27FC236}">
                <a16:creationId xmlns:a16="http://schemas.microsoft.com/office/drawing/2014/main" id="{A34FF80E-2903-D407-5A41-5FE21C697B1B}"/>
              </a:ext>
            </a:extLst>
          </p:cNvPr>
          <p:cNvSpPr/>
          <p:nvPr/>
        </p:nvSpPr>
        <p:spPr>
          <a:xfrm>
            <a:off x="7694951" y="1711378"/>
            <a:ext cx="1261671" cy="121794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9260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36D71-D2D3-D2B7-74CA-2A73CE65CD56}"/>
              </a:ext>
            </a:extLst>
          </p:cNvPr>
          <p:cNvSpPr>
            <a:spLocks noGrp="1"/>
          </p:cNvSpPr>
          <p:nvPr>
            <p:ph type="title"/>
          </p:nvPr>
        </p:nvSpPr>
        <p:spPr/>
        <p:txBody>
          <a:bodyPr/>
          <a:lstStyle/>
          <a:p>
            <a:r>
              <a:rPr lang="en-US">
                <a:latin typeface="Garamond"/>
              </a:rPr>
              <a:t>Summary</a:t>
            </a:r>
            <a:endParaRPr lang="en-US"/>
          </a:p>
        </p:txBody>
      </p:sp>
      <p:sp>
        <p:nvSpPr>
          <p:cNvPr id="3" name="Content Placeholder 2">
            <a:extLst>
              <a:ext uri="{FF2B5EF4-FFF2-40B4-BE49-F238E27FC236}">
                <a16:creationId xmlns:a16="http://schemas.microsoft.com/office/drawing/2014/main" id="{6B21A97A-DC10-A1AC-0FA4-54019EA00F45}"/>
              </a:ext>
            </a:extLst>
          </p:cNvPr>
          <p:cNvSpPr>
            <a:spLocks noGrp="1"/>
          </p:cNvSpPr>
          <p:nvPr>
            <p:ph idx="1"/>
          </p:nvPr>
        </p:nvSpPr>
        <p:spPr>
          <a:xfrm>
            <a:off x="141890" y="1286970"/>
            <a:ext cx="10515600" cy="4351338"/>
          </a:xfrm>
        </p:spPr>
        <p:txBody>
          <a:bodyPr vert="horz" lIns="91440" tIns="45720" rIns="91440" bIns="45720" rtlCol="0" anchor="t">
            <a:normAutofit lnSpcReduction="10000"/>
          </a:bodyPr>
          <a:lstStyle/>
          <a:p>
            <a:r>
              <a:rPr lang="en-US">
                <a:latin typeface="Garamond"/>
              </a:rPr>
              <a:t>Utilized a 4-step statistical analysis process to selectively filter and rank the best possible pairs to trade with out of the S&amp;P 500</a:t>
            </a:r>
          </a:p>
          <a:p>
            <a:endParaRPr lang="en-US">
              <a:latin typeface="Garamond"/>
            </a:endParaRPr>
          </a:p>
          <a:p>
            <a:r>
              <a:rPr lang="en-US">
                <a:latin typeface="Garamond"/>
              </a:rPr>
              <a:t>Leveraged the Kalman Filter to dynamically compute and update the hedge ratio between each pair</a:t>
            </a:r>
            <a:endParaRPr lang="en-US"/>
          </a:p>
          <a:p>
            <a:endParaRPr lang="en-US"/>
          </a:p>
          <a:p>
            <a:r>
              <a:rPr lang="en-US">
                <a:latin typeface="Garamond"/>
              </a:rPr>
              <a:t>Cointegration can break down unexpectedly – qualitative analysis is critical</a:t>
            </a:r>
          </a:p>
          <a:p>
            <a:pPr marL="0" indent="0">
              <a:buNone/>
            </a:pPr>
            <a:endParaRPr lang="en-US">
              <a:latin typeface="Garamond"/>
            </a:endParaRPr>
          </a:p>
          <a:p>
            <a:r>
              <a:rPr lang="en-US">
                <a:latin typeface="Garamond"/>
              </a:rPr>
              <a:t>KLAC-AMAT is a pair that shows promising returns</a:t>
            </a:r>
            <a:endParaRPr lang="en-US"/>
          </a:p>
        </p:txBody>
      </p:sp>
      <p:sp>
        <p:nvSpPr>
          <p:cNvPr id="4" name="Slide Number Placeholder 3">
            <a:extLst>
              <a:ext uri="{FF2B5EF4-FFF2-40B4-BE49-F238E27FC236}">
                <a16:creationId xmlns:a16="http://schemas.microsoft.com/office/drawing/2014/main" id="{FCA99615-66A6-D43B-D2D9-005DE494911E}"/>
              </a:ext>
            </a:extLst>
          </p:cNvPr>
          <p:cNvSpPr>
            <a:spLocks noGrp="1"/>
          </p:cNvSpPr>
          <p:nvPr>
            <p:ph type="sldNum" sz="quarter" idx="12"/>
          </p:nvPr>
        </p:nvSpPr>
        <p:spPr/>
        <p:txBody>
          <a:bodyPr/>
          <a:lstStyle/>
          <a:p>
            <a:fld id="{9F43C4E9-BDA3-4698-B38D-9773A447E62B}" type="slidenum">
              <a:rPr lang="en-US" smtClean="0"/>
              <a:t>20</a:t>
            </a:fld>
            <a:endParaRPr lang="en-US"/>
          </a:p>
        </p:txBody>
      </p:sp>
    </p:spTree>
    <p:extLst>
      <p:ext uri="{BB962C8B-B14F-4D97-AF65-F5344CB8AC3E}">
        <p14:creationId xmlns:p14="http://schemas.microsoft.com/office/powerpoint/2010/main" val="1810294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senberg School Expansion Makes Powerful, Practical Statement - BusinessWest">
            <a:extLst>
              <a:ext uri="{FF2B5EF4-FFF2-40B4-BE49-F238E27FC236}">
                <a16:creationId xmlns:a16="http://schemas.microsoft.com/office/drawing/2014/main" id="{6A18BDFF-15BB-0A17-FB50-20BB7D5669C8}"/>
              </a:ext>
            </a:extLst>
          </p:cNvPr>
          <p:cNvPicPr>
            <a:picLocks noChangeAspect="1" noChangeArrowheads="1"/>
          </p:cNvPicPr>
          <p:nvPr/>
        </p:nvPicPr>
        <p:blipFill>
          <a:blip r:embed="rId2">
            <a:alphaModFix amt="25000"/>
            <a:extLst>
              <a:ext uri="{28A0092B-C50C-407E-A947-70E740481C1C}">
                <a14:useLocalDpi xmlns:a14="http://schemas.microsoft.com/office/drawing/2010/main" val="0"/>
              </a:ext>
            </a:extLst>
          </a:blip>
          <a:srcRect/>
          <a:stretch>
            <a:fillRect/>
          </a:stretch>
        </p:blipFill>
        <p:spPr bwMode="auto">
          <a:xfrm>
            <a:off x="0" y="-1199"/>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3FB0331-7686-B8C4-875B-4575D4AB1168}"/>
              </a:ext>
            </a:extLst>
          </p:cNvPr>
          <p:cNvSpPr>
            <a:spLocks noGrp="1"/>
          </p:cNvSpPr>
          <p:nvPr>
            <p:ph type="ctrTitle"/>
          </p:nvPr>
        </p:nvSpPr>
        <p:spPr/>
        <p:txBody>
          <a:bodyPr>
            <a:normAutofit/>
          </a:bodyPr>
          <a:lstStyle/>
          <a:p>
            <a:r>
              <a:rPr lang="en-US" sz="4800" b="1">
                <a:solidFill>
                  <a:srgbClr val="881C1C"/>
                </a:solidFill>
                <a:latin typeface="Garamond"/>
              </a:rPr>
              <a:t>Thank You</a:t>
            </a:r>
            <a:endParaRPr lang="en-US"/>
          </a:p>
        </p:txBody>
      </p:sp>
      <p:sp>
        <p:nvSpPr>
          <p:cNvPr id="3" name="Subtitle 2">
            <a:extLst>
              <a:ext uri="{FF2B5EF4-FFF2-40B4-BE49-F238E27FC236}">
                <a16:creationId xmlns:a16="http://schemas.microsoft.com/office/drawing/2014/main" id="{5E456965-9816-F06A-1A15-C8EBA6D3DB75}"/>
              </a:ext>
            </a:extLst>
          </p:cNvPr>
          <p:cNvSpPr>
            <a:spLocks noGrp="1"/>
          </p:cNvSpPr>
          <p:nvPr>
            <p:ph type="subTitle" idx="1"/>
          </p:nvPr>
        </p:nvSpPr>
        <p:spPr/>
        <p:txBody>
          <a:bodyPr vert="horz" lIns="91440" tIns="45720" rIns="91440" bIns="45720" rtlCol="0" anchor="t">
            <a:normAutofit/>
          </a:bodyPr>
          <a:lstStyle/>
          <a:p>
            <a:r>
              <a:rPr lang="en-US" sz="1800">
                <a:latin typeface="Garamond"/>
              </a:rPr>
              <a:t>Questions?</a:t>
            </a:r>
            <a:endParaRPr lang="en-US"/>
          </a:p>
          <a:p>
            <a:endParaRPr lang="en-US" sz="1800"/>
          </a:p>
        </p:txBody>
      </p:sp>
    </p:spTree>
    <p:extLst>
      <p:ext uri="{BB962C8B-B14F-4D97-AF65-F5344CB8AC3E}">
        <p14:creationId xmlns:p14="http://schemas.microsoft.com/office/powerpoint/2010/main" val="3712545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EB2D7-80CD-8D0C-4825-847790A95369}"/>
              </a:ext>
            </a:extLst>
          </p:cNvPr>
          <p:cNvSpPr>
            <a:spLocks noGrp="1"/>
          </p:cNvSpPr>
          <p:nvPr>
            <p:ph type="title"/>
          </p:nvPr>
        </p:nvSpPr>
        <p:spPr/>
        <p:txBody>
          <a:bodyPr/>
          <a:lstStyle/>
          <a:p>
            <a:r>
              <a:rPr lang="en-US">
                <a:latin typeface="Garamond"/>
              </a:rPr>
              <a:t>Pairs Trading at a High Level</a:t>
            </a:r>
            <a:endParaRPr lang="en-US"/>
          </a:p>
        </p:txBody>
      </p:sp>
      <p:sp>
        <p:nvSpPr>
          <p:cNvPr id="4" name="Slide Number Placeholder 3">
            <a:extLst>
              <a:ext uri="{FF2B5EF4-FFF2-40B4-BE49-F238E27FC236}">
                <a16:creationId xmlns:a16="http://schemas.microsoft.com/office/drawing/2014/main" id="{7690A89C-1646-B111-9307-7D39482C47E9}"/>
              </a:ext>
            </a:extLst>
          </p:cNvPr>
          <p:cNvSpPr>
            <a:spLocks noGrp="1"/>
          </p:cNvSpPr>
          <p:nvPr>
            <p:ph type="sldNum" sz="quarter" idx="12"/>
          </p:nvPr>
        </p:nvSpPr>
        <p:spPr/>
        <p:txBody>
          <a:bodyPr/>
          <a:lstStyle/>
          <a:p>
            <a:fld id="{9F43C4E9-BDA3-4698-B38D-9773A447E62B}" type="slidenum">
              <a:rPr lang="en-US" smtClean="0"/>
              <a:t>3</a:t>
            </a:fld>
            <a:endParaRPr lang="en-US"/>
          </a:p>
        </p:txBody>
      </p:sp>
      <p:pic>
        <p:nvPicPr>
          <p:cNvPr id="5" name="Picture 4">
            <a:extLst>
              <a:ext uri="{FF2B5EF4-FFF2-40B4-BE49-F238E27FC236}">
                <a16:creationId xmlns:a16="http://schemas.microsoft.com/office/drawing/2014/main" id="{97519F2A-2A3E-47D3-36DD-31E45879F74F}"/>
              </a:ext>
            </a:extLst>
          </p:cNvPr>
          <p:cNvPicPr>
            <a:picLocks noChangeAspect="1"/>
          </p:cNvPicPr>
          <p:nvPr/>
        </p:nvPicPr>
        <p:blipFill>
          <a:blip r:embed="rId2"/>
          <a:stretch>
            <a:fillRect/>
          </a:stretch>
        </p:blipFill>
        <p:spPr>
          <a:xfrm>
            <a:off x="1454308" y="1285357"/>
            <a:ext cx="9281739" cy="4347066"/>
          </a:xfrm>
          <a:prstGeom prst="rect">
            <a:avLst/>
          </a:prstGeom>
        </p:spPr>
      </p:pic>
    </p:spTree>
    <p:extLst>
      <p:ext uri="{BB962C8B-B14F-4D97-AF65-F5344CB8AC3E}">
        <p14:creationId xmlns:p14="http://schemas.microsoft.com/office/powerpoint/2010/main" val="2081834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D27F-81CA-AB2E-4872-EC0B4B237638}"/>
              </a:ext>
            </a:extLst>
          </p:cNvPr>
          <p:cNvSpPr>
            <a:spLocks noGrp="1"/>
          </p:cNvSpPr>
          <p:nvPr>
            <p:ph type="title"/>
          </p:nvPr>
        </p:nvSpPr>
        <p:spPr/>
        <p:txBody>
          <a:bodyPr/>
          <a:lstStyle/>
          <a:p>
            <a:r>
              <a:rPr lang="en-US">
                <a:latin typeface="Garamond"/>
              </a:rPr>
              <a:t>Pairs Trading is a Market Neutral Strategy</a:t>
            </a:r>
            <a:endParaRPr lang="en-US"/>
          </a:p>
        </p:txBody>
      </p:sp>
      <p:sp>
        <p:nvSpPr>
          <p:cNvPr id="4" name="Slide Number Placeholder 3">
            <a:extLst>
              <a:ext uri="{FF2B5EF4-FFF2-40B4-BE49-F238E27FC236}">
                <a16:creationId xmlns:a16="http://schemas.microsoft.com/office/drawing/2014/main" id="{134E2CCF-6871-2F8E-3545-BE04DD3067D3}"/>
              </a:ext>
            </a:extLst>
          </p:cNvPr>
          <p:cNvSpPr>
            <a:spLocks noGrp="1"/>
          </p:cNvSpPr>
          <p:nvPr>
            <p:ph type="sldNum" sz="quarter" idx="12"/>
          </p:nvPr>
        </p:nvSpPr>
        <p:spPr/>
        <p:txBody>
          <a:bodyPr/>
          <a:lstStyle/>
          <a:p>
            <a:fld id="{9F43C4E9-BDA3-4698-B38D-9773A447E62B}" type="slidenum">
              <a:rPr lang="en-US" smtClean="0"/>
              <a:t>4</a:t>
            </a:fld>
            <a:endParaRPr lang="en-US"/>
          </a:p>
        </p:txBody>
      </p:sp>
      <p:pic>
        <p:nvPicPr>
          <p:cNvPr id="9" name="Picture 8">
            <a:extLst>
              <a:ext uri="{FF2B5EF4-FFF2-40B4-BE49-F238E27FC236}">
                <a16:creationId xmlns:a16="http://schemas.microsoft.com/office/drawing/2014/main" id="{BB4B5AEE-FEC6-D9CD-D03E-1A9CDA38C66D}"/>
              </a:ext>
            </a:extLst>
          </p:cNvPr>
          <p:cNvPicPr>
            <a:picLocks noChangeAspect="1"/>
          </p:cNvPicPr>
          <p:nvPr/>
        </p:nvPicPr>
        <p:blipFill>
          <a:blip r:embed="rId2"/>
          <a:stretch>
            <a:fillRect/>
          </a:stretch>
        </p:blipFill>
        <p:spPr>
          <a:xfrm>
            <a:off x="132356" y="1452328"/>
            <a:ext cx="5840181" cy="3669434"/>
          </a:xfrm>
          <a:prstGeom prst="rect">
            <a:avLst/>
          </a:prstGeom>
        </p:spPr>
      </p:pic>
      <p:sp>
        <p:nvSpPr>
          <p:cNvPr id="10" name="TextBox 9">
            <a:extLst>
              <a:ext uri="{FF2B5EF4-FFF2-40B4-BE49-F238E27FC236}">
                <a16:creationId xmlns:a16="http://schemas.microsoft.com/office/drawing/2014/main" id="{DBD8C453-7B5B-1358-EDFB-B2CB9757A2A8}"/>
              </a:ext>
            </a:extLst>
          </p:cNvPr>
          <p:cNvSpPr txBox="1"/>
          <p:nvPr/>
        </p:nvSpPr>
        <p:spPr>
          <a:xfrm>
            <a:off x="0" y="5119427"/>
            <a:ext cx="6342926" cy="492443"/>
          </a:xfrm>
          <a:prstGeom prst="rect">
            <a:avLst/>
          </a:prstGeom>
          <a:noFill/>
        </p:spPr>
        <p:txBody>
          <a:bodyPr wrap="square" rtlCol="0">
            <a:spAutoFit/>
          </a:bodyPr>
          <a:lstStyle/>
          <a:p>
            <a:pPr algn="ctr"/>
            <a:r>
              <a:rPr lang="en-US" sz="2600">
                <a:latin typeface="Garamond" panose="02020404030301010803" pitchFamily="18" charset="0"/>
              </a:rPr>
              <a:t>Pairs Trading on a Downward Trend</a:t>
            </a:r>
          </a:p>
        </p:txBody>
      </p:sp>
      <p:pic>
        <p:nvPicPr>
          <p:cNvPr id="13" name="Picture 12">
            <a:extLst>
              <a:ext uri="{FF2B5EF4-FFF2-40B4-BE49-F238E27FC236}">
                <a16:creationId xmlns:a16="http://schemas.microsoft.com/office/drawing/2014/main" id="{E73816CC-AFC0-797C-2A93-4FDB4C283A0F}"/>
              </a:ext>
            </a:extLst>
          </p:cNvPr>
          <p:cNvPicPr>
            <a:picLocks noChangeAspect="1"/>
          </p:cNvPicPr>
          <p:nvPr/>
        </p:nvPicPr>
        <p:blipFill>
          <a:blip r:embed="rId3"/>
          <a:stretch>
            <a:fillRect/>
          </a:stretch>
        </p:blipFill>
        <p:spPr>
          <a:xfrm>
            <a:off x="6241434" y="1452328"/>
            <a:ext cx="5818210" cy="3669171"/>
          </a:xfrm>
          <a:prstGeom prst="rect">
            <a:avLst/>
          </a:prstGeom>
        </p:spPr>
      </p:pic>
      <p:sp>
        <p:nvSpPr>
          <p:cNvPr id="17" name="TextBox 16">
            <a:extLst>
              <a:ext uri="{FF2B5EF4-FFF2-40B4-BE49-F238E27FC236}">
                <a16:creationId xmlns:a16="http://schemas.microsoft.com/office/drawing/2014/main" id="{1D11DC2E-D590-6277-8336-4A72943A95B1}"/>
              </a:ext>
            </a:extLst>
          </p:cNvPr>
          <p:cNvSpPr txBox="1"/>
          <p:nvPr/>
        </p:nvSpPr>
        <p:spPr>
          <a:xfrm>
            <a:off x="6993079" y="5119427"/>
            <a:ext cx="4872942" cy="492443"/>
          </a:xfrm>
          <a:prstGeom prst="rect">
            <a:avLst/>
          </a:prstGeom>
          <a:noFill/>
        </p:spPr>
        <p:txBody>
          <a:bodyPr wrap="square" rtlCol="0">
            <a:spAutoFit/>
          </a:bodyPr>
          <a:lstStyle/>
          <a:p>
            <a:r>
              <a:rPr lang="en-US" sz="2600">
                <a:latin typeface="Garamond" panose="02020404030301010803" pitchFamily="18" charset="0"/>
              </a:rPr>
              <a:t>Pairs Trading on an Upward Trend</a:t>
            </a:r>
          </a:p>
        </p:txBody>
      </p:sp>
    </p:spTree>
    <p:extLst>
      <p:ext uri="{BB962C8B-B14F-4D97-AF65-F5344CB8AC3E}">
        <p14:creationId xmlns:p14="http://schemas.microsoft.com/office/powerpoint/2010/main" val="2278590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3BBDB-24D8-F25D-FBD6-549AA3B16FEE}"/>
              </a:ext>
            </a:extLst>
          </p:cNvPr>
          <p:cNvSpPr>
            <a:spLocks noGrp="1"/>
          </p:cNvSpPr>
          <p:nvPr>
            <p:ph type="title"/>
          </p:nvPr>
        </p:nvSpPr>
        <p:spPr/>
        <p:txBody>
          <a:bodyPr/>
          <a:lstStyle/>
          <a:p>
            <a:r>
              <a:rPr lang="en-US" sz="4000"/>
              <a:t>Correlation VS Cointegration</a:t>
            </a:r>
            <a:endParaRPr lang="en-US"/>
          </a:p>
        </p:txBody>
      </p:sp>
      <p:sp>
        <p:nvSpPr>
          <p:cNvPr id="4" name="Slide Number Placeholder 3">
            <a:extLst>
              <a:ext uri="{FF2B5EF4-FFF2-40B4-BE49-F238E27FC236}">
                <a16:creationId xmlns:a16="http://schemas.microsoft.com/office/drawing/2014/main" id="{2477620D-2F34-4AC7-DCF0-41A064DF88AA}"/>
              </a:ext>
            </a:extLst>
          </p:cNvPr>
          <p:cNvSpPr>
            <a:spLocks noGrp="1"/>
          </p:cNvSpPr>
          <p:nvPr>
            <p:ph type="sldNum" sz="quarter" idx="12"/>
          </p:nvPr>
        </p:nvSpPr>
        <p:spPr/>
        <p:txBody>
          <a:bodyPr/>
          <a:lstStyle/>
          <a:p>
            <a:fld id="{9F43C4E9-BDA3-4698-B38D-9773A447E62B}" type="slidenum">
              <a:rPr lang="en-US" smtClean="0"/>
              <a:t>5</a:t>
            </a:fld>
            <a:endParaRPr lang="en-US"/>
          </a:p>
        </p:txBody>
      </p:sp>
      <p:sp>
        <p:nvSpPr>
          <p:cNvPr id="5" name="TextBox 4">
            <a:extLst>
              <a:ext uri="{FF2B5EF4-FFF2-40B4-BE49-F238E27FC236}">
                <a16:creationId xmlns:a16="http://schemas.microsoft.com/office/drawing/2014/main" id="{8401514A-9045-4FE9-4087-F1B327544487}"/>
              </a:ext>
            </a:extLst>
          </p:cNvPr>
          <p:cNvSpPr txBox="1"/>
          <p:nvPr/>
        </p:nvSpPr>
        <p:spPr>
          <a:xfrm>
            <a:off x="1907081" y="1461540"/>
            <a:ext cx="4179757" cy="1015663"/>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latin typeface="Garamond"/>
                <a:cs typeface="Calibri"/>
              </a:rPr>
              <a:t>CORRELATION</a:t>
            </a:r>
            <a:endParaRPr lang="en-US" sz="2000" b="1">
              <a:latin typeface="Garamond"/>
            </a:endParaRPr>
          </a:p>
          <a:p>
            <a:r>
              <a:rPr lang="en-US" sz="2000">
                <a:latin typeface="Garamond"/>
                <a:cs typeface="Calibri"/>
              </a:rPr>
              <a:t>Describes a </a:t>
            </a:r>
            <a:r>
              <a:rPr lang="en-US" sz="2000" b="1">
                <a:latin typeface="Garamond"/>
                <a:cs typeface="Calibri"/>
              </a:rPr>
              <a:t>short-term</a:t>
            </a:r>
            <a:r>
              <a:rPr lang="en-US" sz="2000">
                <a:latin typeface="Garamond"/>
                <a:cs typeface="Calibri"/>
              </a:rPr>
              <a:t> relationship between the </a:t>
            </a:r>
            <a:r>
              <a:rPr lang="en-US" sz="2000" b="1">
                <a:latin typeface="Garamond"/>
                <a:cs typeface="Calibri"/>
              </a:rPr>
              <a:t>returns</a:t>
            </a:r>
          </a:p>
        </p:txBody>
      </p:sp>
      <p:sp>
        <p:nvSpPr>
          <p:cNvPr id="6" name="TextBox 5">
            <a:extLst>
              <a:ext uri="{FF2B5EF4-FFF2-40B4-BE49-F238E27FC236}">
                <a16:creationId xmlns:a16="http://schemas.microsoft.com/office/drawing/2014/main" id="{E47B9354-098A-CF22-E1D7-91E116AC95A8}"/>
              </a:ext>
            </a:extLst>
          </p:cNvPr>
          <p:cNvSpPr txBox="1"/>
          <p:nvPr/>
        </p:nvSpPr>
        <p:spPr>
          <a:xfrm>
            <a:off x="6093527" y="1461540"/>
            <a:ext cx="4217232" cy="1015663"/>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latin typeface="Garamond"/>
                <a:cs typeface="Calibri"/>
              </a:rPr>
              <a:t>COINTEGRATION</a:t>
            </a:r>
            <a:endParaRPr lang="en-US" sz="2000">
              <a:cs typeface="Calibri"/>
            </a:endParaRPr>
          </a:p>
          <a:p>
            <a:r>
              <a:rPr lang="en-US" sz="2000">
                <a:latin typeface="Garamond"/>
                <a:cs typeface="Calibri"/>
              </a:rPr>
              <a:t>Describes a </a:t>
            </a:r>
            <a:r>
              <a:rPr lang="en-US" sz="2000" b="1">
                <a:latin typeface="Garamond"/>
                <a:cs typeface="Calibri"/>
              </a:rPr>
              <a:t>long-term</a:t>
            </a:r>
            <a:r>
              <a:rPr lang="en-US" sz="2000">
                <a:latin typeface="Garamond"/>
                <a:cs typeface="Calibri"/>
              </a:rPr>
              <a:t> mean reverting relationship between the </a:t>
            </a:r>
            <a:r>
              <a:rPr lang="en-US" sz="2000" b="1">
                <a:latin typeface="Garamond"/>
                <a:cs typeface="Calibri"/>
              </a:rPr>
              <a:t>prices</a:t>
            </a:r>
          </a:p>
        </p:txBody>
      </p:sp>
      <p:pic>
        <p:nvPicPr>
          <p:cNvPr id="8" name="Picture 7" descr="A line of blue and orange lines&#10;&#10;Description automatically generated">
            <a:extLst>
              <a:ext uri="{FF2B5EF4-FFF2-40B4-BE49-F238E27FC236}">
                <a16:creationId xmlns:a16="http://schemas.microsoft.com/office/drawing/2014/main" id="{C0CF8BAE-DDA9-9BF1-C372-439CD647F0D1}"/>
              </a:ext>
            </a:extLst>
          </p:cNvPr>
          <p:cNvPicPr>
            <a:picLocks noChangeAspect="1"/>
          </p:cNvPicPr>
          <p:nvPr/>
        </p:nvPicPr>
        <p:blipFill rotWithShape="1">
          <a:blip r:embed="rId3"/>
          <a:srcRect l="295" t="8496" r="-23" b="42836"/>
          <a:stretch/>
        </p:blipFill>
        <p:spPr>
          <a:xfrm>
            <a:off x="256015" y="2836909"/>
            <a:ext cx="5590223" cy="2002609"/>
          </a:xfrm>
          <a:prstGeom prst="rect">
            <a:avLst/>
          </a:prstGeom>
        </p:spPr>
      </p:pic>
      <p:pic>
        <p:nvPicPr>
          <p:cNvPr id="10" name="Picture 9">
            <a:extLst>
              <a:ext uri="{FF2B5EF4-FFF2-40B4-BE49-F238E27FC236}">
                <a16:creationId xmlns:a16="http://schemas.microsoft.com/office/drawing/2014/main" id="{6F30F330-C1A8-98E3-6138-836067263426}"/>
              </a:ext>
            </a:extLst>
          </p:cNvPr>
          <p:cNvPicPr>
            <a:picLocks noChangeAspect="1"/>
          </p:cNvPicPr>
          <p:nvPr/>
        </p:nvPicPr>
        <p:blipFill rotWithShape="1">
          <a:blip r:embed="rId4"/>
          <a:srcRect t="-707" r="1622" b="6923"/>
          <a:stretch/>
        </p:blipFill>
        <p:spPr>
          <a:xfrm>
            <a:off x="5959772" y="3173958"/>
            <a:ext cx="5985516" cy="1337384"/>
          </a:xfrm>
          <a:prstGeom prst="rect">
            <a:avLst/>
          </a:prstGeom>
        </p:spPr>
      </p:pic>
      <p:sp>
        <p:nvSpPr>
          <p:cNvPr id="3" name="TextBox 2">
            <a:extLst>
              <a:ext uri="{FF2B5EF4-FFF2-40B4-BE49-F238E27FC236}">
                <a16:creationId xmlns:a16="http://schemas.microsoft.com/office/drawing/2014/main" id="{2608B059-986F-628C-4EF1-9E9222E1AB6C}"/>
              </a:ext>
            </a:extLst>
          </p:cNvPr>
          <p:cNvSpPr txBox="1"/>
          <p:nvPr/>
        </p:nvSpPr>
        <p:spPr>
          <a:xfrm>
            <a:off x="1303506" y="4843294"/>
            <a:ext cx="34889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Garamond"/>
              </a:rPr>
              <a:t>Returns of two correlated assets ​</a:t>
            </a:r>
            <a:endParaRPr lang="en-US">
              <a:ea typeface="Calibri"/>
              <a:cs typeface="Calibri"/>
            </a:endParaRPr>
          </a:p>
        </p:txBody>
      </p:sp>
      <p:sp>
        <p:nvSpPr>
          <p:cNvPr id="7" name="TextBox 6">
            <a:extLst>
              <a:ext uri="{FF2B5EF4-FFF2-40B4-BE49-F238E27FC236}">
                <a16:creationId xmlns:a16="http://schemas.microsoft.com/office/drawing/2014/main" id="{A0BB7BE1-4E1C-8FBA-54E6-39FE73F57D06}"/>
              </a:ext>
            </a:extLst>
          </p:cNvPr>
          <p:cNvSpPr txBox="1"/>
          <p:nvPr/>
        </p:nvSpPr>
        <p:spPr>
          <a:xfrm>
            <a:off x="6826655" y="4843294"/>
            <a:ext cx="42455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Garamond"/>
              </a:rPr>
              <a:t>Spread (difference in prices) of these assets </a:t>
            </a:r>
          </a:p>
        </p:txBody>
      </p:sp>
    </p:spTree>
    <p:extLst>
      <p:ext uri="{BB962C8B-B14F-4D97-AF65-F5344CB8AC3E}">
        <p14:creationId xmlns:p14="http://schemas.microsoft.com/office/powerpoint/2010/main" val="116008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DA202-ADA6-3BBA-1DD1-20388C703EBC}"/>
              </a:ext>
            </a:extLst>
          </p:cNvPr>
          <p:cNvSpPr>
            <a:spLocks noGrp="1"/>
          </p:cNvSpPr>
          <p:nvPr>
            <p:ph type="title"/>
          </p:nvPr>
        </p:nvSpPr>
        <p:spPr/>
        <p:txBody>
          <a:bodyPr/>
          <a:lstStyle/>
          <a:p>
            <a:r>
              <a:rPr lang="en-US">
                <a:latin typeface="Garamond"/>
              </a:rPr>
              <a:t>Quantitative and Qualitative Pairs Relationships </a:t>
            </a:r>
            <a:endParaRPr lang="en-US"/>
          </a:p>
        </p:txBody>
      </p:sp>
      <p:sp>
        <p:nvSpPr>
          <p:cNvPr id="4" name="Slide Number Placeholder 3">
            <a:extLst>
              <a:ext uri="{FF2B5EF4-FFF2-40B4-BE49-F238E27FC236}">
                <a16:creationId xmlns:a16="http://schemas.microsoft.com/office/drawing/2014/main" id="{2BB1D971-9E29-341D-F50B-3143E13A75B0}"/>
              </a:ext>
            </a:extLst>
          </p:cNvPr>
          <p:cNvSpPr>
            <a:spLocks noGrp="1"/>
          </p:cNvSpPr>
          <p:nvPr>
            <p:ph type="sldNum" sz="quarter" idx="12"/>
          </p:nvPr>
        </p:nvSpPr>
        <p:spPr/>
        <p:txBody>
          <a:bodyPr/>
          <a:lstStyle/>
          <a:p>
            <a:fld id="{9F43C4E9-BDA3-4698-B38D-9773A447E62B}" type="slidenum">
              <a:rPr lang="en-US" smtClean="0"/>
              <a:t>6</a:t>
            </a:fld>
            <a:endParaRPr lang="en-US"/>
          </a:p>
        </p:txBody>
      </p:sp>
      <p:sp>
        <p:nvSpPr>
          <p:cNvPr id="5" name="TextBox 4">
            <a:extLst>
              <a:ext uri="{FF2B5EF4-FFF2-40B4-BE49-F238E27FC236}">
                <a16:creationId xmlns:a16="http://schemas.microsoft.com/office/drawing/2014/main" id="{D4E1CA33-BF51-4CBD-7B7E-D10F84AF5905}"/>
              </a:ext>
            </a:extLst>
          </p:cNvPr>
          <p:cNvSpPr txBox="1"/>
          <p:nvPr/>
        </p:nvSpPr>
        <p:spPr>
          <a:xfrm>
            <a:off x="1030574" y="1255426"/>
            <a:ext cx="10125854" cy="461665"/>
          </a:xfrm>
          <a:prstGeom prst="rect">
            <a:avLst/>
          </a:prstGeom>
          <a:solidFill>
            <a:srgbClr val="881C1C"/>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solidFill>
                  <a:schemeClr val="bg1"/>
                </a:solidFill>
                <a:latin typeface="Garamond"/>
                <a:ea typeface="Calibri"/>
                <a:cs typeface="Calibri"/>
              </a:rPr>
              <a:t>Effective pairs trading strategies integrate both quantitative and qualitative analyses.</a:t>
            </a:r>
          </a:p>
        </p:txBody>
      </p:sp>
      <p:sp>
        <p:nvSpPr>
          <p:cNvPr id="6" name="TextBox 5">
            <a:extLst>
              <a:ext uri="{FF2B5EF4-FFF2-40B4-BE49-F238E27FC236}">
                <a16:creationId xmlns:a16="http://schemas.microsoft.com/office/drawing/2014/main" id="{A1C0C1DB-0CBB-DDE7-00A8-86E80DA4090D}"/>
              </a:ext>
            </a:extLst>
          </p:cNvPr>
          <p:cNvSpPr txBox="1"/>
          <p:nvPr/>
        </p:nvSpPr>
        <p:spPr>
          <a:xfrm>
            <a:off x="1730115" y="1805067"/>
            <a:ext cx="4367134" cy="4093428"/>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latin typeface="Garamond"/>
                <a:ea typeface="Calibri"/>
                <a:cs typeface="Calibri"/>
              </a:rPr>
              <a:t>Quantitative Relationships</a:t>
            </a:r>
          </a:p>
          <a:p>
            <a:pPr algn="ctr"/>
            <a:endParaRPr lang="en-US" sz="2000">
              <a:latin typeface="Garamond"/>
              <a:ea typeface="Calibri"/>
              <a:cs typeface="Calibri"/>
            </a:endParaRPr>
          </a:p>
          <a:p>
            <a:pPr marL="342900" indent="-342900">
              <a:buFont typeface="Calibri"/>
              <a:buChar char="-"/>
            </a:pPr>
            <a:r>
              <a:rPr lang="en-US" sz="2000">
                <a:latin typeface="Garamond"/>
                <a:ea typeface="Calibri"/>
                <a:cs typeface="Calibri"/>
              </a:rPr>
              <a:t>Utilize two important statistical properties to identify relevant numerical patterns between two assets: Correlation and Cointegration</a:t>
            </a:r>
          </a:p>
          <a:p>
            <a:pPr marL="342900" indent="-342900">
              <a:buFont typeface="Calibri"/>
              <a:buChar char="-"/>
            </a:pPr>
            <a:r>
              <a:rPr lang="en-US" sz="2000">
                <a:latin typeface="Garamond"/>
                <a:ea typeface="Calibri"/>
                <a:cs typeface="Calibri"/>
              </a:rPr>
              <a:t>Stock prices must historically move in the same direction and have a spread that historically remains constant</a:t>
            </a:r>
          </a:p>
          <a:p>
            <a:pPr marL="342900" indent="-342900">
              <a:buFont typeface="Calibri"/>
              <a:buChar char="-"/>
            </a:pPr>
            <a:r>
              <a:rPr lang="en-US" sz="2000">
                <a:latin typeface="Garamond"/>
                <a:ea typeface="Calibri"/>
                <a:cs typeface="Calibri"/>
              </a:rPr>
              <a:t>Qualitative factors are necessary in providing context to the numbers</a:t>
            </a:r>
          </a:p>
          <a:p>
            <a:pPr marL="342900" indent="-342900" algn="ctr">
              <a:buFont typeface="Calibri"/>
              <a:buChar char="-"/>
            </a:pPr>
            <a:endParaRPr lang="en-US" sz="2000">
              <a:latin typeface="Garamond"/>
              <a:ea typeface="Calibri"/>
              <a:cs typeface="Calibri"/>
            </a:endParaRPr>
          </a:p>
          <a:p>
            <a:pPr marL="342900" indent="-342900" algn="ctr">
              <a:buFont typeface="Calibri"/>
              <a:buChar char="-"/>
            </a:pPr>
            <a:endParaRPr lang="en-US" sz="2000">
              <a:latin typeface="Garamond"/>
              <a:ea typeface="Calibri"/>
              <a:cs typeface="Calibri"/>
            </a:endParaRPr>
          </a:p>
        </p:txBody>
      </p:sp>
      <p:sp>
        <p:nvSpPr>
          <p:cNvPr id="7" name="TextBox 6">
            <a:extLst>
              <a:ext uri="{FF2B5EF4-FFF2-40B4-BE49-F238E27FC236}">
                <a16:creationId xmlns:a16="http://schemas.microsoft.com/office/drawing/2014/main" id="{6F2B0ECF-037B-B20D-6FBA-B3651B517431}"/>
              </a:ext>
            </a:extLst>
          </p:cNvPr>
          <p:cNvSpPr txBox="1"/>
          <p:nvPr/>
        </p:nvSpPr>
        <p:spPr>
          <a:xfrm>
            <a:off x="6096000" y="1805065"/>
            <a:ext cx="4354642" cy="4093428"/>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latin typeface="Garamond"/>
                <a:ea typeface="Calibri"/>
                <a:cs typeface="Calibri"/>
              </a:rPr>
              <a:t>Qualitative Relationships</a:t>
            </a:r>
          </a:p>
          <a:p>
            <a:pPr algn="ctr"/>
            <a:endParaRPr lang="en-US" sz="2000">
              <a:latin typeface="Garamond"/>
              <a:ea typeface="Calibri"/>
              <a:cs typeface="Calibri"/>
            </a:endParaRPr>
          </a:p>
          <a:p>
            <a:pPr marL="342900" indent="-342900">
              <a:buFont typeface="Calibri"/>
              <a:buChar char="-"/>
            </a:pPr>
            <a:r>
              <a:rPr lang="en-US" sz="2000">
                <a:latin typeface="Garamond"/>
                <a:ea typeface="Calibri"/>
                <a:cs typeface="Calibri"/>
              </a:rPr>
              <a:t>Non-numerical factors that influence asset behavior: Industry trends, company fundamentals, market sentiment, etc.</a:t>
            </a:r>
          </a:p>
          <a:p>
            <a:pPr marL="342900" indent="-342900">
              <a:buFont typeface="Calibri"/>
              <a:buChar char="-"/>
            </a:pPr>
            <a:r>
              <a:rPr lang="en-US" sz="2000">
                <a:latin typeface="Garamond"/>
                <a:ea typeface="Calibri"/>
                <a:cs typeface="Calibri"/>
              </a:rPr>
              <a:t>Two highly correlated companies are not guaranteed to maintain that relationship over the long-term due to unexpected events and catalysts</a:t>
            </a:r>
          </a:p>
          <a:p>
            <a:pPr marL="342900" indent="-342900">
              <a:buFont typeface="Calibri"/>
              <a:buChar char="-"/>
            </a:pPr>
            <a:r>
              <a:rPr lang="en-US" sz="2000">
                <a:latin typeface="Garamond"/>
                <a:ea typeface="Calibri"/>
                <a:cs typeface="Calibri"/>
              </a:rPr>
              <a:t>Effectively utilizing most recent company news is necessary</a:t>
            </a:r>
          </a:p>
          <a:p>
            <a:pPr marL="342900" indent="-342900" algn="ctr">
              <a:buFont typeface="Calibri"/>
              <a:buChar char="-"/>
            </a:pPr>
            <a:endParaRPr lang="en-US" sz="2000">
              <a:latin typeface="Garamond"/>
              <a:ea typeface="Calibri"/>
              <a:cs typeface="Calibri"/>
            </a:endParaRPr>
          </a:p>
        </p:txBody>
      </p:sp>
    </p:spTree>
    <p:extLst>
      <p:ext uri="{BB962C8B-B14F-4D97-AF65-F5344CB8AC3E}">
        <p14:creationId xmlns:p14="http://schemas.microsoft.com/office/powerpoint/2010/main" val="50198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BAE04-BD29-F988-85FF-FC9F95123629}"/>
              </a:ext>
            </a:extLst>
          </p:cNvPr>
          <p:cNvSpPr>
            <a:spLocks noGrp="1"/>
          </p:cNvSpPr>
          <p:nvPr>
            <p:ph type="title"/>
          </p:nvPr>
        </p:nvSpPr>
        <p:spPr/>
        <p:txBody>
          <a:bodyPr/>
          <a:lstStyle/>
          <a:p>
            <a:r>
              <a:rPr lang="en-US">
                <a:latin typeface="Garamond"/>
              </a:rPr>
              <a:t>Mean Reversion and Predicting Deviations</a:t>
            </a:r>
            <a:endParaRPr lang="en-US"/>
          </a:p>
        </p:txBody>
      </p:sp>
      <p:pic>
        <p:nvPicPr>
          <p:cNvPr id="13" name="Picture 12">
            <a:extLst>
              <a:ext uri="{FF2B5EF4-FFF2-40B4-BE49-F238E27FC236}">
                <a16:creationId xmlns:a16="http://schemas.microsoft.com/office/drawing/2014/main" id="{ECBF86B4-CBAD-6325-5D35-6C2CEDBE4814}"/>
              </a:ext>
            </a:extLst>
          </p:cNvPr>
          <p:cNvPicPr>
            <a:picLocks noChangeAspect="1"/>
          </p:cNvPicPr>
          <p:nvPr/>
        </p:nvPicPr>
        <p:blipFill>
          <a:blip r:embed="rId2"/>
          <a:stretch>
            <a:fillRect/>
          </a:stretch>
        </p:blipFill>
        <p:spPr>
          <a:xfrm>
            <a:off x="8704161" y="238034"/>
            <a:ext cx="3239846" cy="2202481"/>
          </a:xfrm>
          <a:prstGeom prst="rect">
            <a:avLst/>
          </a:prstGeom>
        </p:spPr>
      </p:pic>
      <p:pic>
        <p:nvPicPr>
          <p:cNvPr id="3" name="Picture 2" descr="A graph showing spread between frt and regg prices&#10;&#10;Description automatically generated">
            <a:extLst>
              <a:ext uri="{FF2B5EF4-FFF2-40B4-BE49-F238E27FC236}">
                <a16:creationId xmlns:a16="http://schemas.microsoft.com/office/drawing/2014/main" id="{A708BFD8-C7C3-0935-D7EF-5BFE1F88E37F}"/>
              </a:ext>
            </a:extLst>
          </p:cNvPr>
          <p:cNvPicPr>
            <a:picLocks noChangeAspect="1"/>
          </p:cNvPicPr>
          <p:nvPr/>
        </p:nvPicPr>
        <p:blipFill>
          <a:blip r:embed="rId3"/>
          <a:stretch>
            <a:fillRect/>
          </a:stretch>
        </p:blipFill>
        <p:spPr>
          <a:xfrm>
            <a:off x="5579152" y="1808814"/>
            <a:ext cx="6517598" cy="4245963"/>
          </a:xfrm>
          <a:prstGeom prst="rect">
            <a:avLst/>
          </a:prstGeom>
        </p:spPr>
      </p:pic>
      <p:sp>
        <p:nvSpPr>
          <p:cNvPr id="4" name="TextBox 3">
            <a:extLst>
              <a:ext uri="{FF2B5EF4-FFF2-40B4-BE49-F238E27FC236}">
                <a16:creationId xmlns:a16="http://schemas.microsoft.com/office/drawing/2014/main" id="{92F2D006-628A-F3A6-B8FC-1B9369C95C75}"/>
              </a:ext>
            </a:extLst>
          </p:cNvPr>
          <p:cNvSpPr txBox="1"/>
          <p:nvPr/>
        </p:nvSpPr>
        <p:spPr>
          <a:xfrm>
            <a:off x="418475" y="1305393"/>
            <a:ext cx="4873052" cy="2123658"/>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a:latin typeface="Garamond"/>
                <a:ea typeface="Calibri"/>
                <a:cs typeface="Calibri"/>
              </a:rPr>
              <a:t>Mean Reversion:</a:t>
            </a:r>
          </a:p>
          <a:p>
            <a:pPr marL="342900" indent="-342900">
              <a:buFont typeface="Calibri"/>
              <a:buChar char="-"/>
            </a:pPr>
            <a:r>
              <a:rPr lang="en-US" sz="2200">
                <a:latin typeface="Garamond"/>
                <a:ea typeface="Calibri"/>
                <a:cs typeface="Calibri"/>
              </a:rPr>
              <a:t>Asset prices tend to move back toward their historical average over time</a:t>
            </a:r>
          </a:p>
          <a:p>
            <a:pPr marL="342900" indent="-342900">
              <a:buFont typeface="Calibri"/>
              <a:buChar char="-"/>
            </a:pPr>
            <a:r>
              <a:rPr lang="en-US" sz="2200">
                <a:latin typeface="Garamond"/>
                <a:ea typeface="Calibri"/>
                <a:cs typeface="Calibri"/>
              </a:rPr>
              <a:t>The spread between two correlated assets will eventually revert to its long-term average</a:t>
            </a:r>
          </a:p>
        </p:txBody>
      </p:sp>
      <p:sp>
        <p:nvSpPr>
          <p:cNvPr id="5" name="TextBox 4">
            <a:extLst>
              <a:ext uri="{FF2B5EF4-FFF2-40B4-BE49-F238E27FC236}">
                <a16:creationId xmlns:a16="http://schemas.microsoft.com/office/drawing/2014/main" id="{9DDBCC6A-41E1-7434-AF9E-ABC00C04BB0F}"/>
              </a:ext>
            </a:extLst>
          </p:cNvPr>
          <p:cNvSpPr txBox="1"/>
          <p:nvPr/>
        </p:nvSpPr>
        <p:spPr>
          <a:xfrm>
            <a:off x="418476" y="3429000"/>
            <a:ext cx="4873051" cy="2462213"/>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a:latin typeface="Garamond"/>
                <a:ea typeface="Calibri"/>
                <a:cs typeface="Calibri"/>
              </a:rPr>
              <a:t>Spread Deviations:</a:t>
            </a:r>
          </a:p>
          <a:p>
            <a:pPr marL="342900" indent="-342900">
              <a:buFont typeface="Calibri"/>
              <a:buChar char="-"/>
            </a:pPr>
            <a:r>
              <a:rPr lang="en-US" sz="2200">
                <a:latin typeface="Garamond"/>
                <a:ea typeface="Calibri"/>
                <a:cs typeface="Calibri"/>
              </a:rPr>
              <a:t>Deviations from the historical spread between paired assets provide trading opportunities</a:t>
            </a:r>
          </a:p>
          <a:p>
            <a:pPr marL="342900" indent="-342900">
              <a:buFont typeface="Calibri"/>
              <a:buChar char="-"/>
            </a:pPr>
            <a:r>
              <a:rPr lang="en-US" sz="2200">
                <a:latin typeface="Garamond"/>
                <a:ea typeface="Calibri"/>
                <a:cs typeface="Calibri"/>
              </a:rPr>
              <a:t>Predictive models utilize historical data and statistical analysis techniques to anticipate potential deviations</a:t>
            </a:r>
          </a:p>
        </p:txBody>
      </p:sp>
    </p:spTree>
    <p:extLst>
      <p:ext uri="{BB962C8B-B14F-4D97-AF65-F5344CB8AC3E}">
        <p14:creationId xmlns:p14="http://schemas.microsoft.com/office/powerpoint/2010/main" val="3826956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776D2-B185-8826-E041-D78DE5E950E2}"/>
              </a:ext>
            </a:extLst>
          </p:cNvPr>
          <p:cNvSpPr>
            <a:spLocks noGrp="1"/>
          </p:cNvSpPr>
          <p:nvPr>
            <p:ph type="title"/>
          </p:nvPr>
        </p:nvSpPr>
        <p:spPr/>
        <p:txBody>
          <a:bodyPr/>
          <a:lstStyle/>
          <a:p>
            <a:r>
              <a:rPr lang="en-US">
                <a:latin typeface="Garamond"/>
              </a:rPr>
              <a:t>Understanding Dynamic Hedge Ratios</a:t>
            </a:r>
            <a:endParaRPr lang="en-US"/>
          </a:p>
        </p:txBody>
      </p:sp>
      <p:sp>
        <p:nvSpPr>
          <p:cNvPr id="3" name="Content Placeholder 2">
            <a:extLst>
              <a:ext uri="{FF2B5EF4-FFF2-40B4-BE49-F238E27FC236}">
                <a16:creationId xmlns:a16="http://schemas.microsoft.com/office/drawing/2014/main" id="{88DF9B22-71B2-5CE1-491E-EE104C9C8F84}"/>
              </a:ext>
            </a:extLst>
          </p:cNvPr>
          <p:cNvSpPr>
            <a:spLocks noGrp="1"/>
          </p:cNvSpPr>
          <p:nvPr>
            <p:ph idx="1"/>
          </p:nvPr>
        </p:nvSpPr>
        <p:spPr>
          <a:xfrm>
            <a:off x="7244162" y="1291091"/>
            <a:ext cx="4720521" cy="4706176"/>
          </a:xfrm>
        </p:spPr>
        <p:txBody>
          <a:bodyPr vert="horz" lIns="91440" tIns="45720" rIns="91440" bIns="45720" rtlCol="0" anchor="t">
            <a:normAutofit/>
          </a:bodyPr>
          <a:lstStyle/>
          <a:p>
            <a:pPr marL="0" indent="0">
              <a:buNone/>
            </a:pPr>
            <a:r>
              <a:rPr lang="en-US" sz="2400" b="1">
                <a:latin typeface="Garamond"/>
              </a:rPr>
              <a:t>Hedge Ratio:</a:t>
            </a:r>
            <a:r>
              <a:rPr lang="en-US" sz="2400">
                <a:latin typeface="Garamond"/>
              </a:rPr>
              <a:t> How much of one stock to long/short relative to the other?</a:t>
            </a:r>
          </a:p>
          <a:p>
            <a:pPr marL="0" indent="0">
              <a:buNone/>
            </a:pPr>
            <a:r>
              <a:rPr lang="en-US" sz="2400" b="1">
                <a:latin typeface="Garamond"/>
              </a:rPr>
              <a:t>Dynamic</a:t>
            </a:r>
            <a:r>
              <a:rPr lang="en-US" sz="2400">
                <a:latin typeface="Garamond"/>
              </a:rPr>
              <a:t> hedge ratios adjust continuously based on changing market dynamics.</a:t>
            </a:r>
          </a:p>
          <a:p>
            <a:pPr marL="0" indent="0">
              <a:buNone/>
            </a:pPr>
            <a:r>
              <a:rPr lang="en-US" sz="2400" b="1">
                <a:latin typeface="Garamond"/>
              </a:rPr>
              <a:t>Optimize</a:t>
            </a:r>
            <a:r>
              <a:rPr lang="en-US" sz="2400">
                <a:latin typeface="Garamond"/>
              </a:rPr>
              <a:t> the portfolio's risk-return profile by dynamically rebalancing positions and finding the optimal ratio of long and short positions that would currently maximize profitability.</a:t>
            </a:r>
          </a:p>
        </p:txBody>
      </p:sp>
      <p:sp>
        <p:nvSpPr>
          <p:cNvPr id="4" name="Slide Number Placeholder 3">
            <a:extLst>
              <a:ext uri="{FF2B5EF4-FFF2-40B4-BE49-F238E27FC236}">
                <a16:creationId xmlns:a16="http://schemas.microsoft.com/office/drawing/2014/main" id="{10AAEF55-F176-1D42-493A-8B00290DD02D}"/>
              </a:ext>
            </a:extLst>
          </p:cNvPr>
          <p:cNvSpPr>
            <a:spLocks noGrp="1"/>
          </p:cNvSpPr>
          <p:nvPr>
            <p:ph type="sldNum" sz="quarter" idx="12"/>
          </p:nvPr>
        </p:nvSpPr>
        <p:spPr/>
        <p:txBody>
          <a:bodyPr/>
          <a:lstStyle/>
          <a:p>
            <a:fld id="{9F43C4E9-BDA3-4698-B38D-9773A447E62B}" type="slidenum">
              <a:rPr lang="en-US" smtClean="0"/>
              <a:t>8</a:t>
            </a:fld>
            <a:endParaRPr lang="en-US"/>
          </a:p>
        </p:txBody>
      </p:sp>
      <p:pic>
        <p:nvPicPr>
          <p:cNvPr id="6" name="Picture 5" descr="A graph with lines and a red line&#10;&#10;Description automatically generated">
            <a:extLst>
              <a:ext uri="{FF2B5EF4-FFF2-40B4-BE49-F238E27FC236}">
                <a16:creationId xmlns:a16="http://schemas.microsoft.com/office/drawing/2014/main" id="{FF82F893-3D31-F673-F55D-80B86CFC2563}"/>
              </a:ext>
            </a:extLst>
          </p:cNvPr>
          <p:cNvPicPr>
            <a:picLocks noChangeAspect="1"/>
          </p:cNvPicPr>
          <p:nvPr/>
        </p:nvPicPr>
        <p:blipFill>
          <a:blip r:embed="rId2"/>
          <a:stretch>
            <a:fillRect/>
          </a:stretch>
        </p:blipFill>
        <p:spPr>
          <a:xfrm>
            <a:off x="129854" y="1383130"/>
            <a:ext cx="6843799" cy="4268946"/>
          </a:xfrm>
          <a:prstGeom prst="rect">
            <a:avLst/>
          </a:prstGeom>
        </p:spPr>
      </p:pic>
    </p:spTree>
    <p:extLst>
      <p:ext uri="{BB962C8B-B14F-4D97-AF65-F5344CB8AC3E}">
        <p14:creationId xmlns:p14="http://schemas.microsoft.com/office/powerpoint/2010/main" val="1672556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23D05-C475-7ED8-A73B-0CE9004D1A19}"/>
              </a:ext>
            </a:extLst>
          </p:cNvPr>
          <p:cNvSpPr>
            <a:spLocks noGrp="1"/>
          </p:cNvSpPr>
          <p:nvPr>
            <p:ph type="title"/>
          </p:nvPr>
        </p:nvSpPr>
        <p:spPr/>
        <p:txBody>
          <a:bodyPr/>
          <a:lstStyle/>
          <a:p>
            <a:r>
              <a:rPr lang="en-US"/>
              <a:t>The Kalman Filter</a:t>
            </a:r>
          </a:p>
        </p:txBody>
      </p:sp>
      <p:sp>
        <p:nvSpPr>
          <p:cNvPr id="4" name="Slide Number Placeholder 3">
            <a:extLst>
              <a:ext uri="{FF2B5EF4-FFF2-40B4-BE49-F238E27FC236}">
                <a16:creationId xmlns:a16="http://schemas.microsoft.com/office/drawing/2014/main" id="{0A9729D2-3E08-302D-94D7-80F9E5BD2959}"/>
              </a:ext>
            </a:extLst>
          </p:cNvPr>
          <p:cNvSpPr>
            <a:spLocks noGrp="1"/>
          </p:cNvSpPr>
          <p:nvPr>
            <p:ph type="sldNum" sz="quarter" idx="12"/>
          </p:nvPr>
        </p:nvSpPr>
        <p:spPr/>
        <p:txBody>
          <a:bodyPr/>
          <a:lstStyle/>
          <a:p>
            <a:fld id="{9F43C4E9-BDA3-4698-B38D-9773A447E62B}" type="slidenum">
              <a:rPr lang="en-US" smtClean="0"/>
              <a:t>9</a:t>
            </a:fld>
            <a:endParaRPr lang="en-US"/>
          </a:p>
        </p:txBody>
      </p:sp>
      <p:sp>
        <p:nvSpPr>
          <p:cNvPr id="5" name="Content Placeholder 2">
            <a:extLst>
              <a:ext uri="{FF2B5EF4-FFF2-40B4-BE49-F238E27FC236}">
                <a16:creationId xmlns:a16="http://schemas.microsoft.com/office/drawing/2014/main" id="{9BB79498-8970-4AE6-839C-9EB9D148DA97}"/>
              </a:ext>
            </a:extLst>
          </p:cNvPr>
          <p:cNvSpPr txBox="1">
            <a:spLocks/>
          </p:cNvSpPr>
          <p:nvPr/>
        </p:nvSpPr>
        <p:spPr>
          <a:xfrm>
            <a:off x="316940" y="1163488"/>
            <a:ext cx="5777300" cy="590132"/>
          </a:xfrm>
          <a:prstGeom prst="rect">
            <a:avLst/>
          </a:prstGeom>
          <a:ln>
            <a:solidFill>
              <a:schemeClr val="tx1"/>
            </a:solidFill>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aramond" panose="020204040303010108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aramond" panose="020204040303010108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panose="020204040303010108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latin typeface="Garamond"/>
              </a:rPr>
              <a:t>The Kalman Filter is an advanced mathematical tool originally developed by rocket scientists and used in systems engineering.</a:t>
            </a:r>
            <a:endParaRPr lang="en-US" sz="1800"/>
          </a:p>
          <a:p>
            <a:pPr marL="0" indent="0">
              <a:buNone/>
            </a:pPr>
            <a:endParaRPr lang="en-US" sz="1600"/>
          </a:p>
          <a:p>
            <a:endParaRPr lang="en-US" sz="2000"/>
          </a:p>
          <a:p>
            <a:pPr marL="342900" indent="-342900"/>
            <a:endParaRPr lang="en-US" sz="2000"/>
          </a:p>
          <a:p>
            <a:pPr marL="342900" indent="-342900"/>
            <a:endParaRPr lang="en-US" sz="2000"/>
          </a:p>
          <a:p>
            <a:pPr marL="342900" indent="-342900"/>
            <a:endParaRPr lang="en-US" sz="2000"/>
          </a:p>
          <a:p>
            <a:pPr marL="0" indent="0">
              <a:buNone/>
            </a:pPr>
            <a:endParaRPr lang="en-US" b="1"/>
          </a:p>
        </p:txBody>
      </p:sp>
      <p:graphicFrame>
        <p:nvGraphicFramePr>
          <p:cNvPr id="3" name="Diagram 2">
            <a:extLst>
              <a:ext uri="{FF2B5EF4-FFF2-40B4-BE49-F238E27FC236}">
                <a16:creationId xmlns:a16="http://schemas.microsoft.com/office/drawing/2014/main" id="{7C09E8D7-B467-08FD-82E9-F9B04F70ACB8}"/>
              </a:ext>
            </a:extLst>
          </p:cNvPr>
          <p:cNvGraphicFramePr/>
          <p:nvPr>
            <p:extLst>
              <p:ext uri="{D42A27DB-BD31-4B8C-83A1-F6EECF244321}">
                <p14:modId xmlns:p14="http://schemas.microsoft.com/office/powerpoint/2010/main" val="3740612216"/>
              </p:ext>
            </p:extLst>
          </p:nvPr>
        </p:nvGraphicFramePr>
        <p:xfrm>
          <a:off x="1311639" y="4042347"/>
          <a:ext cx="1736362" cy="1321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5" name="Diagram 24">
            <a:extLst>
              <a:ext uri="{FF2B5EF4-FFF2-40B4-BE49-F238E27FC236}">
                <a16:creationId xmlns:a16="http://schemas.microsoft.com/office/drawing/2014/main" id="{467982CD-C614-2D10-3E0A-51CC2499C615}"/>
              </a:ext>
            </a:extLst>
          </p:cNvPr>
          <p:cNvGraphicFramePr/>
          <p:nvPr>
            <p:extLst>
              <p:ext uri="{D42A27DB-BD31-4B8C-83A1-F6EECF244321}">
                <p14:modId xmlns:p14="http://schemas.microsoft.com/office/powerpoint/2010/main" val="335030813"/>
              </p:ext>
            </p:extLst>
          </p:nvPr>
        </p:nvGraphicFramePr>
        <p:xfrm>
          <a:off x="4378377" y="2899349"/>
          <a:ext cx="4746884" cy="360138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46" name="Diagram 245">
            <a:extLst>
              <a:ext uri="{FF2B5EF4-FFF2-40B4-BE49-F238E27FC236}">
                <a16:creationId xmlns:a16="http://schemas.microsoft.com/office/drawing/2014/main" id="{9D621317-94AC-9D7A-FFB8-DC5F772B0263}"/>
              </a:ext>
            </a:extLst>
          </p:cNvPr>
          <p:cNvGraphicFramePr/>
          <p:nvPr>
            <p:extLst>
              <p:ext uri="{D42A27DB-BD31-4B8C-83A1-F6EECF244321}">
                <p14:modId xmlns:p14="http://schemas.microsoft.com/office/powerpoint/2010/main" val="2335960387"/>
              </p:ext>
            </p:extLst>
          </p:nvPr>
        </p:nvGraphicFramePr>
        <p:xfrm>
          <a:off x="7357674" y="1269165"/>
          <a:ext cx="1580213" cy="117173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301" name="Arrow: Right 300">
            <a:extLst>
              <a:ext uri="{FF2B5EF4-FFF2-40B4-BE49-F238E27FC236}">
                <a16:creationId xmlns:a16="http://schemas.microsoft.com/office/drawing/2014/main" id="{1C96988B-6DBF-79E3-476A-3850CECB8A2C}"/>
              </a:ext>
            </a:extLst>
          </p:cNvPr>
          <p:cNvSpPr/>
          <p:nvPr/>
        </p:nvSpPr>
        <p:spPr>
          <a:xfrm>
            <a:off x="3047999" y="4428344"/>
            <a:ext cx="1055556" cy="549639"/>
          </a:xfrm>
          <a:prstGeom prst="rightArrow">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ea typeface="Calibri"/>
              <a:cs typeface="Calibri"/>
            </a:endParaRPr>
          </a:p>
        </p:txBody>
      </p:sp>
      <p:sp>
        <p:nvSpPr>
          <p:cNvPr id="302" name="Arrow: Right 301">
            <a:extLst>
              <a:ext uri="{FF2B5EF4-FFF2-40B4-BE49-F238E27FC236}">
                <a16:creationId xmlns:a16="http://schemas.microsoft.com/office/drawing/2014/main" id="{2DE7AE1F-E1A8-37DF-99BB-21F0899B8E7E}"/>
              </a:ext>
            </a:extLst>
          </p:cNvPr>
          <p:cNvSpPr/>
          <p:nvPr/>
        </p:nvSpPr>
        <p:spPr>
          <a:xfrm>
            <a:off x="9493770" y="4459572"/>
            <a:ext cx="980606" cy="487180"/>
          </a:xfrm>
          <a:prstGeom prst="rightArrow">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4" name="Diagram 303">
            <a:extLst>
              <a:ext uri="{FF2B5EF4-FFF2-40B4-BE49-F238E27FC236}">
                <a16:creationId xmlns:a16="http://schemas.microsoft.com/office/drawing/2014/main" id="{A3491F0C-1E5A-F484-7A05-D9EC3170B2BB}"/>
              </a:ext>
            </a:extLst>
          </p:cNvPr>
          <p:cNvGraphicFramePr/>
          <p:nvPr>
            <p:extLst>
              <p:ext uri="{D42A27DB-BD31-4B8C-83A1-F6EECF244321}">
                <p14:modId xmlns:p14="http://schemas.microsoft.com/office/powerpoint/2010/main" val="2333148953"/>
              </p:ext>
            </p:extLst>
          </p:nvPr>
        </p:nvGraphicFramePr>
        <p:xfrm>
          <a:off x="10486868" y="4042346"/>
          <a:ext cx="1736362" cy="1321634"/>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360" name="Arrow: Right 359">
            <a:extLst>
              <a:ext uri="{FF2B5EF4-FFF2-40B4-BE49-F238E27FC236}">
                <a16:creationId xmlns:a16="http://schemas.microsoft.com/office/drawing/2014/main" id="{5F20E392-7AA3-60BA-B327-F0F47DCE540F}"/>
              </a:ext>
            </a:extLst>
          </p:cNvPr>
          <p:cNvSpPr/>
          <p:nvPr/>
        </p:nvSpPr>
        <p:spPr>
          <a:xfrm rot="5400000">
            <a:off x="7663720" y="2866867"/>
            <a:ext cx="980606" cy="487180"/>
          </a:xfrm>
          <a:prstGeom prst="rightArrow">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4" name="TextBox 453">
            <a:extLst>
              <a:ext uri="{FF2B5EF4-FFF2-40B4-BE49-F238E27FC236}">
                <a16:creationId xmlns:a16="http://schemas.microsoft.com/office/drawing/2014/main" id="{95E37866-B205-3101-5765-7E581DCD625A}"/>
              </a:ext>
            </a:extLst>
          </p:cNvPr>
          <p:cNvSpPr txBox="1"/>
          <p:nvPr/>
        </p:nvSpPr>
        <p:spPr>
          <a:xfrm>
            <a:off x="318538" y="2779428"/>
            <a:ext cx="5766218" cy="769441"/>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latin typeface="Garamond"/>
                <a:ea typeface="Calibri"/>
                <a:cs typeface="Calibri"/>
              </a:rPr>
              <a:t>This process iteratively updates and improves spread predictions at each time step.</a:t>
            </a:r>
            <a:endParaRPr lang="en-US" sz="2200">
              <a:latin typeface="Garamond"/>
            </a:endParaRPr>
          </a:p>
        </p:txBody>
      </p:sp>
      <p:sp>
        <p:nvSpPr>
          <p:cNvPr id="17" name="TextBox 16">
            <a:extLst>
              <a:ext uri="{FF2B5EF4-FFF2-40B4-BE49-F238E27FC236}">
                <a16:creationId xmlns:a16="http://schemas.microsoft.com/office/drawing/2014/main" id="{D39B5999-C3C3-B519-D416-5DD313649938}"/>
              </a:ext>
            </a:extLst>
          </p:cNvPr>
          <p:cNvSpPr txBox="1"/>
          <p:nvPr/>
        </p:nvSpPr>
        <p:spPr>
          <a:xfrm>
            <a:off x="9125261" y="1461540"/>
            <a:ext cx="289934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latin typeface="Garamond"/>
                <a:cs typeface="Calibri"/>
              </a:rPr>
              <a:t>Hedge Quantity</a:t>
            </a:r>
            <a:endParaRPr lang="en-US" sz="2400" b="1">
              <a:latin typeface="Garamond"/>
            </a:endParaRPr>
          </a:p>
          <a:p>
            <a:pPr algn="ctr"/>
            <a:endParaRPr lang="en-US" sz="2400" b="1">
              <a:latin typeface="Garamond"/>
              <a:cs typeface="Calibri"/>
            </a:endParaRPr>
          </a:p>
          <a:p>
            <a:pPr algn="ctr"/>
            <a:r>
              <a:rPr lang="en-US" sz="2400" b="1">
                <a:latin typeface="Garamond"/>
                <a:cs typeface="Calibri"/>
              </a:rPr>
              <a:t>Predicted Standard Deviation</a:t>
            </a:r>
          </a:p>
          <a:p>
            <a:pPr algn="ctr"/>
            <a:endParaRPr lang="en-US" sz="2400" b="1">
              <a:latin typeface="Garamond"/>
              <a:cs typeface="Calibri"/>
            </a:endParaRPr>
          </a:p>
          <a:p>
            <a:pPr algn="ctr"/>
            <a:r>
              <a:rPr lang="en-US" sz="2400" b="1">
                <a:latin typeface="Garamond"/>
                <a:cs typeface="Calibri"/>
              </a:rPr>
              <a:t>Forecast Error</a:t>
            </a:r>
          </a:p>
        </p:txBody>
      </p:sp>
      <p:sp>
        <p:nvSpPr>
          <p:cNvPr id="494" name="TextBox 493">
            <a:extLst>
              <a:ext uri="{FF2B5EF4-FFF2-40B4-BE49-F238E27FC236}">
                <a16:creationId xmlns:a16="http://schemas.microsoft.com/office/drawing/2014/main" id="{44E9E654-B1C1-C60D-7432-E04B0BE527EE}"/>
              </a:ext>
            </a:extLst>
          </p:cNvPr>
          <p:cNvSpPr txBox="1"/>
          <p:nvPr/>
        </p:nvSpPr>
        <p:spPr>
          <a:xfrm>
            <a:off x="318541" y="1755097"/>
            <a:ext cx="5772461" cy="102190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Garamond"/>
                <a:ea typeface="+mn-lt"/>
                <a:cs typeface="+mn-lt"/>
              </a:rPr>
              <a:t>It measures the spread of a pair by minimizing noisy data and provides a trading signal uninfluenced by unimportant market fluctuations.</a:t>
            </a:r>
            <a:endParaRPr lang="en-US">
              <a:latin typeface="Garamond"/>
            </a:endParaRPr>
          </a:p>
        </p:txBody>
      </p:sp>
    </p:spTree>
    <p:extLst>
      <p:ext uri="{BB962C8B-B14F-4D97-AF65-F5344CB8AC3E}">
        <p14:creationId xmlns:p14="http://schemas.microsoft.com/office/powerpoint/2010/main" val="9389811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6FE0ACA317CE4EB8D3DF87056A79EB" ma:contentTypeVersion="13" ma:contentTypeDescription="Create a new document." ma:contentTypeScope="" ma:versionID="cceee53c9fc3fdfad55e0a55f3f53a7a">
  <xsd:schema xmlns:xsd="http://www.w3.org/2001/XMLSchema" xmlns:xs="http://www.w3.org/2001/XMLSchema" xmlns:p="http://schemas.microsoft.com/office/2006/metadata/properties" xmlns:ns3="da20c13f-2b4f-4871-ae1d-bea56c9994b4" xmlns:ns4="9dd47ed5-67ec-48c6-819a-e5b9ef17e807" targetNamespace="http://schemas.microsoft.com/office/2006/metadata/properties" ma:root="true" ma:fieldsID="3ae7b2d17928f8e7ffb3d28f62d9f417" ns3:_="" ns4:_="">
    <xsd:import namespace="da20c13f-2b4f-4871-ae1d-bea56c9994b4"/>
    <xsd:import namespace="9dd47ed5-67ec-48c6-819a-e5b9ef17e80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3:MediaServiceSearchProperties"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20c13f-2b4f-4871-ae1d-bea56c9994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SearchProperties" ma:index="18" nillable="true" ma:displayName="MediaServiceSearchProperties" ma:hidden="true" ma:internalName="MediaServiceSearchProperties" ma:readOnly="true">
      <xsd:simpleType>
        <xsd:restriction base="dms:Note"/>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dd47ed5-67ec-48c6-819a-e5b9ef17e80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da20c13f-2b4f-4871-ae1d-bea56c9994b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85A21E7-FB55-4698-8BC0-B733578060D7}">
  <ds:schemaRefs>
    <ds:schemaRef ds:uri="9dd47ed5-67ec-48c6-819a-e5b9ef17e807"/>
    <ds:schemaRef ds:uri="da20c13f-2b4f-4871-ae1d-bea56c9994b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FC0D92B-AEB6-41CF-9B0D-CF972F792C68}">
  <ds:schemaRefs>
    <ds:schemaRef ds:uri="9dd47ed5-67ec-48c6-819a-e5b9ef17e807"/>
    <ds:schemaRef ds:uri="da20c13f-2b4f-4871-ae1d-bea56c9994b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0635E22-98EC-43A3-AAAF-126C273FC4A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21</Slides>
  <Notes>5</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Pairs Trading Strategy</vt:lpstr>
      <vt:lpstr>Pairs Trading at a High Level</vt:lpstr>
      <vt:lpstr>Pairs Trading at a High Level</vt:lpstr>
      <vt:lpstr>Pairs Trading is a Market Neutral Strategy</vt:lpstr>
      <vt:lpstr>Correlation VS Cointegration</vt:lpstr>
      <vt:lpstr>Quantitative and Qualitative Pairs Relationships </vt:lpstr>
      <vt:lpstr>Mean Reversion and Predicting Deviations</vt:lpstr>
      <vt:lpstr>Understanding Dynamic Hedge Ratios</vt:lpstr>
      <vt:lpstr>The Kalman Filter</vt:lpstr>
      <vt:lpstr>Pairs Selection Process: Our Prerequisites</vt:lpstr>
      <vt:lpstr>Pairs Selection Process: The Correlation Matrix</vt:lpstr>
      <vt:lpstr>Pairs Selection Process: Cointegration Tests</vt:lpstr>
      <vt:lpstr>Pairs Selection Process: Ranking by Aggregate Volatility</vt:lpstr>
      <vt:lpstr>Introducing Our Pairs</vt:lpstr>
      <vt:lpstr>Introducing Our Pairs</vt:lpstr>
      <vt:lpstr>Algorithm Flowchart</vt:lpstr>
      <vt:lpstr>Risk Management: Trailing Stop Loss </vt:lpstr>
      <vt:lpstr>Back-Testing Results (2023 + YTD)</vt:lpstr>
      <vt:lpstr>Live Trading Results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Jacqueline Raimo</dc:creator>
  <cp:revision>4</cp:revision>
  <dcterms:created xsi:type="dcterms:W3CDTF">2023-09-11T19:07:44Z</dcterms:created>
  <dcterms:modified xsi:type="dcterms:W3CDTF">2024-05-21T17:12:12Z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0x0101008C6FE0ACA317CE4EB8D3DF87056A79EB</vt:lpwstr>
  </property>
</Properties>
</file>