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5" r:id="rId3"/>
    <p:sldId id="270" r:id="rId4"/>
    <p:sldId id="265" r:id="rId5"/>
    <p:sldId id="282" r:id="rId6"/>
    <p:sldId id="281" r:id="rId7"/>
    <p:sldId id="283" r:id="rId8"/>
    <p:sldId id="284" r:id="rId9"/>
    <p:sldId id="257" r:id="rId10"/>
    <p:sldId id="261" r:id="rId11"/>
    <p:sldId id="272" r:id="rId12"/>
    <p:sldId id="258" r:id="rId13"/>
    <p:sldId id="262" r:id="rId14"/>
    <p:sldId id="259" r:id="rId15"/>
    <p:sldId id="263" r:id="rId16"/>
    <p:sldId id="278" r:id="rId17"/>
    <p:sldId id="276" r:id="rId18"/>
    <p:sldId id="28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11" autoAdjust="0"/>
  </p:normalViewPr>
  <p:slideViewPr>
    <p:cSldViewPr snapToGrid="0">
      <p:cViewPr varScale="1">
        <p:scale>
          <a:sx n="105" d="100"/>
          <a:sy n="105" d="100"/>
        </p:scale>
        <p:origin x="17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FA2E8-0B0F-4409-AA51-382769A1778C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F34D5-E4BE-4E94-974F-96F8937D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9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1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7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0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6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MFP method, the model accuracy is heavily aﬀected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 mismatch problem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performance curves for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SCFNN, Bartlett and MCE vs SNR are plotted by 1000 times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 Carlo simulations</a:t>
            </a:r>
            <a:r>
              <a:rPr lang="en-US" altLang="zh-CN" dirty="0" smtClean="0"/>
              <a:t> is plotted here.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snapshot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here is 10. 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legend ‘FNN,i905’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that, the corresponding method is FNN and the test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is from i905 environment, rests are similar.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78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SCFNN is also sensitive to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 mismatch. When the environment SSP has a big change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shape, the classifier trained by single data set performs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poorly. 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model, trained by data set corresponding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-optimized , performs poorly 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ssp-i906*,</a:t>
            </a:r>
          </a:p>
          <a:p>
            <a:pPr marL="0" indent="0"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and the accuracy drops about 40%, compared with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performance on ssp-i905. </a:t>
            </a:r>
          </a:p>
          <a:p>
            <a:pPr marL="0" indent="0"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 although, SCFNN is also sensitive to SSP mismatch, still performs better than Bartlett and the performance of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SCFNN is close to the MCE method.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by combining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collected from ssp-i906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-optimized as training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set,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the robustness of the classifier increases significantly; as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fig.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shows,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 re-trained classifier predicts accurately 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ssp-i906*, just as well as on ssp-i905.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Although the accuracy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i905 has a little glissade compared with data training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case, the performance for i906 is improved.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mixed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data-model training, the SCFNN classifier works well on two entirely diﬀerent SSPs.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legend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‘i905,combined’ means the model is trained by mixed data,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tested on ssp-i905.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0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we propose a method that can help reduce the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mismatch problem in matched-field source localization,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by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sparsely-coded feed-forward neural network(SCFNN),</a:t>
            </a:r>
            <a:r>
              <a:rPr lang="en-US" altLang="zh-CN" dirty="0" smtClean="0"/>
              <a:t> </a:t>
            </a:r>
            <a:r>
              <a:rPr lang="en-US" altLang="zh-CN" baseline="0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combined with data-model mixed training.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 proposal is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examined on SWellEx-96 experiment.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To be specific, we firstly train and test a prediction model on the experimental data,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confirm that the SCFNN works well on source localization.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Then, the inﬂuence of SSP mismatch on the SCFNN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 is investigated by simulations.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Finally, we train the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SCFNN with mixed environment model data. It can be seen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model robustness is significantly improved and the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 classifier performs well on varying SSP environments.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en-US" altLang="zh-CN" baseline="0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discussions on applying machine learning methods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overcome mismatch problem in underwater source localization are preliminary and only a fine-tuned FNN is used. </a:t>
            </a:r>
          </a:p>
          <a:p>
            <a:pPr marL="0" indent="0">
              <a:buNone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has potential advantages in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unstable underwater acoustic environment and thus deserves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further eﬀorts.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14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believe that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carefully implemented machine learning techniques can have in 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helping to characterize and to better understand natural systems and the physical 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mechanisms that drive them</a:t>
            </a:r>
            <a:r>
              <a:rPr lang="en-US" altLang="zh-CN" i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/>
              <a:t>We</a:t>
            </a:r>
            <a:r>
              <a:rPr lang="en-US" altLang="zh-CN" sz="1200" baseline="0" dirty="0" smtClean="0"/>
              <a:t> plan to </a:t>
            </a:r>
            <a:r>
              <a:rPr lang="en-US" altLang="zh-CN" sz="1200" dirty="0" smtClean="0"/>
              <a:t>train</a:t>
            </a:r>
            <a:r>
              <a:rPr lang="en-US" altLang="zh-CN" sz="1200" baseline="0" dirty="0" smtClean="0"/>
              <a:t> </a:t>
            </a:r>
            <a:r>
              <a:rPr lang="en-US" altLang="zh-CN" sz="1200" dirty="0" smtClean="0"/>
              <a:t>a sparse representation model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learned feature space spans data (SCM) space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 that few basis functions.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Try to explain how the SCFNN works and how does the model robustness improved?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now, In our example, the input 1323-elements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SCM data space can be spanned by the 740 feature vectors,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averagely, each data sample can be represented by only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features.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F34D5-E4BE-4E94-974F-96F8937DEC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2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4" y="0"/>
            <a:ext cx="8639175" cy="3509963"/>
          </a:xfrm>
        </p:spPr>
        <p:txBody>
          <a:bodyPr anchor="b">
            <a:normAutofit/>
          </a:bodyPr>
          <a:lstStyle>
            <a:lvl1pPr algn="ctr"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" y="3602038"/>
            <a:ext cx="863917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498-B0C7-4615-A739-1F55E6884D3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" y="219075"/>
            <a:ext cx="1958975" cy="643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09" y="132310"/>
            <a:ext cx="773539" cy="817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87" y="132310"/>
            <a:ext cx="813660" cy="8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8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(使用中文字体)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498-B0C7-4615-A739-1F55E6884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6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446213"/>
            <a:ext cx="4257675" cy="47307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6213"/>
            <a:ext cx="4267200" cy="47307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498-B0C7-4615-A739-1F55E6884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9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6498-B0C7-4615-A739-1F55E6884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8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58126498-B0C7-4615-A739-1F55E6884D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29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4234"/>
            <a:ext cx="9144000" cy="15537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"/>
            <a:ext cx="9144000" cy="13795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0"/>
            <a:ext cx="8639175" cy="12668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1381124"/>
            <a:ext cx="8639175" cy="507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34125" y="59697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(使用中文字体)"/>
                <a:ea typeface="黑体" panose="02010609060101010101" pitchFamily="49" charset="-122"/>
              </a:defRPr>
            </a:lvl1pPr>
          </a:lstStyle>
          <a:p>
            <a:fld id="{58126498-B0C7-4615-A739-1F55E6884D36}" type="slidenum">
              <a:rPr lang="zh-CN" altLang="en-US" smtClean="0">
                <a:latin typeface="黑体" panose="02010609060101010101" pitchFamily="49" charset="-122"/>
              </a:rPr>
              <a:pPr/>
              <a:t>‹#›</a:t>
            </a:fld>
            <a:endParaRPr lang="zh-CN" altLang="en-US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75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accent1"/>
          </a:solidFill>
          <a:effectLst/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emf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Matched-field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localization using sparsely-coded</a:t>
            </a:r>
            <a:b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neural network and data-model mixed training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7173" y="3602037"/>
            <a:ext cx="8639175" cy="3024049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 smtClean="0">
                <a:solidFill>
                  <a:schemeClr val="accent2"/>
                </a:solidFill>
                <a:latin typeface="+mn-lt"/>
              </a:rPr>
              <a:t>Shougui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lt"/>
              </a:rPr>
              <a:t>Cai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Wen Xu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College of Information Science &amp; Electronic 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Engineering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WUWNet’17</a:t>
            </a:r>
            <a:br>
              <a:rPr lang="en-US" altLang="zh-CN" b="1" dirty="0" smtClean="0">
                <a:solidFill>
                  <a:schemeClr val="accent2"/>
                </a:solidFill>
                <a:latin typeface="+mn-lt"/>
              </a:rPr>
            </a:b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November  8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, 2017, Halifax , Canada</a:t>
            </a:r>
            <a:endParaRPr lang="zh-CN" altLang="en-US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43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>
                <a:latin typeface="+mn-lt"/>
              </a:rPr>
              <a:t>Performance comparison with MFP</a:t>
            </a:r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endParaRPr lang="zh-CN" altLang="en-US" sz="440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/>
              <a:t>SWell96Ex-S5 experimental data </a:t>
            </a:r>
          </a:p>
          <a:p>
            <a:pPr lvl="1" eaLnBrk="1" hangingPunct="1">
              <a:defRPr/>
            </a:pP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Error: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SCFNN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&lt; MCE &lt; Bartlett1 &lt; Bartlett2 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Note: There are two kinds of replica-field used. </a:t>
            </a: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Bartlett 1 measurement data; Bartlett 2, simulated by model.	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0" y="2138039"/>
            <a:ext cx="6306543" cy="21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+mn-lt"/>
              </a:rPr>
              <a:t/>
            </a:r>
            <a:br>
              <a:rPr lang="en-US" altLang="zh-CN" sz="4000" dirty="0" smtClean="0">
                <a:latin typeface="+mn-lt"/>
              </a:rPr>
            </a:br>
            <a:r>
              <a:rPr lang="en-US" altLang="zh-CN" sz="4000" dirty="0">
                <a:latin typeface="+mn-lt"/>
              </a:rPr>
              <a:t>Model robustness on SSP </a:t>
            </a:r>
            <a:r>
              <a:rPr lang="en-US" altLang="zh-CN" sz="4000" dirty="0" smtClean="0">
                <a:latin typeface="+mn-lt"/>
              </a:rPr>
              <a:t>mismatch</a:t>
            </a:r>
            <a:r>
              <a:rPr lang="en-US" altLang="zh-CN" sz="4000" dirty="0">
                <a:latin typeface="+mn-lt"/>
              </a:rPr>
              <a:t/>
            </a:r>
            <a:br>
              <a:rPr lang="en-US" altLang="zh-CN" sz="4000" dirty="0">
                <a:latin typeface="+mn-lt"/>
              </a:rPr>
            </a:b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buClr>
                <a:srgbClr val="ACCBF9"/>
              </a:buClr>
              <a:defRPr/>
            </a:pPr>
            <a:r>
              <a:rPr lang="en-US" altLang="zh-CN" sz="2000" dirty="0" smtClean="0"/>
              <a:t>Diﬀerent </a:t>
            </a:r>
            <a:r>
              <a:rPr lang="en-US" altLang="zh-CN" sz="2000" dirty="0"/>
              <a:t>degrees of </a:t>
            </a:r>
            <a:r>
              <a:rPr lang="en-US" altLang="zh-CN" sz="2000" dirty="0" smtClean="0"/>
              <a:t>error in </a:t>
            </a:r>
            <a:r>
              <a:rPr lang="en-US" altLang="zh-CN" sz="2000" dirty="0"/>
              <a:t>the knowledge </a:t>
            </a:r>
            <a:r>
              <a:rPr lang="en-US" altLang="zh-CN" sz="2000" dirty="0" smtClean="0"/>
              <a:t>of SSP</a:t>
            </a:r>
            <a:r>
              <a:rPr lang="en-US" altLang="zh-CN" sz="2000" b="1" dirty="0" smtClean="0">
                <a:solidFill>
                  <a:prstClr val="black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1800" kern="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 smtClean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solidFill>
                <a:prstClr val="black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Clr>
                <a:srgbClr val="ACCBF9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9" y="2010033"/>
            <a:ext cx="4013821" cy="32530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90253" y="1816009"/>
            <a:ext cx="4506097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defRPr/>
            </a:pP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Compared to the optimized,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+mj-lt"/>
              <a:buAutoNum type="alphaLcParenR"/>
              <a:defRPr/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906, significant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change in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shape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+mj-lt"/>
              <a:buAutoNum type="alphaLcParenR"/>
              <a:defRPr/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905,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change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is slight;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+mj-lt"/>
              <a:buAutoNum type="alphaLcParenR"/>
              <a:defRPr/>
            </a:pP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i906*, changed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from i906,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for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the sake of testing. </a:t>
            </a:r>
            <a:b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0210" y="5404566"/>
            <a:ext cx="836603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optimized one is the best SSP model for real environment of SWellEx-96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experiment,</a:t>
            </a:r>
            <a:endParaRPr lang="en-US" altLang="zh-CN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     while,i906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, i905 are the measured SSPs from diﬀerent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stations.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7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+mn-lt"/>
              </a:rPr>
              <a:t/>
            </a:r>
            <a:br>
              <a:rPr lang="en-US" altLang="zh-CN" sz="4000" dirty="0" smtClean="0">
                <a:latin typeface="+mn-lt"/>
              </a:rPr>
            </a:br>
            <a:r>
              <a:rPr lang="en-US" altLang="zh-CN" sz="4000" dirty="0">
                <a:latin typeface="+mn-lt"/>
              </a:rPr>
              <a:t>Model robustness on SSP mismatch</a:t>
            </a:r>
            <a:br>
              <a:rPr lang="en-US" altLang="zh-CN" sz="4000" dirty="0">
                <a:latin typeface="+mn-lt"/>
              </a:rPr>
            </a:b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/>
              <a:t>Monte-Carlo </a:t>
            </a:r>
            <a:r>
              <a:rPr lang="en-US" altLang="zh-CN" sz="2000" dirty="0"/>
              <a:t>Simulation (</a:t>
            </a:r>
            <a:r>
              <a:rPr lang="en-US" altLang="zh-CN" sz="2000" dirty="0" smtClean="0"/>
              <a:t>1000 times</a:t>
            </a:r>
            <a:r>
              <a:rPr lang="en-US" altLang="zh-CN" sz="2000" dirty="0"/>
              <a:t>)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Case 1: light change in SSP</a:t>
            </a: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" y="2204243"/>
            <a:ext cx="4535488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2202655"/>
            <a:ext cx="45180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46155" y="5852820"/>
            <a:ext cx="604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SCFNN positions best, followed by MCE and Bartlett worst; </a:t>
            </a:r>
            <a:endParaRPr lang="zh-CN" altLang="en-US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6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-27432"/>
            <a:ext cx="8639175" cy="12668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+mn-lt"/>
              </a:rPr>
              <a:t/>
            </a:r>
            <a:br>
              <a:rPr lang="en-US" altLang="zh-CN" sz="4000" dirty="0" smtClean="0">
                <a:latin typeface="+mn-lt"/>
              </a:rPr>
            </a:br>
            <a:r>
              <a:rPr lang="en-US" altLang="zh-CN" sz="4000" dirty="0">
                <a:latin typeface="+mn-lt"/>
              </a:rPr>
              <a:t>Model robustness on SSP mismatch</a:t>
            </a:r>
            <a:br>
              <a:rPr lang="en-US" altLang="zh-CN" sz="4000" dirty="0">
                <a:latin typeface="+mn-lt"/>
              </a:rPr>
            </a:br>
            <a:endParaRPr lang="zh-CN" altLang="en-US" sz="40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/>
              <a:t>Monte-Carlo </a:t>
            </a:r>
            <a:r>
              <a:rPr lang="en-US" altLang="zh-CN" sz="2000" dirty="0"/>
              <a:t>Simulation (</a:t>
            </a:r>
            <a:r>
              <a:rPr lang="en-US" altLang="zh-CN" sz="2000" dirty="0" smtClean="0"/>
              <a:t>1000 times</a:t>
            </a:r>
            <a:r>
              <a:rPr lang="en-US" altLang="zh-CN" sz="2000" dirty="0"/>
              <a:t>)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Case 2: large change in SSP</a:t>
            </a: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78063"/>
            <a:ext cx="46609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2219325"/>
            <a:ext cx="4681537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93125" y="5707603"/>
            <a:ext cx="7702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accuracy order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unchanged;</a:t>
            </a:r>
            <a:endParaRPr lang="en-US" altLang="zh-CN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absolute mean </a:t>
            </a:r>
            <a:r>
              <a:rPr lang="en-US" altLang="zh-CN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error, SCFNN larger </a:t>
            </a:r>
            <a:r>
              <a:rPr lang="en-US" altLang="zh-CN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than MCE. </a:t>
            </a:r>
            <a:endParaRPr lang="zh-CN" altLang="en-US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8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>
                <a:latin typeface="+mn-lt"/>
              </a:rPr>
              <a:t>Data-model mixed training</a:t>
            </a:r>
            <a:r>
              <a:rPr lang="en-US" altLang="zh-CN" sz="4400" dirty="0">
                <a:latin typeface="+mn-lt"/>
              </a:rPr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/>
              <a:t>Monte-Carlo </a:t>
            </a:r>
            <a:r>
              <a:rPr lang="en-US" altLang="zh-CN" sz="2000" dirty="0"/>
              <a:t>Simulation (</a:t>
            </a:r>
            <a:r>
              <a:rPr lang="en-US" altLang="zh-CN" sz="2000" dirty="0" smtClean="0"/>
              <a:t>1000 times)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Model robustness is significantly improved </a:t>
            </a:r>
            <a:r>
              <a:rPr lang="en-US" altLang="zh-CN" sz="10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0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10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0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0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2276990"/>
            <a:ext cx="467836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2276990"/>
            <a:ext cx="4683125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Summary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SCFNN works </a:t>
            </a:r>
            <a:r>
              <a:rPr lang="en-US" altLang="zh-CN" sz="2000" dirty="0" smtClean="0"/>
              <a:t>well in </a:t>
            </a:r>
            <a:r>
              <a:rPr lang="en-US" altLang="zh-CN" sz="2000" dirty="0"/>
              <a:t>localization </a:t>
            </a:r>
            <a:r>
              <a:rPr lang="en-US" altLang="zh-CN" sz="2000" dirty="0" smtClean="0"/>
              <a:t>problem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p</a:t>
            </a:r>
            <a:r>
              <a:rPr lang="en-US" altLang="zh-CN" sz="1600" dirty="0" smtClean="0"/>
              <a:t>erform better than Bartlett, MCE methods;</a:t>
            </a:r>
            <a:endParaRPr lang="en-US" altLang="zh-CN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a</a:t>
            </a:r>
            <a:r>
              <a:rPr lang="en-US" altLang="zh-CN" sz="2000" dirty="0" smtClean="0"/>
              <a:t>nd is </a:t>
            </a:r>
            <a:r>
              <a:rPr lang="en-US" altLang="zh-CN" sz="2000" dirty="0"/>
              <a:t>also sensitive to SSP mismatch </a:t>
            </a:r>
            <a:endParaRPr lang="en-US" altLang="zh-CN" sz="2000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 smtClean="0"/>
              <a:t>varying on diﬀerent </a:t>
            </a:r>
            <a:r>
              <a:rPr lang="en-US" altLang="zh-CN" sz="1600" dirty="0"/>
              <a:t>degrees of error in the knowledge of </a:t>
            </a:r>
            <a:r>
              <a:rPr lang="en-US" altLang="zh-CN" sz="1600" dirty="0" smtClean="0"/>
              <a:t>SSP;</a:t>
            </a:r>
            <a:endParaRPr lang="en-US" altLang="zh-CN" sz="16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 smtClean="0"/>
              <a:t>still </a:t>
            </a:r>
            <a:r>
              <a:rPr lang="en-US" altLang="zh-CN" sz="1600" dirty="0"/>
              <a:t>performs better than Bartlett </a:t>
            </a:r>
            <a:r>
              <a:rPr lang="en-US" altLang="zh-CN" sz="1600" dirty="0" smtClean="0"/>
              <a:t>and close </a:t>
            </a:r>
            <a:r>
              <a:rPr lang="en-US" altLang="zh-CN" sz="1600" dirty="0"/>
              <a:t>to </a:t>
            </a:r>
            <a:r>
              <a:rPr lang="en-US" altLang="zh-CN" sz="1600" dirty="0" smtClean="0"/>
              <a:t>the MCE method;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 smtClean="0"/>
              <a:t>model robustness can be improved by data-model mixed training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 smtClean="0"/>
              <a:t>SCFNN </a:t>
            </a:r>
            <a:r>
              <a:rPr lang="en-US" altLang="zh-CN" sz="1600" dirty="0"/>
              <a:t>classifier </a:t>
            </a:r>
            <a:r>
              <a:rPr lang="en-US" altLang="zh-CN" sz="1600" dirty="0" smtClean="0"/>
              <a:t>can work </a:t>
            </a:r>
            <a:r>
              <a:rPr lang="en-US" altLang="zh-CN" sz="1600" dirty="0"/>
              <a:t>well on two entirely diﬀerent </a:t>
            </a:r>
            <a:r>
              <a:rPr lang="en-US" altLang="zh-CN" sz="1600" dirty="0" smtClean="0"/>
              <a:t>SSPs;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p</a:t>
            </a:r>
            <a:r>
              <a:rPr lang="en-US" altLang="zh-CN" sz="1600" dirty="0" smtClean="0"/>
              <a:t>erformance may be improved by add some ‘noise’ data;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a</a:t>
            </a:r>
            <a:r>
              <a:rPr lang="en-US" altLang="zh-CN" sz="1600" dirty="0" smtClean="0"/>
              <a:t>lso, neural network based model behaves poorly in low SNR case.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6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>
                <a:latin typeface="+mn-lt"/>
              </a:rPr>
              <a:t>F</a:t>
            </a:r>
            <a:r>
              <a:rPr lang="en-US" altLang="zh-CN" sz="4000" dirty="0" smtClean="0">
                <a:latin typeface="+mn-lt"/>
              </a:rPr>
              <a:t>uture work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Feature </a:t>
            </a:r>
            <a:r>
              <a:rPr lang="en-US" altLang="zh-CN" sz="2000" dirty="0" smtClean="0"/>
              <a:t>enhancement &amp; adversarial learning on noise;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/>
              <a:t>Mathematical analysis </a:t>
            </a:r>
            <a:r>
              <a:rPr lang="en-US" altLang="zh-CN" sz="2000" dirty="0" smtClean="0"/>
              <a:t>&amp; explain robustness on </a:t>
            </a:r>
            <a:r>
              <a:rPr lang="en-US" altLang="zh-CN" sz="2000" smtClean="0"/>
              <a:t>mixed training.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r>
              <a:rPr lang="en-US" altLang="zh-CN" sz="800" dirty="0" smtClean="0"/>
              <a:t/>
            </a:r>
            <a:br>
              <a:rPr lang="en-US" altLang="zh-CN" sz="800" dirty="0" smtClean="0"/>
            </a:br>
            <a:endParaRPr lang="en-US" altLang="zh-CN" sz="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0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3225" y="2730500"/>
            <a:ext cx="648017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>Thank you for listening!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2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Matched-field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localization using sparsely-coded</a:t>
            </a:r>
            <a:b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neural network and data-model mixed training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7173" y="3602037"/>
            <a:ext cx="8639175" cy="3024049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 smtClean="0">
                <a:solidFill>
                  <a:schemeClr val="accent2"/>
                </a:solidFill>
                <a:latin typeface="+mn-lt"/>
              </a:rPr>
              <a:t>Shougui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lt"/>
              </a:rPr>
              <a:t>Cai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Wen Xu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College of Information Science &amp; Electronic 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Engineering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+mn-lt"/>
            </a:endParaRP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WUWNet’17</a:t>
            </a:r>
            <a:br>
              <a:rPr lang="en-US" altLang="zh-CN" b="1" dirty="0" smtClean="0">
                <a:solidFill>
                  <a:schemeClr val="accent2"/>
                </a:solidFill>
                <a:latin typeface="+mn-lt"/>
              </a:rPr>
            </a:b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November  8</a:t>
            </a:r>
            <a:r>
              <a:rPr lang="en-US" altLang="zh-CN" b="1" dirty="0" smtClean="0">
                <a:solidFill>
                  <a:schemeClr val="accent2"/>
                </a:solidFill>
                <a:latin typeface="+mn-lt"/>
              </a:rPr>
              <a:t>, 2017, Halifax , Canada</a:t>
            </a:r>
            <a:endParaRPr lang="zh-CN" altLang="en-US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3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>
                <a:latin typeface="黑体" panose="02010609060101010101" pitchFamily="49" charset="-122"/>
              </a:rPr>
              <a:t/>
            </a:r>
            <a:br>
              <a:rPr lang="en-US" altLang="zh-CN" sz="4400" dirty="0" smtClean="0">
                <a:latin typeface="黑体" panose="02010609060101010101" pitchFamily="49" charset="-122"/>
              </a:rPr>
            </a:br>
            <a:r>
              <a:rPr lang="en-US" altLang="zh-CN" sz="4400" dirty="0">
                <a:latin typeface="黑体" panose="02010609060101010101" pitchFamily="49" charset="-122"/>
              </a:rPr>
              <a:t/>
            </a:r>
            <a:br>
              <a:rPr lang="en-US" altLang="zh-CN" sz="4400" dirty="0">
                <a:latin typeface="黑体" panose="02010609060101010101" pitchFamily="49" charset="-122"/>
              </a:rPr>
            </a:br>
            <a:r>
              <a:rPr lang="en-US" altLang="zh-CN" sz="4400" dirty="0">
                <a:latin typeface="+mn-lt"/>
              </a:rPr>
              <a:t>MFP and SSP mismatch problem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/>
              <a:t>Source localization is a basic problem in underwater </a:t>
            </a:r>
            <a:r>
              <a:rPr lang="en-US" altLang="zh-CN" sz="2000" dirty="0" smtClean="0"/>
              <a:t>acoustics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m</a:t>
            </a:r>
            <a:r>
              <a:rPr lang="en-US" altLang="zh-CN" sz="1600" dirty="0" smtClean="0"/>
              <a:t>atched-field </a:t>
            </a:r>
            <a:r>
              <a:rPr lang="en-US" altLang="zh-CN" sz="1600" dirty="0"/>
              <a:t>processing (MFP) is one of the mostly-studied;	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sensitive to the mismatch </a:t>
            </a:r>
            <a:r>
              <a:rPr lang="en-US" altLang="zh-CN" sz="1600" dirty="0" smtClean="0"/>
              <a:t>problem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eaLnBrk="1" hangingPunct="1">
              <a:defRPr/>
            </a:pPr>
            <a:r>
              <a:rPr lang="en-US" altLang="zh-CN" sz="2000" dirty="0" smtClean="0"/>
              <a:t>Machine </a:t>
            </a:r>
            <a:r>
              <a:rPr lang="en-US" altLang="zh-CN" sz="2000" dirty="0"/>
              <a:t>learning </a:t>
            </a:r>
            <a:r>
              <a:rPr lang="en-US" altLang="zh-CN" sz="2000" dirty="0" smtClean="0"/>
              <a:t>methods learn </a:t>
            </a:r>
            <a:r>
              <a:rPr lang="en-US" altLang="zh-CN" sz="2000" dirty="0"/>
              <a:t>directly from the observation </a:t>
            </a:r>
            <a:endParaRPr lang="en-US" altLang="zh-CN" sz="2000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do not require a good </a:t>
            </a:r>
            <a:r>
              <a:rPr lang="en-US" altLang="zh-CN" sz="1600" i="1" dirty="0"/>
              <a:t>a prior </a:t>
            </a:r>
            <a:r>
              <a:rPr lang="en-US" altLang="zh-CN" sz="1600" dirty="0" smtClean="0"/>
              <a:t>information;</a:t>
            </a:r>
            <a:endParaRPr lang="en-US" altLang="zh-CN" sz="16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can be designed to implement a </a:t>
            </a:r>
            <a:r>
              <a:rPr lang="en-US" altLang="zh-CN" sz="1600" dirty="0" smtClean="0"/>
              <a:t>required processing;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 smtClean="0"/>
              <a:t>be able to work at different scenarios by well trained;</a:t>
            </a:r>
          </a:p>
          <a:p>
            <a:pPr eaLnBrk="1" hangingPunct="1">
              <a:defRPr/>
            </a:pPr>
            <a:r>
              <a:rPr lang="en-US" altLang="zh-CN" sz="2000" dirty="0" smtClean="0"/>
              <a:t>View source </a:t>
            </a:r>
            <a:r>
              <a:rPr lang="en-US" altLang="zh-CN" sz="2000" dirty="0"/>
              <a:t>localization </a:t>
            </a:r>
            <a:r>
              <a:rPr lang="en-US" altLang="zh-CN" sz="2000" dirty="0" smtClean="0"/>
              <a:t>as </a:t>
            </a:r>
            <a:r>
              <a:rPr lang="en-US" altLang="zh-CN" sz="2000" dirty="0"/>
              <a:t>a machine learning </a:t>
            </a:r>
            <a:r>
              <a:rPr lang="en-US" altLang="zh-CN" sz="2000" dirty="0" smtClean="0"/>
              <a:t>problem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 smtClean="0"/>
              <a:t>easy to establish </a:t>
            </a:r>
            <a:r>
              <a:rPr lang="en-US" altLang="zh-CN" sz="1600" dirty="0"/>
              <a:t>a </a:t>
            </a:r>
            <a:r>
              <a:rPr lang="en-US" altLang="zh-CN" sz="1600" dirty="0" smtClean="0"/>
              <a:t>probability </a:t>
            </a:r>
            <a:r>
              <a:rPr lang="en-US" altLang="zh-CN" sz="1600" dirty="0"/>
              <a:t>distribution </a:t>
            </a:r>
            <a:r>
              <a:rPr lang="en-US" altLang="zh-CN" sz="1600" dirty="0" smtClean="0"/>
              <a:t>model by neural networks;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a</a:t>
            </a:r>
            <a:r>
              <a:rPr lang="en-US" altLang="zh-CN" sz="1600" dirty="0" smtClean="0"/>
              <a:t>lso, capable </a:t>
            </a:r>
            <a:r>
              <a:rPr lang="en-US" altLang="zh-CN" sz="1600" dirty="0"/>
              <a:t>of representing </a:t>
            </a:r>
            <a:r>
              <a:rPr lang="en-US" altLang="zh-CN" sz="1600" dirty="0" smtClean="0"/>
              <a:t>almost any data distribution;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600" dirty="0"/>
              <a:t>convenient for </a:t>
            </a:r>
            <a:r>
              <a:rPr lang="en-US" altLang="zh-CN" sz="1600" dirty="0" smtClean="0"/>
              <a:t>us to train the model by using modern machine learning frameworks.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6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000" dirty="0">
                <a:latin typeface="+mn-lt"/>
              </a:rPr>
              <a:t>Contents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smtClean="0"/>
              <a:t>Neural </a:t>
            </a:r>
            <a:r>
              <a:rPr lang="en-US" altLang="zh-CN" sz="2400" dirty="0"/>
              <a:t>network based s</a:t>
            </a:r>
            <a:r>
              <a:rPr lang="en-US" altLang="zh-CN" sz="2400" dirty="0" smtClean="0"/>
              <a:t>ource </a:t>
            </a:r>
            <a:r>
              <a:rPr lang="en-US" altLang="zh-CN" sz="2400" dirty="0"/>
              <a:t>localization prediction </a:t>
            </a:r>
            <a:r>
              <a:rPr lang="en-US" altLang="zh-CN" sz="2400" dirty="0" smtClean="0"/>
              <a:t>model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erformance comparison with two MFP methods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smtClean="0"/>
              <a:t>Model robustness on </a:t>
            </a:r>
            <a:r>
              <a:rPr lang="en-US" altLang="zh-CN" sz="2400" dirty="0"/>
              <a:t>SSP </a:t>
            </a:r>
            <a:r>
              <a:rPr lang="en-US" altLang="zh-CN" sz="2400" dirty="0" smtClean="0"/>
              <a:t>mismatch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cs typeface="Arial Unicode MS" panose="020B0604020202020204" pitchFamily="34" charset="-122"/>
              </a:rPr>
              <a:t>D</a:t>
            </a:r>
            <a:r>
              <a:rPr lang="en-US" altLang="zh-CN" sz="2400" dirty="0" smtClean="0"/>
              <a:t>ata-model </a:t>
            </a:r>
            <a:r>
              <a:rPr lang="en-US" altLang="zh-CN" sz="2400" dirty="0"/>
              <a:t>mixed </a:t>
            </a:r>
            <a:r>
              <a:rPr lang="en-US" altLang="zh-CN" sz="2400" dirty="0" smtClean="0"/>
              <a:t>training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smtClean="0"/>
              <a:t>Summary &amp; </a:t>
            </a:r>
            <a:r>
              <a:rPr lang="en-US" altLang="zh-CN" sz="2400" dirty="0"/>
              <a:t>Future work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5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0"/>
            <a:ext cx="865822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Neural network based source localization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pic>
        <p:nvPicPr>
          <p:cNvPr id="3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1" y="2696024"/>
            <a:ext cx="3528934" cy="325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7"/>
          <p:cNvSpPr/>
          <p:nvPr/>
        </p:nvSpPr>
        <p:spPr>
          <a:xfrm>
            <a:off x="4011379" y="3321228"/>
            <a:ext cx="4528169" cy="2191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 dirty="0">
              <a:solidFill>
                <a:prstClr val="black"/>
              </a:solidFill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450755" y="1390217"/>
            <a:ext cx="7794812" cy="1305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52200"/>
              </a:lnSpc>
            </a:pPr>
            <a:r>
              <a:rPr sz="1853" b="1" spc="9" dirty="0">
                <a:solidFill>
                  <a:prstClr val="black"/>
                </a:solidFill>
                <a:cs typeface="Calibri"/>
              </a:rPr>
              <a:t>I</a:t>
            </a:r>
            <a:r>
              <a:rPr sz="1853" b="1" spc="13" dirty="0">
                <a:solidFill>
                  <a:prstClr val="black"/>
                </a:solidFill>
                <a:cs typeface="Calibri"/>
              </a:rPr>
              <a:t>npu</a:t>
            </a:r>
            <a:r>
              <a:rPr sz="1853" b="1" spc="4" dirty="0">
                <a:solidFill>
                  <a:prstClr val="black"/>
                </a:solidFill>
                <a:cs typeface="Calibri"/>
              </a:rPr>
              <a:t>t:</a:t>
            </a:r>
            <a:r>
              <a:rPr sz="1853" b="1" spc="9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Sa</a:t>
            </a:r>
            <a:r>
              <a:rPr sz="1853" spc="26" dirty="0">
                <a:solidFill>
                  <a:prstClr val="black"/>
                </a:solidFill>
                <a:cs typeface="Calibri"/>
              </a:rPr>
              <a:t>m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p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l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e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 </a:t>
            </a:r>
            <a:r>
              <a:rPr sz="1853" dirty="0">
                <a:solidFill>
                  <a:prstClr val="black"/>
                </a:solidFill>
                <a:cs typeface="Calibri"/>
              </a:rPr>
              <a:t>co</a:t>
            </a:r>
            <a:r>
              <a:rPr sz="1853" spc="-150" dirty="0">
                <a:solidFill>
                  <a:prstClr val="black"/>
                </a:solidFill>
                <a:cs typeface="Calibri"/>
              </a:rPr>
              <a:t>v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.</a:t>
            </a:r>
            <a:r>
              <a:rPr sz="1853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1853" spc="26" dirty="0" smtClean="0">
                <a:solidFill>
                  <a:prstClr val="black"/>
                </a:solidFill>
                <a:cs typeface="Calibri"/>
              </a:rPr>
              <a:t>M</a:t>
            </a:r>
            <a:r>
              <a:rPr sz="1853" dirty="0" smtClean="0">
                <a:solidFill>
                  <a:prstClr val="black"/>
                </a:solidFill>
                <a:cs typeface="Calibri"/>
              </a:rPr>
              <a:t>a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ix: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441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Ne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u</a:t>
            </a:r>
            <a:r>
              <a:rPr sz="1853" spc="-18" dirty="0">
                <a:solidFill>
                  <a:prstClr val="black"/>
                </a:solidFill>
                <a:cs typeface="Calibri"/>
              </a:rPr>
              <a:t>r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o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n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s 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(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21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*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22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/2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*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2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-21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) 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p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e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r</a:t>
            </a:r>
            <a:r>
              <a:rPr sz="1853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f</a:t>
            </a:r>
            <a:r>
              <a:rPr sz="1853" spc="-13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qu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nc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y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 </a:t>
            </a:r>
            <a:endParaRPr lang="en-US" sz="1853" spc="4" dirty="0" smtClean="0">
              <a:solidFill>
                <a:prstClr val="black"/>
              </a:solidFill>
              <a:cs typeface="Calibri"/>
            </a:endParaRPr>
          </a:p>
          <a:p>
            <a:pPr marL="11206" marR="4483">
              <a:lnSpc>
                <a:spcPct val="152200"/>
              </a:lnSpc>
            </a:pPr>
            <a:r>
              <a:rPr sz="1853" b="1" spc="18" dirty="0" smtClean="0">
                <a:solidFill>
                  <a:prstClr val="black"/>
                </a:solidFill>
                <a:cs typeface="Calibri"/>
              </a:rPr>
              <a:t>Ou</a:t>
            </a:r>
            <a:r>
              <a:rPr sz="1853" b="1" spc="4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1853" b="1" spc="13" dirty="0" smtClean="0">
                <a:solidFill>
                  <a:prstClr val="black"/>
                </a:solidFill>
                <a:cs typeface="Calibri"/>
              </a:rPr>
              <a:t>pu</a:t>
            </a:r>
            <a:r>
              <a:rPr sz="1853" b="1" spc="4" dirty="0" smtClean="0">
                <a:solidFill>
                  <a:prstClr val="black"/>
                </a:solidFill>
                <a:cs typeface="Calibri"/>
              </a:rPr>
              <a:t>t</a:t>
            </a:r>
            <a:r>
              <a:rPr sz="1853" b="1" spc="4" dirty="0">
                <a:solidFill>
                  <a:prstClr val="black"/>
                </a:solidFill>
                <a:cs typeface="Calibri"/>
              </a:rPr>
              <a:t>: 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b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i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n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ar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y</a:t>
            </a:r>
            <a:r>
              <a:rPr sz="1853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-26" dirty="0">
                <a:solidFill>
                  <a:prstClr val="black"/>
                </a:solidFill>
                <a:cs typeface="Calibri"/>
              </a:rPr>
              <a:t>r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a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n</a:t>
            </a:r>
            <a:r>
              <a:rPr sz="1853" spc="-4" dirty="0">
                <a:solidFill>
                  <a:prstClr val="black"/>
                </a:solidFill>
                <a:cs typeface="Calibri"/>
              </a:rPr>
              <a:t>g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e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-9" dirty="0">
                <a:solidFill>
                  <a:prstClr val="black"/>
                </a:solidFill>
                <a:cs typeface="Calibri"/>
              </a:rPr>
              <a:t>v</a:t>
            </a:r>
            <a:r>
              <a:rPr sz="1853" spc="18" dirty="0">
                <a:solidFill>
                  <a:prstClr val="black"/>
                </a:solidFill>
                <a:cs typeface="Calibri"/>
              </a:rPr>
              <a:t>e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c</a:t>
            </a:r>
            <a:r>
              <a:rPr sz="1853" spc="-4" dirty="0">
                <a:solidFill>
                  <a:prstClr val="black"/>
                </a:solidFill>
                <a:cs typeface="Calibri"/>
              </a:rPr>
              <a:t>t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o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r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:</a:t>
            </a:r>
            <a:r>
              <a:rPr sz="1853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altLang="zh-CN" sz="1853" spc="-9" dirty="0">
                <a:solidFill>
                  <a:prstClr val="black"/>
                </a:solidFill>
                <a:cs typeface="Calibri"/>
              </a:rPr>
              <a:t>1.1475-8.6475</a:t>
            </a:r>
            <a:r>
              <a:rPr lang="zh-CN" altLang="en-US" sz="1853" spc="-9" dirty="0">
                <a:solidFill>
                  <a:prstClr val="black"/>
                </a:solidFill>
                <a:cs typeface="Calibri"/>
              </a:rPr>
              <a:t> </a:t>
            </a:r>
            <a:r>
              <a:rPr sz="1853" spc="-9" dirty="0" smtClean="0">
                <a:solidFill>
                  <a:prstClr val="black"/>
                </a:solidFill>
                <a:cs typeface="Calibri"/>
              </a:rPr>
              <a:t>km</a:t>
            </a:r>
            <a:r>
              <a:rPr sz="1853" spc="-9" dirty="0">
                <a:solidFill>
                  <a:prstClr val="black"/>
                </a:solidFill>
                <a:cs typeface="Calibri"/>
              </a:rPr>
              <a:t>, </a:t>
            </a:r>
            <a:r>
              <a:rPr lang="en-US" sz="1853" spc="-9" dirty="0" smtClean="0">
                <a:solidFill>
                  <a:prstClr val="black"/>
                </a:solidFill>
                <a:cs typeface="Calibri"/>
              </a:rPr>
              <a:t>300</a:t>
            </a:r>
            <a:r>
              <a:rPr sz="1853" spc="-9" dirty="0" smtClean="0">
                <a:solidFill>
                  <a:prstClr val="black"/>
                </a:solidFill>
                <a:cs typeface="Calibri"/>
              </a:rPr>
              <a:t> neurons</a:t>
            </a:r>
            <a:r>
              <a:rPr lang="en-US" sz="1853" spc="-9" dirty="0" smtClean="0">
                <a:solidFill>
                  <a:prstClr val="black"/>
                </a:solidFill>
                <a:cs typeface="Calibri"/>
              </a:rPr>
              <a:t>, 25m each</a:t>
            </a:r>
            <a:endParaRPr sz="1853" spc="-9" dirty="0">
              <a:solidFill>
                <a:prstClr val="black"/>
              </a:solidFill>
              <a:cs typeface="Calibri"/>
            </a:endParaRPr>
          </a:p>
          <a:p>
            <a:pPr marL="11206">
              <a:spcBef>
                <a:spcPts val="1187"/>
              </a:spcBef>
            </a:pPr>
            <a:r>
              <a:rPr sz="1853" spc="9" dirty="0">
                <a:solidFill>
                  <a:prstClr val="black"/>
                </a:solidFill>
                <a:cs typeface="Calibri"/>
              </a:rPr>
              <a:t>Ju</a:t>
            </a:r>
            <a:r>
              <a:rPr sz="1853" spc="-9" dirty="0">
                <a:solidFill>
                  <a:prstClr val="black"/>
                </a:solidFill>
                <a:cs typeface="Calibri"/>
              </a:rPr>
              <a:t>s</a:t>
            </a:r>
            <a:r>
              <a:rPr sz="1853" spc="9" dirty="0">
                <a:solidFill>
                  <a:prstClr val="black"/>
                </a:solidFill>
                <a:cs typeface="Calibri"/>
              </a:rPr>
              <a:t>t o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ne </a:t>
            </a:r>
            <a:r>
              <a:rPr sz="1853" spc="26" dirty="0">
                <a:solidFill>
                  <a:prstClr val="black"/>
                </a:solidFill>
                <a:cs typeface="Calibri"/>
              </a:rPr>
              <a:t>m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i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dd</a:t>
            </a:r>
            <a:r>
              <a:rPr sz="1853" spc="4" dirty="0">
                <a:solidFill>
                  <a:prstClr val="black"/>
                </a:solidFill>
                <a:cs typeface="Calibri"/>
              </a:rPr>
              <a:t>l</a:t>
            </a:r>
            <a:r>
              <a:rPr sz="1853" spc="13" dirty="0">
                <a:solidFill>
                  <a:prstClr val="black"/>
                </a:solidFill>
                <a:cs typeface="Calibri"/>
              </a:rPr>
              <a:t>e 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l</a:t>
            </a:r>
            <a:r>
              <a:rPr sz="1853" spc="-18" dirty="0" smtClean="0">
                <a:solidFill>
                  <a:prstClr val="black"/>
                </a:solidFill>
                <a:cs typeface="Calibri"/>
              </a:rPr>
              <a:t>ay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e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lang="en-US" sz="1853" spc="9" dirty="0" smtClean="0">
                <a:solidFill>
                  <a:prstClr val="black"/>
                </a:solidFill>
                <a:cs typeface="Calibri"/>
              </a:rPr>
              <a:t>,</a:t>
            </a:r>
            <a:r>
              <a:rPr sz="1853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en-US" sz="1853" spc="13" dirty="0">
                <a:solidFill>
                  <a:prstClr val="black"/>
                </a:solidFill>
                <a:cs typeface="Calibri"/>
              </a:rPr>
              <a:t>5</a:t>
            </a:r>
            <a:r>
              <a:rPr lang="en-US" sz="1853" spc="13" dirty="0" smtClean="0">
                <a:solidFill>
                  <a:prstClr val="black"/>
                </a:solidFill>
                <a:cs typeface="Calibri"/>
              </a:rPr>
              <a:t>00</a:t>
            </a:r>
            <a:r>
              <a:rPr sz="1853" spc="4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sz="1853" spc="18" dirty="0" smtClean="0">
                <a:solidFill>
                  <a:prstClr val="black"/>
                </a:solidFill>
                <a:cs typeface="Calibri"/>
              </a:rPr>
              <a:t>Ne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u</a:t>
            </a:r>
            <a:r>
              <a:rPr sz="1853" spc="-18" dirty="0" smtClean="0">
                <a:solidFill>
                  <a:prstClr val="black"/>
                </a:solidFill>
                <a:cs typeface="Calibri"/>
              </a:rPr>
              <a:t>r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o</a:t>
            </a:r>
            <a:r>
              <a:rPr sz="1853" spc="13" dirty="0" smtClean="0">
                <a:solidFill>
                  <a:prstClr val="black"/>
                </a:solidFill>
                <a:cs typeface="Calibri"/>
              </a:rPr>
              <a:t>n</a:t>
            </a:r>
            <a:r>
              <a:rPr sz="1853" spc="9" dirty="0" smtClean="0">
                <a:solidFill>
                  <a:prstClr val="black"/>
                </a:solidFill>
                <a:cs typeface="Calibri"/>
              </a:rPr>
              <a:t>s</a:t>
            </a:r>
            <a:endParaRPr sz="1853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538" y="5946105"/>
            <a:ext cx="77256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ＭＳ Ｐゴシック" charset="-128"/>
              </a:rPr>
              <a:t>[1] </a:t>
            </a:r>
            <a:r>
              <a:rPr lang="en-US" altLang="zh-CN" sz="1600" dirty="0" smtClean="0">
                <a:ea typeface="ＭＳ Ｐゴシック" charset="-128"/>
              </a:rPr>
              <a:t> </a:t>
            </a:r>
            <a:r>
              <a:rPr lang="en-US" altLang="zh-CN" sz="1600" dirty="0" err="1" smtClean="0">
                <a:ea typeface="ＭＳ Ｐゴシック" charset="-128"/>
              </a:rPr>
              <a:t>Niu</a:t>
            </a:r>
            <a:r>
              <a:rPr lang="en-US" altLang="zh-CN" sz="1600" dirty="0">
                <a:ea typeface="ＭＳ Ｐゴシック" charset="-128"/>
              </a:rPr>
              <a:t>, H., and </a:t>
            </a:r>
            <a:r>
              <a:rPr lang="en-US" altLang="zh-CN" sz="1600" dirty="0" err="1">
                <a:ea typeface="ＭＳ Ｐゴシック" charset="-128"/>
              </a:rPr>
              <a:t>Gerstoft</a:t>
            </a:r>
            <a:r>
              <a:rPr lang="en-US" altLang="zh-CN" sz="1600" dirty="0">
                <a:ea typeface="ＭＳ Ｐゴシック" charset="-128"/>
              </a:rPr>
              <a:t>, P. Source localization in an ocean waveguide using </a:t>
            </a:r>
            <a:r>
              <a:rPr lang="en-US" altLang="zh-CN" sz="1600" dirty="0" smtClean="0">
                <a:ea typeface="ＭＳ Ｐゴシック" charset="-128"/>
              </a:rPr>
              <a:t>supervised </a:t>
            </a:r>
          </a:p>
          <a:p>
            <a:r>
              <a:rPr lang="en-US" altLang="zh-CN" sz="1600" dirty="0">
                <a:ea typeface="ＭＳ Ｐゴシック" charset="-128"/>
              </a:rPr>
              <a:t> </a:t>
            </a:r>
            <a:r>
              <a:rPr lang="en-US" altLang="zh-CN" sz="1600" dirty="0" smtClean="0">
                <a:ea typeface="ＭＳ Ｐゴシック" charset="-128"/>
              </a:rPr>
              <a:t>      machine </a:t>
            </a:r>
            <a:r>
              <a:rPr lang="en-US" altLang="zh-CN" sz="1600" dirty="0">
                <a:ea typeface="ＭＳ Ｐゴシック" charset="-128"/>
              </a:rPr>
              <a:t>learning. </a:t>
            </a:r>
            <a:r>
              <a:rPr lang="en-US" altLang="zh-CN" sz="1600" dirty="0" smtClean="0">
                <a:ea typeface="ＭＳ Ｐゴシック" charset="-128"/>
              </a:rPr>
              <a:t>JASA (2017</a:t>
            </a:r>
            <a:r>
              <a:rPr lang="en-US" altLang="zh-CN" sz="1600" dirty="0">
                <a:ea typeface="ＭＳ Ｐゴシック" charset="-128"/>
              </a:rPr>
              <a:t>), 1176–1188.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0"/>
            <a:ext cx="865822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Neural network based source localization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sz="2000" smtClean="0"/>
              <a:t>FNN with one hidden layer</a:t>
            </a: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en-US" altLang="zh-CN" sz="1600" smtClean="0"/>
              <a:t/>
            </a:r>
            <a:br>
              <a:rPr lang="en-US" altLang="zh-CN" sz="1600" smtClean="0"/>
            </a:br>
            <a:endParaRPr lang="en-US" altLang="zh-CN" sz="16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74" y="1964619"/>
            <a:ext cx="3583326" cy="33122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12274" y="5860690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99850" y="5737518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476" y="1964619"/>
            <a:ext cx="1720049" cy="41417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475" y="2704479"/>
            <a:ext cx="1720050" cy="43352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202" y="3279738"/>
            <a:ext cx="4295238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0"/>
            <a:ext cx="865822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Neural network based source localization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sz="2000" dirty="0" smtClean="0"/>
              <a:t>Input </a:t>
            </a:r>
            <a:r>
              <a:rPr lang="en-US" altLang="zh-CN" sz="2000" dirty="0"/>
              <a:t>data </a:t>
            </a:r>
            <a:r>
              <a:rPr lang="en-US" altLang="zh-CN" sz="2000" dirty="0" smtClean="0"/>
              <a:t>preprocessing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66678" y="1858459"/>
            <a:ext cx="6712530" cy="3431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Sound pressure:</a:t>
            </a:r>
            <a:endParaRPr sz="2000" dirty="0">
              <a:ea typeface="ＭＳ Ｐゴシック" charset="-128"/>
              <a:cs typeface="ＭＳ Ｐゴシック" charset="-128"/>
            </a:endParaRPr>
          </a:p>
          <a:p>
            <a:pPr marL="333393" marR="4483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endParaRPr lang="en-US" sz="2250" spc="-4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Normalized: </a:t>
            </a:r>
            <a:endParaRPr sz="2000" dirty="0">
              <a:ea typeface="ＭＳ Ｐゴシック" charset="-128"/>
              <a:cs typeface="ＭＳ Ｐゴシック" charset="-128"/>
            </a:endParaRP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endParaRPr lang="en-US" sz="2250" spc="-4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Sample covariance matrices: </a:t>
            </a: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endParaRPr lang="en-US" sz="2250" spc="-4" dirty="0">
              <a:solidFill>
                <a:prstClr val="black"/>
              </a:solidFill>
              <a:latin typeface="Arial"/>
              <a:cs typeface="Arial"/>
            </a:endParaRPr>
          </a:p>
          <a:p>
            <a:pPr marL="333393" marR="242620" indent="-322186">
              <a:spcBef>
                <a:spcPts val="534"/>
              </a:spcBef>
              <a:buFontTx/>
              <a:buChar char="•"/>
              <a:tabLst>
                <a:tab pos="333393" algn="l"/>
              </a:tabLst>
            </a:pP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Concatenate upper triangular elements’ real and imaginary parts, </a:t>
            </a:r>
            <a:r>
              <a:rPr lang="en-US" altLang="zh-CN" sz="2000" dirty="0" err="1" smtClean="0">
                <a:ea typeface="ＭＳ Ｐゴシック" charset="-128"/>
                <a:cs typeface="ＭＳ Ｐゴシック" charset="-128"/>
              </a:rPr>
              <a:t>vectorize</a:t>
            </a:r>
            <a:r>
              <a:rPr lang="en-US" altLang="zh-CN" sz="200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  <a:cs typeface="ＭＳ Ｐゴシック" charset="-128"/>
              </a:rPr>
              <a:t>to create input x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sz="22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99" y="3268134"/>
            <a:ext cx="2346782" cy="6198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897" y="2405221"/>
            <a:ext cx="1642231" cy="7108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897" y="1715289"/>
            <a:ext cx="2589297" cy="3673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134" y="4921321"/>
            <a:ext cx="2866073" cy="13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5" y="0"/>
            <a:ext cx="8658225" cy="12668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latin typeface="+mn-lt"/>
              </a:rPr>
              <a:t/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Neural network based source localization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sz="4400" dirty="0"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7175" y="1268413"/>
            <a:ext cx="872206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CN" sz="2000" dirty="0" smtClean="0"/>
              <a:t>Source range mapping</a:t>
            </a:r>
          </a:p>
          <a:p>
            <a:pPr lvl="1"/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Mapping rang into K bins of width with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/>
              <a:t>Training </a:t>
            </a:r>
            <a:r>
              <a:rPr lang="en-US" altLang="zh-CN" sz="2000" dirty="0" smtClean="0"/>
              <a:t>criterion</a:t>
            </a:r>
          </a:p>
          <a:p>
            <a:pPr lvl="1"/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negative log-likelihood &amp; sparsity constraint on FNN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/>
              <a:t>Definition of model accuracy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1800" kern="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endParaRPr lang="en-US" altLang="zh-CN" sz="1800" kern="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endParaRPr lang="en-US" altLang="zh-CN" sz="1800" kern="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lvl="1" indent="0">
              <a:buNone/>
            </a:pPr>
            <a:r>
              <a:rPr lang="en-US" altLang="zh-CN" sz="14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4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endParaRPr lang="en-US" altLang="zh-CN" sz="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58" y="1665198"/>
            <a:ext cx="382093" cy="2900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359" y="2009517"/>
            <a:ext cx="2487441" cy="1009687"/>
          </a:xfrm>
          <a:prstGeom prst="rect">
            <a:avLst/>
          </a:prstGeom>
        </p:spPr>
      </p:pic>
      <p:pic>
        <p:nvPicPr>
          <p:cNvPr id="19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59" y="3791633"/>
            <a:ext cx="4329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831" y="3754747"/>
            <a:ext cx="2654994" cy="244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bject 7"/>
          <p:cNvSpPr/>
          <p:nvPr/>
        </p:nvSpPr>
        <p:spPr>
          <a:xfrm>
            <a:off x="5222899" y="1704077"/>
            <a:ext cx="3282926" cy="1572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6359" y="4892371"/>
            <a:ext cx="3125287" cy="7530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9684" y="5673068"/>
            <a:ext cx="2897016" cy="7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</a:rPr>
              <a:t>SWellEx96 Event S5 </a:t>
            </a:r>
            <a:endParaRPr lang="zh-CN" altLang="en-US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/>
              <a:t>Environmental model and source-receiver configuration</a:t>
            </a:r>
          </a:p>
          <a:p>
            <a:pPr lvl="1" eaLnBrk="1" hangingPunct="1">
              <a:defRPr/>
            </a:pP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Shallow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source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depth 9m; </a:t>
            </a:r>
          </a:p>
          <a:p>
            <a:pPr lvl="1" eaLnBrk="1" hangingPunct="1">
              <a:defRPr/>
            </a:pP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Frequency: 109, 232, 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385Hz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used;</a:t>
            </a:r>
            <a:endParaRPr lang="en-US" altLang="zh-CN" sz="1800" kern="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eaLnBrk="1" hangingPunct="1">
              <a:defRPr/>
            </a:pPr>
            <a:endParaRPr lang="en-US" altLang="zh-CN" sz="1600" dirty="0"/>
          </a:p>
          <a:p>
            <a:pPr marL="457200" lvl="1" indent="0" eaLnBrk="1" hangingPunct="1"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b="1" kern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7" y="2500265"/>
            <a:ext cx="3726606" cy="29464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50" y="1696521"/>
            <a:ext cx="2962275" cy="37502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98536" y="5508689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60472" y="5451411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7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r>
              <a:rPr lang="en-US" altLang="zh-CN" sz="4000" dirty="0" smtClean="0">
                <a:latin typeface="+mn-lt"/>
              </a:rPr>
              <a:t>Performance comparison with MFP</a:t>
            </a:r>
            <a:r>
              <a:rPr lang="en-US" altLang="zh-CN" sz="4400" dirty="0" smtClean="0">
                <a:latin typeface="+mn-lt"/>
              </a:rPr>
              <a:t/>
            </a:r>
            <a:br>
              <a:rPr lang="en-US" altLang="zh-CN" sz="4400" dirty="0" smtClean="0">
                <a:latin typeface="+mn-lt"/>
              </a:rPr>
            </a:br>
            <a:endParaRPr lang="zh-CN" altLang="en-US" sz="440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2684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zh-CN" sz="2000" dirty="0"/>
              <a:t>SWell96Ex-S5 experimental data </a:t>
            </a:r>
          </a:p>
          <a:p>
            <a:pPr lvl="1" eaLnBrk="1" hangingPunct="1">
              <a:defRPr/>
            </a:pP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Accuracy: SCFNN &gt; MCE </a:t>
            </a:r>
            <a:r>
              <a:rPr lang="en-US" altLang="zh-CN" sz="1800" kern="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&gt;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Bartlett1 &gt; Bartlett2</a:t>
            </a:r>
          </a:p>
          <a:p>
            <a:pPr lvl="1" eaLnBrk="1" hangingPunct="1">
              <a:defRPr/>
            </a:pPr>
            <a:endParaRPr lang="zh-CN" altLang="en-US" sz="1800" kern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400" b="1" kern="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400" b="1" kern="0" dirty="0" smtClean="0">
              <a:latin typeface="华文仿宋" panose="02010600040101010101" pitchFamily="2" charset="-122"/>
              <a:ea typeface="华文仿宋" panose="02010600040101010101" pitchFamily="2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400" b="1" kern="0" dirty="0">
                <a:ea typeface="华文仿宋" panose="02010600040101010101" pitchFamily="2" charset="-122"/>
                <a:cs typeface="Arial Unicode MS" panose="020B0604020202020204" pitchFamily="34" charset="-122"/>
              </a:rPr>
              <a:t> </a:t>
            </a:r>
            <a:r>
              <a:rPr lang="en-US" altLang="zh-CN" sz="1400" b="1" kern="0" dirty="0" smtClean="0">
                <a:ea typeface="华文仿宋" panose="02010600040101010101" pitchFamily="2" charset="-122"/>
                <a:cs typeface="Arial Unicode MS" panose="020B0604020202020204" pitchFamily="34" charset="-122"/>
              </a:rPr>
              <a:t>            </a:t>
            </a:r>
            <a:r>
              <a:rPr lang="en-US" altLang="zh-CN" sz="1800" kern="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Note: </a:t>
            </a:r>
            <a:r>
              <a:rPr lang="en-US" altLang="zh-CN" sz="1800" dirty="0" smtClean="0">
                <a:cs typeface="Arial Unicode MS" panose="020B0604020202020204" pitchFamily="34" charset="-122"/>
              </a:rPr>
              <a:t>T</a:t>
            </a:r>
            <a:r>
              <a:rPr lang="en-US" altLang="zh-CN" sz="1800" dirty="0" smtClean="0"/>
              <a:t>here </a:t>
            </a:r>
            <a:r>
              <a:rPr lang="en-US" altLang="zh-CN" sz="1800" dirty="0"/>
              <a:t>are two </a:t>
            </a:r>
            <a:r>
              <a:rPr lang="en-US" altLang="zh-CN" sz="1800" dirty="0" smtClean="0"/>
              <a:t>kinds </a:t>
            </a:r>
            <a:r>
              <a:rPr lang="en-US" altLang="zh-CN" sz="1800" dirty="0"/>
              <a:t>of </a:t>
            </a:r>
            <a:r>
              <a:rPr lang="en-US" altLang="zh-CN" sz="1800" dirty="0" smtClean="0"/>
              <a:t>replica-field used. </a:t>
            </a:r>
          </a:p>
          <a:p>
            <a:pPr marL="0" indent="0" eaLnBrk="1" hangingPunct="1">
              <a:buNone/>
              <a:defRPr/>
            </a:pPr>
            <a:r>
              <a:rPr lang="en-US" altLang="zh-CN" sz="1800" dirty="0" smtClean="0"/>
              <a:t>                     Bartlett </a:t>
            </a:r>
            <a:r>
              <a:rPr lang="en-US" altLang="zh-CN" sz="1800" dirty="0"/>
              <a:t>1 measurement </a:t>
            </a:r>
            <a:r>
              <a:rPr lang="en-US" altLang="zh-CN" sz="1800" dirty="0" smtClean="0"/>
              <a:t>data; Bartlett 2, </a:t>
            </a:r>
            <a:r>
              <a:rPr lang="en-US" altLang="zh-CN" sz="1800" dirty="0"/>
              <a:t>simulated by </a:t>
            </a:r>
            <a:r>
              <a:rPr lang="en-US" altLang="zh-CN" sz="1800" dirty="0" smtClean="0"/>
              <a:t>model.</a:t>
            </a:r>
            <a:r>
              <a:rPr lang="en-US" altLang="zh-CN" sz="1800" kern="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41" y="2170896"/>
            <a:ext cx="6362025" cy="204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uwnet16_ppt" id="{71D635A0-F1F8-47BF-BA47-D1471C63130F}" vid="{3D3DFD03-B22A-4D51-B9A8-E5F19E61486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wuwnet17_ppt</Template>
  <TotalTime>1292</TotalTime>
  <Words>966</Words>
  <Application>Microsoft Office PowerPoint</Application>
  <PresentationFormat>全屏显示(4:3)</PresentationFormat>
  <Paragraphs>217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(使用中文字体)</vt:lpstr>
      <vt:lpstr>Arial Unicode MS</vt:lpstr>
      <vt:lpstr>ＭＳ Ｐゴシック</vt:lpstr>
      <vt:lpstr>黑体</vt:lpstr>
      <vt:lpstr>华文仿宋</vt:lpstr>
      <vt:lpstr>宋体</vt:lpstr>
      <vt:lpstr>Arial</vt:lpstr>
      <vt:lpstr>Calibri</vt:lpstr>
      <vt:lpstr>Times New Roman</vt:lpstr>
      <vt:lpstr>Wingdings</vt:lpstr>
      <vt:lpstr>Office 主题</vt:lpstr>
      <vt:lpstr>Matched-field source localization using sparsely-coded neural network and data-model mixed training </vt:lpstr>
      <vt:lpstr>  MFP and SSP mismatch problem   </vt:lpstr>
      <vt:lpstr> Contents </vt:lpstr>
      <vt:lpstr>  Neural network based source localization  </vt:lpstr>
      <vt:lpstr>  Neural network based source localization  </vt:lpstr>
      <vt:lpstr>  Neural network based source localization  </vt:lpstr>
      <vt:lpstr>  Neural network based source localization  </vt:lpstr>
      <vt:lpstr>SWellEx96 Event S5 </vt:lpstr>
      <vt:lpstr> Performance comparison with MFP </vt:lpstr>
      <vt:lpstr> Performance comparison with MFP </vt:lpstr>
      <vt:lpstr> Model robustness on SSP mismatch </vt:lpstr>
      <vt:lpstr> Model robustness on SSP mismatch </vt:lpstr>
      <vt:lpstr> Model robustness on SSP mismatch </vt:lpstr>
      <vt:lpstr> Data-model mixed training  </vt:lpstr>
      <vt:lpstr> Summary </vt:lpstr>
      <vt:lpstr> Future work </vt:lpstr>
      <vt:lpstr> Thank you for listening! </vt:lpstr>
      <vt:lpstr>Matched-field source localization using sparsely-coded neural network and data-model mixed training 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Matched-field source localization using sparsely-coded neural network and data-model mixed training</dc:title>
  <dc:creator>SHOUGUI CAI</dc:creator>
  <cp:lastModifiedBy>SHOUGUI CAI</cp:lastModifiedBy>
  <cp:revision>689</cp:revision>
  <dcterms:created xsi:type="dcterms:W3CDTF">2017-10-14T01:41:11Z</dcterms:created>
  <dcterms:modified xsi:type="dcterms:W3CDTF">2017-11-03T03:34:08Z</dcterms:modified>
</cp:coreProperties>
</file>