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8" r:id="rId4"/>
    <p:sldId id="266" r:id="rId5"/>
    <p:sldId id="267" r:id="rId6"/>
    <p:sldId id="269" r:id="rId7"/>
    <p:sldId id="270"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70494" autoAdjust="0"/>
  </p:normalViewPr>
  <p:slideViewPr>
    <p:cSldViewPr snapToGrid="0">
      <p:cViewPr varScale="1">
        <p:scale>
          <a:sx n="42" d="100"/>
          <a:sy n="42" d="100"/>
        </p:scale>
        <p:origin x="1182" y="48"/>
      </p:cViewPr>
      <p:guideLst/>
    </p:cSldViewPr>
  </p:slideViewPr>
  <p:notesTextViewPr>
    <p:cViewPr>
      <p:scale>
        <a:sx n="100" d="100"/>
        <a:sy n="100" d="100"/>
      </p:scale>
      <p:origin x="0" y="-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26FC4-2E3A-4C9F-9E86-2ACFBAA3AEAE}"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214C1-B0C1-462E-8145-595A8E0FA825}" type="slidenum">
              <a:rPr lang="zh-CN" altLang="en-US" smtClean="0"/>
              <a:t>‹#›</a:t>
            </a:fld>
            <a:endParaRPr lang="zh-CN" altLang="en-US"/>
          </a:p>
        </p:txBody>
      </p:sp>
    </p:spTree>
    <p:extLst>
      <p:ext uri="{BB962C8B-B14F-4D97-AF65-F5344CB8AC3E}">
        <p14:creationId xmlns:p14="http://schemas.microsoft.com/office/powerpoint/2010/main" val="259137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Good morning, everyone. I’m </a:t>
            </a:r>
            <a:r>
              <a:rPr lang="en-US" altLang="zh-CN" dirty="0" err="1" smtClean="0"/>
              <a:t>Shougui</a:t>
            </a:r>
            <a:r>
              <a:rPr lang="en-US" altLang="zh-CN" dirty="0" smtClean="0"/>
              <a:t> </a:t>
            </a:r>
            <a:r>
              <a:rPr lang="en-US" altLang="zh-CN" dirty="0" err="1" smtClean="0"/>
              <a:t>cai</a:t>
            </a:r>
            <a:r>
              <a:rPr lang="en-US" altLang="zh-CN" dirty="0" smtClean="0"/>
              <a:t>, from Zhejiang university, China. As</a:t>
            </a:r>
            <a:r>
              <a:rPr lang="en-US" altLang="zh-CN" baseline="0" dirty="0" smtClean="0"/>
              <a:t> </a:t>
            </a:r>
            <a:r>
              <a:rPr lang="en-US" altLang="zh-CN" baseline="0" dirty="0" err="1" smtClean="0"/>
              <a:t>Qiuyun</a:t>
            </a:r>
            <a:r>
              <a:rPr lang="en-US" altLang="zh-CN" baseline="0" dirty="0" smtClean="0"/>
              <a:t> Wu was not able to come here, I’ll </a:t>
            </a:r>
            <a:r>
              <a:rPr lang="en-US" altLang="zh-CN" dirty="0" smtClean="0"/>
              <a:t>do this presentation. The topic</a:t>
            </a:r>
            <a:r>
              <a:rPr lang="en-US" altLang="zh-CN" baseline="0" dirty="0" smtClean="0"/>
              <a:t> I’m talking about today</a:t>
            </a:r>
            <a:r>
              <a:rPr lang="en-US" altLang="zh-CN" dirty="0" smtClean="0"/>
              <a:t> is “Matched Field Source Localization as</a:t>
            </a:r>
            <a:r>
              <a:rPr lang="en-US" altLang="zh-CN" baseline="0" dirty="0" smtClean="0"/>
              <a:t> </a:t>
            </a:r>
            <a:r>
              <a:rPr lang="en-US" altLang="zh-CN" dirty="0" smtClean="0"/>
              <a:t>A Multiple Hypothesis Tracking Problem”.</a:t>
            </a:r>
            <a:endParaRPr lang="zh-CN" altLang="en-US" dirty="0"/>
          </a:p>
        </p:txBody>
      </p:sp>
      <p:sp>
        <p:nvSpPr>
          <p:cNvPr id="4" name="灯片编号占位符 3"/>
          <p:cNvSpPr>
            <a:spLocks noGrp="1"/>
          </p:cNvSpPr>
          <p:nvPr>
            <p:ph type="sldNum" sz="quarter" idx="10"/>
          </p:nvPr>
        </p:nvSpPr>
        <p:spPr/>
        <p:txBody>
          <a:bodyPr/>
          <a:lstStyle/>
          <a:p>
            <a:fld id="{BE2214C1-B0C1-462E-8145-595A8E0FA825}" type="slidenum">
              <a:rPr lang="zh-CN" altLang="en-US" smtClean="0"/>
              <a:t>1</a:t>
            </a:fld>
            <a:endParaRPr lang="zh-CN" altLang="en-US"/>
          </a:p>
        </p:txBody>
      </p:sp>
    </p:spTree>
    <p:extLst>
      <p:ext uri="{BB962C8B-B14F-4D97-AF65-F5344CB8AC3E}">
        <p14:creationId xmlns:p14="http://schemas.microsoft.com/office/powerpoint/2010/main" val="8405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let’s</a:t>
            </a:r>
            <a:r>
              <a:rPr lang="en-US" altLang="zh-CN" baseline="0" dirty="0" smtClean="0"/>
              <a:t> talk about why we process an source localization problem as a Multiple Hypothesis Tracking Problem.</a:t>
            </a:r>
          </a:p>
          <a:p>
            <a:endParaRPr lang="en-US" altLang="zh-CN" baseline="0" dirty="0" smtClean="0"/>
          </a:p>
          <a:p>
            <a:r>
              <a:rPr lang="en-US" altLang="zh-CN" baseline="0" dirty="0" smtClean="0"/>
              <a:t>To locate an underwater target, we usually use matched-field processing. However, it performs badly when SNR is low or environmental parameters are not accurate.</a:t>
            </a:r>
            <a:endParaRPr lang="zh-CN" altLang="en-US" dirty="0"/>
          </a:p>
        </p:txBody>
      </p:sp>
      <p:sp>
        <p:nvSpPr>
          <p:cNvPr id="4" name="灯片编号占位符 3"/>
          <p:cNvSpPr>
            <a:spLocks noGrp="1"/>
          </p:cNvSpPr>
          <p:nvPr>
            <p:ph type="sldNum" sz="quarter" idx="10"/>
          </p:nvPr>
        </p:nvSpPr>
        <p:spPr/>
        <p:txBody>
          <a:bodyPr/>
          <a:lstStyle/>
          <a:p>
            <a:fld id="{BE2214C1-B0C1-462E-8145-595A8E0FA825}" type="slidenum">
              <a:rPr lang="zh-CN" altLang="en-US" smtClean="0"/>
              <a:t>2</a:t>
            </a:fld>
            <a:endParaRPr lang="zh-CN" altLang="en-US"/>
          </a:p>
        </p:txBody>
      </p:sp>
    </p:spTree>
    <p:extLst>
      <p:ext uri="{BB962C8B-B14F-4D97-AF65-F5344CB8AC3E}">
        <p14:creationId xmlns:p14="http://schemas.microsoft.com/office/powerpoint/2010/main" val="268217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Before</a:t>
            </a:r>
            <a:r>
              <a:rPr lang="en-US" altLang="zh-CN" baseline="0" dirty="0" smtClean="0"/>
              <a:t> we talk about how to locate a target in an acoustic waveguide in low SNR scenarios, I want to show you </a:t>
            </a:r>
            <a:r>
              <a:rPr lang="en-US" altLang="zh-CN" dirty="0" smtClean="0"/>
              <a:t>what will happen in low SNR scenarios when we use MFP to locate a target?</a:t>
            </a:r>
          </a:p>
          <a:p>
            <a:endParaRPr lang="en-US" altLang="zh-CN" dirty="0" smtClean="0"/>
          </a:p>
          <a:p>
            <a:r>
              <a:rPr lang="en-US" altLang="zh-CN" dirty="0" smtClean="0"/>
              <a:t>Here is an example. The target is moving alone the white</a:t>
            </a:r>
            <a:r>
              <a:rPr lang="en-US" altLang="zh-CN" baseline="0" dirty="0" smtClean="0"/>
              <a:t> line. Red block means the position of the target, green block means MFP locating result, and black crosses </a:t>
            </a:r>
            <a:r>
              <a:rPr lang="en-US" altLang="zh-CN" baseline="0" dirty="0" smtClean="0"/>
              <a:t>mean </a:t>
            </a:r>
            <a:r>
              <a:rPr lang="en-US" altLang="zh-CN" baseline="0" dirty="0" smtClean="0"/>
              <a:t>Highest 15 peaks in the ambiguity plane.</a:t>
            </a:r>
          </a:p>
          <a:p>
            <a:endParaRPr lang="en-US" altLang="zh-CN" baseline="0" dirty="0" smtClean="0"/>
          </a:p>
          <a:p>
            <a:r>
              <a:rPr lang="en-US" altLang="zh-CN" baseline="0" dirty="0" smtClean="0"/>
              <a:t>It’s easy to find that the position of the highest peak in the ambiguity plane might be far from the true source position while the position of other peaks might be quite close to the target.</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a:t>
            </a:r>
            <a:r>
              <a:rPr lang="en-US" altLang="zh-CN" baseline="0" dirty="0" smtClean="0"/>
              <a:t> remind us that, </a:t>
            </a:r>
            <a:r>
              <a:rPr lang="en-US" altLang="zh-CN" sz="1200" dirty="0" smtClean="0">
                <a:latin typeface="Arial" panose="020B0604020202020204" pitchFamily="34" charset="0"/>
                <a:cs typeface="Arial" panose="020B0604020202020204" pitchFamily="34" charset="0"/>
              </a:rPr>
              <a:t>in low SNR scenarios, by choosing more peaks from the ambiguity plane,</a:t>
            </a:r>
            <a:r>
              <a:rPr lang="en-US" altLang="zh-CN" sz="1200" baseline="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we can get one peak near the true target more easily than when we only pick the highest peak. </a:t>
            </a:r>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BE2214C1-B0C1-462E-8145-595A8E0FA825}" type="slidenum">
              <a:rPr lang="zh-CN" altLang="en-US" smtClean="0"/>
              <a:t>3</a:t>
            </a:fld>
            <a:endParaRPr lang="zh-CN" altLang="en-US"/>
          </a:p>
        </p:txBody>
      </p:sp>
    </p:spTree>
    <p:extLst>
      <p:ext uri="{BB962C8B-B14F-4D97-AF65-F5344CB8AC3E}">
        <p14:creationId xmlns:p14="http://schemas.microsoft.com/office/powerpoint/2010/main" val="4690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dirty="0" smtClean="0">
                <a:latin typeface="Calibri" pitchFamily="34" charset="0"/>
              </a:rPr>
              <a:t>Therefore</a:t>
            </a:r>
            <a:r>
              <a:rPr lang="en-US" altLang="zh-CN" baseline="0" dirty="0" smtClean="0">
                <a:latin typeface="Calibri" pitchFamily="34" charset="0"/>
              </a:rPr>
              <a:t>, we proposed a method as shown in the block diagram.</a:t>
            </a:r>
            <a:endParaRPr lang="en-US" altLang="zh-CN" dirty="0" smtClean="0">
              <a:latin typeface="Calibri" pitchFamily="34" charset="0"/>
            </a:endParaRP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 to locate the target at a specific time, we use processed measured field data and Conventional MFP to generate the ambiguity plane. Usually we choose the position of the maximum point in the ambiguity plane as the locating result. However, as we’ve talked about before, in low SNR circumstance, the result is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So we choose maybe 10 or 20 highest peaks in the ambiguity to increase the “detection probability” of the true target at the cost of introducing some false targets. I define “Detection probability” here as the </a:t>
            </a:r>
            <a:r>
              <a:rPr lang="en-US" altLang="zh-CN" sz="1200" dirty="0" smtClean="0">
                <a:latin typeface="Calibri" pitchFamily="34" charset="0"/>
              </a:rPr>
              <a:t>Probability of finding one peak near the true target.</a:t>
            </a:r>
            <a:endParaRPr lang="zh-CN" altLang="en-US" dirty="0" smtClean="0"/>
          </a:p>
          <a:p>
            <a:endParaRPr lang="en-US" altLang="zh-CN" baseline="0" dirty="0" smtClean="0"/>
          </a:p>
          <a:p>
            <a:r>
              <a:rPr lang="en-US" altLang="zh-CN" baseline="0" dirty="0" smtClean="0"/>
              <a:t>And when the target is moving, we get serval scans of data, each of them contains the position of the peaks chosen before. We can use these range and depth data and the MHT algorithm to track the true target with the assumption that the false ones are not relative from scan to scan.  MHT is an algorithm usually used to track single/multiple target in the presence of detection uncertainty and clutter by forming and propagating alternative association hypotheses of measurements and tracks, with the expectation that the future measurements will solve assignment ambiguities. We use </a:t>
            </a:r>
            <a:r>
              <a:rPr lang="en-US" altLang="zh-CN" baseline="0" dirty="0" smtClean="0"/>
              <a:t>MHT </a:t>
            </a:r>
            <a:r>
              <a:rPr lang="en-US" altLang="zh-CN" baseline="0" dirty="0" smtClean="0"/>
              <a:t>here to remove those peaks that are not relevant to the true target. With the help of MHT, we can get a better result than </a:t>
            </a:r>
            <a:r>
              <a:rPr lang="en-US" altLang="zh-CN" baseline="0" dirty="0" smtClean="0"/>
              <a:t>conventional MFP </a:t>
            </a:r>
            <a:r>
              <a:rPr lang="en-US" altLang="zh-CN" baseline="0" dirty="0" smtClean="0"/>
              <a:t>does.</a:t>
            </a:r>
          </a:p>
          <a:p>
            <a:endParaRPr lang="zh-CN" altLang="en-US" dirty="0"/>
          </a:p>
        </p:txBody>
      </p:sp>
      <p:sp>
        <p:nvSpPr>
          <p:cNvPr id="4" name="灯片编号占位符 3"/>
          <p:cNvSpPr>
            <a:spLocks noGrp="1"/>
          </p:cNvSpPr>
          <p:nvPr>
            <p:ph type="sldNum" sz="quarter" idx="10"/>
          </p:nvPr>
        </p:nvSpPr>
        <p:spPr/>
        <p:txBody>
          <a:bodyPr/>
          <a:lstStyle/>
          <a:p>
            <a:fld id="{BE2214C1-B0C1-462E-8145-595A8E0FA825}" type="slidenum">
              <a:rPr lang="zh-CN" altLang="en-US" smtClean="0"/>
              <a:t>4</a:t>
            </a:fld>
            <a:endParaRPr lang="zh-CN" altLang="en-US"/>
          </a:p>
        </p:txBody>
      </p:sp>
    </p:spTree>
    <p:extLst>
      <p:ext uri="{BB962C8B-B14F-4D97-AF65-F5344CB8AC3E}">
        <p14:creationId xmlns:p14="http://schemas.microsoft.com/office/powerpoint/2010/main" val="228055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comes to the simulation part.</a:t>
            </a:r>
          </a:p>
          <a:p>
            <a:endParaRPr lang="en-US" altLang="zh-CN" dirty="0" smtClean="0"/>
          </a:p>
          <a:p>
            <a:r>
              <a:rPr lang="en-US" altLang="zh-CN" dirty="0" smtClean="0"/>
              <a:t>The</a:t>
            </a:r>
            <a:r>
              <a:rPr lang="en-US" altLang="zh-CN" baseline="0" dirty="0" smtClean="0"/>
              <a:t> environmental parameters used here is f</a:t>
            </a:r>
            <a:r>
              <a:rPr lang="en-US" altLang="zh-CN" dirty="0" smtClean="0"/>
              <a:t>rom SWellEx-96</a:t>
            </a:r>
            <a:r>
              <a:rPr lang="en-US" altLang="zh-CN" baseline="0" dirty="0" smtClean="0"/>
              <a:t> </a:t>
            </a:r>
            <a:r>
              <a:rPr lang="en-US" altLang="zh-CN" dirty="0" smtClean="0"/>
              <a:t>with 21-element vertical linear array (VLA) as well as sound speed profile (SSP) from station 5. The </a:t>
            </a:r>
            <a:r>
              <a:rPr lang="en-US" altLang="zh-CN" dirty="0" smtClean="0"/>
              <a:t>SSP and </a:t>
            </a:r>
            <a:r>
              <a:rPr lang="en-US" altLang="zh-CN" dirty="0" smtClean="0"/>
              <a:t>the depth of each element in the </a:t>
            </a:r>
            <a:r>
              <a:rPr lang="en-US" altLang="zh-CN" dirty="0" smtClean="0"/>
              <a:t>VLA </a:t>
            </a:r>
            <a:r>
              <a:rPr lang="en-US" altLang="zh-CN" dirty="0" smtClean="0"/>
              <a:t>is shown in the</a:t>
            </a:r>
            <a:r>
              <a:rPr lang="en-US" altLang="zh-CN" baseline="0" dirty="0" smtClean="0"/>
              <a:t> left figure</a:t>
            </a:r>
            <a:r>
              <a:rPr lang="en-US" altLang="zh-CN" dirty="0" smtClean="0"/>
              <a:t>.</a:t>
            </a:r>
          </a:p>
          <a:p>
            <a:endParaRPr lang="en-US" altLang="zh-CN" dirty="0" smtClean="0"/>
          </a:p>
          <a:p>
            <a:r>
              <a:rPr lang="en-US" altLang="zh-CN" dirty="0" smtClean="0"/>
              <a:t>And</a:t>
            </a:r>
            <a:r>
              <a:rPr lang="en-US" altLang="zh-CN" baseline="0" dirty="0" smtClean="0"/>
              <a:t> we have a moving target moving </a:t>
            </a:r>
            <a:r>
              <a:rPr lang="en-US" altLang="zh-CN" dirty="0" smtClean="0"/>
              <a:t>from (8km, 54m) towards (4km, 54m).</a:t>
            </a:r>
            <a:r>
              <a:rPr lang="en-US" altLang="zh-CN" baseline="0" dirty="0" smtClean="0"/>
              <a:t> It</a:t>
            </a:r>
            <a:r>
              <a:rPr lang="en-US" altLang="zh-CN" dirty="0" smtClean="0"/>
              <a:t> moves 100m every discrete time increment. The trajectory of the target is shown in the</a:t>
            </a:r>
            <a:r>
              <a:rPr lang="en-US" altLang="zh-CN" baseline="0" dirty="0" smtClean="0"/>
              <a:t> right figure</a:t>
            </a:r>
            <a:r>
              <a:rPr lang="en-US" altLang="zh-CN" dirty="0" smtClean="0"/>
              <a:t>.</a:t>
            </a:r>
          </a:p>
          <a:p>
            <a:r>
              <a:rPr lang="en-US" altLang="zh-CN" dirty="0" smtClean="0"/>
              <a:t> </a:t>
            </a:r>
          </a:p>
          <a:p>
            <a:r>
              <a:rPr lang="en-US" altLang="zh-CN" dirty="0" smtClean="0"/>
              <a:t>We use Bartlett processor to process the data</a:t>
            </a:r>
            <a:r>
              <a:rPr lang="en-US" altLang="zh-CN" baseline="0" dirty="0" smtClean="0"/>
              <a:t>, in which the SCM is averaged over every 28 snapshots of acoustic field data and the SNR at VLA is -14dB.</a:t>
            </a:r>
          </a:p>
          <a:p>
            <a:endParaRPr lang="en-US" altLang="zh-CN" baseline="0" dirty="0" smtClean="0"/>
          </a:p>
          <a:p>
            <a:r>
              <a:rPr lang="en-US" altLang="zh-CN" baseline="0" dirty="0" smtClean="0"/>
              <a:t>We use an easy peak choosing strategy by choosing the highest 10 peaks from the ambiguity plane for each scan of </a:t>
            </a:r>
            <a:r>
              <a:rPr lang="en-US" altLang="zh-CN" baseline="0" dirty="0" smtClean="0"/>
              <a:t>data in this simulation.</a:t>
            </a:r>
            <a:endParaRPr lang="zh-CN" altLang="en-US" dirty="0"/>
          </a:p>
        </p:txBody>
      </p:sp>
      <p:sp>
        <p:nvSpPr>
          <p:cNvPr id="4" name="灯片编号占位符 3"/>
          <p:cNvSpPr>
            <a:spLocks noGrp="1"/>
          </p:cNvSpPr>
          <p:nvPr>
            <p:ph type="sldNum" sz="quarter" idx="10"/>
          </p:nvPr>
        </p:nvSpPr>
        <p:spPr/>
        <p:txBody>
          <a:bodyPr/>
          <a:lstStyle/>
          <a:p>
            <a:fld id="{BE2214C1-B0C1-462E-8145-595A8E0FA825}" type="slidenum">
              <a:rPr lang="zh-CN" altLang="en-US" smtClean="0"/>
              <a:t>5</a:t>
            </a:fld>
            <a:endParaRPr lang="zh-CN" altLang="en-US"/>
          </a:p>
        </p:txBody>
      </p:sp>
    </p:spTree>
    <p:extLst>
      <p:ext uri="{BB962C8B-B14F-4D97-AF65-F5344CB8AC3E}">
        <p14:creationId xmlns:p14="http://schemas.microsoft.com/office/powerpoint/2010/main" val="53287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Calibri" pitchFamily="34" charset="0"/>
              </a:rPr>
              <a:t>Detection</a:t>
            </a:r>
            <a:r>
              <a:rPr lang="en-US" altLang="zh-CN" sz="1200" baseline="0" dirty="0" smtClean="0">
                <a:latin typeface="Calibri" pitchFamily="34" charset="0"/>
              </a:rPr>
              <a:t> probability here means p</a:t>
            </a:r>
            <a:r>
              <a:rPr lang="en-US" altLang="zh-CN" sz="1200" dirty="0" smtClean="0">
                <a:latin typeface="Calibri" pitchFamily="34" charset="0"/>
              </a:rPr>
              <a:t>robability of finding a peak near the true target.</a:t>
            </a:r>
          </a:p>
          <a:p>
            <a:endParaRPr lang="en-US" altLang="zh-CN" sz="1200" dirty="0" smtClean="0">
              <a:latin typeface="Calibri" pitchFamily="34" charset="0"/>
            </a:endParaRPr>
          </a:p>
          <a:p>
            <a:r>
              <a:rPr lang="en-US" altLang="zh-CN" sz="1200" dirty="0" smtClean="0">
                <a:latin typeface="Calibri" pitchFamily="34" charset="0"/>
              </a:rPr>
              <a:t>It is shown in this figure</a:t>
            </a:r>
            <a:r>
              <a:rPr lang="en-US" altLang="zh-CN" sz="1200" baseline="0" dirty="0" smtClean="0">
                <a:latin typeface="Calibri" pitchFamily="34" charset="0"/>
              </a:rPr>
              <a:t> that “Detection probability” grows as the number of peaks we choose increases. </a:t>
            </a:r>
          </a:p>
          <a:p>
            <a:endParaRPr lang="en-US" altLang="zh-CN" sz="1200" dirty="0" smtClean="0">
              <a:latin typeface="Calibri"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Calibri" pitchFamily="34" charset="0"/>
              </a:rPr>
              <a:t>We do this simulation to </a:t>
            </a:r>
            <a:r>
              <a:rPr lang="en-US" altLang="zh-CN" sz="1200" b="0" i="0" u="none" strike="noStrike" kern="1200" dirty="0" smtClean="0">
                <a:solidFill>
                  <a:schemeClr val="tx1"/>
                </a:solidFill>
                <a:effectLst/>
                <a:latin typeface="+mn-lt"/>
                <a:ea typeface="+mn-ea"/>
                <a:cs typeface="+mn-cs"/>
              </a:rPr>
              <a:t>verify</a:t>
            </a:r>
            <a:r>
              <a:rPr lang="en-US" altLang="zh-CN" sz="1200" b="0" i="0" u="none" strike="noStrike" kern="1200" baseline="0" dirty="0" smtClean="0">
                <a:solidFill>
                  <a:schemeClr val="tx1"/>
                </a:solidFill>
                <a:effectLst/>
                <a:latin typeface="+mn-lt"/>
                <a:ea typeface="+mn-ea"/>
                <a:cs typeface="+mn-cs"/>
              </a:rPr>
              <a:t> our assumption that by choosing several peaks in the ambiguity plane, we can get a position measurement near the true target easier.</a:t>
            </a:r>
          </a:p>
          <a:p>
            <a:endParaRPr lang="en-US" altLang="zh-CN" sz="1200" dirty="0" smtClean="0">
              <a:latin typeface="Calibri" pitchFamily="34" charset="0"/>
            </a:endParaRPr>
          </a:p>
          <a:p>
            <a:endParaRPr lang="zh-CN" altLang="en-US" dirty="0"/>
          </a:p>
        </p:txBody>
      </p:sp>
      <p:sp>
        <p:nvSpPr>
          <p:cNvPr id="4" name="灯片编号占位符 3"/>
          <p:cNvSpPr>
            <a:spLocks noGrp="1"/>
          </p:cNvSpPr>
          <p:nvPr>
            <p:ph type="sldNum" sz="quarter" idx="10"/>
          </p:nvPr>
        </p:nvSpPr>
        <p:spPr/>
        <p:txBody>
          <a:bodyPr/>
          <a:lstStyle/>
          <a:p>
            <a:fld id="{BE2214C1-B0C1-462E-8145-595A8E0FA825}" type="slidenum">
              <a:rPr lang="zh-CN" altLang="en-US" smtClean="0"/>
              <a:t>6</a:t>
            </a:fld>
            <a:endParaRPr lang="zh-CN" altLang="en-US"/>
          </a:p>
        </p:txBody>
      </p:sp>
    </p:spTree>
    <p:extLst>
      <p:ext uri="{BB962C8B-B14F-4D97-AF65-F5344CB8AC3E}">
        <p14:creationId xmlns:p14="http://schemas.microsoft.com/office/powerpoint/2010/main" val="115845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r>
              <a:rPr lang="en-US" altLang="zh-CN" sz="3600" dirty="0" smtClean="0">
                <a:latin typeface="Calibri" pitchFamily="34" charset="0"/>
              </a:rPr>
              <a:t>The MFP locating result is shown in</a:t>
            </a:r>
            <a:r>
              <a:rPr lang="en-US" altLang="zh-CN" sz="3600" baseline="0" dirty="0" smtClean="0">
                <a:latin typeface="Calibri" pitchFamily="34" charset="0"/>
              </a:rPr>
              <a:t> the upper left figure</a:t>
            </a:r>
            <a:r>
              <a:rPr lang="en-US" altLang="zh-CN" sz="3600" dirty="0" smtClean="0">
                <a:latin typeface="Calibri" pitchFamily="34" charset="0"/>
              </a:rPr>
              <a:t>, in which we just choose the highest peak. </a:t>
            </a:r>
          </a:p>
          <a:p>
            <a:pPr algn="just" eaLnBrk="1" hangingPunct="1"/>
            <a:r>
              <a:rPr lang="en-US" altLang="zh-CN" sz="3600" dirty="0" smtClean="0">
                <a:latin typeface="Calibri" pitchFamily="34" charset="0"/>
              </a:rPr>
              <a:t>The tracking result using MHT is shown in the upper right figure, in which we choose the position of 10 peaks from the ambiguity plane in every processing scan as the input of an MHT tracker. </a:t>
            </a:r>
          </a:p>
          <a:p>
            <a:pPr algn="just" eaLnBrk="1" hangingPunct="1"/>
            <a:endParaRPr lang="en-US" altLang="zh-CN" sz="3600" dirty="0" smtClean="0">
              <a:latin typeface="Calibri" pitchFamily="34" charset="0"/>
            </a:endParaRPr>
          </a:p>
          <a:p>
            <a:pPr algn="just" eaLnBrk="1" hangingPunct="1"/>
            <a:r>
              <a:rPr lang="en-US" altLang="zh-CN" sz="3600" dirty="0" smtClean="0">
                <a:latin typeface="Calibri" pitchFamily="34" charset="0"/>
              </a:rPr>
              <a:t>The figures below</a:t>
            </a:r>
            <a:r>
              <a:rPr lang="en-US" altLang="zh-CN" sz="3600" baseline="0" dirty="0" smtClean="0">
                <a:latin typeface="Calibri" pitchFamily="34" charset="0"/>
              </a:rPr>
              <a:t> </a:t>
            </a:r>
            <a:r>
              <a:rPr lang="en-US" altLang="zh-CN" sz="3600" dirty="0" smtClean="0">
                <a:latin typeface="Calibri" pitchFamily="34" charset="0"/>
              </a:rPr>
              <a:t>compare the range and depth errors between these two methods. The dashed line and the solid line represent the range and depth errors of MFP and MHT respectively. In the shadowed intervals, MHT tracker lost the target. Sometimes MHT tracker will output more than one target, we choose the worst case to plot</a:t>
            </a:r>
            <a:r>
              <a:rPr lang="en-US" altLang="zh-CN" sz="3600" baseline="0" dirty="0" smtClean="0">
                <a:latin typeface="Calibri" pitchFamily="34" charset="0"/>
              </a:rPr>
              <a:t> the lower two figures</a:t>
            </a:r>
            <a:r>
              <a:rPr lang="en-US" altLang="zh-CN" sz="3600" dirty="0" smtClean="0">
                <a:latin typeface="Calibri" pitchFamily="34" charset="0"/>
              </a:rPr>
              <a:t>, in which the worst case means choosing the target with </a:t>
            </a:r>
            <a:r>
              <a:rPr lang="en-US" altLang="zh-CN" sz="3600" dirty="0" smtClean="0">
                <a:latin typeface="Calibri" pitchFamily="34" charset="0"/>
              </a:rPr>
              <a:t>maximal </a:t>
            </a:r>
            <a:r>
              <a:rPr lang="en-US" altLang="zh-CN" sz="3600" dirty="0" smtClean="0">
                <a:latin typeface="Calibri" pitchFamily="34" charset="0"/>
              </a:rPr>
              <a:t>range and depth error as its output.</a:t>
            </a:r>
          </a:p>
          <a:p>
            <a:pPr algn="just" eaLnBrk="1" hangingPunct="1"/>
            <a:endParaRPr lang="en-US" altLang="zh-CN" sz="3600" dirty="0" smtClean="0">
              <a:latin typeface="Calibri"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3600" dirty="0" smtClean="0">
                <a:latin typeface="Calibri" pitchFamily="34" charset="0"/>
              </a:rPr>
              <a:t>With</a:t>
            </a:r>
            <a:r>
              <a:rPr lang="en-US" altLang="zh-CN" sz="3600" baseline="0" dirty="0" smtClean="0">
                <a:latin typeface="Calibri" pitchFamily="34" charset="0"/>
              </a:rPr>
              <a:t> the method presented here, the locating result will be more reliable than the conventional MFP in low SNR environment</a:t>
            </a:r>
            <a:r>
              <a:rPr lang="en-US" altLang="zh-CN" sz="3600" baseline="0" dirty="0" smtClean="0">
                <a:latin typeface="Calibri" pitchFamily="34" charset="0"/>
              </a:rPr>
              <a:t>.</a:t>
            </a:r>
            <a:endParaRPr lang="en-US" altLang="zh-CN" sz="3600" dirty="0" smtClean="0">
              <a:latin typeface="Calibri" pitchFamily="34" charset="0"/>
            </a:endParaRPr>
          </a:p>
        </p:txBody>
      </p:sp>
      <p:sp>
        <p:nvSpPr>
          <p:cNvPr id="4" name="灯片编号占位符 3"/>
          <p:cNvSpPr>
            <a:spLocks noGrp="1"/>
          </p:cNvSpPr>
          <p:nvPr>
            <p:ph type="sldNum" sz="quarter" idx="10"/>
          </p:nvPr>
        </p:nvSpPr>
        <p:spPr/>
        <p:txBody>
          <a:bodyPr/>
          <a:lstStyle/>
          <a:p>
            <a:fld id="{BE2214C1-B0C1-462E-8145-595A8E0FA825}" type="slidenum">
              <a:rPr lang="zh-CN" altLang="en-US" smtClean="0"/>
              <a:t>7</a:t>
            </a:fld>
            <a:endParaRPr lang="zh-CN" altLang="en-US"/>
          </a:p>
        </p:txBody>
      </p:sp>
    </p:spTree>
    <p:extLst>
      <p:ext uri="{BB962C8B-B14F-4D97-AF65-F5344CB8AC3E}">
        <p14:creationId xmlns:p14="http://schemas.microsoft.com/office/powerpoint/2010/main" val="3303671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simulation results show that with the method proposed </a:t>
            </a:r>
            <a:r>
              <a:rPr lang="en-US" altLang="zh-CN" dirty="0" smtClean="0"/>
              <a:t>in this paper, </a:t>
            </a:r>
            <a:r>
              <a:rPr lang="en-US" altLang="zh-CN" dirty="0" smtClean="0"/>
              <a:t>we can make full use of the highest peaks in MFP ambiguity plane and MHT algorithm to get a tracking result with a distinct trajectory as well as lower range and depth error than conventional MFP in low SNR scenarios.</a:t>
            </a:r>
          </a:p>
          <a:p>
            <a:endParaRPr lang="en-US" altLang="zh-CN" dirty="0" smtClean="0"/>
          </a:p>
          <a:p>
            <a:r>
              <a:rPr lang="en-US" altLang="zh-CN" dirty="0" smtClean="0"/>
              <a:t> Further work might be done on this framework to enhance the tracking performance when environmental parameters are not accurate.</a:t>
            </a:r>
          </a:p>
          <a:p>
            <a:endParaRPr lang="zh-CN" altLang="en-US" dirty="0"/>
          </a:p>
        </p:txBody>
      </p:sp>
      <p:sp>
        <p:nvSpPr>
          <p:cNvPr id="4" name="灯片编号占位符 3"/>
          <p:cNvSpPr>
            <a:spLocks noGrp="1"/>
          </p:cNvSpPr>
          <p:nvPr>
            <p:ph type="sldNum" sz="quarter" idx="10"/>
          </p:nvPr>
        </p:nvSpPr>
        <p:spPr/>
        <p:txBody>
          <a:bodyPr/>
          <a:lstStyle/>
          <a:p>
            <a:fld id="{BE2214C1-B0C1-462E-8145-595A8E0FA825}" type="slidenum">
              <a:rPr lang="zh-CN" altLang="en-US" smtClean="0"/>
              <a:t>8</a:t>
            </a:fld>
            <a:endParaRPr lang="zh-CN" altLang="en-US"/>
          </a:p>
        </p:txBody>
      </p:sp>
    </p:spTree>
    <p:extLst>
      <p:ext uri="{BB962C8B-B14F-4D97-AF65-F5344CB8AC3E}">
        <p14:creationId xmlns:p14="http://schemas.microsoft.com/office/powerpoint/2010/main" val="2670629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7174" y="0"/>
            <a:ext cx="8639175" cy="3509963"/>
          </a:xfrm>
        </p:spPr>
        <p:txBody>
          <a:bodyPr anchor="b">
            <a:normAutofit/>
          </a:bodyPr>
          <a:lstStyle>
            <a:lvl1pPr algn="ctr">
              <a:defRPr sz="4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7173" y="3602038"/>
            <a:ext cx="8639175" cy="1655762"/>
          </a:xfrm>
        </p:spPr>
        <p:txBody>
          <a:bodyPr>
            <a:normAutofit/>
          </a:bodyPr>
          <a:lstStyle>
            <a:lvl1pPr marL="0" indent="0" algn="ctr">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512" y="219075"/>
            <a:ext cx="1958975" cy="643762"/>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29809" y="132310"/>
            <a:ext cx="773539" cy="817119"/>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22487" y="132310"/>
            <a:ext cx="813660" cy="817292"/>
          </a:xfrm>
          <a:prstGeom prst="rect">
            <a:avLst/>
          </a:prstGeom>
        </p:spPr>
      </p:pic>
    </p:spTree>
    <p:extLst>
      <p:ext uri="{BB962C8B-B14F-4D97-AF65-F5344CB8AC3E}">
        <p14:creationId xmlns:p14="http://schemas.microsoft.com/office/powerpoint/2010/main" val="3858189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使用中文字体)"/>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286716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7175" y="1446213"/>
            <a:ext cx="4257675"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446213"/>
            <a:ext cx="4267200"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Slide Number Placeholder 6"/>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12800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Slide Number Placeholder 4"/>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414658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aseline="0"/>
            </a:lvl1pPr>
          </a:lstStyle>
          <a:p>
            <a:fld id="{58126498-B0C7-4615-A739-1F55E6884D36}" type="slidenum">
              <a:rPr lang="zh-CN" altLang="en-US" smtClean="0"/>
              <a:pPr/>
              <a:t>‹#›</a:t>
            </a:fld>
            <a:endParaRPr lang="zh-CN" altLang="en-US" dirty="0"/>
          </a:p>
        </p:txBody>
      </p:sp>
    </p:spTree>
    <p:extLst>
      <p:ext uri="{BB962C8B-B14F-4D97-AF65-F5344CB8AC3E}">
        <p14:creationId xmlns:p14="http://schemas.microsoft.com/office/powerpoint/2010/main" val="301729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304234"/>
            <a:ext cx="9144000" cy="1553766"/>
          </a:xfrm>
          <a:prstGeom prst="rect">
            <a:avLst/>
          </a:prstGeom>
        </p:spPr>
      </p:pic>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587"/>
            <a:ext cx="9144000" cy="1379538"/>
          </a:xfrm>
          <a:prstGeom prst="rect">
            <a:avLst/>
          </a:prstGeom>
        </p:spPr>
      </p:pic>
      <p:sp>
        <p:nvSpPr>
          <p:cNvPr id="2" name="Title Placeholder 1"/>
          <p:cNvSpPr>
            <a:spLocks noGrp="1"/>
          </p:cNvSpPr>
          <p:nvPr>
            <p:ph type="title"/>
          </p:nvPr>
        </p:nvSpPr>
        <p:spPr>
          <a:xfrm>
            <a:off x="257175" y="0"/>
            <a:ext cx="8639175" cy="1266825"/>
          </a:xfrm>
          <a:prstGeom prst="rect">
            <a:avLst/>
          </a:prstGeom>
        </p:spPr>
        <p:txBody>
          <a:bodyPr vert="horz" lIns="0" tIns="0" rIns="0" bIns="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7175" y="1381124"/>
            <a:ext cx="8639175" cy="507682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334125" y="5969794"/>
            <a:ext cx="2057400" cy="365125"/>
          </a:xfrm>
          <a:prstGeom prst="rect">
            <a:avLst/>
          </a:prstGeom>
        </p:spPr>
        <p:txBody>
          <a:bodyPr vert="horz" lIns="91440" tIns="45720" rIns="91440" bIns="45720" rtlCol="0" anchor="ctr"/>
          <a:lstStyle>
            <a:lvl1pPr algn="r">
              <a:defRPr sz="1200" b="1" baseline="0">
                <a:solidFill>
                  <a:schemeClr val="accent1"/>
                </a:solidFill>
                <a:effectLst>
                  <a:outerShdw blurRad="38100" dist="38100" dir="2700000" algn="tl">
                    <a:srgbClr val="000000">
                      <a:alpha val="43137"/>
                    </a:srgbClr>
                  </a:outerShdw>
                </a:effectLst>
                <a:latin typeface="(使用中文字体)"/>
                <a:ea typeface="黑体" panose="02010609060101010101" pitchFamily="49" charset="-122"/>
              </a:defRPr>
            </a:lvl1pPr>
          </a:lstStyle>
          <a:p>
            <a:fld id="{58126498-B0C7-4615-A739-1F55E6884D36}" type="slidenum">
              <a:rPr lang="zh-CN" altLang="en-US" smtClean="0">
                <a:latin typeface="黑体" panose="02010609060101010101" pitchFamily="49" charset="-122"/>
              </a:rPr>
              <a:pPr/>
              <a:t>‹#›</a:t>
            </a:fld>
            <a:endParaRPr lang="zh-CN" altLang="en-US" dirty="0">
              <a:latin typeface="黑体" panose="02010609060101010101" pitchFamily="49" charset="-122"/>
            </a:endParaRPr>
          </a:p>
        </p:txBody>
      </p:sp>
    </p:spTree>
    <p:extLst>
      <p:ext uri="{BB962C8B-B14F-4D97-AF65-F5344CB8AC3E}">
        <p14:creationId xmlns:p14="http://schemas.microsoft.com/office/powerpoint/2010/main" val="3435750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txStyles>
    <p:titleStyle>
      <a:lvl1pPr algn="l" defTabSz="914400" rtl="0" eaLnBrk="1" latinLnBrk="0" hangingPunct="1">
        <a:lnSpc>
          <a:spcPct val="90000"/>
        </a:lnSpc>
        <a:spcBef>
          <a:spcPct val="0"/>
        </a:spcBef>
        <a:buNone/>
        <a:defRPr sz="3600" b="0" kern="1200" baseline="0">
          <a:solidFill>
            <a:schemeClr val="accent1"/>
          </a:solidFill>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200"/>
        </a:spcBef>
        <a:spcAft>
          <a:spcPts val="600"/>
        </a:spcAft>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200" b="1" dirty="0">
                <a:effectLst>
                  <a:outerShdw blurRad="38100" dist="38100" dir="2700000" algn="tl">
                    <a:srgbClr val="000000">
                      <a:alpha val="43137"/>
                    </a:srgbClr>
                  </a:outerShdw>
                </a:effectLst>
                <a:latin typeface="+mn-lt"/>
              </a:rPr>
              <a:t>Matched Field Source Localization </a:t>
            </a:r>
            <a:r>
              <a:rPr lang="en-US" altLang="zh-CN" sz="3200" b="1" dirty="0" smtClean="0">
                <a:effectLst>
                  <a:outerShdw blurRad="38100" dist="38100" dir="2700000" algn="tl">
                    <a:srgbClr val="000000">
                      <a:alpha val="43137"/>
                    </a:srgbClr>
                  </a:outerShdw>
                </a:effectLst>
                <a:latin typeface="+mn-lt"/>
              </a:rPr>
              <a:t>as</a:t>
            </a:r>
            <a:br>
              <a:rPr lang="en-US" altLang="zh-CN" sz="3200" b="1" dirty="0" smtClean="0">
                <a:effectLst>
                  <a:outerShdw blurRad="38100" dist="38100" dir="2700000" algn="tl">
                    <a:srgbClr val="000000">
                      <a:alpha val="43137"/>
                    </a:srgbClr>
                  </a:outerShdw>
                </a:effectLst>
                <a:latin typeface="+mn-lt"/>
              </a:rPr>
            </a:br>
            <a:r>
              <a:rPr lang="en-US" altLang="zh-CN" sz="3200" b="1" dirty="0" smtClean="0">
                <a:effectLst>
                  <a:outerShdw blurRad="38100" dist="38100" dir="2700000" algn="tl">
                    <a:srgbClr val="000000">
                      <a:alpha val="43137"/>
                    </a:srgbClr>
                  </a:outerShdw>
                </a:effectLst>
                <a:latin typeface="+mn-lt"/>
              </a:rPr>
              <a:t>A </a:t>
            </a:r>
            <a:r>
              <a:rPr lang="en-US" altLang="zh-CN" sz="3200" b="1" dirty="0">
                <a:effectLst>
                  <a:outerShdw blurRad="38100" dist="38100" dir="2700000" algn="tl">
                    <a:srgbClr val="000000">
                      <a:alpha val="43137"/>
                    </a:srgbClr>
                  </a:outerShdw>
                </a:effectLst>
                <a:latin typeface="+mn-lt"/>
              </a:rPr>
              <a:t>Multiple Hypothesis Tracking Problem</a:t>
            </a:r>
            <a:endParaRPr lang="zh-CN" altLang="en-US" sz="3200"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Qiuyun</a:t>
            </a:r>
            <a:r>
              <a:rPr lang="en-US" altLang="zh-CN" b="1" dirty="0" smtClean="0">
                <a:solidFill>
                  <a:schemeClr val="accent2"/>
                </a:solidFill>
                <a:latin typeface="+mn-lt"/>
              </a:rPr>
              <a:t> Wu,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 Zhejiang </a:t>
            </a:r>
            <a:r>
              <a:rPr lang="en-US" altLang="zh-CN" b="1" dirty="0">
                <a:solidFill>
                  <a:schemeClr val="accent2"/>
                </a:solidFill>
                <a:latin typeface="+mn-lt"/>
              </a:rPr>
              <a:t>University</a:t>
            </a:r>
            <a:endParaRPr lang="en-US" altLang="zh-CN" b="1" dirty="0" smtClean="0">
              <a:solidFill>
                <a:schemeClr val="accent2"/>
              </a:solidFill>
              <a:latin typeface="+mn-lt"/>
            </a:endParaRP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r>
              <a:rPr lang="en-US" altLang="zh-CN" b="1" dirty="0">
                <a:solidFill>
                  <a:schemeClr val="accent2"/>
                </a:solidFill>
                <a:latin typeface="+mn-lt"/>
              </a:rPr>
              <a:t/>
            </a:r>
            <a:br>
              <a:rPr lang="en-US" altLang="zh-CN" b="1" dirty="0">
                <a:solidFill>
                  <a:schemeClr val="accent2"/>
                </a:solidFill>
                <a:latin typeface="+mn-lt"/>
              </a:rPr>
            </a:br>
            <a:r>
              <a:rPr lang="en-US" altLang="zh-CN" b="1" dirty="0" smtClean="0">
                <a:solidFill>
                  <a:schemeClr val="accent2"/>
                </a:solidFill>
                <a:latin typeface="+mn-lt"/>
              </a:rPr>
              <a:t>November </a:t>
            </a:r>
            <a:r>
              <a:rPr lang="en-US" altLang="zh-CN" b="1" dirty="0">
                <a:solidFill>
                  <a:schemeClr val="accent2"/>
                </a:solidFill>
                <a:latin typeface="+mn-lt"/>
              </a:rPr>
              <a:t>8, </a:t>
            </a:r>
            <a:r>
              <a:rPr lang="en-US" altLang="zh-CN" b="1" dirty="0" smtClean="0">
                <a:solidFill>
                  <a:schemeClr val="accent2"/>
                </a:solidFill>
                <a:latin typeface="+mn-lt"/>
              </a:rPr>
              <a:t>2017, Halifax, Canada</a:t>
            </a:r>
            <a:endParaRPr lang="zh-CN" altLang="en-US" b="1" dirty="0">
              <a:solidFill>
                <a:schemeClr val="accent2"/>
              </a:solidFill>
              <a:latin typeface="+mn-lt"/>
            </a:endParaRPr>
          </a:p>
        </p:txBody>
      </p:sp>
    </p:spTree>
    <p:extLst>
      <p:ext uri="{BB962C8B-B14F-4D97-AF65-F5344CB8AC3E}">
        <p14:creationId xmlns:p14="http://schemas.microsoft.com/office/powerpoint/2010/main" val="413437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endParaRPr lang="zh-CN" altLang="en-US"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257175" y="1381125"/>
            <a:ext cx="8639175" cy="4770294"/>
          </a:xfrm>
        </p:spPr>
        <p:txBody>
          <a:bodyPr>
            <a:normAutofit/>
          </a:bodyPr>
          <a:lstStyle/>
          <a:p>
            <a:pPr algn="just">
              <a:buFont typeface="Wingdings" panose="05000000000000000000" pitchFamily="2" charset="2"/>
              <a:buChar char="p"/>
            </a:pPr>
            <a:r>
              <a:rPr lang="en-US" altLang="zh-CN" b="1" dirty="0" smtClean="0">
                <a:latin typeface="Arial" panose="020B0604020202020204" pitchFamily="34" charset="0"/>
                <a:cs typeface="Arial" panose="020B0604020202020204" pitchFamily="34" charset="0"/>
              </a:rPr>
              <a:t>Our Goal</a:t>
            </a:r>
          </a:p>
          <a:p>
            <a:pPr algn="jus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Propose an method to locate an underwater target in low SNR scenarios.</a:t>
            </a:r>
          </a:p>
          <a:p>
            <a:pPr algn="just"/>
            <a:endParaRPr lang="en-US" altLang="zh-CN" dirty="0">
              <a:latin typeface="Arial" panose="020B0604020202020204" pitchFamily="34" charset="0"/>
              <a:cs typeface="Arial" panose="020B0604020202020204" pitchFamily="34" charset="0"/>
            </a:endParaRPr>
          </a:p>
          <a:p>
            <a:pPr algn="just">
              <a:buFont typeface="Wingdings" panose="05000000000000000000" pitchFamily="2" charset="2"/>
              <a:buChar char="p"/>
            </a:pPr>
            <a:r>
              <a:rPr lang="en-US" altLang="zh-CN" b="1" dirty="0" smtClean="0">
                <a:latin typeface="Arial" panose="020B0604020202020204" pitchFamily="34" charset="0"/>
                <a:cs typeface="Arial" panose="020B0604020202020204" pitchFamily="34" charset="0"/>
              </a:rPr>
              <a:t>Conventional method </a:t>
            </a:r>
          </a:p>
          <a:p>
            <a:pPr algn="jus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Matched-field </a:t>
            </a:r>
            <a:r>
              <a:rPr lang="en-US" altLang="zh-CN" dirty="0">
                <a:latin typeface="Arial" panose="020B0604020202020204" pitchFamily="34" charset="0"/>
                <a:cs typeface="Arial" panose="020B0604020202020204" pitchFamily="34" charset="0"/>
              </a:rPr>
              <a:t>processing (</a:t>
            </a:r>
            <a:r>
              <a:rPr lang="en-US" altLang="zh-CN" dirty="0" smtClean="0">
                <a:latin typeface="Arial" panose="020B0604020202020204" pitchFamily="34" charset="0"/>
                <a:cs typeface="Arial" panose="020B0604020202020204" pitchFamily="34" charset="0"/>
              </a:rPr>
              <a:t>MFP). It is </a:t>
            </a:r>
            <a:r>
              <a:rPr lang="en-US" altLang="zh-CN" dirty="0">
                <a:latin typeface="Arial" panose="020B0604020202020204" pitchFamily="34" charset="0"/>
                <a:cs typeface="Arial" panose="020B0604020202020204" pitchFamily="34" charset="0"/>
              </a:rPr>
              <a:t>a common technique for point source location problems in an acoustic waveguide. </a:t>
            </a:r>
          </a:p>
          <a:p>
            <a:pPr algn="just">
              <a:buFont typeface="Wingdings" panose="05000000000000000000" pitchFamily="2" charset="2"/>
              <a:buChar char="Ø"/>
            </a:pPr>
            <a:r>
              <a:rPr lang="en-US" altLang="zh-CN" dirty="0">
                <a:latin typeface="Arial" panose="020B0604020202020204" pitchFamily="34" charset="0"/>
                <a:cs typeface="Arial" panose="020B0604020202020204" pitchFamily="34" charset="0"/>
              </a:rPr>
              <a:t>However, MFP shows poor performance </a:t>
            </a:r>
            <a:r>
              <a:rPr lang="en-US" altLang="zh-CN" dirty="0" smtClean="0">
                <a:latin typeface="Arial" panose="020B0604020202020204" pitchFamily="34" charset="0"/>
                <a:cs typeface="Arial" panose="020B0604020202020204" pitchFamily="34" charset="0"/>
              </a:rPr>
              <a:t>when SNR is low </a:t>
            </a:r>
            <a:r>
              <a:rPr lang="en-US" altLang="zh-CN" dirty="0">
                <a:latin typeface="Arial" panose="020B0604020202020204" pitchFamily="34" charset="0"/>
                <a:cs typeface="Arial" panose="020B0604020202020204" pitchFamily="34" charset="0"/>
              </a:rPr>
              <a:t>or environmental </a:t>
            </a:r>
            <a:r>
              <a:rPr lang="en-US" altLang="zh-CN" dirty="0" smtClean="0">
                <a:latin typeface="Arial" panose="020B0604020202020204" pitchFamily="34" charset="0"/>
                <a:cs typeface="Arial" panose="020B0604020202020204" pitchFamily="34" charset="0"/>
              </a:rPr>
              <a:t>parameters are </a:t>
            </a:r>
            <a:r>
              <a:rPr lang="en-US" altLang="zh-CN" dirty="0">
                <a:latin typeface="Arial" panose="020B0604020202020204" pitchFamily="34" charset="0"/>
                <a:cs typeface="Arial" panose="020B0604020202020204" pitchFamily="34" charset="0"/>
              </a:rPr>
              <a:t>not accurate. </a:t>
            </a:r>
          </a:p>
        </p:txBody>
      </p:sp>
    </p:spTree>
    <p:extLst>
      <p:ext uri="{BB962C8B-B14F-4D97-AF65-F5344CB8AC3E}">
        <p14:creationId xmlns:p14="http://schemas.microsoft.com/office/powerpoint/2010/main" val="50830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endParaRPr lang="zh-CN" altLang="en-US"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257175" y="1381125"/>
            <a:ext cx="8639175" cy="4770294"/>
          </a:xfrm>
        </p:spPr>
        <p:txBody>
          <a:bodyPr>
            <a:normAutofit/>
          </a:bodyPr>
          <a:lstStyle/>
          <a:p>
            <a:pPr algn="just">
              <a:buFont typeface="Wingdings" panose="05000000000000000000" pitchFamily="2" charset="2"/>
              <a:buChar char="p"/>
            </a:pPr>
            <a:r>
              <a:rPr lang="en-US" altLang="zh-CN" dirty="0">
                <a:latin typeface="Arial" panose="020B0604020202020204" pitchFamily="34" charset="0"/>
                <a:cs typeface="Arial" panose="020B0604020202020204" pitchFamily="34" charset="0"/>
              </a:rPr>
              <a:t>What will happen in low SNR scenarios when we use MFP to locate a target</a:t>
            </a:r>
            <a:r>
              <a:rPr lang="en-US" altLang="zh-CN" dirty="0" smtClean="0">
                <a:latin typeface="Arial" panose="020B0604020202020204" pitchFamily="34" charset="0"/>
                <a:cs typeface="Arial" panose="020B0604020202020204" pitchFamily="34" charset="0"/>
              </a:rPr>
              <a:t>?</a:t>
            </a:r>
          </a:p>
          <a:p>
            <a:pPr algn="just"/>
            <a:endParaRPr lang="en-US" altLang="zh-CN" dirty="0">
              <a:latin typeface="Arial" panose="020B0604020202020204" pitchFamily="34" charset="0"/>
              <a:cs typeface="Arial" panose="020B0604020202020204" pitchFamily="34" charset="0"/>
            </a:endParaRPr>
          </a:p>
          <a:p>
            <a:pPr marL="0" indent="0" algn="just">
              <a:buNone/>
            </a:pPr>
            <a:endParaRPr lang="en-US" altLang="zh-CN" dirty="0" smtClean="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450" y="2142095"/>
            <a:ext cx="5498166" cy="4123624"/>
          </a:xfrm>
          <a:prstGeom prst="rect">
            <a:avLst/>
          </a:prstGeom>
        </p:spPr>
      </p:pic>
      <p:sp>
        <p:nvSpPr>
          <p:cNvPr id="5" name="矩形 4"/>
          <p:cNvSpPr/>
          <p:nvPr/>
        </p:nvSpPr>
        <p:spPr>
          <a:xfrm>
            <a:off x="4784534" y="2259724"/>
            <a:ext cx="4111815" cy="400110"/>
          </a:xfrm>
          <a:prstGeom prst="rect">
            <a:avLst/>
          </a:prstGeom>
        </p:spPr>
        <p:txBody>
          <a:bodyPr wrap="square">
            <a:spAutoFit/>
          </a:bodyPr>
          <a:lstStyle/>
          <a:p>
            <a:pPr algn="just">
              <a:buFont typeface="Wingdings" panose="05000000000000000000" pitchFamily="2" charset="2"/>
              <a:buChar char="Ø"/>
            </a:pPr>
            <a:endParaRPr lang="en-US" altLang="zh-C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33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smtClean="0">
                <a:effectLst>
                  <a:outerShdw blurRad="38100" dist="38100" dir="2700000" algn="tl">
                    <a:srgbClr val="000000">
                      <a:alpha val="43137"/>
                    </a:srgbClr>
                  </a:outerShdw>
                </a:effectLst>
                <a:latin typeface="+mn-lt"/>
                <a:cs typeface="Arial" panose="020B0604020202020204" pitchFamily="34" charset="0"/>
              </a:rPr>
              <a:t>Method</a:t>
            </a:r>
            <a:endParaRPr lang="zh-CN" altLang="en-US" sz="4400" b="1" dirty="0">
              <a:effectLst>
                <a:outerShdw blurRad="38100" dist="38100" dir="2700000" algn="tl">
                  <a:srgbClr val="000000">
                    <a:alpha val="43137"/>
                  </a:srgbClr>
                </a:outerShdw>
              </a:effectLst>
              <a:latin typeface="+mn-lt"/>
              <a:cs typeface="Arial" panose="020B0604020202020204" pitchFamily="34" charset="0"/>
            </a:endParaRPr>
          </a:p>
        </p:txBody>
      </p:sp>
      <p:sp>
        <p:nvSpPr>
          <p:cNvPr id="3" name="内容占位符 2"/>
          <p:cNvSpPr>
            <a:spLocks noGrp="1"/>
          </p:cNvSpPr>
          <p:nvPr>
            <p:ph idx="1"/>
          </p:nvPr>
        </p:nvSpPr>
        <p:spPr>
          <a:xfrm>
            <a:off x="257175" y="1381125"/>
            <a:ext cx="8639175" cy="4770294"/>
          </a:xfrm>
        </p:spPr>
        <p:txBody>
          <a:bodyPr>
            <a:normAutofit/>
          </a:bodyPr>
          <a:lstStyle/>
          <a:p>
            <a:pPr algn="just"/>
            <a:endParaRPr lang="en-US" altLang="zh-CN" dirty="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p:txBody>
      </p:sp>
      <p:sp>
        <p:nvSpPr>
          <p:cNvPr id="48" name="圆角矩形 47"/>
          <p:cNvSpPr/>
          <p:nvPr/>
        </p:nvSpPr>
        <p:spPr>
          <a:xfrm>
            <a:off x="1405392" y="1926638"/>
            <a:ext cx="1712686" cy="885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panose="020B0604020202020204" pitchFamily="34" charset="0"/>
                <a:cs typeface="Arial" panose="020B0604020202020204" pitchFamily="34" charset="0"/>
              </a:rPr>
              <a:t>MFP</a:t>
            </a:r>
            <a:endParaRPr lang="zh-CN" altLang="en-US" dirty="0">
              <a:latin typeface="Arial" panose="020B0604020202020204" pitchFamily="34" charset="0"/>
              <a:cs typeface="Arial" panose="020B0604020202020204" pitchFamily="34" charset="0"/>
            </a:endParaRPr>
          </a:p>
        </p:txBody>
      </p:sp>
      <p:sp>
        <p:nvSpPr>
          <p:cNvPr id="49" name="圆角矩形 48"/>
          <p:cNvSpPr/>
          <p:nvPr/>
        </p:nvSpPr>
        <p:spPr>
          <a:xfrm>
            <a:off x="1405392" y="3389219"/>
            <a:ext cx="1712686" cy="885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panose="020B0604020202020204" pitchFamily="34" charset="0"/>
                <a:cs typeface="Arial" panose="020B0604020202020204" pitchFamily="34" charset="0"/>
              </a:rPr>
              <a:t>Peak</a:t>
            </a:r>
          </a:p>
          <a:p>
            <a:pPr algn="ctr"/>
            <a:r>
              <a:rPr lang="en-US" altLang="zh-CN" dirty="0" smtClean="0">
                <a:latin typeface="Arial" panose="020B0604020202020204" pitchFamily="34" charset="0"/>
                <a:cs typeface="Arial" panose="020B0604020202020204" pitchFamily="34" charset="0"/>
              </a:rPr>
              <a:t>Choosing</a:t>
            </a:r>
            <a:endParaRPr lang="zh-CN" altLang="en-US" dirty="0">
              <a:latin typeface="Arial" panose="020B0604020202020204" pitchFamily="34" charset="0"/>
              <a:cs typeface="Arial" panose="020B0604020202020204" pitchFamily="34" charset="0"/>
            </a:endParaRPr>
          </a:p>
        </p:txBody>
      </p:sp>
      <p:sp>
        <p:nvSpPr>
          <p:cNvPr id="50" name="圆角矩形 49"/>
          <p:cNvSpPr/>
          <p:nvPr/>
        </p:nvSpPr>
        <p:spPr>
          <a:xfrm>
            <a:off x="1405392" y="4851800"/>
            <a:ext cx="1712686" cy="885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panose="020B0604020202020204" pitchFamily="34" charset="0"/>
                <a:cs typeface="Arial" panose="020B0604020202020204" pitchFamily="34" charset="0"/>
              </a:rPr>
              <a:t>MHT</a:t>
            </a:r>
            <a:endParaRPr lang="zh-CN" altLang="en-US" dirty="0">
              <a:latin typeface="Arial" panose="020B0604020202020204" pitchFamily="34" charset="0"/>
              <a:cs typeface="Arial" panose="020B0604020202020204" pitchFamily="34" charset="0"/>
            </a:endParaRPr>
          </a:p>
        </p:txBody>
      </p:sp>
      <p:cxnSp>
        <p:nvCxnSpPr>
          <p:cNvPr id="53" name="直接箭头连接符 52"/>
          <p:cNvCxnSpPr>
            <a:endCxn id="48" idx="0"/>
          </p:cNvCxnSpPr>
          <p:nvPr/>
        </p:nvCxnSpPr>
        <p:spPr>
          <a:xfrm>
            <a:off x="2261735" y="1381125"/>
            <a:ext cx="0" cy="54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圆角矩形 61"/>
          <p:cNvSpPr/>
          <p:nvPr/>
        </p:nvSpPr>
        <p:spPr>
          <a:xfrm>
            <a:off x="1960926" y="1407569"/>
            <a:ext cx="1965960" cy="5045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2060"/>
                </a:solidFill>
                <a:latin typeface="Arial" panose="020B0604020202020204" pitchFamily="34" charset="0"/>
                <a:cs typeface="Arial" panose="020B0604020202020204" pitchFamily="34" charset="0"/>
              </a:rPr>
              <a:t>Measured</a:t>
            </a:r>
          </a:p>
          <a:p>
            <a:pPr algn="ctr"/>
            <a:r>
              <a:rPr lang="en-US" altLang="zh-CN" sz="2000" dirty="0">
                <a:solidFill>
                  <a:srgbClr val="002060"/>
                </a:solidFill>
                <a:latin typeface="Arial" panose="020B0604020202020204" pitchFamily="34" charset="0"/>
                <a:cs typeface="Arial" panose="020B0604020202020204" pitchFamily="34" charset="0"/>
              </a:rPr>
              <a:t>F</a:t>
            </a:r>
            <a:r>
              <a:rPr lang="en-US" altLang="zh-CN" sz="2000" dirty="0" smtClean="0">
                <a:solidFill>
                  <a:srgbClr val="002060"/>
                </a:solidFill>
                <a:latin typeface="Arial" panose="020B0604020202020204" pitchFamily="34" charset="0"/>
                <a:cs typeface="Arial" panose="020B0604020202020204" pitchFamily="34" charset="0"/>
              </a:rPr>
              <a:t>ield</a:t>
            </a:r>
            <a:endParaRPr lang="zh-CN" altLang="en-US" sz="2000" dirty="0">
              <a:solidFill>
                <a:srgbClr val="002060"/>
              </a:solidFill>
              <a:latin typeface="Arial" panose="020B0604020202020204" pitchFamily="34" charset="0"/>
              <a:cs typeface="Arial" panose="020B0604020202020204" pitchFamily="34" charset="0"/>
            </a:endParaRPr>
          </a:p>
        </p:txBody>
      </p:sp>
      <p:cxnSp>
        <p:nvCxnSpPr>
          <p:cNvPr id="69" name="直接箭头连接符 68"/>
          <p:cNvCxnSpPr>
            <a:stCxn id="48" idx="2"/>
            <a:endCxn id="49" idx="0"/>
          </p:cNvCxnSpPr>
          <p:nvPr/>
        </p:nvCxnSpPr>
        <p:spPr>
          <a:xfrm>
            <a:off x="2261735" y="2812009"/>
            <a:ext cx="0" cy="577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9" idx="2"/>
            <a:endCxn id="50" idx="0"/>
          </p:cNvCxnSpPr>
          <p:nvPr/>
        </p:nvCxnSpPr>
        <p:spPr>
          <a:xfrm>
            <a:off x="2261735" y="4274590"/>
            <a:ext cx="0" cy="577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50" idx="2"/>
          </p:cNvCxnSpPr>
          <p:nvPr/>
        </p:nvCxnSpPr>
        <p:spPr>
          <a:xfrm>
            <a:off x="2261735" y="5737171"/>
            <a:ext cx="0" cy="53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圆角矩形 84"/>
          <p:cNvSpPr/>
          <p:nvPr/>
        </p:nvSpPr>
        <p:spPr>
          <a:xfrm>
            <a:off x="1869486" y="2633052"/>
            <a:ext cx="2057400" cy="9070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2060"/>
                </a:solidFill>
                <a:latin typeface="Arial" panose="020B0604020202020204" pitchFamily="34" charset="0"/>
                <a:cs typeface="Arial" panose="020B0604020202020204" pitchFamily="34" charset="0"/>
              </a:rPr>
              <a:t>Ambiguity</a:t>
            </a:r>
          </a:p>
          <a:p>
            <a:pPr algn="ctr"/>
            <a:r>
              <a:rPr lang="en-US" altLang="zh-CN" sz="2000" dirty="0">
                <a:solidFill>
                  <a:srgbClr val="002060"/>
                </a:solidFill>
                <a:latin typeface="Arial" panose="020B0604020202020204" pitchFamily="34" charset="0"/>
                <a:cs typeface="Arial" panose="020B0604020202020204" pitchFamily="34" charset="0"/>
              </a:rPr>
              <a:t>P</a:t>
            </a:r>
            <a:r>
              <a:rPr lang="en-US" altLang="zh-CN" sz="2000" dirty="0" smtClean="0">
                <a:solidFill>
                  <a:srgbClr val="002060"/>
                </a:solidFill>
                <a:latin typeface="Arial" panose="020B0604020202020204" pitchFamily="34" charset="0"/>
                <a:cs typeface="Arial" panose="020B0604020202020204" pitchFamily="34" charset="0"/>
              </a:rPr>
              <a:t>lane</a:t>
            </a:r>
            <a:endParaRPr lang="zh-CN" altLang="en-US" sz="2000" dirty="0">
              <a:solidFill>
                <a:srgbClr val="002060"/>
              </a:solidFill>
              <a:latin typeface="Arial" panose="020B0604020202020204" pitchFamily="34" charset="0"/>
              <a:cs typeface="Arial" panose="020B0604020202020204" pitchFamily="34" charset="0"/>
            </a:endParaRPr>
          </a:p>
        </p:txBody>
      </p:sp>
      <p:sp>
        <p:nvSpPr>
          <p:cNvPr id="87" name="圆角矩形 86"/>
          <p:cNvSpPr/>
          <p:nvPr/>
        </p:nvSpPr>
        <p:spPr>
          <a:xfrm>
            <a:off x="1869486" y="5504925"/>
            <a:ext cx="2057400" cy="9070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2060"/>
                </a:solidFill>
                <a:latin typeface="Arial" panose="020B0604020202020204" pitchFamily="34" charset="0"/>
                <a:cs typeface="Arial" panose="020B0604020202020204" pitchFamily="34" charset="0"/>
              </a:rPr>
              <a:t>Trajectory</a:t>
            </a:r>
            <a:endParaRPr lang="en-US" altLang="zh-CN" sz="2000" dirty="0">
              <a:solidFill>
                <a:srgbClr val="002060"/>
              </a:solidFill>
              <a:latin typeface="Arial" panose="020B0604020202020204" pitchFamily="34" charset="0"/>
              <a:cs typeface="Arial" panose="020B0604020202020204" pitchFamily="34" charset="0"/>
            </a:endParaRPr>
          </a:p>
        </p:txBody>
      </p:sp>
      <p:sp>
        <p:nvSpPr>
          <p:cNvPr id="90" name="圆角矩形 89"/>
          <p:cNvSpPr/>
          <p:nvPr/>
        </p:nvSpPr>
        <p:spPr>
          <a:xfrm>
            <a:off x="1869486" y="4109690"/>
            <a:ext cx="2057400" cy="9070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latin typeface="Arial" panose="020B0604020202020204" pitchFamily="34" charset="0"/>
                <a:cs typeface="Arial" panose="020B0604020202020204" pitchFamily="34" charset="0"/>
              </a:rPr>
              <a:t>Position </a:t>
            </a:r>
            <a:r>
              <a:rPr lang="en-US" altLang="zh-CN" sz="2000" dirty="0" smtClean="0">
                <a:solidFill>
                  <a:srgbClr val="002060"/>
                </a:solidFill>
                <a:latin typeface="Arial" panose="020B0604020202020204" pitchFamily="34" charset="0"/>
                <a:cs typeface="Arial" panose="020B0604020202020204" pitchFamily="34" charset="0"/>
              </a:rPr>
              <a:t>of</a:t>
            </a:r>
          </a:p>
          <a:p>
            <a:pPr algn="ctr"/>
            <a:r>
              <a:rPr lang="en-US" altLang="zh-CN" sz="2000" dirty="0" smtClean="0">
                <a:solidFill>
                  <a:srgbClr val="002060"/>
                </a:solidFill>
                <a:latin typeface="Arial" panose="020B0604020202020204" pitchFamily="34" charset="0"/>
                <a:cs typeface="Arial" panose="020B0604020202020204" pitchFamily="34" charset="0"/>
              </a:rPr>
              <a:t>Peaks</a:t>
            </a:r>
            <a:endParaRPr lang="en-US" altLang="zh-CN" sz="2000" dirty="0">
              <a:solidFill>
                <a:srgbClr val="002060"/>
              </a:solidFill>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295" y="1381125"/>
            <a:ext cx="2365420" cy="176964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295" y="3210729"/>
            <a:ext cx="2330074" cy="1743197"/>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682" y="5013889"/>
            <a:ext cx="2486493" cy="1566490"/>
          </a:xfrm>
          <a:prstGeom prst="rect">
            <a:avLst/>
          </a:prstGeom>
        </p:spPr>
      </p:pic>
      <p:sp>
        <p:nvSpPr>
          <p:cNvPr id="8" name="右大括号 7"/>
          <p:cNvSpPr/>
          <p:nvPr/>
        </p:nvSpPr>
        <p:spPr>
          <a:xfrm>
            <a:off x="6719878" y="2035457"/>
            <a:ext cx="215900" cy="23241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圆角矩形 22"/>
          <p:cNvSpPr/>
          <p:nvPr/>
        </p:nvSpPr>
        <p:spPr>
          <a:xfrm>
            <a:off x="6971124" y="2035457"/>
            <a:ext cx="2172876" cy="16117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cs typeface="Arial" panose="020B0604020202020204" pitchFamily="34" charset="0"/>
              </a:rPr>
              <a:t>For each scan of data, use MFP to get the ambiguity plane and choose the highest peaks.</a:t>
            </a:r>
          </a:p>
        </p:txBody>
      </p:sp>
      <p:cxnSp>
        <p:nvCxnSpPr>
          <p:cNvPr id="10" name="直接箭头连接符 9"/>
          <p:cNvCxnSpPr/>
          <p:nvPr/>
        </p:nvCxnSpPr>
        <p:spPr>
          <a:xfrm>
            <a:off x="7169583" y="3761538"/>
            <a:ext cx="12700" cy="136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7182283" y="4277652"/>
            <a:ext cx="2053476" cy="4527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cs typeface="Arial" panose="020B0604020202020204" pitchFamily="34" charset="0"/>
              </a:rPr>
              <a:t>Use MHT to track the target.</a:t>
            </a:r>
            <a:endParaRPr lang="en-US" altLang="zh-CN" dirty="0">
              <a:solidFill>
                <a:schemeClr val="tx1"/>
              </a:solidFill>
              <a:latin typeface="Arial" panose="020B0604020202020204" pitchFamily="34" charset="0"/>
              <a:cs typeface="Arial" panose="020B0604020202020204" pitchFamily="34" charset="0"/>
            </a:endParaRPr>
          </a:p>
          <a:p>
            <a:endParaRPr lang="en-US" altLang="zh-CN"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0820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smtClean="0">
                <a:effectLst>
                  <a:outerShdw blurRad="38100" dist="38100" dir="2700000" algn="tl">
                    <a:srgbClr val="000000">
                      <a:alpha val="43137"/>
                    </a:srgbClr>
                  </a:outerShdw>
                </a:effectLst>
                <a:latin typeface="+mn-lt"/>
              </a:rPr>
              <a:t>Simulation</a:t>
            </a:r>
            <a:endParaRPr lang="zh-CN" altLang="en-US" sz="4400" b="1" dirty="0">
              <a:effectLst>
                <a:outerShdw blurRad="38100" dist="38100" dir="2700000" algn="tl">
                  <a:srgbClr val="000000">
                    <a:alpha val="43137"/>
                  </a:srgbClr>
                </a:outerShdw>
              </a:effectLst>
              <a:latin typeface="+mn-lt"/>
            </a:endParaRPr>
          </a:p>
        </p:txBody>
      </p:sp>
      <p:sp>
        <p:nvSpPr>
          <p:cNvPr id="3" name="内容占位符 2"/>
          <p:cNvSpPr>
            <a:spLocks noGrp="1"/>
          </p:cNvSpPr>
          <p:nvPr>
            <p:ph idx="1"/>
          </p:nvPr>
        </p:nvSpPr>
        <p:spPr>
          <a:xfrm>
            <a:off x="257175" y="1381125"/>
            <a:ext cx="8639175" cy="4770294"/>
          </a:xfrm>
        </p:spPr>
        <p:txBody>
          <a:bodyPr>
            <a:normAutofit fontScale="77500" lnSpcReduction="20000"/>
          </a:bodyPr>
          <a:lstStyle/>
          <a:p>
            <a:pPr algn="just">
              <a:buFont typeface="Wingdings" panose="05000000000000000000" pitchFamily="2" charset="2"/>
              <a:buChar char="p"/>
            </a:pPr>
            <a:r>
              <a:rPr lang="en-US" altLang="zh-CN" sz="2900" b="1" dirty="0" smtClean="0">
                <a:latin typeface="Arial" panose="020B0604020202020204" pitchFamily="34" charset="0"/>
                <a:cs typeface="Arial" panose="020B0604020202020204" pitchFamily="34" charset="0"/>
              </a:rPr>
              <a:t>Environment and true target trajectory</a:t>
            </a: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buFont typeface="Wingdings" panose="05000000000000000000" pitchFamily="2" charset="2"/>
              <a:buChar char="p"/>
            </a:pPr>
            <a:r>
              <a:rPr lang="en-US" altLang="zh-CN" sz="2900" b="1" dirty="0" smtClean="0">
                <a:latin typeface="Arial" panose="020B0604020202020204" pitchFamily="34" charset="0"/>
                <a:cs typeface="Arial" panose="020B0604020202020204" pitchFamily="34" charset="0"/>
              </a:rPr>
              <a:t>MFP:</a:t>
            </a:r>
          </a:p>
          <a:p>
            <a:pPr algn="just">
              <a:buFont typeface="Wingdings" panose="05000000000000000000" pitchFamily="2" charset="2"/>
              <a:buChar char="Ø"/>
            </a:pPr>
            <a:r>
              <a:rPr lang="en-US" altLang="zh-CN" sz="2300" dirty="0" smtClean="0">
                <a:latin typeface="Arial" panose="020B0604020202020204" pitchFamily="34" charset="0"/>
                <a:cs typeface="Arial" panose="020B0604020202020204" pitchFamily="34" charset="0"/>
              </a:rPr>
              <a:t>Bartlett processor. The sample-covariance </a:t>
            </a:r>
            <a:r>
              <a:rPr lang="en-US" altLang="zh-CN" sz="2300" dirty="0">
                <a:latin typeface="Arial" panose="020B0604020202020204" pitchFamily="34" charset="0"/>
                <a:cs typeface="Arial" panose="020B0604020202020204" pitchFamily="34" charset="0"/>
              </a:rPr>
              <a:t>matrix (SCM</a:t>
            </a:r>
            <a:r>
              <a:rPr lang="en-US" altLang="zh-CN" sz="2300" dirty="0" smtClean="0">
                <a:latin typeface="Arial" panose="020B0604020202020204" pitchFamily="34" charset="0"/>
                <a:cs typeface="Arial" panose="020B0604020202020204" pitchFamily="34" charset="0"/>
              </a:rPr>
              <a:t>) is </a:t>
            </a:r>
            <a:r>
              <a:rPr lang="en-US" altLang="zh-CN" sz="2300" dirty="0">
                <a:latin typeface="Arial" panose="020B0604020202020204" pitchFamily="34" charset="0"/>
                <a:cs typeface="Arial" panose="020B0604020202020204" pitchFamily="34" charset="0"/>
              </a:rPr>
              <a:t>averaged over every 28 snapshots of acoustic field data whose SNR at VLA is -14 </a:t>
            </a:r>
            <a:r>
              <a:rPr lang="en-US" altLang="zh-CN" sz="2300" dirty="0" err="1">
                <a:latin typeface="Arial" panose="020B0604020202020204" pitchFamily="34" charset="0"/>
                <a:cs typeface="Arial" panose="020B0604020202020204" pitchFamily="34" charset="0"/>
              </a:rPr>
              <a:t>dB</a:t>
            </a:r>
            <a:r>
              <a:rPr lang="en-US" altLang="zh-CN" sz="2300" dirty="0" err="1" smtClean="0">
                <a:latin typeface="Arial" panose="020B0604020202020204" pitchFamily="34" charset="0"/>
                <a:cs typeface="Arial" panose="020B0604020202020204" pitchFamily="34" charset="0"/>
              </a:rPr>
              <a:t>.</a:t>
            </a:r>
            <a:endParaRPr lang="en-US" altLang="zh-CN" sz="2300" dirty="0">
              <a:latin typeface="Arial" panose="020B0604020202020204" pitchFamily="34" charset="0"/>
              <a:cs typeface="Arial" panose="020B0604020202020204" pitchFamily="34" charset="0"/>
            </a:endParaRPr>
          </a:p>
          <a:p>
            <a:pPr algn="just">
              <a:buFont typeface="Wingdings" panose="05000000000000000000" pitchFamily="2" charset="2"/>
              <a:buChar char="p"/>
            </a:pPr>
            <a:r>
              <a:rPr lang="en-US" altLang="zh-CN" sz="2600" b="1" dirty="0">
                <a:latin typeface="Arial" panose="020B0604020202020204" pitchFamily="34" charset="0"/>
                <a:cs typeface="Arial" panose="020B0604020202020204" pitchFamily="34" charset="0"/>
              </a:rPr>
              <a:t>Peak choosing:</a:t>
            </a:r>
          </a:p>
          <a:p>
            <a:pPr algn="just">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The input of MHT is the highest 10 peaks from the ambiguity plane of each scan</a:t>
            </a:r>
            <a:r>
              <a:rPr lang="en-US" altLang="zh-CN" sz="2300" dirty="0" smtClean="0">
                <a:latin typeface="Arial" panose="020B0604020202020204" pitchFamily="34" charset="0"/>
                <a:cs typeface="Arial" panose="020B0604020202020204" pitchFamily="34" charset="0"/>
              </a:rPr>
              <a:t>.</a:t>
            </a:r>
            <a:endParaRPr lang="en-US" altLang="zh-CN" sz="23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054" y="1797612"/>
            <a:ext cx="2631228" cy="196850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6762" y="1797612"/>
            <a:ext cx="2646130" cy="1968500"/>
          </a:xfrm>
          <a:prstGeom prst="rect">
            <a:avLst/>
          </a:prstGeom>
        </p:spPr>
      </p:pic>
      <p:sp>
        <p:nvSpPr>
          <p:cNvPr id="8" name="矩形 7"/>
          <p:cNvSpPr/>
          <p:nvPr/>
        </p:nvSpPr>
        <p:spPr>
          <a:xfrm>
            <a:off x="5176287" y="2078500"/>
            <a:ext cx="950901" cy="276999"/>
          </a:xfrm>
          <a:prstGeom prst="rect">
            <a:avLst/>
          </a:prstGeom>
        </p:spPr>
        <p:txBody>
          <a:bodyPr wrap="none">
            <a:spAutoFit/>
          </a:bodyPr>
          <a:lstStyle/>
          <a:p>
            <a:r>
              <a:rPr lang="en-US" altLang="zh-CN" sz="1200" b="1" dirty="0">
                <a:latin typeface="Calibri" pitchFamily="34" charset="0"/>
              </a:rPr>
              <a:t>(4km, 54m) </a:t>
            </a:r>
            <a:endParaRPr lang="zh-CN" altLang="en-US" sz="1200" b="1" dirty="0"/>
          </a:p>
        </p:txBody>
      </p:sp>
      <p:sp>
        <p:nvSpPr>
          <p:cNvPr id="9" name="矩形 8"/>
          <p:cNvSpPr/>
          <p:nvPr/>
        </p:nvSpPr>
        <p:spPr>
          <a:xfrm>
            <a:off x="6142751" y="2078499"/>
            <a:ext cx="950901" cy="276999"/>
          </a:xfrm>
          <a:prstGeom prst="rect">
            <a:avLst/>
          </a:prstGeom>
        </p:spPr>
        <p:txBody>
          <a:bodyPr wrap="none">
            <a:spAutoFit/>
          </a:bodyPr>
          <a:lstStyle/>
          <a:p>
            <a:r>
              <a:rPr lang="en-US" altLang="zh-CN" sz="1200" b="1" dirty="0" smtClean="0">
                <a:latin typeface="Calibri" pitchFamily="34" charset="0"/>
              </a:rPr>
              <a:t>(8km</a:t>
            </a:r>
            <a:r>
              <a:rPr lang="en-US" altLang="zh-CN" sz="1200" b="1" dirty="0">
                <a:latin typeface="Calibri" pitchFamily="34" charset="0"/>
              </a:rPr>
              <a:t>, 54m) </a:t>
            </a:r>
            <a:endParaRPr lang="zh-CN" altLang="en-US" sz="1200" b="1" dirty="0"/>
          </a:p>
        </p:txBody>
      </p:sp>
    </p:spTree>
    <p:extLst>
      <p:ext uri="{BB962C8B-B14F-4D97-AF65-F5344CB8AC3E}">
        <p14:creationId xmlns:p14="http://schemas.microsoft.com/office/powerpoint/2010/main" val="1583428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smtClean="0">
                <a:effectLst>
                  <a:outerShdw blurRad="38100" dist="38100" dir="2700000" algn="tl">
                    <a:srgbClr val="000000">
                      <a:alpha val="43137"/>
                    </a:srgbClr>
                  </a:outerShdw>
                </a:effectLst>
                <a:latin typeface="+mn-lt"/>
              </a:rPr>
              <a:t>Simulation Results</a:t>
            </a:r>
            <a:endParaRPr lang="zh-CN" altLang="en-US" sz="4400" b="1" dirty="0">
              <a:effectLst>
                <a:outerShdw blurRad="38100" dist="38100" dir="2700000" algn="tl">
                  <a:srgbClr val="000000">
                    <a:alpha val="43137"/>
                  </a:srgbClr>
                </a:outerShdw>
              </a:effectLst>
              <a:latin typeface="+mn-lt"/>
            </a:endParaRPr>
          </a:p>
        </p:txBody>
      </p:sp>
      <p:sp>
        <p:nvSpPr>
          <p:cNvPr id="3" name="内容占位符 2"/>
          <p:cNvSpPr>
            <a:spLocks noGrp="1"/>
          </p:cNvSpPr>
          <p:nvPr>
            <p:ph idx="1"/>
          </p:nvPr>
        </p:nvSpPr>
        <p:spPr>
          <a:xfrm>
            <a:off x="257175" y="1381125"/>
            <a:ext cx="8639175" cy="4770294"/>
          </a:xfrm>
        </p:spPr>
        <p:txBody>
          <a:bodyPr>
            <a:normAutofit/>
          </a:bodyPr>
          <a:lstStyle/>
          <a:p>
            <a:pPr algn="just">
              <a:buFont typeface="Wingdings" panose="05000000000000000000" pitchFamily="2" charset="2"/>
              <a:buChar char="p"/>
            </a:pPr>
            <a:r>
              <a:rPr lang="en-US" altLang="zh-CN" b="1" dirty="0" smtClean="0">
                <a:latin typeface="Arial" panose="020B0604020202020204" pitchFamily="34" charset="0"/>
                <a:cs typeface="Arial" panose="020B0604020202020204" pitchFamily="34" charset="0"/>
              </a:rPr>
              <a:t>Peak numbers and “Detection probability”</a:t>
            </a: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marL="0" indent="0" algn="just">
              <a:buNone/>
            </a:pPr>
            <a:endParaRPr lang="en-US" altLang="zh-CN" b="1" dirty="0" smtClean="0">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867" y="2180497"/>
            <a:ext cx="6297789" cy="3171549"/>
          </a:xfrm>
          <a:prstGeom prst="rect">
            <a:avLst/>
          </a:prstGeom>
        </p:spPr>
      </p:pic>
    </p:spTree>
    <p:extLst>
      <p:ext uri="{BB962C8B-B14F-4D97-AF65-F5344CB8AC3E}">
        <p14:creationId xmlns:p14="http://schemas.microsoft.com/office/powerpoint/2010/main" val="1597841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smtClean="0">
                <a:effectLst>
                  <a:outerShdw blurRad="38100" dist="38100" dir="2700000" algn="tl">
                    <a:srgbClr val="000000">
                      <a:alpha val="43137"/>
                    </a:srgbClr>
                  </a:outerShdw>
                </a:effectLst>
                <a:latin typeface="+mn-lt"/>
              </a:rPr>
              <a:t>Simulation Results</a:t>
            </a:r>
            <a:endParaRPr lang="zh-CN" altLang="en-US" sz="4400" b="1" dirty="0">
              <a:effectLst>
                <a:outerShdw blurRad="38100" dist="38100" dir="2700000" algn="tl">
                  <a:srgbClr val="000000">
                    <a:alpha val="43137"/>
                  </a:srgbClr>
                </a:outerShdw>
              </a:effectLst>
              <a:latin typeface="+mn-lt"/>
            </a:endParaRPr>
          </a:p>
        </p:txBody>
      </p:sp>
      <p:sp>
        <p:nvSpPr>
          <p:cNvPr id="3" name="内容占位符 2"/>
          <p:cNvSpPr>
            <a:spLocks noGrp="1"/>
          </p:cNvSpPr>
          <p:nvPr>
            <p:ph idx="1"/>
          </p:nvPr>
        </p:nvSpPr>
        <p:spPr>
          <a:xfrm>
            <a:off x="257175" y="1381125"/>
            <a:ext cx="8639175" cy="4770294"/>
          </a:xfrm>
        </p:spPr>
        <p:txBody>
          <a:bodyPr>
            <a:normAutofit/>
          </a:bodyPr>
          <a:lstStyle/>
          <a:p>
            <a:pPr algn="just">
              <a:buFont typeface="Wingdings" panose="05000000000000000000" pitchFamily="2" charset="2"/>
              <a:buChar char="p"/>
            </a:pPr>
            <a:r>
              <a:rPr lang="en-US" altLang="zh-CN" b="1" dirty="0">
                <a:latin typeface="Arial" panose="020B0604020202020204" pitchFamily="34" charset="0"/>
                <a:cs typeface="Arial" panose="020B0604020202020204" pitchFamily="34" charset="0"/>
              </a:rPr>
              <a:t>Locating and Tracking Results</a:t>
            </a:r>
            <a:r>
              <a:rPr lang="en-US" altLang="zh-CN" b="1" dirty="0" smtClean="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gn="just">
              <a:buFont typeface="Wingdings" panose="05000000000000000000" pitchFamily="2" charset="2"/>
              <a:buChar char="p"/>
            </a:pPr>
            <a:endParaRPr lang="en-US" altLang="zh-CN" b="1" dirty="0" smtClean="0">
              <a:latin typeface="Arial" panose="020B0604020202020204" pitchFamily="34" charset="0"/>
              <a:cs typeface="Arial" panose="020B0604020202020204" pitchFamily="34" charset="0"/>
            </a:endParaRPr>
          </a:p>
          <a:p>
            <a:pPr algn="just">
              <a:buFont typeface="Wingdings" panose="05000000000000000000" pitchFamily="2" charset="2"/>
              <a:buChar char="p"/>
            </a:pPr>
            <a:endParaRPr lang="en-US" altLang="zh-CN" b="1" dirty="0">
              <a:latin typeface="Arial" panose="020B0604020202020204" pitchFamily="34" charset="0"/>
              <a:cs typeface="Arial" panose="020B0604020202020204" pitchFamily="34" charset="0"/>
            </a:endParaRPr>
          </a:p>
          <a:p>
            <a:pPr algn="just">
              <a:buFont typeface="Wingdings" panose="05000000000000000000" pitchFamily="2" charset="2"/>
              <a:buChar char="p"/>
            </a:pPr>
            <a:endParaRPr lang="en-US" altLang="zh-CN" b="1" dirty="0" smtClean="0">
              <a:latin typeface="Arial" panose="020B0604020202020204" pitchFamily="34" charset="0"/>
              <a:cs typeface="Arial" panose="020B0604020202020204" pitchFamily="34" charset="0"/>
            </a:endParaRPr>
          </a:p>
          <a:p>
            <a:pPr algn="just">
              <a:buFont typeface="Wingdings" panose="05000000000000000000" pitchFamily="2" charset="2"/>
              <a:buChar char="p"/>
            </a:pPr>
            <a:endParaRPr lang="en-US" altLang="zh-CN" b="1" dirty="0">
              <a:latin typeface="Arial" panose="020B0604020202020204" pitchFamily="34" charset="0"/>
              <a:cs typeface="Arial" panose="020B0604020202020204" pitchFamily="34" charset="0"/>
            </a:endParaRPr>
          </a:p>
          <a:p>
            <a:pPr algn="just">
              <a:buFont typeface="Wingdings" panose="05000000000000000000" pitchFamily="2" charset="2"/>
              <a:buChar char="p"/>
            </a:pPr>
            <a:r>
              <a:rPr lang="en-US" altLang="zh-CN" b="1" dirty="0" smtClean="0">
                <a:latin typeface="Arial" panose="020B0604020202020204" pitchFamily="34" charset="0"/>
                <a:cs typeface="Arial" panose="020B0604020202020204" pitchFamily="34" charset="0"/>
              </a:rPr>
              <a:t>Range and Depth Error</a:t>
            </a:r>
          </a:p>
          <a:p>
            <a:pPr algn="just">
              <a:buFont typeface="Wingdings" panose="05000000000000000000" pitchFamily="2" charset="2"/>
              <a:buChar char="p"/>
            </a:pPr>
            <a:endParaRPr lang="en-US" altLang="zh-CN"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4" y="1886394"/>
            <a:ext cx="2983933" cy="187987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006" y="1908053"/>
            <a:ext cx="2915175" cy="183656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8006" y="4552765"/>
            <a:ext cx="2781300" cy="1868038"/>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409" y="4552765"/>
            <a:ext cx="2781300" cy="1868038"/>
          </a:xfrm>
          <a:prstGeom prst="rect">
            <a:avLst/>
          </a:prstGeom>
        </p:spPr>
      </p:pic>
      <p:sp>
        <p:nvSpPr>
          <p:cNvPr id="4" name="矩形 3"/>
          <p:cNvSpPr/>
          <p:nvPr/>
        </p:nvSpPr>
        <p:spPr>
          <a:xfrm>
            <a:off x="1671544" y="3766272"/>
            <a:ext cx="2022092" cy="369332"/>
          </a:xfrm>
          <a:prstGeom prst="rect">
            <a:avLst/>
          </a:prstGeom>
        </p:spPr>
        <p:txBody>
          <a:bodyPr wrap="none">
            <a:spAutoFit/>
          </a:bodyPr>
          <a:lstStyle/>
          <a:p>
            <a:pPr algn="just"/>
            <a:r>
              <a:rPr lang="en-US" altLang="zh-CN" b="1" dirty="0" smtClean="0">
                <a:latin typeface="Calibri" pitchFamily="34" charset="0"/>
              </a:rPr>
              <a:t>MFP locating result</a:t>
            </a:r>
            <a:endParaRPr lang="en-US" altLang="zh-CN" b="1" dirty="0">
              <a:latin typeface="Calibri" pitchFamily="34" charset="0"/>
            </a:endParaRPr>
          </a:p>
        </p:txBody>
      </p:sp>
      <p:sp>
        <p:nvSpPr>
          <p:cNvPr id="11" name="矩形 10"/>
          <p:cNvSpPr/>
          <p:nvPr/>
        </p:nvSpPr>
        <p:spPr>
          <a:xfrm>
            <a:off x="5715976" y="3766272"/>
            <a:ext cx="2119876"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b="1" dirty="0" smtClean="0">
                <a:latin typeface="Calibri" pitchFamily="34" charset="0"/>
              </a:rPr>
              <a:t>MHT tracking result</a:t>
            </a:r>
            <a:endParaRPr lang="en-US" altLang="zh-CN" b="1" dirty="0">
              <a:latin typeface="Calibri" pitchFamily="34" charset="0"/>
            </a:endParaRPr>
          </a:p>
        </p:txBody>
      </p:sp>
    </p:spTree>
    <p:extLst>
      <p:ext uri="{BB962C8B-B14F-4D97-AF65-F5344CB8AC3E}">
        <p14:creationId xmlns:p14="http://schemas.microsoft.com/office/powerpoint/2010/main" val="3685435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effectLst>
                  <a:outerShdw blurRad="38100" dist="38100" dir="2700000" algn="tl">
                    <a:srgbClr val="000000">
                      <a:alpha val="43137"/>
                    </a:srgbClr>
                  </a:outerShdw>
                </a:effectLst>
                <a:latin typeface="+mn-lt"/>
              </a:rPr>
              <a:t>Conclusion</a:t>
            </a:r>
            <a:endParaRPr lang="zh-CN" altLang="en-US" sz="4400" b="1" dirty="0">
              <a:effectLst>
                <a:outerShdw blurRad="38100" dist="38100" dir="2700000" algn="tl">
                  <a:srgbClr val="000000">
                    <a:alpha val="43137"/>
                  </a:srgbClr>
                </a:outerShdw>
              </a:effectLst>
              <a:latin typeface="+mn-lt"/>
            </a:endParaRPr>
          </a:p>
        </p:txBody>
      </p:sp>
      <p:sp>
        <p:nvSpPr>
          <p:cNvPr id="5" name="内容占位符 2"/>
          <p:cNvSpPr txBox="1">
            <a:spLocks/>
          </p:cNvSpPr>
          <p:nvPr/>
        </p:nvSpPr>
        <p:spPr>
          <a:xfrm>
            <a:off x="257174" y="1381124"/>
            <a:ext cx="8639175" cy="4770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600"/>
              </a:spcAft>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altLang="zh-CN" dirty="0">
                <a:latin typeface="Arial" panose="020B0604020202020204" pitchFamily="34" charset="0"/>
                <a:cs typeface="Arial" panose="020B0604020202020204" pitchFamily="34" charset="0"/>
              </a:rPr>
              <a:t>The simulation results show that with the method proposed </a:t>
            </a:r>
            <a:r>
              <a:rPr lang="en-US" altLang="zh-CN" dirty="0" smtClean="0">
                <a:latin typeface="Arial" panose="020B0604020202020204" pitchFamily="34" charset="0"/>
                <a:cs typeface="Arial" panose="020B0604020202020204" pitchFamily="34" charset="0"/>
              </a:rPr>
              <a:t>in this paper, </a:t>
            </a:r>
            <a:r>
              <a:rPr lang="en-US" altLang="zh-CN" dirty="0">
                <a:latin typeface="Arial" panose="020B0604020202020204" pitchFamily="34" charset="0"/>
                <a:cs typeface="Arial" panose="020B0604020202020204" pitchFamily="34" charset="0"/>
              </a:rPr>
              <a:t>we can make full use of the highest peaks in MFP ambiguity plane and MHT algorithm to get a tracking result with a distinct trajectory as well as lower range and depth error than conventional MFP in low SNR scenarios</a:t>
            </a:r>
            <a:r>
              <a:rPr lang="en-US" altLang="zh-CN"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endParaRPr lang="en-US" altLang="zh-CN"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Further work </a:t>
            </a:r>
            <a:r>
              <a:rPr lang="en-US" altLang="zh-CN" dirty="0" smtClean="0">
                <a:latin typeface="Arial" panose="020B0604020202020204" pitchFamily="34" charset="0"/>
                <a:cs typeface="Arial" panose="020B0604020202020204" pitchFamily="34" charset="0"/>
              </a:rPr>
              <a:t>might </a:t>
            </a:r>
            <a:r>
              <a:rPr lang="en-US" altLang="zh-CN" dirty="0">
                <a:latin typeface="Arial" panose="020B0604020202020204" pitchFamily="34" charset="0"/>
                <a:cs typeface="Arial" panose="020B0604020202020204" pitchFamily="34" charset="0"/>
              </a:rPr>
              <a:t>be done on this framework to enhance the tracking performance </a:t>
            </a:r>
            <a:r>
              <a:rPr lang="en-US" altLang="zh-CN" dirty="0" smtClean="0">
                <a:latin typeface="Arial" panose="020B0604020202020204" pitchFamily="34" charset="0"/>
                <a:cs typeface="Arial" panose="020B0604020202020204" pitchFamily="34" charset="0"/>
              </a:rPr>
              <a:t>when environmental parameters are not accurate.</a:t>
            </a:r>
            <a:endParaRPr lang="en-US" altLang="zh-CN" dirty="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3853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uwnet16_ppt" id="{71D635A0-F1F8-47BF-BA47-D1471C63130F}" vid="{3D3DFD03-B22A-4D51-B9A8-E5F19E61486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wuwnet17_ppt</Template>
  <TotalTime>2995</TotalTime>
  <Words>1280</Words>
  <Application>Microsoft Office PowerPoint</Application>
  <PresentationFormat>全屏显示(4:3)</PresentationFormat>
  <Paragraphs>114</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(使用中文字体)</vt:lpstr>
      <vt:lpstr>黑体</vt:lpstr>
      <vt:lpstr>宋体</vt:lpstr>
      <vt:lpstr>Arial</vt:lpstr>
      <vt:lpstr>Calibri</vt:lpstr>
      <vt:lpstr>Times New Roman</vt:lpstr>
      <vt:lpstr>Wingdings</vt:lpstr>
      <vt:lpstr>Office 主题</vt:lpstr>
      <vt:lpstr>Matched Field Source Localization as A Multiple Hypothesis Tracking Problem</vt:lpstr>
      <vt:lpstr>Introduction</vt:lpstr>
      <vt:lpstr>Introduction</vt:lpstr>
      <vt:lpstr>Method</vt:lpstr>
      <vt:lpstr>Simulation</vt:lpstr>
      <vt:lpstr>Simulation Results</vt:lpstr>
      <vt:lpstr>Simulation 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Matched Field Source Localization as A Multiple Hypothesis Tracking Problem</dc:title>
  <dc:creator>wuqy</dc:creator>
  <cp:lastModifiedBy>wuqy</cp:lastModifiedBy>
  <cp:revision>132</cp:revision>
  <dcterms:created xsi:type="dcterms:W3CDTF">2017-10-29T07:29:11Z</dcterms:created>
  <dcterms:modified xsi:type="dcterms:W3CDTF">2017-11-03T13:13:38Z</dcterms:modified>
</cp:coreProperties>
</file>