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85" r:id="rId3"/>
    <p:sldId id="270" r:id="rId4"/>
    <p:sldId id="265" r:id="rId5"/>
    <p:sldId id="282" r:id="rId6"/>
    <p:sldId id="281" r:id="rId7"/>
    <p:sldId id="283" r:id="rId8"/>
    <p:sldId id="284" r:id="rId9"/>
    <p:sldId id="257" r:id="rId10"/>
    <p:sldId id="261" r:id="rId11"/>
    <p:sldId id="272" r:id="rId12"/>
    <p:sldId id="258" r:id="rId13"/>
    <p:sldId id="262" r:id="rId14"/>
    <p:sldId id="259" r:id="rId15"/>
    <p:sldId id="263" r:id="rId16"/>
    <p:sldId id="278" r:id="rId17"/>
    <p:sldId id="276" r:id="rId18"/>
    <p:sldId id="280"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7071" autoAdjust="0"/>
  </p:normalViewPr>
  <p:slideViewPr>
    <p:cSldViewPr snapToGrid="0">
      <p:cViewPr varScale="1">
        <p:scale>
          <a:sx n="45" d="100"/>
          <a:sy n="45" d="100"/>
        </p:scale>
        <p:origin x="2088"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FA2E8-0B0F-4409-AA51-382769A1778C}" type="datetimeFigureOut">
              <a:rPr lang="zh-CN" altLang="en-US" smtClean="0"/>
              <a:t>2017/11/4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7F34D5-E4BE-4E94-974F-96F8937DECE5}" type="slidenum">
              <a:rPr lang="zh-CN" altLang="en-US" smtClean="0"/>
              <a:t>‹#›</a:t>
            </a:fld>
            <a:endParaRPr lang="zh-CN" altLang="en-US"/>
          </a:p>
        </p:txBody>
      </p:sp>
    </p:spTree>
    <p:extLst>
      <p:ext uri="{BB962C8B-B14F-4D97-AF65-F5344CB8AC3E}">
        <p14:creationId xmlns:p14="http://schemas.microsoft.com/office/powerpoint/2010/main" val="2978591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baidu.com/link?url=uhTsmz7w6DRma97E_HW-dvsWjzC3tMeQApEEewo9StEWFDDSVEYzLrgaG9b_BaQCq5ejxlDAZiB-BVMg6H5WcK&amp;wd=&amp;eqid=828f381700012dc60000000459f97789"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Good morning, everyone. I’m glad to make this presentation. My name is Shougui Cai, from Zhejiang University, China, and the co-author is Professor Wen Xu. The title of our paper is “Matched-field source localization using sparsely-coded neural network and data-model mixed training”.</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a:t>
            </a:fld>
            <a:endParaRPr lang="zh-CN" altLang="en-US"/>
          </a:p>
        </p:txBody>
      </p:sp>
    </p:spTree>
    <p:extLst>
      <p:ext uri="{BB962C8B-B14F-4D97-AF65-F5344CB8AC3E}">
        <p14:creationId xmlns:p14="http://schemas.microsoft.com/office/powerpoint/2010/main" val="304338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This is more obvious when it comes to the comparison of absolute mean error. It can be said that, the learned SCFNN works well on source localization and performs better than the Bartlett processor.</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10</a:t>
            </a:fld>
            <a:endParaRPr lang="zh-CN" altLang="en-US"/>
          </a:p>
        </p:txBody>
      </p:sp>
    </p:spTree>
    <p:extLst>
      <p:ext uri="{BB962C8B-B14F-4D97-AF65-F5344CB8AC3E}">
        <p14:creationId xmlns:p14="http://schemas.microsoft.com/office/powerpoint/2010/main" val="688125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ere two diﬀerent degrees of error (a large one and a light one) in the knowledge of the sound-speed profile are chosen to investigate how the SSP mismatch influence the model performance.</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optimized one is the best SSP model for real environment of SWellEx-96 experiment, while, i906 has significant change in shape from the optimized, while the change in the i905 is slight. The i906* is slightly changed from i906, for the sake of testing.</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11</a:t>
            </a:fld>
            <a:endParaRPr lang="zh-CN" altLang="en-US"/>
          </a:p>
        </p:txBody>
      </p:sp>
    </p:spTree>
    <p:extLst>
      <p:ext uri="{BB962C8B-B14F-4D97-AF65-F5344CB8AC3E}">
        <p14:creationId xmlns:p14="http://schemas.microsoft.com/office/powerpoint/2010/main" val="3579749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performance curves for SCFNN, Bartlett and MCE vs SNR are plotted by 1000 time Monte Carlo simulations. In the Fig., the legend ‘FNN, i905’ means that, the corresponding method is FNN and the test data is from i905 environment, rests are similar. The snapshot number here is 10.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Results show that when the change in SSP is relatively slight, SCFNN positions best, followed by MCE and Bartlett worst.</a:t>
            </a:r>
            <a:endParaRPr lang="zh-CN" altLang="zh-CN" sz="1200" kern="1200" dirty="0" smtClean="0">
              <a:solidFill>
                <a:schemeClr val="tx1"/>
              </a:solidFill>
              <a:effectLst/>
              <a:latin typeface="+mn-lt"/>
              <a:ea typeface="+mn-ea"/>
              <a:cs typeface="+mn-cs"/>
            </a:endParaRPr>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12</a:t>
            </a:fld>
            <a:endParaRPr lang="zh-CN" altLang="en-US"/>
          </a:p>
        </p:txBody>
      </p:sp>
    </p:spTree>
    <p:extLst>
      <p:ext uri="{BB962C8B-B14F-4D97-AF65-F5344CB8AC3E}">
        <p14:creationId xmlns:p14="http://schemas.microsoft.com/office/powerpoint/2010/main" val="2368178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When the change is relatively large (with shape varying), the accuracy order is unchanged, but the absolute mean error of SCFNN becomes larger than MCE. This is maybe caused by the noisy training data.</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Compared with the performance on ssp-i905, we can see that, when the environment SSP has a big change in shape, the SCFNN performs poorly, and the accuracy drops about 40%.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We can say that, SCFNN is also sensitive to SSP mismatch, but still performs better than Bartlett and the performance of SCFNN is close to the MCE method.</a:t>
            </a:r>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13</a:t>
            </a:fld>
            <a:endParaRPr lang="zh-CN" altLang="en-US"/>
          </a:p>
        </p:txBody>
      </p:sp>
    </p:spTree>
    <p:extLst>
      <p:ext uri="{BB962C8B-B14F-4D97-AF65-F5344CB8AC3E}">
        <p14:creationId xmlns:p14="http://schemas.microsoft.com/office/powerpoint/2010/main" val="384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As neural networks are strong enough to learn regular pattern </a:t>
            </a:r>
            <a:r>
              <a:rPr lang="zh-CN" altLang="zh-CN" sz="1200" kern="1200" dirty="0" smtClean="0">
                <a:solidFill>
                  <a:schemeClr val="tx1"/>
                </a:solidFill>
                <a:effectLst/>
                <a:latin typeface="+mn-lt"/>
                <a:ea typeface="+mn-ea"/>
                <a:cs typeface="+mn-cs"/>
              </a:rPr>
              <a:t>['pætərn] </a:t>
            </a:r>
            <a:r>
              <a:rPr lang="en-US" altLang="zh-CN" sz="1200" kern="1200" dirty="0" smtClean="0">
                <a:solidFill>
                  <a:schemeClr val="tx1"/>
                </a:solidFill>
                <a:effectLst/>
                <a:latin typeface="+mn-lt"/>
                <a:ea typeface="+mn-ea"/>
                <a:cs typeface="+mn-cs"/>
              </a:rPr>
              <a:t>over a set of changing scenarios </a:t>
            </a:r>
            <a:r>
              <a:rPr lang="zh-CN" altLang="zh-CN" sz="1200" kern="1200" dirty="0" smtClean="0">
                <a:solidFill>
                  <a:schemeClr val="tx1"/>
                </a:solidFill>
                <a:effectLst/>
                <a:latin typeface="+mn-lt"/>
                <a:ea typeface="+mn-ea"/>
                <a:cs typeface="+mn-cs"/>
              </a:rPr>
              <a:t>[səˈnɛrioʊ]</a:t>
            </a:r>
            <a:r>
              <a:rPr lang="en-US" altLang="zh-CN" sz="1200" kern="1200" dirty="0" smtClean="0">
                <a:solidFill>
                  <a:schemeClr val="tx1"/>
                </a:solidFill>
                <a:effectLst/>
                <a:latin typeface="+mn-lt"/>
                <a:ea typeface="+mn-ea"/>
                <a:cs typeface="+mn-cs"/>
              </a:rPr>
              <a:t>, when training the network, we can use the examples gathered from diﬀerent mismatch scenarios to make the network be robust to mismatch.</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this section, by combining the data collected from ssp-i906 and ssp-optimized as training set, the robustness of the classifier increases significantly;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By data-model mixed trained, the re-trained classifier predicts accurately on ssp-i906*, just as well as on ssp-i905. Although the accuracy for i905 has a little glissade compared with data training only case, the performance for i906 is improved.</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Fig., the legend ‘i905, combined’ means the model is trained by mixed data, and then tested on ssp-i905. The rest legends are similar.</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We can say that, by using mixed data-model training, the SCFNN classifier can work well on two entirely diﬀerent SSPs.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14</a:t>
            </a:fld>
            <a:endParaRPr lang="zh-CN" altLang="en-US"/>
          </a:p>
        </p:txBody>
      </p:sp>
    </p:spTree>
    <p:extLst>
      <p:ext uri="{BB962C8B-B14F-4D97-AF65-F5344CB8AC3E}">
        <p14:creationId xmlns:p14="http://schemas.microsoft.com/office/powerpoint/2010/main" val="2890006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conclusion, Machine learning has potential advantages in unstable underwater acoustic environment.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Combined with data-model mixed training, the SCFNN model can help reduce the mismatch problem in matched-field source localization.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For now, the discussions are preliminary </a:t>
            </a:r>
            <a:r>
              <a:rPr lang="zh-CN" altLang="zh-CN" sz="1200" kern="1200" dirty="0" smtClean="0">
                <a:solidFill>
                  <a:schemeClr val="tx1"/>
                </a:solidFill>
                <a:effectLst/>
                <a:latin typeface="+mn-lt"/>
                <a:ea typeface="+mn-ea"/>
                <a:cs typeface="+mn-cs"/>
              </a:rPr>
              <a:t>[prɪ'lɪmə.neri]</a:t>
            </a:r>
            <a:r>
              <a:rPr lang="en-US" altLang="zh-CN" sz="1200" kern="1200" dirty="0" smtClean="0">
                <a:solidFill>
                  <a:schemeClr val="tx1"/>
                </a:solidFill>
                <a:effectLst/>
                <a:latin typeface="+mn-lt"/>
                <a:ea typeface="+mn-ea"/>
                <a:cs typeface="+mn-cs"/>
              </a:rPr>
              <a:t>. It deserves more eﬀorts.</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15</a:t>
            </a:fld>
            <a:endParaRPr lang="zh-CN" altLang="en-US"/>
          </a:p>
        </p:txBody>
      </p:sp>
    </p:spTree>
    <p:extLst>
      <p:ext uri="{BB962C8B-B14F-4D97-AF65-F5344CB8AC3E}">
        <p14:creationId xmlns:p14="http://schemas.microsoft.com/office/powerpoint/2010/main" val="2066414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Our future work may include the following orientations </a:t>
            </a:r>
            <a:r>
              <a:rPr lang="zh-CN" altLang="zh-CN" sz="1200" kern="1200" dirty="0" smtClean="0">
                <a:solidFill>
                  <a:schemeClr val="tx1"/>
                </a:solidFill>
                <a:effectLst/>
                <a:latin typeface="+mn-lt"/>
                <a:ea typeface="+mn-ea"/>
                <a:cs typeface="+mn-cs"/>
              </a:rPr>
              <a:t>[.ɔriən'teɪʃ(ə)n]</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Firstly, as the localization error at low SNR is still huge, we will integrate </a:t>
            </a:r>
            <a:r>
              <a:rPr lang="zh-CN" altLang="zh-CN" sz="1200" kern="1200" dirty="0" smtClean="0">
                <a:solidFill>
                  <a:schemeClr val="tx1"/>
                </a:solidFill>
                <a:effectLst/>
                <a:latin typeface="+mn-lt"/>
                <a:ea typeface="+mn-ea"/>
                <a:cs typeface="+mn-cs"/>
              </a:rPr>
              <a:t>['ɪntə.ɡreɪt] </a:t>
            </a:r>
            <a:r>
              <a:rPr lang="en-US" altLang="zh-CN" sz="1200" kern="1200" dirty="0" smtClean="0">
                <a:solidFill>
                  <a:schemeClr val="tx1"/>
                </a:solidFill>
                <a:effectLst/>
                <a:latin typeface="+mn-lt"/>
                <a:ea typeface="+mn-ea"/>
                <a:cs typeface="+mn-cs"/>
              </a:rPr>
              <a:t>adversarial </a:t>
            </a:r>
            <a:r>
              <a:rPr lang="zh-CN" altLang="zh-CN" sz="1200" kern="1200" dirty="0" smtClean="0">
                <a:solidFill>
                  <a:schemeClr val="tx1"/>
                </a:solidFill>
                <a:effectLst/>
                <a:latin typeface="+mn-lt"/>
                <a:ea typeface="+mn-ea"/>
                <a:cs typeface="+mn-cs"/>
              </a:rPr>
              <a:t>[.ædvɜr'seriəl] </a:t>
            </a:r>
            <a:r>
              <a:rPr lang="en-US" altLang="zh-CN" sz="1200" kern="1200" dirty="0" smtClean="0">
                <a:solidFill>
                  <a:schemeClr val="tx1"/>
                </a:solidFill>
                <a:effectLst/>
                <a:latin typeface="+mn-lt"/>
                <a:ea typeface="+mn-ea"/>
                <a:cs typeface="+mn-cs"/>
              </a:rPr>
              <a:t>learning into our model, and make the characteristic </a:t>
            </a:r>
            <a:r>
              <a:rPr lang="zh-CN" altLang="zh-CN" sz="1200" kern="1200" dirty="0" smtClean="0">
                <a:solidFill>
                  <a:schemeClr val="tx1"/>
                </a:solidFill>
                <a:effectLst/>
                <a:latin typeface="+mn-lt"/>
                <a:ea typeface="+mn-ea"/>
                <a:cs typeface="+mn-cs"/>
              </a:rPr>
              <a:t>[.kerəktə'rɪstɪk]</a:t>
            </a:r>
            <a:r>
              <a:rPr lang="en-US" altLang="zh-CN" sz="1200" kern="1200" dirty="0" smtClean="0">
                <a:solidFill>
                  <a:schemeClr val="tx1"/>
                </a:solidFill>
                <a:effectLst/>
                <a:latin typeface="+mn-lt"/>
                <a:ea typeface="+mn-ea"/>
                <a:cs typeface="+mn-cs"/>
              </a:rPr>
              <a:t> parameters </a:t>
            </a:r>
            <a:r>
              <a:rPr lang="zh-CN" altLang="zh-CN" sz="1200" kern="1200" dirty="0" smtClean="0">
                <a:solidFill>
                  <a:schemeClr val="tx1"/>
                </a:solidFill>
                <a:effectLst/>
                <a:latin typeface="+mn-lt"/>
                <a:ea typeface="+mn-ea"/>
                <a:cs typeface="+mn-cs"/>
              </a:rPr>
              <a:t>[pə'ræmɪtər] </a:t>
            </a:r>
            <a:r>
              <a:rPr lang="en-US" altLang="zh-CN" sz="1200" kern="1200" dirty="0" smtClean="0">
                <a:solidFill>
                  <a:schemeClr val="tx1"/>
                </a:solidFill>
                <a:effectLst/>
                <a:latin typeface="+mn-lt"/>
                <a:ea typeface="+mn-ea"/>
                <a:cs typeface="+mn-cs"/>
              </a:rPr>
              <a:t>can be enhanced, when the noise is high.</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Secondly, we will try to do some mathematical analysis on the learned model and try to explain how does the model robustness been improved by mixed training. </a:t>
            </a:r>
            <a:endParaRPr lang="zh-CN" altLang="zh-CN" sz="1200" kern="1200" dirty="0" smtClean="0">
              <a:solidFill>
                <a:schemeClr val="tx1"/>
              </a:solidFill>
              <a:effectLst/>
              <a:latin typeface="+mn-lt"/>
              <a:ea typeface="+mn-ea"/>
              <a:cs typeface="+mn-cs"/>
            </a:endParaRPr>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16</a:t>
            </a:fld>
            <a:endParaRPr lang="zh-CN" altLang="en-US"/>
          </a:p>
        </p:txBody>
      </p:sp>
    </p:spTree>
    <p:extLst>
      <p:ext uri="{BB962C8B-B14F-4D97-AF65-F5344CB8AC3E}">
        <p14:creationId xmlns:p14="http://schemas.microsoft.com/office/powerpoint/2010/main" val="2765429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smtClean="0">
                <a:solidFill>
                  <a:schemeClr val="tx1"/>
                </a:solidFill>
                <a:effectLst/>
                <a:latin typeface="+mn-lt"/>
                <a:ea typeface="+mn-ea"/>
                <a:cs typeface="+mn-cs"/>
              </a:rPr>
              <a:t>Thank </a:t>
            </a:r>
            <a:r>
              <a:rPr lang="en-US" altLang="zh-CN" sz="1200" kern="1200" dirty="0" smtClean="0">
                <a:solidFill>
                  <a:schemeClr val="tx1"/>
                </a:solidFill>
                <a:effectLst/>
                <a:latin typeface="+mn-lt"/>
                <a:ea typeface="+mn-ea"/>
                <a:cs typeface="+mn-cs"/>
              </a:rPr>
              <a:t>you for your listening.</a:t>
            </a:r>
            <a:endParaRPr lang="zh-CN" altLang="zh-CN" sz="1200" kern="1200" dirty="0" smtClean="0">
              <a:solidFill>
                <a:schemeClr val="tx1"/>
              </a:solidFill>
              <a:effectLst/>
              <a:latin typeface="+mn-lt"/>
              <a:ea typeface="+mn-ea"/>
              <a:cs typeface="+mn-cs"/>
            </a:endParaRPr>
          </a:p>
          <a:p>
            <a:pPr marL="0" indent="0">
              <a:buNone/>
            </a:pPr>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17</a:t>
            </a:fld>
            <a:endParaRPr lang="zh-CN" altLang="en-US"/>
          </a:p>
        </p:txBody>
      </p:sp>
    </p:spTree>
    <p:extLst>
      <p:ext uri="{BB962C8B-B14F-4D97-AF65-F5344CB8AC3E}">
        <p14:creationId xmlns:p14="http://schemas.microsoft.com/office/powerpoint/2010/main" val="578112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18</a:t>
            </a:fld>
            <a:endParaRPr lang="zh-CN" altLang="en-US"/>
          </a:p>
        </p:txBody>
      </p:sp>
    </p:spTree>
    <p:extLst>
      <p:ext uri="{BB962C8B-B14F-4D97-AF65-F5344CB8AC3E}">
        <p14:creationId xmlns:p14="http://schemas.microsoft.com/office/powerpoint/2010/main" val="2186222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Source localization is a basic problem in underwater acoustics. Many solving approaches have been developed, and the matched-field processing (MFP) is one of the mostly-studied. However, MFP is sensitive to the mismatch problem and performs well only when the knowledge of ocean environment is accurate.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Machine learning learns directly from the observation and can be designed to learn a generic model suitable for different scenarios. In our paper, source localization is viewed as a machine learning problem and a matched-field source localization model is learned by training a sparsely-coded feed-forward neural network (SCFNN) with mixed environment models and data.</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2</a:t>
            </a:fld>
            <a:endParaRPr lang="zh-CN" altLang="en-US"/>
          </a:p>
        </p:txBody>
      </p:sp>
    </p:spTree>
    <p:extLst>
      <p:ext uri="{BB962C8B-B14F-4D97-AF65-F5344CB8AC3E}">
        <p14:creationId xmlns:p14="http://schemas.microsoft.com/office/powerpoint/2010/main" val="3624546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My presentation will go on in this order. First, i’ll introduce how to establish an SCFNN source localization model and how to learn the parameter from data. Then, i’ll train and test a localization prediction model on the experimental data, to confirm that the SCFNN works well on source localization. And in part III, the inﬂuence of SSP mismatch on the SCFNN model is investigated by simulations, together with performance comparison with two conventional MFP methods, in part IV, data-model mixed training strategy is used to improve the model robustness, the end is a summary &amp; future work.</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3</a:t>
            </a:fld>
            <a:endParaRPr lang="zh-CN" altLang="en-US"/>
          </a:p>
        </p:txBody>
      </p:sp>
    </p:spTree>
    <p:extLst>
      <p:ext uri="{BB962C8B-B14F-4D97-AF65-F5344CB8AC3E}">
        <p14:creationId xmlns:p14="http://schemas.microsoft.com/office/powerpoint/2010/main" val="491758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Our work mainly refers to Niu’s paper published on JASA (Journal of the Acoustical Society of America), you can find it by search the paper name given below. Same as Niu (UCSD) did in his work (JASA 2017), we also assumed that there is a deterministic </a:t>
            </a:r>
            <a:r>
              <a:rPr lang="zh-CN" altLang="zh-CN" sz="1200" kern="1200" dirty="0" smtClean="0">
                <a:solidFill>
                  <a:schemeClr val="tx1"/>
                </a:solidFill>
                <a:effectLst/>
                <a:latin typeface="+mn-lt"/>
                <a:ea typeface="+mn-ea"/>
                <a:cs typeface="+mn-cs"/>
              </a:rPr>
              <a:t>[dɪˌtɜːmɪ'nɪstɪk] </a:t>
            </a:r>
            <a:r>
              <a:rPr lang="en-US" altLang="zh-CN" sz="1200" kern="1200" dirty="0" smtClean="0">
                <a:solidFill>
                  <a:schemeClr val="tx1"/>
                </a:solidFill>
                <a:effectLst/>
                <a:latin typeface="+mn-lt"/>
                <a:ea typeface="+mn-ea"/>
                <a:cs typeface="+mn-cs"/>
              </a:rPr>
              <a:t>relationship between source range and sample-covariance matrix (SCM) and approximated this relationship by the FNN.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feed-forward neural network (FNN), also known as multi-layer perceptron, is constructed using a feedforward directed acyclic </a:t>
            </a:r>
            <a:r>
              <a:rPr lang="zh-CN" altLang="zh-CN" sz="1200" kern="1200" dirty="0" smtClean="0">
                <a:solidFill>
                  <a:schemeClr val="tx1"/>
                </a:solidFill>
                <a:effectLst/>
                <a:latin typeface="+mn-lt"/>
                <a:ea typeface="+mn-ea"/>
                <a:cs typeface="+mn-cs"/>
              </a:rPr>
              <a:t>[eɪ'saɪklɪk] </a:t>
            </a:r>
            <a:r>
              <a:rPr lang="en-US" altLang="zh-CN" sz="1200" kern="1200" dirty="0" smtClean="0">
                <a:solidFill>
                  <a:schemeClr val="tx1"/>
                </a:solidFill>
                <a:effectLst/>
                <a:latin typeface="+mn-lt"/>
                <a:ea typeface="+mn-ea"/>
                <a:cs typeface="+mn-cs"/>
              </a:rPr>
              <a:t>architecture. The outputs are formed through a series of functional transformations of the weighted inputs.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Here, a three layer model (input layer L1, hidden layer L2 and output layer L3) is used to construct the FNN. The input layer L1 is comprised of D input variables x. The output y is discrete </a:t>
            </a:r>
            <a:r>
              <a:rPr lang="zh-CN" altLang="zh-CN" sz="1200" kern="1200" dirty="0" smtClean="0">
                <a:solidFill>
                  <a:schemeClr val="tx1"/>
                </a:solidFill>
                <a:effectLst/>
                <a:latin typeface="+mn-lt"/>
                <a:ea typeface="+mn-ea"/>
                <a:cs typeface="+mn-cs"/>
              </a:rPr>
              <a:t>[dɪˈskrit] </a:t>
            </a:r>
            <a:r>
              <a:rPr lang="en-US" altLang="zh-CN" sz="1200" kern="1200" dirty="0" smtClean="0">
                <a:solidFill>
                  <a:schemeClr val="tx1"/>
                </a:solidFill>
                <a:effectLst/>
                <a:latin typeface="+mn-lt"/>
                <a:ea typeface="+mn-ea"/>
                <a:cs typeface="+mn-cs"/>
              </a:rPr>
              <a:t>corresponding </a:t>
            </a:r>
            <a:r>
              <a:rPr lang="zh-CN" altLang="zh-CN" sz="1200" kern="1200" dirty="0" smtClean="0">
                <a:solidFill>
                  <a:schemeClr val="tx1"/>
                </a:solidFill>
                <a:effectLst/>
                <a:latin typeface="+mn-lt"/>
                <a:ea typeface="+mn-ea"/>
                <a:cs typeface="+mn-cs"/>
              </a:rPr>
              <a:t>[.kɔrə'spɑndɪŋ] </a:t>
            </a:r>
            <a:r>
              <a:rPr lang="en-US" altLang="zh-CN" sz="1200" kern="1200" dirty="0" smtClean="0">
                <a:solidFill>
                  <a:schemeClr val="tx1"/>
                </a:solidFill>
                <a:effectLst/>
                <a:latin typeface="+mn-lt"/>
                <a:ea typeface="+mn-ea"/>
                <a:cs typeface="+mn-cs"/>
              </a:rPr>
              <a:t>to the estimated source range.</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4</a:t>
            </a:fld>
            <a:endParaRPr lang="zh-CN" altLang="en-US"/>
          </a:p>
        </p:txBody>
      </p:sp>
    </p:spTree>
    <p:extLst>
      <p:ext uri="{BB962C8B-B14F-4D97-AF65-F5344CB8AC3E}">
        <p14:creationId xmlns:p14="http://schemas.microsoft.com/office/powerpoint/2010/main" val="94476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FNN used in our paper is a simple three layer model (input layer L1, hidden layer L2 and output layer L3).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hidden layer is a linear combination with input layer and then transformed using an activation function f(·). </a:t>
            </a:r>
            <a:r>
              <a:rPr lang="en-US" altLang="zh-CN" sz="1200" u="none" strike="noStrike" kern="1200" dirty="0" smtClean="0">
                <a:solidFill>
                  <a:schemeClr val="tx1"/>
                </a:solidFill>
                <a:effectLst/>
                <a:latin typeface="+mn-lt"/>
                <a:ea typeface="+mn-ea"/>
                <a:cs typeface="+mn-cs"/>
                <a:hlinkClick r:id="rId3"/>
              </a:rPr>
              <a:t>ReLu </a:t>
            </a:r>
            <a:r>
              <a:rPr lang="en-US" altLang="zh-CN" sz="1200" kern="1200" dirty="0" smtClean="0">
                <a:solidFill>
                  <a:schemeClr val="tx1"/>
                </a:solidFill>
                <a:effectLst/>
                <a:latin typeface="+mn-lt"/>
                <a:ea typeface="+mn-ea"/>
                <a:cs typeface="+mn-cs"/>
              </a:rPr>
              <a:t>(Rectified </a:t>
            </a:r>
            <a:r>
              <a:rPr lang="zh-CN" altLang="zh-CN" sz="1200" kern="1200" dirty="0" smtClean="0">
                <a:solidFill>
                  <a:schemeClr val="tx1"/>
                </a:solidFill>
                <a:effectLst/>
                <a:latin typeface="+mn-lt"/>
                <a:ea typeface="+mn-ea"/>
                <a:cs typeface="+mn-cs"/>
              </a:rPr>
              <a:t>['rektə.faɪ]</a:t>
            </a:r>
            <a:r>
              <a:rPr lang="en-US" altLang="zh-CN" sz="1200" kern="1200" dirty="0" smtClean="0">
                <a:solidFill>
                  <a:schemeClr val="tx1"/>
                </a:solidFill>
                <a:effectLst/>
                <a:latin typeface="+mn-lt"/>
                <a:ea typeface="+mn-ea"/>
                <a:cs typeface="+mn-cs"/>
              </a:rPr>
              <a:t> Linear Units) function was chosen as the intermediate </a:t>
            </a:r>
            <a:r>
              <a:rPr lang="zh-CN" altLang="zh-CN" sz="1200" kern="1200" dirty="0" smtClean="0">
                <a:solidFill>
                  <a:schemeClr val="tx1"/>
                </a:solidFill>
                <a:effectLst/>
                <a:latin typeface="+mn-lt"/>
                <a:ea typeface="+mn-ea"/>
                <a:cs typeface="+mn-cs"/>
              </a:rPr>
              <a:t>[.ɪntər'midiət]</a:t>
            </a:r>
            <a:r>
              <a:rPr lang="en-US" altLang="zh-CN" sz="1200" kern="1200" dirty="0" smtClean="0">
                <a:solidFill>
                  <a:schemeClr val="tx1"/>
                </a:solidFill>
                <a:effectLst/>
                <a:latin typeface="+mn-lt"/>
                <a:ea typeface="+mn-ea"/>
                <a:cs typeface="+mn-cs"/>
              </a:rPr>
              <a:t> activation function for this neural network, function curve can been seen in Fig(b).</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Similarly, Neurons between the hidden layer and the output layer are mapped by a linear function,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and is normalized by </a:t>
            </a:r>
            <a:r>
              <a:rPr lang="en-US" altLang="zh-CN" sz="1200" i="1" kern="1200" dirty="0" smtClean="0">
                <a:solidFill>
                  <a:schemeClr val="tx1"/>
                </a:solidFill>
                <a:effectLst/>
                <a:latin typeface="+mn-lt"/>
                <a:ea typeface="+mn-ea"/>
                <a:cs typeface="+mn-cs"/>
              </a:rPr>
              <a:t>softmax</a:t>
            </a:r>
            <a:r>
              <a:rPr lang="en-US" altLang="zh-CN" sz="1200" kern="1200" dirty="0" smtClean="0">
                <a:solidFill>
                  <a:schemeClr val="tx1"/>
                </a:solidFill>
                <a:effectLst/>
                <a:latin typeface="+mn-lt"/>
                <a:ea typeface="+mn-ea"/>
                <a:cs typeface="+mn-cs"/>
              </a:rPr>
              <a:t> function, which is a common choice for multi-class classification task.</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5</a:t>
            </a:fld>
            <a:endParaRPr lang="zh-CN" altLang="en-US"/>
          </a:p>
        </p:txBody>
      </p:sp>
    </p:spTree>
    <p:extLst>
      <p:ext uri="{BB962C8B-B14F-4D97-AF65-F5344CB8AC3E}">
        <p14:creationId xmlns:p14="http://schemas.microsoft.com/office/powerpoint/2010/main" val="1678077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sound pressure is modeled as source term S(f) multiply Green’s function g(f, r), then add with noise term 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To reduce the effect of the source amplitude |S(f)|, this complex pressure is normalized, and the sample covariance matrices (SCMs) are averaged over Ns snapshots to form the conjugate </a:t>
            </a:r>
            <a:r>
              <a:rPr lang="zh-CN" altLang="zh-CN" sz="1200" kern="1200" dirty="0" smtClean="0">
                <a:solidFill>
                  <a:schemeClr val="tx1"/>
                </a:solidFill>
                <a:effectLst/>
                <a:latin typeface="+mn-lt"/>
                <a:ea typeface="+mn-ea"/>
                <a:cs typeface="+mn-cs"/>
              </a:rPr>
              <a:t>['kɑndʒə.ɡeɪt] </a:t>
            </a:r>
            <a:r>
              <a:rPr lang="en-US" altLang="zh-CN" sz="1200" kern="1200" dirty="0" smtClean="0">
                <a:solidFill>
                  <a:schemeClr val="tx1"/>
                </a:solidFill>
                <a:effectLst/>
                <a:latin typeface="+mn-lt"/>
                <a:ea typeface="+mn-ea"/>
                <a:cs typeface="+mn-cs"/>
              </a:rPr>
              <a:t>symmetric </a:t>
            </a:r>
            <a:r>
              <a:rPr lang="zh-CN" altLang="zh-CN" sz="1200" kern="1200" dirty="0" smtClean="0">
                <a:solidFill>
                  <a:schemeClr val="tx1"/>
                </a:solidFill>
                <a:effectLst/>
                <a:latin typeface="+mn-lt"/>
                <a:ea typeface="+mn-ea"/>
                <a:cs typeface="+mn-cs"/>
              </a:rPr>
              <a:t>[sɪ'metrɪk] </a:t>
            </a:r>
            <a:r>
              <a:rPr lang="en-US" altLang="zh-CN" sz="1200" kern="1200" dirty="0" smtClean="0">
                <a:solidFill>
                  <a:schemeClr val="tx1"/>
                </a:solidFill>
                <a:effectLst/>
                <a:latin typeface="+mn-lt"/>
                <a:ea typeface="+mn-ea"/>
                <a:cs typeface="+mn-cs"/>
              </a:rPr>
              <a:t>matrix.</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Only the real and imaginary parts of the complex valued entries of diagonal </a:t>
            </a:r>
            <a:r>
              <a:rPr lang="zh-CN" altLang="zh-CN" sz="1200" kern="1200" dirty="0" smtClean="0">
                <a:solidFill>
                  <a:schemeClr val="tx1"/>
                </a:solidFill>
                <a:effectLst/>
                <a:latin typeface="+mn-lt"/>
                <a:ea typeface="+mn-ea"/>
                <a:cs typeface="+mn-cs"/>
              </a:rPr>
              <a:t>[daɪ'æɡənəl] </a:t>
            </a:r>
            <a:r>
              <a:rPr lang="en-US" altLang="zh-CN" sz="1200" kern="1200" dirty="0" smtClean="0">
                <a:solidFill>
                  <a:schemeClr val="tx1"/>
                </a:solidFill>
                <a:effectLst/>
                <a:latin typeface="+mn-lt"/>
                <a:ea typeface="+mn-ea"/>
                <a:cs typeface="+mn-cs"/>
              </a:rPr>
              <a:t>and upper triangular matrix in C(f) are used as input.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Preprocessing the data according to these equations ensures that the Green’s function is used for localization.</a:t>
            </a:r>
            <a:endParaRPr lang="zh-CN" altLang="zh-CN" sz="1200" kern="1200" dirty="0" smtClean="0">
              <a:solidFill>
                <a:schemeClr val="tx1"/>
              </a:solidFill>
              <a:effectLst/>
              <a:latin typeface="+mn-lt"/>
              <a:ea typeface="+mn-ea"/>
              <a:cs typeface="+mn-cs"/>
            </a:endParaRP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6</a:t>
            </a:fld>
            <a:endParaRPr lang="zh-CN" altLang="en-US"/>
          </a:p>
        </p:txBody>
      </p:sp>
    </p:spTree>
    <p:extLst>
      <p:ext uri="{BB962C8B-B14F-4D97-AF65-F5344CB8AC3E}">
        <p14:creationId xmlns:p14="http://schemas.microsoft.com/office/powerpoint/2010/main" val="3600908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this probelm, a set of source ranges is discretized </a:t>
            </a:r>
            <a:r>
              <a:rPr lang="zh-CN" altLang="zh-CN" sz="1200" kern="1200" dirty="0" smtClean="0">
                <a:solidFill>
                  <a:schemeClr val="tx1"/>
                </a:solidFill>
                <a:effectLst/>
                <a:latin typeface="+mn-lt"/>
                <a:ea typeface="+mn-ea"/>
                <a:cs typeface="+mn-cs"/>
              </a:rPr>
              <a:t>[dɪ'skrit] </a:t>
            </a:r>
            <a:r>
              <a:rPr lang="en-US" altLang="zh-CN" sz="1200" kern="1200" dirty="0" smtClean="0">
                <a:solidFill>
                  <a:schemeClr val="tx1"/>
                </a:solidFill>
                <a:effectLst/>
                <a:latin typeface="+mn-lt"/>
                <a:ea typeface="+mn-ea"/>
                <a:cs typeface="+mn-cs"/>
              </a:rPr>
              <a:t>into K bins, r1, ..., rK, of equal width </a:t>
            </a:r>
            <a:r>
              <a:rPr lang="zh-CN" altLang="zh-CN" sz="1200" kern="1200" dirty="0" smtClean="0">
                <a:solidFill>
                  <a:schemeClr val="tx1"/>
                </a:solidFill>
                <a:effectLst/>
                <a:latin typeface="+mn-lt"/>
                <a:ea typeface="+mn-ea"/>
                <a:cs typeface="+mn-cs"/>
              </a:rPr>
              <a:t>[wɪtθ] </a:t>
            </a:r>
            <a:r>
              <a:rPr lang="en-US" altLang="zh-CN" sz="1200" kern="1200" dirty="0" smtClean="0">
                <a:solidFill>
                  <a:schemeClr val="tx1"/>
                </a:solidFill>
                <a:effectLst/>
                <a:latin typeface="+mn-lt"/>
                <a:ea typeface="+mn-ea"/>
                <a:cs typeface="+mn-cs"/>
              </a:rPr>
              <a:t>∆r.</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Here, rk, r = 1,…,K are the source range classes.</a:t>
            </a:r>
            <a:endParaRPr lang="zh-CN" altLang="zh-CN" sz="1200" kern="1200" dirty="0" smtClean="0">
              <a:solidFill>
                <a:schemeClr val="tx1"/>
              </a:solidFill>
              <a:effectLst/>
              <a:latin typeface="+mn-lt"/>
              <a:ea typeface="+mn-ea"/>
              <a:cs typeface="+mn-cs"/>
            </a:endParaRPr>
          </a:p>
          <a:p>
            <a:endParaRPr lang="en-US" altLang="zh-CN" dirty="0" smtClean="0"/>
          </a:p>
          <a:p>
            <a:r>
              <a:rPr lang="en-US" altLang="zh-CN" sz="1200" kern="1200" dirty="0" smtClean="0">
                <a:solidFill>
                  <a:schemeClr val="tx1"/>
                </a:solidFill>
                <a:effectLst/>
                <a:latin typeface="+mn-lt"/>
                <a:ea typeface="+mn-ea"/>
                <a:cs typeface="+mn-cs"/>
              </a:rPr>
              <a:t>The weight matrix W ,V and bias vector b1, b2 are the parameters to be learned. In our case, the parametric </a:t>
            </a:r>
            <a:r>
              <a:rPr lang="zh-CN" altLang="zh-CN" sz="1200" kern="1200" dirty="0" smtClean="0">
                <a:solidFill>
                  <a:schemeClr val="tx1"/>
                </a:solidFill>
                <a:effectLst/>
                <a:latin typeface="+mn-lt"/>
                <a:ea typeface="+mn-ea"/>
                <a:cs typeface="+mn-cs"/>
              </a:rPr>
              <a:t>[ˌpærə'metrɪk] </a:t>
            </a:r>
            <a:r>
              <a:rPr lang="en-US" altLang="zh-CN" sz="1200" kern="1200" dirty="0" smtClean="0">
                <a:solidFill>
                  <a:schemeClr val="tx1"/>
                </a:solidFill>
                <a:effectLst/>
                <a:latin typeface="+mn-lt"/>
                <a:ea typeface="+mn-ea"/>
                <a:cs typeface="+mn-cs"/>
              </a:rPr>
              <a:t>model defines a distribution of target location, and we can simply use the principle of maximum likelihood to determine the parameters in this model.</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first term in </a:t>
            </a:r>
            <a:r>
              <a:rPr lang="en-US" altLang="zh-CN" sz="1200" i="1" kern="1200" dirty="0" smtClean="0">
                <a:solidFill>
                  <a:schemeClr val="tx1"/>
                </a:solidFill>
                <a:effectLst/>
                <a:latin typeface="+mn-lt"/>
                <a:ea typeface="+mn-ea"/>
                <a:cs typeface="+mn-cs"/>
              </a:rPr>
              <a:t>E(w)</a:t>
            </a:r>
            <a:r>
              <a:rPr lang="en-US" altLang="zh-CN" sz="1200" kern="1200" dirty="0" smtClean="0">
                <a:solidFill>
                  <a:schemeClr val="tx1"/>
                </a:solidFill>
                <a:effectLst/>
                <a:latin typeface="+mn-lt"/>
                <a:ea typeface="+mn-ea"/>
                <a:cs typeface="+mn-cs"/>
              </a:rPr>
              <a:t> is the cross-entropy, equivalently </a:t>
            </a:r>
            <a:r>
              <a:rPr lang="zh-CN" altLang="zh-CN" sz="1200" kern="1200" dirty="0" smtClean="0">
                <a:solidFill>
                  <a:schemeClr val="tx1"/>
                </a:solidFill>
                <a:effectLst/>
                <a:latin typeface="+mn-lt"/>
                <a:ea typeface="+mn-ea"/>
                <a:cs typeface="+mn-cs"/>
              </a:rPr>
              <a:t>[ɪk'wɪvələntlɪ] </a:t>
            </a:r>
            <a:r>
              <a:rPr lang="en-US" altLang="zh-CN" sz="1200" kern="1200" dirty="0" smtClean="0">
                <a:solidFill>
                  <a:schemeClr val="tx1"/>
                </a:solidFill>
                <a:effectLst/>
                <a:latin typeface="+mn-lt"/>
                <a:ea typeface="+mn-ea"/>
                <a:cs typeface="+mn-cs"/>
              </a:rPr>
              <a:t>the negative log-likelihood, between the true/desired distribution and the model predict distribution.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second and third term are the sparsity constraints </a:t>
            </a:r>
            <a:r>
              <a:rPr lang="zh-CN" altLang="zh-CN" sz="1200" kern="1200" dirty="0" smtClean="0">
                <a:solidFill>
                  <a:schemeClr val="tx1"/>
                </a:solidFill>
                <a:effectLst/>
                <a:latin typeface="+mn-lt"/>
                <a:ea typeface="+mn-ea"/>
                <a:cs typeface="+mn-cs"/>
              </a:rPr>
              <a:t>[kən'streɪnt] </a:t>
            </a:r>
            <a:r>
              <a:rPr lang="en-US" altLang="zh-CN" sz="1200" kern="1200" dirty="0" smtClean="0">
                <a:solidFill>
                  <a:schemeClr val="tx1"/>
                </a:solidFill>
                <a:effectLst/>
                <a:latin typeface="+mn-lt"/>
                <a:ea typeface="+mn-ea"/>
                <a:cs typeface="+mn-cs"/>
              </a:rPr>
              <a:t>on neural networks.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this paper, we use L1-norm to promote sparse neurons activations, and constrain the L2-norm of each row of the weight matrix V to prevent any one hidden unit from having very large weights. Thus, the neural network is sparsely coded, we named it as SCFNN.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By minimizing this criteria </a:t>
            </a:r>
            <a:r>
              <a:rPr lang="zh-CN" altLang="zh-CN" sz="1200" kern="1200" dirty="0" smtClean="0">
                <a:solidFill>
                  <a:schemeClr val="tx1"/>
                </a:solidFill>
                <a:effectLst/>
                <a:latin typeface="+mn-lt"/>
                <a:ea typeface="+mn-ea"/>
                <a:cs typeface="+mn-cs"/>
              </a:rPr>
              <a:t>[kraɪ'tɪriən]</a:t>
            </a:r>
            <a:r>
              <a:rPr lang="en-US" altLang="zh-CN" sz="1200" kern="1200" dirty="0" smtClean="0">
                <a:solidFill>
                  <a:schemeClr val="tx1"/>
                </a:solidFill>
                <a:effectLst/>
                <a:latin typeface="+mn-lt"/>
                <a:ea typeface="+mn-ea"/>
                <a:cs typeface="+mn-cs"/>
              </a:rPr>
              <a:t>, we can learn the model weights from training data and finally get a source localization prediction model.</a:t>
            </a:r>
            <a:endParaRPr lang="zh-CN" altLang="zh-CN" sz="1200" kern="1200" dirty="0" smtClean="0">
              <a:solidFill>
                <a:schemeClr val="tx1"/>
              </a:solidFill>
              <a:effectLst/>
              <a:latin typeface="+mn-lt"/>
              <a:ea typeface="+mn-ea"/>
              <a:cs typeface="+mn-cs"/>
            </a:endParaRPr>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As the maximum likelihood criterion </a:t>
            </a:r>
            <a:r>
              <a:rPr lang="zh-CN" altLang="zh-CN" sz="1200" kern="1200" dirty="0" smtClean="0">
                <a:solidFill>
                  <a:schemeClr val="tx1"/>
                </a:solidFill>
                <a:effectLst/>
                <a:latin typeface="+mn-lt"/>
                <a:ea typeface="+mn-ea"/>
                <a:cs typeface="+mn-cs"/>
              </a:rPr>
              <a:t>[kraɪ'tɪrion]</a:t>
            </a:r>
            <a:r>
              <a:rPr lang="en-US" altLang="zh-CN" sz="1200" kern="1200" dirty="0" smtClean="0">
                <a:solidFill>
                  <a:schemeClr val="tx1"/>
                </a:solidFill>
                <a:effectLst/>
                <a:latin typeface="+mn-lt"/>
                <a:ea typeface="+mn-ea"/>
                <a:cs typeface="+mn-cs"/>
              </a:rPr>
              <a:t> is consistent, the model is capable of representing the training data distribution.</a:t>
            </a:r>
            <a:endParaRPr lang="zh-CN" altLang="zh-CN" sz="1200" kern="1200" dirty="0" smtClean="0">
              <a:solidFill>
                <a:schemeClr val="tx1"/>
              </a:solidFill>
              <a:effectLst/>
              <a:latin typeface="+mn-lt"/>
              <a:ea typeface="+mn-ea"/>
              <a:cs typeface="+mn-cs"/>
            </a:endParaRPr>
          </a:p>
          <a:p>
            <a:endParaRPr lang="en-US" altLang="zh-CN" dirty="0" smtClean="0"/>
          </a:p>
          <a:p>
            <a:r>
              <a:rPr lang="en-US" altLang="zh-CN" sz="1200" kern="1200" dirty="0" smtClean="0">
                <a:solidFill>
                  <a:schemeClr val="tx1"/>
                </a:solidFill>
                <a:effectLst/>
                <a:latin typeface="+mn-lt"/>
                <a:ea typeface="+mn-ea"/>
                <a:cs typeface="+mn-cs"/>
              </a:rPr>
              <a:t>The model accuracy is defined as the percentage of accurately predicted samples.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this equation, tn is the label of data xn (x subscript </a:t>
            </a:r>
            <a:r>
              <a:rPr lang="zh-CN" altLang="zh-CN" sz="1200" kern="1200" dirty="0" smtClean="0">
                <a:solidFill>
                  <a:schemeClr val="tx1"/>
                </a:solidFill>
                <a:effectLst/>
                <a:latin typeface="+mn-lt"/>
                <a:ea typeface="+mn-ea"/>
                <a:cs typeface="+mn-cs"/>
              </a:rPr>
              <a:t>['sʌbskrɪpt] </a:t>
            </a:r>
            <a:r>
              <a:rPr lang="en-US" altLang="zh-CN" sz="1200" kern="1200" dirty="0" smtClean="0">
                <a:solidFill>
                  <a:schemeClr val="tx1"/>
                </a:solidFill>
                <a:effectLst/>
                <a:latin typeface="+mn-lt"/>
                <a:ea typeface="+mn-ea"/>
                <a:cs typeface="+mn-cs"/>
              </a:rPr>
              <a:t>n ). The upper case N is the number of test samples.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7</a:t>
            </a:fld>
            <a:endParaRPr lang="zh-CN" altLang="en-US"/>
          </a:p>
        </p:txBody>
      </p:sp>
    </p:spTree>
    <p:extLst>
      <p:ext uri="{BB962C8B-B14F-4D97-AF65-F5344CB8AC3E}">
        <p14:creationId xmlns:p14="http://schemas.microsoft.com/office/powerpoint/2010/main" val="4186264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Here are two picture introduced SWell96-Ex test, conducted in a shallow water waveguide environment with depth of 216 m.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During the experiment, two moving sound sources are deployed in field, including a deep source (J-15) and a shallow source (J-13).</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source ship (R/V Sproul) started its track south of all of the arrays and proceeded northward at a speed of 5 knots (2.5 m/s), as Fig. (b) shows.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number of vertical array elements is 21, other specific deployment parameters are shown in Fig. (a).</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all of our discussions, the shallow sound source is used, which was towed about 9 m in depth and emitted with 9 frequencies between 109 Hz and 385 Hz.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8</a:t>
            </a:fld>
            <a:endParaRPr lang="zh-CN" altLang="en-US"/>
          </a:p>
        </p:txBody>
      </p:sp>
    </p:spTree>
    <p:extLst>
      <p:ext uri="{BB962C8B-B14F-4D97-AF65-F5344CB8AC3E}">
        <p14:creationId xmlns:p14="http://schemas.microsoft.com/office/powerpoint/2010/main" val="1844956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this part, the proposed model is tested on experimental data, and compared with two methods denoted as Bartlett and MCE, Bartlett use the measured pressure to match with a replica field computed by a numerical propagation model, while, MCE matches the covariance. Note that, there are two kinds of replica-field used in the Bartlett processor, one is simulated by Kraken (noted as Bartlett 2), the other is the measurement data (noted as Bartlett 1), same as the training data used in SCFNN.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As we can see, whether using single frequency or multi-frequencies, the accuracy of SCFNN is always better than the Bartlett, and not worse than direct data match (noted as MCE),.</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07F34D5-E4BE-4E94-974F-96F8937DECE5}" type="slidenum">
              <a:rPr lang="zh-CN" altLang="en-US" smtClean="0"/>
              <a:t>9</a:t>
            </a:fld>
            <a:endParaRPr lang="zh-CN" altLang="en-US"/>
          </a:p>
        </p:txBody>
      </p:sp>
    </p:spTree>
    <p:extLst>
      <p:ext uri="{BB962C8B-B14F-4D97-AF65-F5344CB8AC3E}">
        <p14:creationId xmlns:p14="http://schemas.microsoft.com/office/powerpoint/2010/main" val="1880041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7174" y="0"/>
            <a:ext cx="8639175" cy="3509963"/>
          </a:xfrm>
        </p:spPr>
        <p:txBody>
          <a:bodyPr anchor="b">
            <a:normAutofit/>
          </a:bodyPr>
          <a:lstStyle>
            <a:lvl1pPr algn="ctr">
              <a:defRPr sz="48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7173" y="3602038"/>
            <a:ext cx="8639175" cy="1655762"/>
          </a:xfrm>
        </p:spPr>
        <p:txBody>
          <a:bodyPr>
            <a:normAutofit/>
          </a:bodyPr>
          <a:lstStyle>
            <a:lvl1pPr marL="0" indent="0" algn="ctr">
              <a:buNone/>
              <a:defRPr sz="2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6" name="Slide Number Placeholder 5"/>
          <p:cNvSpPr>
            <a:spLocks noGrp="1"/>
          </p:cNvSpPr>
          <p:nvPr>
            <p:ph type="sldNum" sz="quarter" idx="12"/>
          </p:nvPr>
        </p:nvSpPr>
        <p:spPr/>
        <p:txBody>
          <a:bodyPr/>
          <a:lstStyle/>
          <a:p>
            <a:fld id="{58126498-B0C7-4615-A739-1F55E6884D36}" type="slidenum">
              <a:rPr lang="zh-CN" altLang="en-US" smtClean="0"/>
              <a:t>‹#›</a:t>
            </a:fld>
            <a:endParaRPr lang="zh-CN" altLang="en-US"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512" y="219075"/>
            <a:ext cx="1958975" cy="643762"/>
          </a:xfrm>
          <a:prstGeom prst="rect">
            <a:avLst/>
          </a:prstGeom>
        </p:spPr>
      </p:pic>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29809" y="132310"/>
            <a:ext cx="773539" cy="817119"/>
          </a:xfrm>
          <a:prstGeom prst="rect">
            <a:avLst/>
          </a:prstGeom>
        </p:spPr>
      </p:pic>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22487" y="132310"/>
            <a:ext cx="813660" cy="817292"/>
          </a:xfrm>
          <a:prstGeom prst="rect">
            <a:avLst/>
          </a:prstGeom>
        </p:spPr>
      </p:pic>
    </p:spTree>
    <p:extLst>
      <p:ext uri="{BB962C8B-B14F-4D97-AF65-F5344CB8AC3E}">
        <p14:creationId xmlns:p14="http://schemas.microsoft.com/office/powerpoint/2010/main" val="3858189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使用中文字体)"/>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Slide Number Placeholder 5"/>
          <p:cNvSpPr>
            <a:spLocks noGrp="1"/>
          </p:cNvSpPr>
          <p:nvPr>
            <p:ph type="sldNum" sz="quarter" idx="12"/>
          </p:nvPr>
        </p:nvSpPr>
        <p:spPr/>
        <p:txBody>
          <a:bodyPr/>
          <a:lstStyle/>
          <a:p>
            <a:fld id="{58126498-B0C7-4615-A739-1F55E6884D36}" type="slidenum">
              <a:rPr lang="zh-CN" altLang="en-US" smtClean="0"/>
              <a:t>‹#›</a:t>
            </a:fld>
            <a:endParaRPr lang="zh-CN" altLang="en-US"/>
          </a:p>
        </p:txBody>
      </p:sp>
    </p:spTree>
    <p:extLst>
      <p:ext uri="{BB962C8B-B14F-4D97-AF65-F5344CB8AC3E}">
        <p14:creationId xmlns:p14="http://schemas.microsoft.com/office/powerpoint/2010/main" val="286716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7175" y="1446213"/>
            <a:ext cx="4257675" cy="4730750"/>
          </a:xfrm>
        </p:spPr>
        <p:txBody>
          <a:bodyPr/>
          <a:lstStyle>
            <a:lvl1pPr>
              <a:defRPr baseline="0"/>
            </a:lvl1pPr>
            <a:lvl2pPr>
              <a:defRPr baseline="0"/>
            </a:lvl2pPr>
            <a:lvl3pPr>
              <a:defRPr baseline="0"/>
            </a:lvl3pPr>
            <a:lvl4pPr>
              <a:defRPr baseline="0"/>
            </a:lvl4pPr>
            <a:lvl5pP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446213"/>
            <a:ext cx="4267200" cy="4730750"/>
          </a:xfrm>
        </p:spPr>
        <p:txBody>
          <a:bodyPr/>
          <a:lstStyle>
            <a:lvl1pPr>
              <a:defRPr baseline="0"/>
            </a:lvl1pPr>
            <a:lvl2pPr>
              <a:defRPr baseline="0"/>
            </a:lvl2pPr>
            <a:lvl3pPr>
              <a:defRPr baseline="0"/>
            </a:lvl3pPr>
            <a:lvl4pPr>
              <a:defRPr baseline="0"/>
            </a:lvl4pPr>
            <a:lvl5pP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Slide Number Placeholder 6"/>
          <p:cNvSpPr>
            <a:spLocks noGrp="1"/>
          </p:cNvSpPr>
          <p:nvPr>
            <p:ph type="sldNum" sz="quarter" idx="12"/>
          </p:nvPr>
        </p:nvSpPr>
        <p:spPr/>
        <p:txBody>
          <a:bodyPr/>
          <a:lstStyle/>
          <a:p>
            <a:fld id="{58126498-B0C7-4615-A739-1F55E6884D36}" type="slidenum">
              <a:rPr lang="zh-CN" altLang="en-US" smtClean="0"/>
              <a:t>‹#›</a:t>
            </a:fld>
            <a:endParaRPr lang="zh-CN" altLang="en-US"/>
          </a:p>
        </p:txBody>
      </p:sp>
    </p:spTree>
    <p:extLst>
      <p:ext uri="{BB962C8B-B14F-4D97-AF65-F5344CB8AC3E}">
        <p14:creationId xmlns:p14="http://schemas.microsoft.com/office/powerpoint/2010/main" val="128009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5" name="Slide Number Placeholder 4"/>
          <p:cNvSpPr>
            <a:spLocks noGrp="1"/>
          </p:cNvSpPr>
          <p:nvPr>
            <p:ph type="sldNum" sz="quarter" idx="12"/>
          </p:nvPr>
        </p:nvSpPr>
        <p:spPr/>
        <p:txBody>
          <a:bodyPr/>
          <a:lstStyle/>
          <a:p>
            <a:fld id="{58126498-B0C7-4615-A739-1F55E6884D36}" type="slidenum">
              <a:rPr lang="zh-CN" altLang="en-US" smtClean="0"/>
              <a:t>‹#›</a:t>
            </a:fld>
            <a:endParaRPr lang="zh-CN" altLang="en-US"/>
          </a:p>
        </p:txBody>
      </p:sp>
    </p:spTree>
    <p:extLst>
      <p:ext uri="{BB962C8B-B14F-4D97-AF65-F5344CB8AC3E}">
        <p14:creationId xmlns:p14="http://schemas.microsoft.com/office/powerpoint/2010/main" val="414658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baseline="0"/>
            </a:lvl1pPr>
          </a:lstStyle>
          <a:p>
            <a:fld id="{58126498-B0C7-4615-A739-1F55E6884D36}" type="slidenum">
              <a:rPr lang="zh-CN" altLang="en-US" smtClean="0"/>
              <a:pPr/>
              <a:t>‹#›</a:t>
            </a:fld>
            <a:endParaRPr lang="zh-CN" altLang="en-US" dirty="0"/>
          </a:p>
        </p:txBody>
      </p:sp>
    </p:spTree>
    <p:extLst>
      <p:ext uri="{BB962C8B-B14F-4D97-AF65-F5344CB8AC3E}">
        <p14:creationId xmlns:p14="http://schemas.microsoft.com/office/powerpoint/2010/main" val="301729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5304234"/>
            <a:ext cx="9144000" cy="1553766"/>
          </a:xfrm>
          <a:prstGeom prst="rect">
            <a:avLst/>
          </a:prstGeom>
        </p:spPr>
      </p:pic>
      <p:pic>
        <p:nvPicPr>
          <p:cNvPr id="7" name="图片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1587"/>
            <a:ext cx="9144000" cy="1379538"/>
          </a:xfrm>
          <a:prstGeom prst="rect">
            <a:avLst/>
          </a:prstGeom>
        </p:spPr>
      </p:pic>
      <p:sp>
        <p:nvSpPr>
          <p:cNvPr id="2" name="Title Placeholder 1"/>
          <p:cNvSpPr>
            <a:spLocks noGrp="1"/>
          </p:cNvSpPr>
          <p:nvPr>
            <p:ph type="title"/>
          </p:nvPr>
        </p:nvSpPr>
        <p:spPr>
          <a:xfrm>
            <a:off x="257175" y="0"/>
            <a:ext cx="8639175" cy="1266825"/>
          </a:xfrm>
          <a:prstGeom prst="rect">
            <a:avLst/>
          </a:prstGeom>
        </p:spPr>
        <p:txBody>
          <a:bodyPr vert="horz" lIns="0" tIns="0" rIns="0" bIns="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57175" y="1381124"/>
            <a:ext cx="8639175" cy="507682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6" name="Slide Number Placeholder 5"/>
          <p:cNvSpPr>
            <a:spLocks noGrp="1"/>
          </p:cNvSpPr>
          <p:nvPr>
            <p:ph type="sldNum" sz="quarter" idx="4"/>
          </p:nvPr>
        </p:nvSpPr>
        <p:spPr>
          <a:xfrm>
            <a:off x="6334125" y="5969794"/>
            <a:ext cx="2057400" cy="365125"/>
          </a:xfrm>
          <a:prstGeom prst="rect">
            <a:avLst/>
          </a:prstGeom>
        </p:spPr>
        <p:txBody>
          <a:bodyPr vert="horz" lIns="91440" tIns="45720" rIns="91440" bIns="45720" rtlCol="0" anchor="ctr"/>
          <a:lstStyle>
            <a:lvl1pPr algn="r">
              <a:defRPr sz="1200" b="1" baseline="0">
                <a:solidFill>
                  <a:schemeClr val="accent1"/>
                </a:solidFill>
                <a:effectLst>
                  <a:outerShdw blurRad="38100" dist="38100" dir="2700000" algn="tl">
                    <a:srgbClr val="000000">
                      <a:alpha val="43137"/>
                    </a:srgbClr>
                  </a:outerShdw>
                </a:effectLst>
                <a:latin typeface="(使用中文字体)"/>
                <a:ea typeface="黑体" panose="02010609060101010101" pitchFamily="49" charset="-122"/>
              </a:defRPr>
            </a:lvl1pPr>
          </a:lstStyle>
          <a:p>
            <a:fld id="{58126498-B0C7-4615-A739-1F55E6884D36}" type="slidenum">
              <a:rPr lang="zh-CN" altLang="en-US" smtClean="0">
                <a:latin typeface="黑体" panose="02010609060101010101" pitchFamily="49" charset="-122"/>
              </a:rPr>
              <a:pPr/>
              <a:t>‹#›</a:t>
            </a:fld>
            <a:endParaRPr lang="zh-CN" altLang="en-US" dirty="0">
              <a:latin typeface="黑体" panose="02010609060101010101" pitchFamily="49" charset="-122"/>
            </a:endParaRPr>
          </a:p>
        </p:txBody>
      </p:sp>
    </p:spTree>
    <p:extLst>
      <p:ext uri="{BB962C8B-B14F-4D97-AF65-F5344CB8AC3E}">
        <p14:creationId xmlns:p14="http://schemas.microsoft.com/office/powerpoint/2010/main" val="3435750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Lst>
  <p:txStyles>
    <p:titleStyle>
      <a:lvl1pPr algn="l" defTabSz="914400" rtl="0" eaLnBrk="1" latinLnBrk="0" hangingPunct="1">
        <a:lnSpc>
          <a:spcPct val="90000"/>
        </a:lnSpc>
        <a:spcBef>
          <a:spcPct val="0"/>
        </a:spcBef>
        <a:buNone/>
        <a:defRPr sz="3600" b="0" kern="1200" baseline="0">
          <a:solidFill>
            <a:schemeClr val="accent1"/>
          </a:solidFill>
          <a:effectLst/>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200"/>
        </a:spcBef>
        <a:spcAft>
          <a:spcPts val="600"/>
        </a:spcAft>
        <a:buFont typeface="Arial" panose="020B0604020202020204" pitchFamily="34" charset="0"/>
        <a:buChar char="•"/>
        <a:defRPr sz="2400" kern="1200" baseline="0">
          <a:solidFill>
            <a:schemeClr val="tx1"/>
          </a:solidFill>
          <a:latin typeface="Times New Roman" panose="02020603050405020304" pitchFamily="18" charset="0"/>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emf"/><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7.emf"/><Relationship Id="rId4" Type="http://schemas.openxmlformats.org/officeDocument/2006/relationships/image" Target="../media/image16.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gif"/></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2800" b="1" dirty="0" smtClean="0">
                <a:effectLst>
                  <a:outerShdw blurRad="38100" dist="38100" dir="2700000" algn="tl">
                    <a:srgbClr val="000000">
                      <a:alpha val="43137"/>
                    </a:srgbClr>
                  </a:outerShdw>
                </a:effectLst>
                <a:latin typeface="+mn-lt"/>
              </a:rPr>
              <a:t>Matched-field </a:t>
            </a:r>
            <a:r>
              <a:rPr lang="en-US" altLang="zh-CN" sz="2800" b="1" dirty="0">
                <a:effectLst>
                  <a:outerShdw blurRad="38100" dist="38100" dir="2700000" algn="tl">
                    <a:srgbClr val="000000">
                      <a:alpha val="43137"/>
                    </a:srgbClr>
                  </a:outerShdw>
                </a:effectLst>
                <a:latin typeface="+mn-lt"/>
              </a:rPr>
              <a:t>source localization using sparsely-coded</a:t>
            </a:r>
            <a:br>
              <a:rPr lang="en-US" altLang="zh-CN" sz="2800" b="1" dirty="0">
                <a:effectLst>
                  <a:outerShdw blurRad="38100" dist="38100" dir="2700000" algn="tl">
                    <a:srgbClr val="000000">
                      <a:alpha val="43137"/>
                    </a:srgbClr>
                  </a:outerShdw>
                </a:effectLst>
                <a:latin typeface="+mn-lt"/>
              </a:rPr>
            </a:br>
            <a:r>
              <a:rPr lang="en-US" altLang="zh-CN" sz="2800" b="1" dirty="0">
                <a:effectLst>
                  <a:outerShdw blurRad="38100" dist="38100" dir="2700000" algn="tl">
                    <a:srgbClr val="000000">
                      <a:alpha val="43137"/>
                    </a:srgbClr>
                  </a:outerShdw>
                </a:effectLst>
                <a:latin typeface="+mn-lt"/>
              </a:rPr>
              <a:t>neural network and data-model mixed training</a:t>
            </a:r>
            <a:r>
              <a:rPr lang="en-US" altLang="zh-CN" sz="3200" b="1" dirty="0">
                <a:effectLst>
                  <a:outerShdw blurRad="38100" dist="38100" dir="2700000" algn="tl">
                    <a:srgbClr val="000000">
                      <a:alpha val="43137"/>
                    </a:srgbClr>
                  </a:outerShdw>
                </a:effectLst>
                <a:latin typeface="+mn-lt"/>
              </a:rPr>
              <a:t> </a:t>
            </a:r>
            <a:endParaRPr lang="zh-CN" altLang="en-US" sz="3200" b="1" dirty="0">
              <a:effectLst>
                <a:outerShdw blurRad="38100" dist="38100" dir="2700000" algn="tl">
                  <a:srgbClr val="000000">
                    <a:alpha val="43137"/>
                  </a:srgbClr>
                </a:outerShdw>
              </a:effectLst>
              <a:latin typeface="+mn-lt"/>
            </a:endParaRPr>
          </a:p>
        </p:txBody>
      </p:sp>
      <p:sp>
        <p:nvSpPr>
          <p:cNvPr id="3" name="副标题 2"/>
          <p:cNvSpPr>
            <a:spLocks noGrp="1"/>
          </p:cNvSpPr>
          <p:nvPr>
            <p:ph type="subTitle" idx="1"/>
          </p:nvPr>
        </p:nvSpPr>
        <p:spPr>
          <a:xfrm>
            <a:off x="257173" y="3602037"/>
            <a:ext cx="8639175" cy="3024049"/>
          </a:xfrm>
        </p:spPr>
        <p:txBody>
          <a:bodyPr>
            <a:normAutofit/>
          </a:bodyPr>
          <a:lstStyle/>
          <a:p>
            <a:pPr>
              <a:lnSpc>
                <a:spcPts val="2400"/>
              </a:lnSpc>
              <a:spcBef>
                <a:spcPts val="0"/>
              </a:spcBef>
              <a:spcAft>
                <a:spcPts val="0"/>
              </a:spcAft>
            </a:pPr>
            <a:r>
              <a:rPr lang="en-US" altLang="zh-CN" b="1" dirty="0" err="1" smtClean="0">
                <a:solidFill>
                  <a:schemeClr val="accent2"/>
                </a:solidFill>
                <a:latin typeface="+mn-lt"/>
              </a:rPr>
              <a:t>Shougui</a:t>
            </a:r>
            <a:r>
              <a:rPr lang="en-US" altLang="zh-CN" b="1" dirty="0" smtClean="0">
                <a:solidFill>
                  <a:schemeClr val="accent2"/>
                </a:solidFill>
                <a:latin typeface="+mn-lt"/>
              </a:rPr>
              <a:t> </a:t>
            </a:r>
            <a:r>
              <a:rPr lang="en-US" altLang="zh-CN" b="1" dirty="0" err="1" smtClean="0">
                <a:solidFill>
                  <a:schemeClr val="accent2"/>
                </a:solidFill>
                <a:latin typeface="+mn-lt"/>
              </a:rPr>
              <a:t>Cai</a:t>
            </a:r>
            <a:r>
              <a:rPr lang="en-US" altLang="zh-CN" b="1" dirty="0" smtClean="0">
                <a:solidFill>
                  <a:schemeClr val="accent2"/>
                </a:solidFill>
                <a:latin typeface="+mn-lt"/>
              </a:rPr>
              <a:t>, </a:t>
            </a:r>
            <a:r>
              <a:rPr lang="en-US" altLang="zh-CN" b="1" dirty="0">
                <a:solidFill>
                  <a:schemeClr val="accent2"/>
                </a:solidFill>
                <a:latin typeface="+mn-lt"/>
              </a:rPr>
              <a:t>Wen Xu</a:t>
            </a:r>
          </a:p>
          <a:p>
            <a:pPr>
              <a:lnSpc>
                <a:spcPts val="2400"/>
              </a:lnSpc>
              <a:spcBef>
                <a:spcPts val="0"/>
              </a:spcBef>
              <a:spcAft>
                <a:spcPts val="0"/>
              </a:spcAft>
            </a:pPr>
            <a:r>
              <a:rPr lang="en-US" altLang="zh-CN" b="1" dirty="0">
                <a:solidFill>
                  <a:schemeClr val="accent2"/>
                </a:solidFill>
                <a:latin typeface="+mn-lt"/>
              </a:rPr>
              <a:t>College of Information Science &amp; Electronic </a:t>
            </a:r>
            <a:r>
              <a:rPr lang="en-US" altLang="zh-CN" b="1" dirty="0" smtClean="0">
                <a:solidFill>
                  <a:schemeClr val="accent2"/>
                </a:solidFill>
                <a:latin typeface="+mn-lt"/>
              </a:rPr>
              <a:t>Engineering</a:t>
            </a:r>
          </a:p>
          <a:p>
            <a:pPr>
              <a:lnSpc>
                <a:spcPts val="2400"/>
              </a:lnSpc>
              <a:spcBef>
                <a:spcPts val="0"/>
              </a:spcBef>
              <a:spcAft>
                <a:spcPts val="0"/>
              </a:spcAft>
            </a:pPr>
            <a:endParaRPr lang="en-US" altLang="zh-CN" dirty="0" smtClean="0">
              <a:latin typeface="+mn-lt"/>
            </a:endParaRPr>
          </a:p>
          <a:p>
            <a:pPr>
              <a:lnSpc>
                <a:spcPts val="2400"/>
              </a:lnSpc>
              <a:spcBef>
                <a:spcPts val="0"/>
              </a:spcBef>
              <a:spcAft>
                <a:spcPts val="0"/>
              </a:spcAft>
            </a:pPr>
            <a:endParaRPr lang="en-US" altLang="zh-CN" dirty="0">
              <a:latin typeface="+mn-lt"/>
            </a:endParaRPr>
          </a:p>
          <a:p>
            <a:pPr>
              <a:lnSpc>
                <a:spcPts val="2400"/>
              </a:lnSpc>
              <a:spcBef>
                <a:spcPts val="0"/>
              </a:spcBef>
              <a:spcAft>
                <a:spcPts val="0"/>
              </a:spcAft>
            </a:pPr>
            <a:endParaRPr lang="en-US" altLang="zh-CN" dirty="0">
              <a:latin typeface="+mn-lt"/>
            </a:endParaRPr>
          </a:p>
          <a:p>
            <a:pPr>
              <a:lnSpc>
                <a:spcPts val="2400"/>
              </a:lnSpc>
              <a:spcBef>
                <a:spcPts val="0"/>
              </a:spcBef>
              <a:spcAft>
                <a:spcPts val="0"/>
              </a:spcAft>
            </a:pPr>
            <a:r>
              <a:rPr lang="en-US" altLang="zh-CN" b="1" dirty="0" smtClean="0">
                <a:solidFill>
                  <a:schemeClr val="accent2"/>
                </a:solidFill>
                <a:latin typeface="+mn-lt"/>
              </a:rPr>
              <a:t>WUWNet’17</a:t>
            </a:r>
            <a:br>
              <a:rPr lang="en-US" altLang="zh-CN" b="1" dirty="0" smtClean="0">
                <a:solidFill>
                  <a:schemeClr val="accent2"/>
                </a:solidFill>
                <a:latin typeface="+mn-lt"/>
              </a:rPr>
            </a:br>
            <a:r>
              <a:rPr lang="en-US" altLang="zh-CN" b="1" dirty="0">
                <a:solidFill>
                  <a:schemeClr val="accent2"/>
                </a:solidFill>
                <a:latin typeface="+mn-lt"/>
              </a:rPr>
              <a:t>November  8</a:t>
            </a:r>
            <a:r>
              <a:rPr lang="en-US" altLang="zh-CN" b="1" dirty="0" smtClean="0">
                <a:solidFill>
                  <a:schemeClr val="accent2"/>
                </a:solidFill>
                <a:latin typeface="+mn-lt"/>
              </a:rPr>
              <a:t>, 2017, Halifax , Canada</a:t>
            </a:r>
            <a:endParaRPr lang="zh-CN" altLang="en-US" b="1" dirty="0">
              <a:solidFill>
                <a:schemeClr val="accent2"/>
              </a:solidFill>
              <a:latin typeface="+mn-lt"/>
            </a:endParaRPr>
          </a:p>
        </p:txBody>
      </p:sp>
    </p:spTree>
    <p:extLst>
      <p:ext uri="{BB962C8B-B14F-4D97-AF65-F5344CB8AC3E}">
        <p14:creationId xmlns:p14="http://schemas.microsoft.com/office/powerpoint/2010/main" val="4134370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a:latin typeface="+mn-lt"/>
              </a:rPr>
              <a:t/>
            </a:r>
            <a:br>
              <a:rPr lang="en-US" altLang="zh-CN" sz="4400" dirty="0">
                <a:latin typeface="+mn-lt"/>
              </a:rPr>
            </a:br>
            <a:r>
              <a:rPr lang="en-US" altLang="zh-CN" sz="4000" dirty="0">
                <a:latin typeface="+mn-lt"/>
              </a:rPr>
              <a:t>Performance comparison with MFP</a:t>
            </a:r>
            <a:r>
              <a:rPr lang="en-US" altLang="zh-CN" sz="4400" dirty="0">
                <a:latin typeface="+mn-lt"/>
              </a:rPr>
              <a:t/>
            </a:r>
            <a:br>
              <a:rPr lang="en-US" altLang="zh-CN" sz="4400" dirty="0">
                <a:latin typeface="+mn-lt"/>
              </a:rPr>
            </a:br>
            <a:endParaRPr lang="zh-CN" altLang="en-US" sz="4400" dirty="0">
              <a:latin typeface="+mn-lt"/>
            </a:endParaRPr>
          </a:p>
        </p:txBody>
      </p:sp>
      <p:sp>
        <p:nvSpPr>
          <p:cNvPr id="7"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a:t>SWell96Ex-S5 experimental data </a:t>
            </a:r>
          </a:p>
          <a:p>
            <a:pPr lvl="1" eaLnBrk="1" hangingPunct="1">
              <a:defRPr/>
            </a:pPr>
            <a:r>
              <a:rPr lang="en-US" altLang="zh-CN" sz="1800" kern="0" dirty="0" smtClean="0">
                <a:ea typeface="Arial Unicode MS" panose="020B0604020202020204" pitchFamily="34" charset="-122"/>
                <a:cs typeface="Arial Unicode MS" panose="020B0604020202020204" pitchFamily="34" charset="-122"/>
              </a:rPr>
              <a:t>Error:</a:t>
            </a:r>
            <a:r>
              <a:rPr lang="en-US" altLang="zh-CN" sz="1800" kern="0" dirty="0">
                <a:ea typeface="Arial Unicode MS" panose="020B0604020202020204" pitchFamily="34" charset="-122"/>
                <a:cs typeface="Arial Unicode MS" panose="020B0604020202020204" pitchFamily="34" charset="-122"/>
              </a:rPr>
              <a:t> SCFNN </a:t>
            </a:r>
            <a:r>
              <a:rPr lang="en-US" altLang="zh-CN" sz="1800" kern="0" dirty="0" smtClean="0">
                <a:ea typeface="Arial Unicode MS" panose="020B0604020202020204" pitchFamily="34" charset="-122"/>
                <a:cs typeface="Arial Unicode MS" panose="020B0604020202020204" pitchFamily="34" charset="-122"/>
              </a:rPr>
              <a:t>&lt; MCE &lt; Bartlett1 &lt; Bartlett2 </a:t>
            </a:r>
            <a:r>
              <a:rPr lang="en-US" altLang="zh-CN" sz="1800" kern="0" dirty="0">
                <a:ea typeface="Arial Unicode MS" panose="020B0604020202020204" pitchFamily="34" charset="-122"/>
                <a:cs typeface="Arial Unicode MS" panose="020B0604020202020204" pitchFamily="34" charset="-122"/>
              </a:rPr>
              <a:t/>
            </a:r>
            <a:br>
              <a:rPr lang="en-US" altLang="zh-CN" sz="1800" kern="0" dirty="0">
                <a:ea typeface="Arial Unicode MS" panose="020B0604020202020204" pitchFamily="34" charset="-122"/>
                <a:cs typeface="Arial Unicode MS" panose="020B0604020202020204" pitchFamily="34" charset="-122"/>
              </a:rPr>
            </a:br>
            <a:endParaRPr lang="zh-CN" altLang="en-US" sz="1800" kern="0" dirty="0">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None/>
              <a:defRPr/>
            </a:pPr>
            <a:r>
              <a:rPr lang="en-US" altLang="zh-CN" sz="1800" kern="0" dirty="0">
                <a:ea typeface="Arial Unicode MS" panose="020B0604020202020204" pitchFamily="34" charset="-122"/>
                <a:cs typeface="Arial Unicode MS" panose="020B0604020202020204" pitchFamily="34" charset="-122"/>
              </a:rPr>
              <a:t>          Note: There are two kinds of replica-field used. </a:t>
            </a:r>
          </a:p>
          <a:p>
            <a:pPr marL="0" indent="0" eaLnBrk="1" hangingPunct="1">
              <a:buNone/>
              <a:defRPr/>
            </a:pPr>
            <a:r>
              <a:rPr lang="en-US" altLang="zh-CN" sz="1800" kern="0" dirty="0">
                <a:ea typeface="Arial Unicode MS" panose="020B0604020202020204" pitchFamily="34" charset="-122"/>
                <a:cs typeface="Arial Unicode MS" panose="020B0604020202020204" pitchFamily="34" charset="-122"/>
              </a:rPr>
              <a:t>                   </a:t>
            </a:r>
            <a:r>
              <a:rPr lang="en-US" altLang="zh-CN" sz="1800" kern="0" dirty="0" smtClean="0">
                <a:ea typeface="Arial Unicode MS" panose="020B0604020202020204" pitchFamily="34" charset="-122"/>
                <a:cs typeface="Arial Unicode MS" panose="020B0604020202020204" pitchFamily="34" charset="-122"/>
              </a:rPr>
              <a:t>  </a:t>
            </a:r>
            <a:r>
              <a:rPr lang="en-US" altLang="zh-CN" sz="1800" kern="0" dirty="0">
                <a:ea typeface="Arial Unicode MS" panose="020B0604020202020204" pitchFamily="34" charset="-122"/>
                <a:cs typeface="Arial Unicode MS" panose="020B0604020202020204" pitchFamily="34" charset="-122"/>
              </a:rPr>
              <a:t>Bartlett 1 measurement data; Bartlett 2, simulated by model.	</a:t>
            </a:r>
          </a:p>
        </p:txBody>
      </p:sp>
      <p:pic>
        <p:nvPicPr>
          <p:cNvPr id="8" name="图片 7"/>
          <p:cNvPicPr>
            <a:picLocks noChangeAspect="1"/>
          </p:cNvPicPr>
          <p:nvPr/>
        </p:nvPicPr>
        <p:blipFill>
          <a:blip r:embed="rId3"/>
          <a:stretch>
            <a:fillRect/>
          </a:stretch>
        </p:blipFill>
        <p:spPr>
          <a:xfrm>
            <a:off x="1119510" y="2138039"/>
            <a:ext cx="6306543" cy="2110814"/>
          </a:xfrm>
          <a:prstGeom prst="rect">
            <a:avLst/>
          </a:prstGeom>
        </p:spPr>
      </p:pic>
    </p:spTree>
    <p:extLst>
      <p:ext uri="{BB962C8B-B14F-4D97-AF65-F5344CB8AC3E}">
        <p14:creationId xmlns:p14="http://schemas.microsoft.com/office/powerpoint/2010/main" val="2889357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dirty="0" smtClean="0">
                <a:latin typeface="+mn-lt"/>
              </a:rPr>
              <a:t/>
            </a:r>
            <a:br>
              <a:rPr lang="en-US" altLang="zh-CN" sz="4000" dirty="0" smtClean="0">
                <a:latin typeface="+mn-lt"/>
              </a:rPr>
            </a:br>
            <a:r>
              <a:rPr lang="en-US" altLang="zh-CN" sz="4000" dirty="0">
                <a:latin typeface="+mn-lt"/>
              </a:rPr>
              <a:t>Model robustness on SSP </a:t>
            </a:r>
            <a:r>
              <a:rPr lang="en-US" altLang="zh-CN" sz="4000" dirty="0" smtClean="0">
                <a:latin typeface="+mn-lt"/>
              </a:rPr>
              <a:t>mismatch</a:t>
            </a:r>
            <a:r>
              <a:rPr lang="en-US" altLang="zh-CN" sz="4000" dirty="0">
                <a:latin typeface="+mn-lt"/>
              </a:rPr>
              <a:t/>
            </a:r>
            <a:br>
              <a:rPr lang="en-US" altLang="zh-CN" sz="4000" dirty="0">
                <a:latin typeface="+mn-lt"/>
              </a:rPr>
            </a:br>
            <a:endParaRPr lang="zh-CN" altLang="en-US" sz="4000" dirty="0">
              <a:latin typeface="+mn-lt"/>
            </a:endParaRPr>
          </a:p>
        </p:txBody>
      </p:sp>
      <p:sp>
        <p:nvSpPr>
          <p:cNvPr id="3"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buClr>
                <a:srgbClr val="ACCBF9"/>
              </a:buClr>
              <a:defRPr/>
            </a:pPr>
            <a:r>
              <a:rPr lang="en-US" altLang="zh-CN" sz="2000" dirty="0" smtClean="0"/>
              <a:t>Diﬀerent </a:t>
            </a:r>
            <a:r>
              <a:rPr lang="en-US" altLang="zh-CN" sz="2000" dirty="0"/>
              <a:t>degrees of </a:t>
            </a:r>
            <a:r>
              <a:rPr lang="en-US" altLang="zh-CN" sz="2000" dirty="0" smtClean="0"/>
              <a:t>error in </a:t>
            </a:r>
            <a:r>
              <a:rPr lang="en-US" altLang="zh-CN" sz="2000" dirty="0"/>
              <a:t>the knowledge </a:t>
            </a:r>
            <a:r>
              <a:rPr lang="en-US" altLang="zh-CN" sz="2000" dirty="0" smtClean="0"/>
              <a:t>of SSP</a:t>
            </a:r>
            <a:r>
              <a:rPr lang="en-US" altLang="zh-CN" sz="2000" b="1" dirty="0" smtClean="0">
                <a:solidFill>
                  <a:prstClr val="black"/>
                </a:solidFill>
                <a:cs typeface="Arial Unicode MS" panose="020B0604020202020204" pitchFamily="34" charset="-122"/>
              </a:rPr>
              <a:t> </a:t>
            </a:r>
            <a:r>
              <a:rPr lang="en-US" altLang="zh-CN" sz="1800" kern="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800" kern="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br>
            <a:endParaRPr lang="zh-CN" altLang="en-US" sz="1800" kern="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Clr>
                <a:srgbClr val="ACCBF9"/>
              </a:buClr>
              <a:buFont typeface="Wingdings" panose="05000000000000000000" pitchFamily="2" charset="2"/>
              <a:buNone/>
              <a:defRPr/>
            </a:pPr>
            <a:r>
              <a:rPr lang="en-US" altLang="zh-CN" sz="18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eaLnBrk="1" hangingPunct="1">
              <a:buClr>
                <a:srgbClr val="ACCBF9"/>
              </a:buClr>
              <a:buFont typeface="Wingdings" panose="05000000000000000000" pitchFamily="2" charset="2"/>
              <a:buNone/>
              <a:defRPr/>
            </a:pPr>
            <a:endParaRPr lang="en-US" altLang="zh-CN" sz="18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Clr>
                <a:srgbClr val="ACCBF9"/>
              </a:buClr>
              <a:buFont typeface="Wingdings" panose="05000000000000000000" pitchFamily="2" charset="2"/>
              <a:buNone/>
              <a:defRPr/>
            </a:pPr>
            <a:endParaRPr lang="en-US" altLang="zh-CN" sz="18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Clr>
                <a:srgbClr val="ACCBF9"/>
              </a:buClr>
              <a:buFont typeface="Wingdings" panose="05000000000000000000" pitchFamily="2" charset="2"/>
              <a:buNone/>
              <a:defRPr/>
            </a:pPr>
            <a:endParaRPr lang="en-US" altLang="zh-CN" sz="18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Clr>
                <a:srgbClr val="ACCBF9"/>
              </a:buClr>
              <a:buFont typeface="Wingdings" panose="05000000000000000000" pitchFamily="2" charset="2"/>
              <a:buNone/>
              <a:defRPr/>
            </a:pPr>
            <a:endParaRPr lang="en-US" altLang="zh-CN" sz="1400" b="1" kern="0" dirty="0" smtClean="0">
              <a:solidFill>
                <a:prstClr val="black"/>
              </a:solidFill>
              <a:latin typeface="华文仿宋" panose="02010600040101010101" pitchFamily="2" charset="-122"/>
              <a:ea typeface="华文仿宋" panose="02010600040101010101" pitchFamily="2" charset="-122"/>
            </a:endParaRPr>
          </a:p>
          <a:p>
            <a:pPr marL="0" indent="0" eaLnBrk="1" hangingPunct="1">
              <a:buClr>
                <a:srgbClr val="ACCBF9"/>
              </a:buClr>
              <a:buFont typeface="Wingdings" panose="05000000000000000000" pitchFamily="2" charset="2"/>
              <a:buNone/>
              <a:defRPr/>
            </a:pPr>
            <a:endParaRPr lang="en-US" altLang="zh-CN" sz="1400" b="1" kern="0" dirty="0">
              <a:solidFill>
                <a:prstClr val="black"/>
              </a:solidFill>
              <a:latin typeface="华文仿宋" panose="02010600040101010101" pitchFamily="2" charset="-122"/>
              <a:ea typeface="华文仿宋" panose="02010600040101010101" pitchFamily="2" charset="-122"/>
            </a:endParaRPr>
          </a:p>
          <a:p>
            <a:pPr marL="0" indent="0" eaLnBrk="1" hangingPunct="1">
              <a:buClr>
                <a:srgbClr val="ACCBF9"/>
              </a:buClr>
              <a:buFont typeface="Wingdings" panose="05000000000000000000" pitchFamily="2" charset="2"/>
              <a:buNone/>
              <a:defRPr/>
            </a:pPr>
            <a:endParaRPr lang="en-US" altLang="zh-CN" sz="1400" b="1" kern="0" dirty="0" smtClean="0">
              <a:solidFill>
                <a:prstClr val="black"/>
              </a:solidFill>
              <a:latin typeface="华文仿宋" panose="02010600040101010101" pitchFamily="2" charset="-122"/>
              <a:ea typeface="华文仿宋" panose="02010600040101010101" pitchFamily="2" charset="-122"/>
            </a:endParaRPr>
          </a:p>
          <a:p>
            <a:pPr marL="0" indent="0" eaLnBrk="1" hangingPunct="1">
              <a:buClr>
                <a:srgbClr val="ACCBF9"/>
              </a:buClr>
              <a:buFont typeface="Wingdings" panose="05000000000000000000" pitchFamily="2" charset="2"/>
              <a:buNone/>
              <a:defRPr/>
            </a:pPr>
            <a:r>
              <a:rPr lang="en-US" altLang="zh-CN" sz="18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179" y="2010033"/>
            <a:ext cx="4013821" cy="3253078"/>
          </a:xfrm>
          <a:prstGeom prst="rect">
            <a:avLst/>
          </a:prstGeom>
        </p:spPr>
      </p:pic>
      <p:sp>
        <p:nvSpPr>
          <p:cNvPr id="9" name="文本框 8"/>
          <p:cNvSpPr txBox="1"/>
          <p:nvPr/>
        </p:nvSpPr>
        <p:spPr>
          <a:xfrm>
            <a:off x="4390253" y="1816009"/>
            <a:ext cx="4506097" cy="3083921"/>
          </a:xfrm>
          <a:prstGeom prst="rect">
            <a:avLst/>
          </a:prstGeom>
          <a:noFill/>
        </p:spPr>
        <p:txBody>
          <a:bodyPr wrap="square" rtlCol="0">
            <a:spAutoFit/>
          </a:bodyPr>
          <a:lstStyle/>
          <a:p>
            <a:endParaRPr lang="en-US" altLang="zh-CN" kern="0" dirty="0" smtClean="0">
              <a:ea typeface="Arial Unicode MS" panose="020B0604020202020204" pitchFamily="34" charset="-122"/>
              <a:cs typeface="Arial Unicode MS" panose="020B0604020202020204" pitchFamily="34" charset="-122"/>
            </a:endParaRPr>
          </a:p>
          <a:p>
            <a:pPr lvl="1" fontAlgn="base">
              <a:lnSpc>
                <a:spcPct val="150000"/>
              </a:lnSpc>
              <a:spcBef>
                <a:spcPct val="20000"/>
              </a:spcBef>
              <a:spcAft>
                <a:spcPct val="0"/>
              </a:spcAft>
              <a:buClr>
                <a:schemeClr val="accent2"/>
              </a:buClr>
              <a:buSzPct val="80000"/>
              <a:defRPr/>
            </a:pPr>
            <a:r>
              <a:rPr lang="en-US" altLang="zh-CN" kern="0" dirty="0" smtClean="0">
                <a:ea typeface="Arial Unicode MS" panose="020B0604020202020204" pitchFamily="34" charset="-122"/>
                <a:cs typeface="Arial Unicode MS" panose="020B0604020202020204" pitchFamily="34" charset="-122"/>
              </a:rPr>
              <a:t>Compared to the optimized,</a:t>
            </a:r>
          </a:p>
          <a:p>
            <a:pPr marL="800100" lvl="1" indent="-342900" fontAlgn="base">
              <a:lnSpc>
                <a:spcPct val="150000"/>
              </a:lnSpc>
              <a:spcBef>
                <a:spcPct val="20000"/>
              </a:spcBef>
              <a:spcAft>
                <a:spcPct val="0"/>
              </a:spcAft>
              <a:buClr>
                <a:schemeClr val="accent2"/>
              </a:buClr>
              <a:buSzPct val="80000"/>
              <a:buFont typeface="+mj-lt"/>
              <a:buAutoNum type="alphaLcParenR"/>
              <a:defRPr/>
            </a:pPr>
            <a:r>
              <a:rPr lang="en-US" altLang="zh-CN" kern="0" dirty="0">
                <a:ea typeface="Arial Unicode MS" panose="020B0604020202020204" pitchFamily="34" charset="-122"/>
                <a:cs typeface="Arial Unicode MS" panose="020B0604020202020204" pitchFamily="34" charset="-122"/>
              </a:rPr>
              <a:t>i</a:t>
            </a:r>
            <a:r>
              <a:rPr lang="en-US" altLang="zh-CN" kern="0" dirty="0" smtClean="0">
                <a:ea typeface="Arial Unicode MS" panose="020B0604020202020204" pitchFamily="34" charset="-122"/>
                <a:cs typeface="Arial Unicode MS" panose="020B0604020202020204" pitchFamily="34" charset="-122"/>
              </a:rPr>
              <a:t>906, significant </a:t>
            </a:r>
            <a:r>
              <a:rPr lang="en-US" altLang="zh-CN" kern="0" dirty="0">
                <a:ea typeface="Arial Unicode MS" panose="020B0604020202020204" pitchFamily="34" charset="-122"/>
                <a:cs typeface="Arial Unicode MS" panose="020B0604020202020204" pitchFamily="34" charset="-122"/>
              </a:rPr>
              <a:t>change in </a:t>
            </a:r>
            <a:r>
              <a:rPr lang="en-US" altLang="zh-CN" kern="0" dirty="0" smtClean="0">
                <a:ea typeface="Arial Unicode MS" panose="020B0604020202020204" pitchFamily="34" charset="-122"/>
                <a:cs typeface="Arial Unicode MS" panose="020B0604020202020204" pitchFamily="34" charset="-122"/>
              </a:rPr>
              <a:t>shape</a:t>
            </a:r>
            <a:r>
              <a:rPr lang="en-US" altLang="zh-CN" kern="0" dirty="0">
                <a:ea typeface="Arial Unicode MS" panose="020B0604020202020204" pitchFamily="34" charset="-122"/>
                <a:cs typeface="Arial Unicode MS" panose="020B0604020202020204" pitchFamily="34" charset="-122"/>
              </a:rPr>
              <a:t> </a:t>
            </a:r>
            <a:r>
              <a:rPr lang="en-US" altLang="zh-CN" kern="0" dirty="0" smtClean="0">
                <a:ea typeface="Arial Unicode MS" panose="020B0604020202020204" pitchFamily="34" charset="-122"/>
                <a:cs typeface="Arial Unicode MS" panose="020B0604020202020204" pitchFamily="34" charset="-122"/>
              </a:rPr>
              <a:t>;</a:t>
            </a:r>
          </a:p>
          <a:p>
            <a:pPr marL="800100" lvl="1" indent="-342900" fontAlgn="base">
              <a:lnSpc>
                <a:spcPct val="150000"/>
              </a:lnSpc>
              <a:spcBef>
                <a:spcPct val="20000"/>
              </a:spcBef>
              <a:spcAft>
                <a:spcPct val="0"/>
              </a:spcAft>
              <a:buClr>
                <a:schemeClr val="accent2"/>
              </a:buClr>
              <a:buSzPct val="80000"/>
              <a:buFont typeface="+mj-lt"/>
              <a:buAutoNum type="alphaLcParenR"/>
              <a:defRPr/>
            </a:pPr>
            <a:r>
              <a:rPr lang="en-US" altLang="zh-CN" kern="0" dirty="0">
                <a:ea typeface="Arial Unicode MS" panose="020B0604020202020204" pitchFamily="34" charset="-122"/>
                <a:cs typeface="Arial Unicode MS" panose="020B0604020202020204" pitchFamily="34" charset="-122"/>
              </a:rPr>
              <a:t>i</a:t>
            </a:r>
            <a:r>
              <a:rPr lang="en-US" altLang="zh-CN" kern="0" dirty="0" smtClean="0">
                <a:ea typeface="Arial Unicode MS" panose="020B0604020202020204" pitchFamily="34" charset="-122"/>
                <a:cs typeface="Arial Unicode MS" panose="020B0604020202020204" pitchFamily="34" charset="-122"/>
              </a:rPr>
              <a:t>905, </a:t>
            </a:r>
            <a:r>
              <a:rPr lang="en-US" altLang="zh-CN" kern="0" dirty="0">
                <a:ea typeface="Arial Unicode MS" panose="020B0604020202020204" pitchFamily="34" charset="-122"/>
                <a:cs typeface="Arial Unicode MS" panose="020B0604020202020204" pitchFamily="34" charset="-122"/>
              </a:rPr>
              <a:t>change </a:t>
            </a:r>
            <a:r>
              <a:rPr lang="en-US" altLang="zh-CN" kern="0" dirty="0" smtClean="0">
                <a:ea typeface="Arial Unicode MS" panose="020B0604020202020204" pitchFamily="34" charset="-122"/>
                <a:cs typeface="Arial Unicode MS" panose="020B0604020202020204" pitchFamily="34" charset="-122"/>
              </a:rPr>
              <a:t>is slight;</a:t>
            </a:r>
          </a:p>
          <a:p>
            <a:pPr marL="800100" lvl="1" indent="-342900" fontAlgn="base">
              <a:lnSpc>
                <a:spcPct val="150000"/>
              </a:lnSpc>
              <a:spcBef>
                <a:spcPct val="20000"/>
              </a:spcBef>
              <a:spcAft>
                <a:spcPct val="0"/>
              </a:spcAft>
              <a:buClr>
                <a:schemeClr val="accent2"/>
              </a:buClr>
              <a:buSzPct val="80000"/>
              <a:buFont typeface="+mj-lt"/>
              <a:buAutoNum type="alphaLcParenR"/>
              <a:defRPr/>
            </a:pPr>
            <a:r>
              <a:rPr lang="en-US" altLang="zh-CN" kern="0" dirty="0" smtClean="0">
                <a:ea typeface="Arial Unicode MS" panose="020B0604020202020204" pitchFamily="34" charset="-122"/>
                <a:cs typeface="Arial Unicode MS" panose="020B0604020202020204" pitchFamily="34" charset="-122"/>
              </a:rPr>
              <a:t>i906*, changed </a:t>
            </a:r>
            <a:r>
              <a:rPr lang="en-US" altLang="zh-CN" kern="0" dirty="0">
                <a:ea typeface="Arial Unicode MS" panose="020B0604020202020204" pitchFamily="34" charset="-122"/>
                <a:cs typeface="Arial Unicode MS" panose="020B0604020202020204" pitchFamily="34" charset="-122"/>
              </a:rPr>
              <a:t>from i906, </a:t>
            </a:r>
            <a:r>
              <a:rPr lang="en-US" altLang="zh-CN" kern="0" dirty="0" smtClean="0">
                <a:ea typeface="Arial Unicode MS" panose="020B0604020202020204" pitchFamily="34" charset="-122"/>
                <a:cs typeface="Arial Unicode MS" panose="020B0604020202020204" pitchFamily="34" charset="-122"/>
              </a:rPr>
              <a:t>for </a:t>
            </a:r>
            <a:r>
              <a:rPr lang="en-US" altLang="zh-CN" kern="0" dirty="0">
                <a:ea typeface="Arial Unicode MS" panose="020B0604020202020204" pitchFamily="34" charset="-122"/>
                <a:cs typeface="Arial Unicode MS" panose="020B0604020202020204" pitchFamily="34" charset="-122"/>
              </a:rPr>
              <a:t>the sake of testing. </a:t>
            </a:r>
            <a:br>
              <a:rPr lang="en-US" altLang="zh-CN" kern="0" dirty="0">
                <a:ea typeface="Arial Unicode MS" panose="020B0604020202020204" pitchFamily="34" charset="-122"/>
                <a:cs typeface="Arial Unicode MS" panose="020B0604020202020204" pitchFamily="34" charset="-122"/>
              </a:rPr>
            </a:br>
            <a:endParaRPr lang="zh-CN" altLang="en-US" kern="0" dirty="0">
              <a:ea typeface="Arial Unicode MS" panose="020B0604020202020204" pitchFamily="34" charset="-122"/>
              <a:cs typeface="Arial Unicode MS" panose="020B0604020202020204" pitchFamily="34" charset="-122"/>
            </a:endParaRPr>
          </a:p>
        </p:txBody>
      </p:sp>
      <p:sp>
        <p:nvSpPr>
          <p:cNvPr id="10" name="文本框 9"/>
          <p:cNvSpPr txBox="1"/>
          <p:nvPr/>
        </p:nvSpPr>
        <p:spPr>
          <a:xfrm>
            <a:off x="440210" y="5404566"/>
            <a:ext cx="8366039"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kern="0" dirty="0">
                <a:ea typeface="Arial Unicode MS" panose="020B0604020202020204" pitchFamily="34" charset="-122"/>
                <a:cs typeface="Arial Unicode MS" panose="020B0604020202020204" pitchFamily="34" charset="-122"/>
              </a:rPr>
              <a:t>optimized one is the best SSP model for real environment of SWellEx-96 </a:t>
            </a:r>
            <a:r>
              <a:rPr lang="en-US" altLang="zh-CN" kern="0" dirty="0" smtClean="0">
                <a:ea typeface="Arial Unicode MS" panose="020B0604020202020204" pitchFamily="34" charset="-122"/>
                <a:cs typeface="Arial Unicode MS" panose="020B0604020202020204" pitchFamily="34" charset="-122"/>
              </a:rPr>
              <a:t>experiment,</a:t>
            </a:r>
            <a:endParaRPr lang="en-US" altLang="zh-CN" kern="0" dirty="0">
              <a:ea typeface="Arial Unicode MS" panose="020B0604020202020204" pitchFamily="34" charset="-122"/>
              <a:cs typeface="Arial Unicode MS" panose="020B0604020202020204" pitchFamily="34" charset="-122"/>
            </a:endParaRPr>
          </a:p>
          <a:p>
            <a:pPr>
              <a:lnSpc>
                <a:spcPct val="150000"/>
              </a:lnSpc>
            </a:pPr>
            <a:r>
              <a:rPr lang="en-US" altLang="zh-CN" kern="0" dirty="0" smtClean="0">
                <a:ea typeface="Arial Unicode MS" panose="020B0604020202020204" pitchFamily="34" charset="-122"/>
                <a:cs typeface="Arial Unicode MS" panose="020B0604020202020204" pitchFamily="34" charset="-122"/>
              </a:rPr>
              <a:t>      while,i906</a:t>
            </a:r>
            <a:r>
              <a:rPr lang="en-US" altLang="zh-CN" kern="0" dirty="0">
                <a:ea typeface="Arial Unicode MS" panose="020B0604020202020204" pitchFamily="34" charset="-122"/>
                <a:cs typeface="Arial Unicode MS" panose="020B0604020202020204" pitchFamily="34" charset="-122"/>
              </a:rPr>
              <a:t>, i905 are the measured SSPs from diﬀerent </a:t>
            </a:r>
            <a:r>
              <a:rPr lang="en-US" altLang="zh-CN" kern="0" dirty="0" smtClean="0">
                <a:ea typeface="Arial Unicode MS" panose="020B0604020202020204" pitchFamily="34" charset="-122"/>
                <a:cs typeface="Arial Unicode MS" panose="020B0604020202020204" pitchFamily="34" charset="-122"/>
              </a:rPr>
              <a:t>stations.</a:t>
            </a:r>
            <a:r>
              <a:rPr lang="en-US" altLang="zh-CN" kern="0" dirty="0">
                <a:ea typeface="Arial Unicode MS" panose="020B0604020202020204" pitchFamily="34" charset="-122"/>
                <a:cs typeface="Arial Unicode MS" panose="020B0604020202020204" pitchFamily="34" charset="-122"/>
              </a:rPr>
              <a:t/>
            </a:r>
            <a:br>
              <a:rPr lang="en-US" altLang="zh-CN" kern="0" dirty="0">
                <a:ea typeface="Arial Unicode MS" panose="020B0604020202020204" pitchFamily="34" charset="-122"/>
                <a:cs typeface="Arial Unicode MS" panose="020B0604020202020204" pitchFamily="34" charset="-122"/>
              </a:rPr>
            </a:br>
            <a:endParaRPr lang="zh-CN" altLang="en-US" kern="0" dirty="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525781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dirty="0" smtClean="0">
                <a:latin typeface="+mn-lt"/>
              </a:rPr>
              <a:t/>
            </a:r>
            <a:br>
              <a:rPr lang="en-US" altLang="zh-CN" sz="4000" dirty="0" smtClean="0">
                <a:latin typeface="+mn-lt"/>
              </a:rPr>
            </a:br>
            <a:r>
              <a:rPr lang="en-US" altLang="zh-CN" sz="4000" dirty="0">
                <a:latin typeface="+mn-lt"/>
              </a:rPr>
              <a:t>Model robustness on SSP mismatch</a:t>
            </a:r>
            <a:br>
              <a:rPr lang="en-US" altLang="zh-CN" sz="4000" dirty="0">
                <a:latin typeface="+mn-lt"/>
              </a:rPr>
            </a:br>
            <a:endParaRPr lang="zh-CN" altLang="en-US" sz="4000" dirty="0">
              <a:latin typeface="+mn-lt"/>
            </a:endParaRPr>
          </a:p>
        </p:txBody>
      </p:sp>
      <p:sp>
        <p:nvSpPr>
          <p:cNvPr id="3"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smtClean="0"/>
              <a:t>Monte-Carlo </a:t>
            </a:r>
            <a:r>
              <a:rPr lang="en-US" altLang="zh-CN" sz="2000" dirty="0"/>
              <a:t>Simulation (</a:t>
            </a:r>
            <a:r>
              <a:rPr lang="en-US" altLang="zh-CN" sz="2000" dirty="0" smtClean="0"/>
              <a:t>1000 times</a:t>
            </a:r>
            <a:r>
              <a:rPr lang="en-US" altLang="zh-CN" sz="2000" dirty="0"/>
              <a:t>)</a:t>
            </a:r>
          </a:p>
          <a:p>
            <a:pPr lvl="1" eaLnBrk="1" hangingPunct="1">
              <a:defRPr/>
            </a:pPr>
            <a:r>
              <a:rPr lang="en-US" altLang="zh-CN" sz="1800" kern="0" dirty="0">
                <a:ea typeface="Arial Unicode MS" panose="020B0604020202020204" pitchFamily="34" charset="-122"/>
                <a:cs typeface="Arial Unicode MS" panose="020B0604020202020204" pitchFamily="34" charset="-122"/>
              </a:rPr>
              <a:t>Case 1: light change in SSP</a:t>
            </a: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br>
            <a:endParaRPr lang="zh-CN" altLang="en-US"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862" y="2204243"/>
            <a:ext cx="4535488" cy="340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10063" y="2202655"/>
            <a:ext cx="4518025"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46155" y="5852820"/>
            <a:ext cx="6042969" cy="369332"/>
          </a:xfrm>
          <a:prstGeom prst="rect">
            <a:avLst/>
          </a:prstGeom>
        </p:spPr>
        <p:txBody>
          <a:bodyPr wrap="square">
            <a:spAutoFit/>
          </a:bodyPr>
          <a:lstStyle/>
          <a:p>
            <a:r>
              <a:rPr lang="en-US" altLang="zh-CN" kern="0" dirty="0">
                <a:ea typeface="Arial Unicode MS" panose="020B0604020202020204" pitchFamily="34" charset="-122"/>
                <a:cs typeface="Arial Unicode MS" panose="020B0604020202020204" pitchFamily="34" charset="-122"/>
              </a:rPr>
              <a:t>SCFNN positions best, followed by MCE and Bartlett worst; </a:t>
            </a:r>
            <a:endParaRPr lang="zh-CN" altLang="en-US" kern="0" dirty="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512602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27432"/>
            <a:ext cx="8639175" cy="1266825"/>
          </a:xfrm>
        </p:spPr>
        <p:txBody>
          <a:bodyPr>
            <a:normAutofit fontScale="90000"/>
          </a:bodyPr>
          <a:lstStyle/>
          <a:p>
            <a:r>
              <a:rPr lang="en-US" altLang="zh-CN" sz="4000" dirty="0" smtClean="0">
                <a:latin typeface="+mn-lt"/>
              </a:rPr>
              <a:t/>
            </a:r>
            <a:br>
              <a:rPr lang="en-US" altLang="zh-CN" sz="4000" dirty="0" smtClean="0">
                <a:latin typeface="+mn-lt"/>
              </a:rPr>
            </a:br>
            <a:r>
              <a:rPr lang="en-US" altLang="zh-CN" sz="4000" dirty="0">
                <a:latin typeface="+mn-lt"/>
              </a:rPr>
              <a:t>Model robustness on SSP mismatch</a:t>
            </a:r>
            <a:br>
              <a:rPr lang="en-US" altLang="zh-CN" sz="4000" dirty="0">
                <a:latin typeface="+mn-lt"/>
              </a:rPr>
            </a:br>
            <a:endParaRPr lang="zh-CN" altLang="en-US" sz="4000" dirty="0">
              <a:latin typeface="+mn-lt"/>
            </a:endParaRPr>
          </a:p>
        </p:txBody>
      </p:sp>
      <p:sp>
        <p:nvSpPr>
          <p:cNvPr id="3"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smtClean="0"/>
              <a:t>Monte-Carlo </a:t>
            </a:r>
            <a:r>
              <a:rPr lang="en-US" altLang="zh-CN" sz="2000" dirty="0"/>
              <a:t>Simulation (</a:t>
            </a:r>
            <a:r>
              <a:rPr lang="en-US" altLang="zh-CN" sz="2000" dirty="0" smtClean="0"/>
              <a:t>1000 times</a:t>
            </a:r>
            <a:r>
              <a:rPr lang="en-US" altLang="zh-CN" sz="2000" dirty="0"/>
              <a:t>)</a:t>
            </a:r>
          </a:p>
          <a:p>
            <a:pPr lvl="1" eaLnBrk="1" hangingPunct="1">
              <a:defRPr/>
            </a:pPr>
            <a:r>
              <a:rPr lang="en-US" altLang="zh-CN" sz="1800" kern="0" dirty="0">
                <a:ea typeface="Arial Unicode MS" panose="020B0604020202020204" pitchFamily="34" charset="-122"/>
                <a:cs typeface="Arial Unicode MS" panose="020B0604020202020204" pitchFamily="34" charset="-122"/>
              </a:rPr>
              <a:t>Case 2: large change in SSP</a:t>
            </a: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br>
            <a:endParaRPr lang="zh-CN" altLang="en-US"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2278063"/>
            <a:ext cx="466090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67213" y="2219325"/>
            <a:ext cx="4681537"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93125" y="5707603"/>
            <a:ext cx="7702379" cy="923330"/>
          </a:xfrm>
          <a:prstGeom prst="rect">
            <a:avLst/>
          </a:prstGeom>
          <a:noFill/>
        </p:spPr>
        <p:txBody>
          <a:bodyPr wrap="square" rtlCol="0">
            <a:spAutoFit/>
          </a:bodyPr>
          <a:lstStyle/>
          <a:p>
            <a:pPr>
              <a:lnSpc>
                <a:spcPct val="150000"/>
              </a:lnSpc>
            </a:pPr>
            <a:r>
              <a:rPr lang="en-US" altLang="zh-CN" kern="0" dirty="0">
                <a:ea typeface="Arial Unicode MS" panose="020B0604020202020204" pitchFamily="34" charset="-122"/>
                <a:cs typeface="Arial Unicode MS" panose="020B0604020202020204" pitchFamily="34" charset="-122"/>
              </a:rPr>
              <a:t>accuracy order </a:t>
            </a:r>
            <a:r>
              <a:rPr lang="en-US" altLang="zh-CN" kern="0" dirty="0" smtClean="0">
                <a:ea typeface="Arial Unicode MS" panose="020B0604020202020204" pitchFamily="34" charset="-122"/>
                <a:cs typeface="Arial Unicode MS" panose="020B0604020202020204" pitchFamily="34" charset="-122"/>
              </a:rPr>
              <a:t>unchanged;</a:t>
            </a:r>
            <a:endParaRPr lang="en-US" altLang="zh-CN" kern="0" dirty="0">
              <a:ea typeface="Arial Unicode MS" panose="020B0604020202020204" pitchFamily="34" charset="-122"/>
              <a:cs typeface="Arial Unicode MS" panose="020B0604020202020204" pitchFamily="34" charset="-122"/>
            </a:endParaRPr>
          </a:p>
          <a:p>
            <a:pPr>
              <a:lnSpc>
                <a:spcPct val="150000"/>
              </a:lnSpc>
            </a:pPr>
            <a:r>
              <a:rPr lang="en-US" altLang="zh-CN" kern="0" dirty="0">
                <a:ea typeface="Arial Unicode MS" panose="020B0604020202020204" pitchFamily="34" charset="-122"/>
                <a:cs typeface="Arial Unicode MS" panose="020B0604020202020204" pitchFamily="34" charset="-122"/>
              </a:rPr>
              <a:t>absolute mean </a:t>
            </a:r>
            <a:r>
              <a:rPr lang="en-US" altLang="zh-CN" kern="0" dirty="0" smtClean="0">
                <a:ea typeface="Arial Unicode MS" panose="020B0604020202020204" pitchFamily="34" charset="-122"/>
                <a:cs typeface="Arial Unicode MS" panose="020B0604020202020204" pitchFamily="34" charset="-122"/>
              </a:rPr>
              <a:t>error, SCFNN larger </a:t>
            </a:r>
            <a:r>
              <a:rPr lang="en-US" altLang="zh-CN" kern="0" dirty="0">
                <a:ea typeface="Arial Unicode MS" panose="020B0604020202020204" pitchFamily="34" charset="-122"/>
                <a:cs typeface="Arial Unicode MS" panose="020B0604020202020204" pitchFamily="34" charset="-122"/>
              </a:rPr>
              <a:t>than MCE. </a:t>
            </a:r>
            <a:endParaRPr lang="zh-CN" altLang="en-US" kern="0" dirty="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746862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a:latin typeface="+mn-lt"/>
              </a:rPr>
              <a:t/>
            </a:r>
            <a:br>
              <a:rPr lang="en-US" altLang="zh-CN" sz="4400" dirty="0">
                <a:latin typeface="+mn-lt"/>
              </a:rPr>
            </a:br>
            <a:r>
              <a:rPr lang="en-US" altLang="zh-CN" sz="4000" dirty="0">
                <a:latin typeface="+mn-lt"/>
              </a:rPr>
              <a:t>Data-model mixed training</a:t>
            </a:r>
            <a:r>
              <a:rPr lang="en-US" altLang="zh-CN" sz="4400" dirty="0">
                <a:latin typeface="+mn-lt"/>
              </a:rPr>
              <a:t> </a:t>
            </a:r>
            <a:r>
              <a:rPr lang="en-US" altLang="zh-CN" sz="4400" dirty="0"/>
              <a:t/>
            </a:r>
            <a:br>
              <a:rPr lang="en-US" altLang="zh-CN" sz="4400" dirty="0"/>
            </a:br>
            <a:endParaRPr lang="zh-CN" altLang="en-US" sz="4400" dirty="0">
              <a:latin typeface="+mn-lt"/>
            </a:endParaRPr>
          </a:p>
        </p:txBody>
      </p:sp>
      <p:sp>
        <p:nvSpPr>
          <p:cNvPr id="3"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smtClean="0"/>
              <a:t>Monte-Carlo </a:t>
            </a:r>
            <a:r>
              <a:rPr lang="en-US" altLang="zh-CN" sz="2000" dirty="0"/>
              <a:t>Simulation (</a:t>
            </a:r>
            <a:r>
              <a:rPr lang="en-US" altLang="zh-CN" sz="2000" dirty="0" smtClean="0"/>
              <a:t>1000 times)</a:t>
            </a:r>
          </a:p>
          <a:p>
            <a:pPr lvl="1" eaLnBrk="1" hangingPunct="1">
              <a:defRPr/>
            </a:pPr>
            <a:r>
              <a:rPr lang="en-US" altLang="zh-CN" sz="1800" kern="0" dirty="0">
                <a:ea typeface="Arial Unicode MS" panose="020B0604020202020204" pitchFamily="34" charset="-122"/>
                <a:cs typeface="Arial Unicode MS" panose="020B0604020202020204" pitchFamily="34" charset="-122"/>
              </a:rPr>
              <a:t>Model robustness is significantly improved </a:t>
            </a:r>
            <a:r>
              <a:rPr lang="en-US" altLang="zh-CN" sz="1000" kern="0" dirty="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000" kern="0" dirty="0">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1000" kern="0" dirty="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000" kern="0" dirty="0">
                <a:latin typeface="Arial Unicode MS" panose="020B0604020202020204" pitchFamily="34" charset="-122"/>
                <a:ea typeface="Arial Unicode MS" panose="020B0604020202020204" pitchFamily="34" charset="-122"/>
                <a:cs typeface="Arial Unicode MS" panose="020B0604020202020204" pitchFamily="34" charset="-122"/>
              </a:rPr>
            </a:br>
            <a:endParaRPr lang="zh-CN" altLang="en-US" sz="10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88" y="2276990"/>
            <a:ext cx="4678362"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60875" y="2276990"/>
            <a:ext cx="4683125"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533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a:latin typeface="+mn-lt"/>
              </a:rPr>
              <a:t/>
            </a:r>
            <a:br>
              <a:rPr lang="en-US" altLang="zh-CN" sz="4400" dirty="0">
                <a:latin typeface="+mn-lt"/>
              </a:rPr>
            </a:br>
            <a:r>
              <a:rPr lang="en-US" altLang="zh-CN" sz="4000" dirty="0" smtClean="0">
                <a:latin typeface="+mn-lt"/>
              </a:rPr>
              <a:t>Summary</a:t>
            </a:r>
            <a:r>
              <a:rPr lang="en-US" altLang="zh-CN" sz="4400" dirty="0"/>
              <a:t/>
            </a:r>
            <a:br>
              <a:rPr lang="en-US" altLang="zh-CN" sz="4400" dirty="0"/>
            </a:br>
            <a:endParaRPr lang="zh-CN" altLang="en-US" sz="4400" dirty="0">
              <a:latin typeface="+mn-lt"/>
            </a:endParaRPr>
          </a:p>
        </p:txBody>
      </p:sp>
      <p:sp>
        <p:nvSpPr>
          <p:cNvPr id="3"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lnSpc>
                <a:spcPct val="150000"/>
              </a:lnSpc>
              <a:defRPr/>
            </a:pPr>
            <a:r>
              <a:rPr lang="en-US" altLang="zh-CN" sz="2000" dirty="0"/>
              <a:t>SCFNN works </a:t>
            </a:r>
            <a:r>
              <a:rPr lang="en-US" altLang="zh-CN" sz="2000" dirty="0" smtClean="0"/>
              <a:t>well in </a:t>
            </a:r>
            <a:r>
              <a:rPr lang="en-US" altLang="zh-CN" sz="2000" dirty="0"/>
              <a:t>localization </a:t>
            </a:r>
            <a:r>
              <a:rPr lang="en-US" altLang="zh-CN" sz="2000" dirty="0" smtClean="0"/>
              <a:t>problem</a:t>
            </a:r>
          </a:p>
          <a:p>
            <a:pPr lvl="1" eaLnBrk="1" hangingPunct="1">
              <a:lnSpc>
                <a:spcPct val="150000"/>
              </a:lnSpc>
              <a:defRPr/>
            </a:pPr>
            <a:r>
              <a:rPr lang="en-US" altLang="zh-CN" sz="1600" dirty="0"/>
              <a:t>p</a:t>
            </a:r>
            <a:r>
              <a:rPr lang="en-US" altLang="zh-CN" sz="1600" dirty="0" smtClean="0"/>
              <a:t>erform better than Bartlett, MCE methods;</a:t>
            </a:r>
            <a:endParaRPr lang="en-US" altLang="zh-CN" sz="1600" dirty="0"/>
          </a:p>
          <a:p>
            <a:pPr eaLnBrk="1" hangingPunct="1">
              <a:lnSpc>
                <a:spcPct val="150000"/>
              </a:lnSpc>
              <a:defRPr/>
            </a:pPr>
            <a:r>
              <a:rPr lang="en-US" altLang="zh-CN" sz="2000" dirty="0"/>
              <a:t>a</a:t>
            </a:r>
            <a:r>
              <a:rPr lang="en-US" altLang="zh-CN" sz="2000" dirty="0" smtClean="0"/>
              <a:t>nd is </a:t>
            </a:r>
            <a:r>
              <a:rPr lang="en-US" altLang="zh-CN" sz="2000" dirty="0"/>
              <a:t>also sensitive to SSP mismatch </a:t>
            </a:r>
            <a:endParaRPr lang="en-US" altLang="zh-CN" sz="2000" dirty="0" smtClean="0"/>
          </a:p>
          <a:p>
            <a:pPr lvl="1" eaLnBrk="1" hangingPunct="1">
              <a:lnSpc>
                <a:spcPct val="150000"/>
              </a:lnSpc>
              <a:defRPr/>
            </a:pPr>
            <a:r>
              <a:rPr lang="en-US" altLang="zh-CN" sz="1600" dirty="0" smtClean="0"/>
              <a:t>varying on diﬀerent </a:t>
            </a:r>
            <a:r>
              <a:rPr lang="en-US" altLang="zh-CN" sz="1600" dirty="0"/>
              <a:t>degrees of error in the knowledge of </a:t>
            </a:r>
            <a:r>
              <a:rPr lang="en-US" altLang="zh-CN" sz="1600" dirty="0" smtClean="0"/>
              <a:t>SSP;</a:t>
            </a:r>
            <a:endParaRPr lang="en-US" altLang="zh-CN" sz="1600" dirty="0"/>
          </a:p>
          <a:p>
            <a:pPr lvl="1" eaLnBrk="1" hangingPunct="1">
              <a:lnSpc>
                <a:spcPct val="150000"/>
              </a:lnSpc>
              <a:defRPr/>
            </a:pPr>
            <a:r>
              <a:rPr lang="en-US" altLang="zh-CN" sz="1600" dirty="0" smtClean="0"/>
              <a:t>still </a:t>
            </a:r>
            <a:r>
              <a:rPr lang="en-US" altLang="zh-CN" sz="1600" dirty="0"/>
              <a:t>performs better than Bartlett </a:t>
            </a:r>
            <a:r>
              <a:rPr lang="en-US" altLang="zh-CN" sz="1600" dirty="0" smtClean="0"/>
              <a:t>and close </a:t>
            </a:r>
            <a:r>
              <a:rPr lang="en-US" altLang="zh-CN" sz="1600" dirty="0"/>
              <a:t>to </a:t>
            </a:r>
            <a:r>
              <a:rPr lang="en-US" altLang="zh-CN" sz="1600" dirty="0" smtClean="0"/>
              <a:t>the MCE method;</a:t>
            </a:r>
          </a:p>
          <a:p>
            <a:pPr eaLnBrk="1" hangingPunct="1">
              <a:lnSpc>
                <a:spcPct val="150000"/>
              </a:lnSpc>
              <a:defRPr/>
            </a:pPr>
            <a:r>
              <a:rPr lang="en-US" altLang="zh-CN" sz="2000" dirty="0" smtClean="0"/>
              <a:t>model robustness can be improved by data-model mixed training </a:t>
            </a:r>
          </a:p>
          <a:p>
            <a:pPr lvl="1" eaLnBrk="1" hangingPunct="1">
              <a:lnSpc>
                <a:spcPct val="150000"/>
              </a:lnSpc>
              <a:defRPr/>
            </a:pPr>
            <a:r>
              <a:rPr lang="en-US" altLang="zh-CN" sz="1600" dirty="0" smtClean="0"/>
              <a:t>SCFNN </a:t>
            </a:r>
            <a:r>
              <a:rPr lang="en-US" altLang="zh-CN" sz="1600" dirty="0"/>
              <a:t>classifier </a:t>
            </a:r>
            <a:r>
              <a:rPr lang="en-US" altLang="zh-CN" sz="1600" dirty="0" smtClean="0"/>
              <a:t>can work </a:t>
            </a:r>
            <a:r>
              <a:rPr lang="en-US" altLang="zh-CN" sz="1600" dirty="0"/>
              <a:t>well on two entirely diﬀerent </a:t>
            </a:r>
            <a:r>
              <a:rPr lang="en-US" altLang="zh-CN" sz="1600" dirty="0" smtClean="0"/>
              <a:t>SSPs;</a:t>
            </a:r>
          </a:p>
          <a:p>
            <a:pPr lvl="1" eaLnBrk="1" hangingPunct="1">
              <a:lnSpc>
                <a:spcPct val="150000"/>
              </a:lnSpc>
              <a:defRPr/>
            </a:pPr>
            <a:r>
              <a:rPr lang="en-US" altLang="zh-CN" sz="1600" dirty="0"/>
              <a:t>p</a:t>
            </a:r>
            <a:r>
              <a:rPr lang="en-US" altLang="zh-CN" sz="1600" dirty="0" smtClean="0"/>
              <a:t>erformance may be improved by add some ‘noise’ data;</a:t>
            </a:r>
          </a:p>
          <a:p>
            <a:pPr lvl="1" eaLnBrk="1" hangingPunct="1">
              <a:lnSpc>
                <a:spcPct val="150000"/>
              </a:lnSpc>
              <a:defRPr/>
            </a:pPr>
            <a:r>
              <a:rPr lang="en-US" altLang="zh-CN" sz="1600" dirty="0"/>
              <a:t>a</a:t>
            </a:r>
            <a:r>
              <a:rPr lang="en-US" altLang="zh-CN" sz="1600" dirty="0" smtClean="0"/>
              <a:t>lso, neural network based model behaves poorly in low SNR case.</a:t>
            </a:r>
            <a:r>
              <a:rPr lang="en-US" altLang="zh-CN" sz="1600" dirty="0"/>
              <a:t/>
            </a:r>
            <a:br>
              <a:rPr lang="en-US" altLang="zh-CN" sz="1600" dirty="0"/>
            </a:br>
            <a:r>
              <a:rPr lang="en-US" altLang="zh-CN" sz="1200" dirty="0"/>
              <a:t/>
            </a:r>
            <a:br>
              <a:rPr lang="en-US" altLang="zh-CN" sz="1200" dirty="0"/>
            </a:br>
            <a:r>
              <a:rPr lang="en-US" altLang="zh-CN" sz="1200" dirty="0"/>
              <a:t/>
            </a:r>
            <a:br>
              <a:rPr lang="en-US" altLang="zh-CN" sz="1200" dirty="0"/>
            </a:br>
            <a:r>
              <a:rPr lang="en-US" altLang="zh-CN" sz="1200" dirty="0"/>
              <a:t/>
            </a:r>
            <a:br>
              <a:rPr lang="en-US" altLang="zh-CN" sz="1200" dirty="0"/>
            </a:br>
            <a:r>
              <a:rPr lang="en-US" altLang="zh-CN" sz="1200" dirty="0"/>
              <a:t/>
            </a:r>
            <a:br>
              <a:rPr lang="en-US" altLang="zh-CN" sz="1200" dirty="0"/>
            </a:br>
            <a:r>
              <a:rPr lang="en-US" altLang="zh-CN" sz="1200" dirty="0"/>
              <a:t/>
            </a:r>
            <a:br>
              <a:rPr lang="en-US" altLang="zh-CN" sz="1200" dirty="0"/>
            </a:br>
            <a:endParaRPr lang="en-US" altLang="zh-CN" sz="12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817639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a:latin typeface="+mn-lt"/>
              </a:rPr>
              <a:t/>
            </a:r>
            <a:br>
              <a:rPr lang="en-US" altLang="zh-CN" sz="4400" dirty="0">
                <a:latin typeface="+mn-lt"/>
              </a:rPr>
            </a:br>
            <a:r>
              <a:rPr lang="en-US" altLang="zh-CN" sz="4000" dirty="0">
                <a:latin typeface="+mn-lt"/>
              </a:rPr>
              <a:t>F</a:t>
            </a:r>
            <a:r>
              <a:rPr lang="en-US" altLang="zh-CN" sz="4000" dirty="0" smtClean="0">
                <a:latin typeface="+mn-lt"/>
              </a:rPr>
              <a:t>uture work</a:t>
            </a:r>
            <a:r>
              <a:rPr lang="en-US" altLang="zh-CN" sz="4400" dirty="0"/>
              <a:t/>
            </a:r>
            <a:br>
              <a:rPr lang="en-US" altLang="zh-CN" sz="4400" dirty="0"/>
            </a:br>
            <a:endParaRPr lang="zh-CN" altLang="en-US" sz="4400" dirty="0">
              <a:latin typeface="+mn-lt"/>
            </a:endParaRPr>
          </a:p>
        </p:txBody>
      </p:sp>
      <p:sp>
        <p:nvSpPr>
          <p:cNvPr id="3"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lnSpc>
                <a:spcPct val="150000"/>
              </a:lnSpc>
              <a:defRPr/>
            </a:pPr>
            <a:r>
              <a:rPr lang="en-US" altLang="zh-CN" sz="2000" dirty="0"/>
              <a:t>Feature </a:t>
            </a:r>
            <a:r>
              <a:rPr lang="en-US" altLang="zh-CN" sz="2000" dirty="0" smtClean="0"/>
              <a:t>enhancement &amp; adversarial learning on noise;</a:t>
            </a:r>
          </a:p>
          <a:p>
            <a:pPr eaLnBrk="1" hangingPunct="1">
              <a:lnSpc>
                <a:spcPct val="150000"/>
              </a:lnSpc>
              <a:defRPr/>
            </a:pPr>
            <a:r>
              <a:rPr lang="en-US" altLang="zh-CN" sz="2000" dirty="0"/>
              <a:t>Mathematical analysis </a:t>
            </a:r>
            <a:r>
              <a:rPr lang="en-US" altLang="zh-CN" sz="2000" dirty="0" smtClean="0"/>
              <a:t>&amp; explain robustness on </a:t>
            </a:r>
            <a:r>
              <a:rPr lang="en-US" altLang="zh-CN" sz="2000" smtClean="0"/>
              <a:t>mixed training.</a:t>
            </a:r>
            <a:r>
              <a:rPr lang="en-US" altLang="zh-CN" sz="1600" dirty="0" smtClean="0"/>
              <a:t/>
            </a:r>
            <a:br>
              <a:rPr lang="en-US" altLang="zh-CN" sz="1600" dirty="0" smtClean="0"/>
            </a:br>
            <a:r>
              <a:rPr lang="en-US" altLang="zh-CN" sz="1600" dirty="0" smtClean="0"/>
              <a:t/>
            </a:r>
            <a:br>
              <a:rPr lang="en-US" altLang="zh-CN" sz="1600" dirty="0" smtClean="0"/>
            </a:br>
            <a:r>
              <a:rPr lang="en-US" altLang="zh-CN" sz="800" dirty="0" smtClean="0"/>
              <a:t/>
            </a:r>
            <a:br>
              <a:rPr lang="en-US" altLang="zh-CN" sz="800" dirty="0" smtClean="0"/>
            </a:br>
            <a:r>
              <a:rPr lang="en-US" altLang="zh-CN" sz="800" dirty="0" smtClean="0"/>
              <a:t/>
            </a:r>
            <a:br>
              <a:rPr lang="en-US" altLang="zh-CN" sz="800" dirty="0" smtClean="0"/>
            </a:br>
            <a:r>
              <a:rPr lang="en-US" altLang="zh-CN" sz="800" dirty="0" smtClean="0"/>
              <a:t/>
            </a:r>
            <a:br>
              <a:rPr lang="en-US" altLang="zh-CN" sz="800" dirty="0" smtClean="0"/>
            </a:br>
            <a:r>
              <a:rPr lang="en-US" altLang="zh-CN" sz="800" dirty="0" smtClean="0"/>
              <a:t/>
            </a:r>
            <a:br>
              <a:rPr lang="en-US" altLang="zh-CN" sz="800" dirty="0" smtClean="0"/>
            </a:br>
            <a:endParaRPr lang="en-US" altLang="zh-CN" sz="8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415060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3225" y="2730500"/>
            <a:ext cx="6480175" cy="1266825"/>
          </a:xfrm>
        </p:spPr>
        <p:txBody>
          <a:bodyPr>
            <a:normAutofit fontScale="90000"/>
          </a:bodyPr>
          <a:lstStyle/>
          <a:p>
            <a:r>
              <a:rPr lang="en-US" altLang="zh-CN" sz="4400" dirty="0">
                <a:latin typeface="+mn-lt"/>
              </a:rPr>
              <a:t/>
            </a:r>
            <a:br>
              <a:rPr lang="en-US" altLang="zh-CN" sz="4400" dirty="0">
                <a:latin typeface="+mn-lt"/>
              </a:rPr>
            </a:br>
            <a:r>
              <a:rPr lang="en-US" altLang="zh-CN" sz="4400" dirty="0" smtClean="0">
                <a:latin typeface="+mn-lt"/>
              </a:rPr>
              <a:t>Thank you for listening!</a:t>
            </a:r>
            <a:r>
              <a:rPr lang="en-US" altLang="zh-CN" sz="4400" dirty="0"/>
              <a:t/>
            </a:r>
            <a:br>
              <a:rPr lang="en-US" altLang="zh-CN" sz="4400" dirty="0"/>
            </a:br>
            <a:endParaRPr lang="zh-CN" altLang="en-US" sz="4400" dirty="0">
              <a:latin typeface="+mn-lt"/>
            </a:endParaRPr>
          </a:p>
        </p:txBody>
      </p:sp>
    </p:spTree>
    <p:extLst>
      <p:ext uri="{BB962C8B-B14F-4D97-AF65-F5344CB8AC3E}">
        <p14:creationId xmlns:p14="http://schemas.microsoft.com/office/powerpoint/2010/main" val="3415268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2800" b="1" dirty="0" smtClean="0">
                <a:effectLst>
                  <a:outerShdw blurRad="38100" dist="38100" dir="2700000" algn="tl">
                    <a:srgbClr val="000000">
                      <a:alpha val="43137"/>
                    </a:srgbClr>
                  </a:outerShdw>
                </a:effectLst>
                <a:latin typeface="+mn-lt"/>
              </a:rPr>
              <a:t>Matched-field </a:t>
            </a:r>
            <a:r>
              <a:rPr lang="en-US" altLang="zh-CN" sz="2800" b="1" dirty="0">
                <a:effectLst>
                  <a:outerShdw blurRad="38100" dist="38100" dir="2700000" algn="tl">
                    <a:srgbClr val="000000">
                      <a:alpha val="43137"/>
                    </a:srgbClr>
                  </a:outerShdw>
                </a:effectLst>
                <a:latin typeface="+mn-lt"/>
              </a:rPr>
              <a:t>source localization using sparsely-coded</a:t>
            </a:r>
            <a:br>
              <a:rPr lang="en-US" altLang="zh-CN" sz="2800" b="1" dirty="0">
                <a:effectLst>
                  <a:outerShdw blurRad="38100" dist="38100" dir="2700000" algn="tl">
                    <a:srgbClr val="000000">
                      <a:alpha val="43137"/>
                    </a:srgbClr>
                  </a:outerShdw>
                </a:effectLst>
                <a:latin typeface="+mn-lt"/>
              </a:rPr>
            </a:br>
            <a:r>
              <a:rPr lang="en-US" altLang="zh-CN" sz="2800" b="1" dirty="0">
                <a:effectLst>
                  <a:outerShdw blurRad="38100" dist="38100" dir="2700000" algn="tl">
                    <a:srgbClr val="000000">
                      <a:alpha val="43137"/>
                    </a:srgbClr>
                  </a:outerShdw>
                </a:effectLst>
                <a:latin typeface="+mn-lt"/>
              </a:rPr>
              <a:t>neural network and data-model mixed training</a:t>
            </a:r>
            <a:r>
              <a:rPr lang="en-US" altLang="zh-CN" sz="3200" b="1" dirty="0">
                <a:effectLst>
                  <a:outerShdw blurRad="38100" dist="38100" dir="2700000" algn="tl">
                    <a:srgbClr val="000000">
                      <a:alpha val="43137"/>
                    </a:srgbClr>
                  </a:outerShdw>
                </a:effectLst>
                <a:latin typeface="+mn-lt"/>
              </a:rPr>
              <a:t> </a:t>
            </a:r>
            <a:endParaRPr lang="zh-CN" altLang="en-US" sz="3200" b="1" dirty="0">
              <a:effectLst>
                <a:outerShdw blurRad="38100" dist="38100" dir="2700000" algn="tl">
                  <a:srgbClr val="000000">
                    <a:alpha val="43137"/>
                  </a:srgbClr>
                </a:outerShdw>
              </a:effectLst>
              <a:latin typeface="+mn-lt"/>
            </a:endParaRPr>
          </a:p>
        </p:txBody>
      </p:sp>
      <p:sp>
        <p:nvSpPr>
          <p:cNvPr id="3" name="副标题 2"/>
          <p:cNvSpPr>
            <a:spLocks noGrp="1"/>
          </p:cNvSpPr>
          <p:nvPr>
            <p:ph type="subTitle" idx="1"/>
          </p:nvPr>
        </p:nvSpPr>
        <p:spPr>
          <a:xfrm>
            <a:off x="257173" y="3602037"/>
            <a:ext cx="8639175" cy="3024049"/>
          </a:xfrm>
        </p:spPr>
        <p:txBody>
          <a:bodyPr>
            <a:normAutofit/>
          </a:bodyPr>
          <a:lstStyle/>
          <a:p>
            <a:pPr>
              <a:lnSpc>
                <a:spcPts val="2400"/>
              </a:lnSpc>
              <a:spcBef>
                <a:spcPts val="0"/>
              </a:spcBef>
              <a:spcAft>
                <a:spcPts val="0"/>
              </a:spcAft>
            </a:pPr>
            <a:r>
              <a:rPr lang="en-US" altLang="zh-CN" b="1" dirty="0" err="1" smtClean="0">
                <a:solidFill>
                  <a:schemeClr val="accent2"/>
                </a:solidFill>
                <a:latin typeface="+mn-lt"/>
              </a:rPr>
              <a:t>Shougui</a:t>
            </a:r>
            <a:r>
              <a:rPr lang="en-US" altLang="zh-CN" b="1" dirty="0" smtClean="0">
                <a:solidFill>
                  <a:schemeClr val="accent2"/>
                </a:solidFill>
                <a:latin typeface="+mn-lt"/>
              </a:rPr>
              <a:t> </a:t>
            </a:r>
            <a:r>
              <a:rPr lang="en-US" altLang="zh-CN" b="1" dirty="0" err="1" smtClean="0">
                <a:solidFill>
                  <a:schemeClr val="accent2"/>
                </a:solidFill>
                <a:latin typeface="+mn-lt"/>
              </a:rPr>
              <a:t>Cai</a:t>
            </a:r>
            <a:r>
              <a:rPr lang="en-US" altLang="zh-CN" b="1" dirty="0" smtClean="0">
                <a:solidFill>
                  <a:schemeClr val="accent2"/>
                </a:solidFill>
                <a:latin typeface="+mn-lt"/>
              </a:rPr>
              <a:t>, </a:t>
            </a:r>
            <a:r>
              <a:rPr lang="en-US" altLang="zh-CN" b="1" dirty="0">
                <a:solidFill>
                  <a:schemeClr val="accent2"/>
                </a:solidFill>
                <a:latin typeface="+mn-lt"/>
              </a:rPr>
              <a:t>Wen Xu</a:t>
            </a:r>
          </a:p>
          <a:p>
            <a:pPr>
              <a:lnSpc>
                <a:spcPts val="2400"/>
              </a:lnSpc>
              <a:spcBef>
                <a:spcPts val="0"/>
              </a:spcBef>
              <a:spcAft>
                <a:spcPts val="0"/>
              </a:spcAft>
            </a:pPr>
            <a:r>
              <a:rPr lang="en-US" altLang="zh-CN" b="1" dirty="0">
                <a:solidFill>
                  <a:schemeClr val="accent2"/>
                </a:solidFill>
                <a:latin typeface="+mn-lt"/>
              </a:rPr>
              <a:t>College of Information Science &amp; Electronic </a:t>
            </a:r>
            <a:r>
              <a:rPr lang="en-US" altLang="zh-CN" b="1" dirty="0" smtClean="0">
                <a:solidFill>
                  <a:schemeClr val="accent2"/>
                </a:solidFill>
                <a:latin typeface="+mn-lt"/>
              </a:rPr>
              <a:t>Engineering</a:t>
            </a:r>
          </a:p>
          <a:p>
            <a:pPr>
              <a:lnSpc>
                <a:spcPts val="2400"/>
              </a:lnSpc>
              <a:spcBef>
                <a:spcPts val="0"/>
              </a:spcBef>
              <a:spcAft>
                <a:spcPts val="0"/>
              </a:spcAft>
            </a:pPr>
            <a:endParaRPr lang="en-US" altLang="zh-CN" dirty="0" smtClean="0">
              <a:latin typeface="+mn-lt"/>
            </a:endParaRPr>
          </a:p>
          <a:p>
            <a:pPr>
              <a:lnSpc>
                <a:spcPts val="2400"/>
              </a:lnSpc>
              <a:spcBef>
                <a:spcPts val="0"/>
              </a:spcBef>
              <a:spcAft>
                <a:spcPts val="0"/>
              </a:spcAft>
            </a:pPr>
            <a:endParaRPr lang="en-US" altLang="zh-CN" dirty="0">
              <a:latin typeface="+mn-lt"/>
            </a:endParaRPr>
          </a:p>
          <a:p>
            <a:pPr>
              <a:lnSpc>
                <a:spcPts val="2400"/>
              </a:lnSpc>
              <a:spcBef>
                <a:spcPts val="0"/>
              </a:spcBef>
              <a:spcAft>
                <a:spcPts val="0"/>
              </a:spcAft>
            </a:pPr>
            <a:endParaRPr lang="en-US" altLang="zh-CN" dirty="0">
              <a:latin typeface="+mn-lt"/>
            </a:endParaRPr>
          </a:p>
          <a:p>
            <a:pPr>
              <a:lnSpc>
                <a:spcPts val="2400"/>
              </a:lnSpc>
              <a:spcBef>
                <a:spcPts val="0"/>
              </a:spcBef>
              <a:spcAft>
                <a:spcPts val="0"/>
              </a:spcAft>
            </a:pPr>
            <a:r>
              <a:rPr lang="en-US" altLang="zh-CN" b="1" dirty="0" smtClean="0">
                <a:solidFill>
                  <a:schemeClr val="accent2"/>
                </a:solidFill>
                <a:latin typeface="+mn-lt"/>
              </a:rPr>
              <a:t>WUWNet’17</a:t>
            </a:r>
            <a:br>
              <a:rPr lang="en-US" altLang="zh-CN" b="1" dirty="0" smtClean="0">
                <a:solidFill>
                  <a:schemeClr val="accent2"/>
                </a:solidFill>
                <a:latin typeface="+mn-lt"/>
              </a:rPr>
            </a:br>
            <a:r>
              <a:rPr lang="en-US" altLang="zh-CN" b="1" dirty="0">
                <a:solidFill>
                  <a:schemeClr val="accent2"/>
                </a:solidFill>
                <a:latin typeface="+mn-lt"/>
              </a:rPr>
              <a:t>November  8</a:t>
            </a:r>
            <a:r>
              <a:rPr lang="en-US" altLang="zh-CN" b="1" dirty="0" smtClean="0">
                <a:solidFill>
                  <a:schemeClr val="accent2"/>
                </a:solidFill>
                <a:latin typeface="+mn-lt"/>
              </a:rPr>
              <a:t>, 2017, Halifax , Canada</a:t>
            </a:r>
            <a:endParaRPr lang="zh-CN" altLang="en-US" b="1" dirty="0">
              <a:solidFill>
                <a:schemeClr val="accent2"/>
              </a:solidFill>
              <a:latin typeface="+mn-lt"/>
            </a:endParaRPr>
          </a:p>
        </p:txBody>
      </p:sp>
    </p:spTree>
    <p:extLst>
      <p:ext uri="{BB962C8B-B14F-4D97-AF65-F5344CB8AC3E}">
        <p14:creationId xmlns:p14="http://schemas.microsoft.com/office/powerpoint/2010/main" val="3833314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smtClean="0">
                <a:latin typeface="黑体" panose="02010609060101010101" pitchFamily="49" charset="-122"/>
              </a:rPr>
              <a:t/>
            </a:r>
            <a:br>
              <a:rPr lang="en-US" altLang="zh-CN" sz="4400" dirty="0" smtClean="0">
                <a:latin typeface="黑体" panose="02010609060101010101" pitchFamily="49" charset="-122"/>
              </a:rPr>
            </a:br>
            <a:r>
              <a:rPr lang="en-US" altLang="zh-CN" sz="4400" dirty="0">
                <a:latin typeface="黑体" panose="02010609060101010101" pitchFamily="49" charset="-122"/>
              </a:rPr>
              <a:t/>
            </a:r>
            <a:br>
              <a:rPr lang="en-US" altLang="zh-CN" sz="4400" dirty="0">
                <a:latin typeface="黑体" panose="02010609060101010101" pitchFamily="49" charset="-122"/>
              </a:rPr>
            </a:br>
            <a:r>
              <a:rPr lang="en-US" altLang="zh-CN" sz="4400" dirty="0">
                <a:latin typeface="+mn-lt"/>
              </a:rPr>
              <a:t>MFP and SSP mismatch problem </a:t>
            </a:r>
            <a:r>
              <a:rPr lang="en-US" altLang="zh-CN" sz="4400" dirty="0"/>
              <a:t/>
            </a:r>
            <a:br>
              <a:rPr lang="en-US" altLang="zh-CN" sz="4400" dirty="0"/>
            </a:br>
            <a:r>
              <a:rPr lang="en-US" altLang="zh-CN" sz="4400" dirty="0"/>
              <a:t/>
            </a:r>
            <a:br>
              <a:rPr lang="en-US" altLang="zh-CN" sz="4400" dirty="0"/>
            </a:br>
            <a:endParaRPr lang="zh-CN" altLang="en-US" sz="4400" dirty="0">
              <a:latin typeface="+mn-lt"/>
            </a:endParaRPr>
          </a:p>
        </p:txBody>
      </p:sp>
      <p:sp>
        <p:nvSpPr>
          <p:cNvPr id="3"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a:t>Source localization is a basic problem in underwater </a:t>
            </a:r>
            <a:r>
              <a:rPr lang="en-US" altLang="zh-CN" sz="2000" dirty="0" smtClean="0"/>
              <a:t>acoustics</a:t>
            </a:r>
          </a:p>
          <a:p>
            <a:pPr lvl="1" eaLnBrk="1" hangingPunct="1">
              <a:lnSpc>
                <a:spcPct val="150000"/>
              </a:lnSpc>
              <a:defRPr/>
            </a:pPr>
            <a:r>
              <a:rPr lang="en-US" altLang="zh-CN" sz="1600" dirty="0"/>
              <a:t>m</a:t>
            </a:r>
            <a:r>
              <a:rPr lang="en-US" altLang="zh-CN" sz="1600" dirty="0" smtClean="0"/>
              <a:t>atched-field </a:t>
            </a:r>
            <a:r>
              <a:rPr lang="en-US" altLang="zh-CN" sz="1600" dirty="0"/>
              <a:t>processing (MFP) is one of the mostly-studied;	</a:t>
            </a:r>
          </a:p>
          <a:p>
            <a:pPr lvl="1" eaLnBrk="1" hangingPunct="1">
              <a:lnSpc>
                <a:spcPct val="150000"/>
              </a:lnSpc>
              <a:defRPr/>
            </a:pPr>
            <a:r>
              <a:rPr lang="en-US" altLang="zh-CN" sz="1600" dirty="0"/>
              <a:t>sensitive to the mismatch </a:t>
            </a:r>
            <a:r>
              <a:rPr lang="en-US" altLang="zh-CN" sz="1600" dirty="0" smtClean="0"/>
              <a:t>problem;</a:t>
            </a:r>
            <a:endParaRPr lang="en-US" altLang="zh-CN" sz="1600" dirty="0"/>
          </a:p>
          <a:p>
            <a:pPr eaLnBrk="1" hangingPunct="1">
              <a:defRPr/>
            </a:pPr>
            <a:r>
              <a:rPr lang="en-US" altLang="zh-CN" sz="2000" dirty="0" smtClean="0"/>
              <a:t>Machine </a:t>
            </a:r>
            <a:r>
              <a:rPr lang="en-US" altLang="zh-CN" sz="2000" dirty="0"/>
              <a:t>learning </a:t>
            </a:r>
            <a:r>
              <a:rPr lang="en-US" altLang="zh-CN" sz="2000" dirty="0" smtClean="0"/>
              <a:t>methods learn </a:t>
            </a:r>
            <a:r>
              <a:rPr lang="en-US" altLang="zh-CN" sz="2000" dirty="0"/>
              <a:t>directly from the observation </a:t>
            </a:r>
            <a:endParaRPr lang="en-US" altLang="zh-CN" sz="2000" dirty="0" smtClean="0"/>
          </a:p>
          <a:p>
            <a:pPr lvl="1" eaLnBrk="1" hangingPunct="1">
              <a:lnSpc>
                <a:spcPct val="150000"/>
              </a:lnSpc>
              <a:defRPr/>
            </a:pPr>
            <a:r>
              <a:rPr lang="en-US" altLang="zh-CN" sz="1600" dirty="0"/>
              <a:t>do not require a good </a:t>
            </a:r>
            <a:r>
              <a:rPr lang="en-US" altLang="zh-CN" sz="1600" i="1" dirty="0"/>
              <a:t>a prior </a:t>
            </a:r>
            <a:r>
              <a:rPr lang="en-US" altLang="zh-CN" sz="1600" dirty="0" smtClean="0"/>
              <a:t>information;</a:t>
            </a:r>
            <a:endParaRPr lang="en-US" altLang="zh-CN" sz="1600" dirty="0"/>
          </a:p>
          <a:p>
            <a:pPr lvl="1" eaLnBrk="1" hangingPunct="1">
              <a:lnSpc>
                <a:spcPct val="150000"/>
              </a:lnSpc>
              <a:defRPr/>
            </a:pPr>
            <a:r>
              <a:rPr lang="en-US" altLang="zh-CN" sz="1600" dirty="0"/>
              <a:t>can be designed to implement a </a:t>
            </a:r>
            <a:r>
              <a:rPr lang="en-US" altLang="zh-CN" sz="1600" dirty="0" smtClean="0"/>
              <a:t>required processing; </a:t>
            </a:r>
          </a:p>
          <a:p>
            <a:pPr lvl="1" eaLnBrk="1" hangingPunct="1">
              <a:lnSpc>
                <a:spcPct val="150000"/>
              </a:lnSpc>
              <a:defRPr/>
            </a:pPr>
            <a:r>
              <a:rPr lang="en-US" altLang="zh-CN" sz="1600" dirty="0" smtClean="0"/>
              <a:t>be able to work at different scenarios by well trained;</a:t>
            </a:r>
          </a:p>
          <a:p>
            <a:pPr eaLnBrk="1" hangingPunct="1">
              <a:defRPr/>
            </a:pPr>
            <a:r>
              <a:rPr lang="en-US" altLang="zh-CN" sz="2000" dirty="0" smtClean="0"/>
              <a:t>View source </a:t>
            </a:r>
            <a:r>
              <a:rPr lang="en-US" altLang="zh-CN" sz="2000" dirty="0"/>
              <a:t>localization </a:t>
            </a:r>
            <a:r>
              <a:rPr lang="en-US" altLang="zh-CN" sz="2000" dirty="0" smtClean="0"/>
              <a:t>as </a:t>
            </a:r>
            <a:r>
              <a:rPr lang="en-US" altLang="zh-CN" sz="2000" dirty="0"/>
              <a:t>a machine learning </a:t>
            </a:r>
            <a:r>
              <a:rPr lang="en-US" altLang="zh-CN" sz="2000" dirty="0" smtClean="0"/>
              <a:t>problem</a:t>
            </a:r>
          </a:p>
          <a:p>
            <a:pPr lvl="1" eaLnBrk="1" hangingPunct="1">
              <a:lnSpc>
                <a:spcPct val="150000"/>
              </a:lnSpc>
              <a:defRPr/>
            </a:pPr>
            <a:r>
              <a:rPr lang="en-US" altLang="zh-CN" sz="1600" dirty="0" smtClean="0"/>
              <a:t>easy to establish </a:t>
            </a:r>
            <a:r>
              <a:rPr lang="en-US" altLang="zh-CN" sz="1600" dirty="0"/>
              <a:t>a </a:t>
            </a:r>
            <a:r>
              <a:rPr lang="en-US" altLang="zh-CN" sz="1600" dirty="0" smtClean="0"/>
              <a:t>probability </a:t>
            </a:r>
            <a:r>
              <a:rPr lang="en-US" altLang="zh-CN" sz="1600" dirty="0"/>
              <a:t>distribution </a:t>
            </a:r>
            <a:r>
              <a:rPr lang="en-US" altLang="zh-CN" sz="1600" dirty="0" smtClean="0"/>
              <a:t>model by neural networks;</a:t>
            </a:r>
          </a:p>
          <a:p>
            <a:pPr lvl="1" eaLnBrk="1" hangingPunct="1">
              <a:lnSpc>
                <a:spcPct val="150000"/>
              </a:lnSpc>
              <a:defRPr/>
            </a:pPr>
            <a:r>
              <a:rPr lang="en-US" altLang="zh-CN" sz="1600" dirty="0"/>
              <a:t>a</a:t>
            </a:r>
            <a:r>
              <a:rPr lang="en-US" altLang="zh-CN" sz="1600" dirty="0" smtClean="0"/>
              <a:t>lso, capable </a:t>
            </a:r>
            <a:r>
              <a:rPr lang="en-US" altLang="zh-CN" sz="1600" dirty="0"/>
              <a:t>of representing </a:t>
            </a:r>
            <a:r>
              <a:rPr lang="en-US" altLang="zh-CN" sz="1600" dirty="0" smtClean="0"/>
              <a:t>almost any data distribution;</a:t>
            </a:r>
          </a:p>
          <a:p>
            <a:pPr lvl="1" eaLnBrk="1" hangingPunct="1">
              <a:lnSpc>
                <a:spcPct val="150000"/>
              </a:lnSpc>
              <a:defRPr/>
            </a:pPr>
            <a:r>
              <a:rPr lang="en-US" altLang="zh-CN" sz="1600" dirty="0"/>
              <a:t>convenient for </a:t>
            </a:r>
            <a:r>
              <a:rPr lang="en-US" altLang="zh-CN" sz="1600" dirty="0" smtClean="0"/>
              <a:t>us to train the model by using modern machine learning frameworks.</a:t>
            </a: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endParaRPr lang="en-US" altLang="zh-CN" sz="16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571689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sz="4400" dirty="0">
                <a:latin typeface="+mn-lt"/>
              </a:rPr>
              <a:t/>
            </a:r>
            <a:br>
              <a:rPr lang="en-US" altLang="zh-CN" sz="4400" dirty="0">
                <a:latin typeface="+mn-lt"/>
              </a:rPr>
            </a:br>
            <a:r>
              <a:rPr lang="en-US" altLang="zh-CN" sz="4000" dirty="0">
                <a:latin typeface="+mn-lt"/>
              </a:rPr>
              <a:t>Contents</a:t>
            </a:r>
            <a:r>
              <a:rPr lang="en-US" altLang="zh-CN" sz="4400" dirty="0" smtClean="0"/>
              <a:t/>
            </a:r>
            <a:br>
              <a:rPr lang="en-US" altLang="zh-CN" sz="4400" dirty="0" smtClean="0"/>
            </a:br>
            <a:endParaRPr lang="zh-CN" altLang="en-US" sz="4400" dirty="0">
              <a:latin typeface="+mn-lt"/>
            </a:endParaRPr>
          </a:p>
        </p:txBody>
      </p:sp>
      <p:sp>
        <p:nvSpPr>
          <p:cNvPr id="3"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lnSpc>
                <a:spcPct val="150000"/>
              </a:lnSpc>
              <a:defRPr/>
            </a:pPr>
            <a:r>
              <a:rPr lang="en-US" altLang="zh-CN" sz="2400" dirty="0" smtClean="0"/>
              <a:t>Neural </a:t>
            </a:r>
            <a:r>
              <a:rPr lang="en-US" altLang="zh-CN" sz="2400" dirty="0"/>
              <a:t>network based s</a:t>
            </a:r>
            <a:r>
              <a:rPr lang="en-US" altLang="zh-CN" sz="2400" dirty="0" smtClean="0"/>
              <a:t>ource </a:t>
            </a:r>
            <a:r>
              <a:rPr lang="en-US" altLang="zh-CN" sz="2400" dirty="0"/>
              <a:t>localization prediction </a:t>
            </a:r>
            <a:r>
              <a:rPr lang="en-US" altLang="zh-CN" sz="2400" dirty="0" smtClean="0"/>
              <a:t>model</a:t>
            </a:r>
          </a:p>
          <a:p>
            <a:pPr eaLnBrk="1" hangingPunct="1">
              <a:lnSpc>
                <a:spcPct val="150000"/>
              </a:lnSpc>
              <a:defRPr/>
            </a:pPr>
            <a:r>
              <a:rPr lang="en-US" altLang="zh-CN" sz="2400" dirty="0"/>
              <a:t>P</a:t>
            </a:r>
            <a:r>
              <a:rPr lang="en-US" altLang="zh-CN" sz="2400" dirty="0" smtClean="0"/>
              <a:t>erformance comparison with two MFP methods</a:t>
            </a:r>
          </a:p>
          <a:p>
            <a:pPr eaLnBrk="1" hangingPunct="1">
              <a:lnSpc>
                <a:spcPct val="150000"/>
              </a:lnSpc>
              <a:defRPr/>
            </a:pPr>
            <a:r>
              <a:rPr lang="en-US" altLang="zh-CN" sz="2400" dirty="0" smtClean="0"/>
              <a:t>Model robustness on </a:t>
            </a:r>
            <a:r>
              <a:rPr lang="en-US" altLang="zh-CN" sz="2400" dirty="0"/>
              <a:t>SSP </a:t>
            </a:r>
            <a:r>
              <a:rPr lang="en-US" altLang="zh-CN" sz="2400" dirty="0" smtClean="0"/>
              <a:t>mismatch</a:t>
            </a:r>
          </a:p>
          <a:p>
            <a:pPr eaLnBrk="1" hangingPunct="1">
              <a:lnSpc>
                <a:spcPct val="150000"/>
              </a:lnSpc>
              <a:defRPr/>
            </a:pPr>
            <a:r>
              <a:rPr lang="en-US" altLang="zh-CN" sz="2400" dirty="0">
                <a:cs typeface="Arial Unicode MS" panose="020B0604020202020204" pitchFamily="34" charset="-122"/>
              </a:rPr>
              <a:t>D</a:t>
            </a:r>
            <a:r>
              <a:rPr lang="en-US" altLang="zh-CN" sz="2400" dirty="0" smtClean="0"/>
              <a:t>ata-model </a:t>
            </a:r>
            <a:r>
              <a:rPr lang="en-US" altLang="zh-CN" sz="2400" dirty="0"/>
              <a:t>mixed </a:t>
            </a:r>
            <a:r>
              <a:rPr lang="en-US" altLang="zh-CN" sz="2400" dirty="0" smtClean="0"/>
              <a:t>training</a:t>
            </a:r>
          </a:p>
          <a:p>
            <a:pPr eaLnBrk="1" hangingPunct="1">
              <a:lnSpc>
                <a:spcPct val="150000"/>
              </a:lnSpc>
              <a:defRPr/>
            </a:pPr>
            <a:r>
              <a:rPr lang="en-US" altLang="zh-CN" sz="2400" dirty="0" smtClean="0"/>
              <a:t>Summary &amp; </a:t>
            </a:r>
            <a:r>
              <a:rPr lang="en-US" altLang="zh-CN" sz="2400" dirty="0"/>
              <a:t>Future work</a:t>
            </a:r>
            <a:r>
              <a:rPr lang="en-US" altLang="zh-CN" sz="2000" dirty="0"/>
              <a:t/>
            </a:r>
            <a:br>
              <a:rPr lang="en-US" altLang="zh-CN" sz="20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endParaRPr lang="en-US" altLang="zh-CN" sz="16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603513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0"/>
            <a:ext cx="8658225" cy="1266825"/>
          </a:xfrm>
        </p:spPr>
        <p:txBody>
          <a:bodyPr>
            <a:normAutofit fontScale="90000"/>
          </a:bodyPr>
          <a:lstStyle/>
          <a:p>
            <a:r>
              <a:rPr lang="en-US" altLang="zh-CN" sz="4400" dirty="0">
                <a:latin typeface="+mn-lt"/>
              </a:rPr>
              <a:t/>
            </a:r>
            <a:br>
              <a:rPr lang="en-US" altLang="zh-CN" sz="4400" dirty="0">
                <a:latin typeface="+mn-lt"/>
              </a:rPr>
            </a:br>
            <a:r>
              <a:rPr lang="en-US" altLang="zh-CN" sz="4400" dirty="0" smtClean="0">
                <a:latin typeface="+mn-lt"/>
              </a:rPr>
              <a:t/>
            </a:r>
            <a:br>
              <a:rPr lang="en-US" altLang="zh-CN" sz="4400" dirty="0" smtClean="0">
                <a:latin typeface="+mn-lt"/>
              </a:rPr>
            </a:br>
            <a:r>
              <a:rPr lang="en-US" altLang="zh-CN" sz="4000" dirty="0" smtClean="0">
                <a:latin typeface="+mn-lt"/>
              </a:rPr>
              <a:t>Neural network based source localization</a:t>
            </a:r>
            <a:r>
              <a:rPr lang="en-US" altLang="zh-CN" sz="4000" dirty="0"/>
              <a:t/>
            </a:r>
            <a:br>
              <a:rPr lang="en-US" altLang="zh-CN" sz="4000" dirty="0"/>
            </a:br>
            <a:r>
              <a:rPr lang="en-US" altLang="zh-CN" sz="4400" dirty="0"/>
              <a:t/>
            </a:r>
            <a:br>
              <a:rPr lang="en-US" altLang="zh-CN" sz="4400" dirty="0"/>
            </a:br>
            <a:endParaRPr lang="zh-CN" altLang="en-US" sz="4400" dirty="0">
              <a:latin typeface="+mn-lt"/>
            </a:endParaRPr>
          </a:p>
        </p:txBody>
      </p:sp>
      <p:pic>
        <p:nvPicPr>
          <p:cNvPr id="3"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131" y="2696024"/>
            <a:ext cx="3528934" cy="3250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7"/>
          <p:cNvSpPr/>
          <p:nvPr/>
        </p:nvSpPr>
        <p:spPr>
          <a:xfrm>
            <a:off x="4011379" y="3321228"/>
            <a:ext cx="4528169" cy="2191275"/>
          </a:xfrm>
          <a:prstGeom prst="rect">
            <a:avLst/>
          </a:prstGeom>
          <a:blipFill>
            <a:blip r:embed="rId4" cstate="print"/>
            <a:stretch>
              <a:fillRect/>
            </a:stretch>
          </a:blipFill>
        </p:spPr>
        <p:txBody>
          <a:bodyPr wrap="square" lIns="0" tIns="0" rIns="0" bIns="0" rtlCol="0"/>
          <a:lstStyle/>
          <a:p>
            <a:endParaRPr sz="1588" dirty="0">
              <a:solidFill>
                <a:prstClr val="black"/>
              </a:solidFill>
            </a:endParaRPr>
          </a:p>
        </p:txBody>
      </p:sp>
      <p:sp>
        <p:nvSpPr>
          <p:cNvPr id="6" name="object 5"/>
          <p:cNvSpPr txBox="1"/>
          <p:nvPr/>
        </p:nvSpPr>
        <p:spPr>
          <a:xfrm>
            <a:off x="450755" y="1390217"/>
            <a:ext cx="7794812" cy="1305807"/>
          </a:xfrm>
          <a:prstGeom prst="rect">
            <a:avLst/>
          </a:prstGeom>
        </p:spPr>
        <p:txBody>
          <a:bodyPr vert="horz" wrap="square" lIns="0" tIns="0" rIns="0" bIns="0" rtlCol="0">
            <a:spAutoFit/>
          </a:bodyPr>
          <a:lstStyle/>
          <a:p>
            <a:pPr marL="11206" marR="4483">
              <a:lnSpc>
                <a:spcPct val="152200"/>
              </a:lnSpc>
            </a:pPr>
            <a:r>
              <a:rPr sz="1853" b="1" spc="9" dirty="0">
                <a:solidFill>
                  <a:prstClr val="black"/>
                </a:solidFill>
                <a:cs typeface="Calibri"/>
              </a:rPr>
              <a:t>I</a:t>
            </a:r>
            <a:r>
              <a:rPr sz="1853" b="1" spc="13" dirty="0">
                <a:solidFill>
                  <a:prstClr val="black"/>
                </a:solidFill>
                <a:cs typeface="Calibri"/>
              </a:rPr>
              <a:t>npu</a:t>
            </a:r>
            <a:r>
              <a:rPr sz="1853" b="1" spc="4" dirty="0">
                <a:solidFill>
                  <a:prstClr val="black"/>
                </a:solidFill>
                <a:cs typeface="Calibri"/>
              </a:rPr>
              <a:t>t:</a:t>
            </a:r>
            <a:r>
              <a:rPr sz="1853" b="1" spc="9" dirty="0">
                <a:solidFill>
                  <a:prstClr val="black"/>
                </a:solidFill>
                <a:cs typeface="Calibri"/>
              </a:rPr>
              <a:t> </a:t>
            </a:r>
            <a:r>
              <a:rPr sz="1853" spc="18" dirty="0">
                <a:solidFill>
                  <a:prstClr val="black"/>
                </a:solidFill>
                <a:cs typeface="Calibri"/>
              </a:rPr>
              <a:t>Sa</a:t>
            </a:r>
            <a:r>
              <a:rPr sz="1853" spc="26" dirty="0">
                <a:solidFill>
                  <a:prstClr val="black"/>
                </a:solidFill>
                <a:cs typeface="Calibri"/>
              </a:rPr>
              <a:t>m</a:t>
            </a:r>
            <a:r>
              <a:rPr sz="1853" spc="13" dirty="0">
                <a:solidFill>
                  <a:prstClr val="black"/>
                </a:solidFill>
                <a:cs typeface="Calibri"/>
              </a:rPr>
              <a:t>p</a:t>
            </a:r>
            <a:r>
              <a:rPr sz="1853" spc="4" dirty="0">
                <a:solidFill>
                  <a:prstClr val="black"/>
                </a:solidFill>
                <a:cs typeface="Calibri"/>
              </a:rPr>
              <a:t>l</a:t>
            </a:r>
            <a:r>
              <a:rPr sz="1853" spc="13" dirty="0">
                <a:solidFill>
                  <a:prstClr val="black"/>
                </a:solidFill>
                <a:cs typeface="Calibri"/>
              </a:rPr>
              <a:t>e</a:t>
            </a:r>
            <a:r>
              <a:rPr sz="1853" spc="9" dirty="0">
                <a:solidFill>
                  <a:prstClr val="black"/>
                </a:solidFill>
                <a:cs typeface="Calibri"/>
              </a:rPr>
              <a:t> </a:t>
            </a:r>
            <a:r>
              <a:rPr sz="1853" dirty="0">
                <a:solidFill>
                  <a:prstClr val="black"/>
                </a:solidFill>
                <a:cs typeface="Calibri"/>
              </a:rPr>
              <a:t>co</a:t>
            </a:r>
            <a:r>
              <a:rPr sz="1853" spc="-150" dirty="0">
                <a:solidFill>
                  <a:prstClr val="black"/>
                </a:solidFill>
                <a:cs typeface="Calibri"/>
              </a:rPr>
              <a:t>v</a:t>
            </a:r>
            <a:r>
              <a:rPr sz="1853" spc="4" dirty="0">
                <a:solidFill>
                  <a:prstClr val="black"/>
                </a:solidFill>
                <a:cs typeface="Calibri"/>
              </a:rPr>
              <a:t>.</a:t>
            </a:r>
            <a:r>
              <a:rPr sz="1853" dirty="0">
                <a:solidFill>
                  <a:prstClr val="black"/>
                </a:solidFill>
                <a:cs typeface="Calibri"/>
              </a:rPr>
              <a:t> </a:t>
            </a:r>
            <a:r>
              <a:rPr lang="en-US" sz="1853" spc="26" dirty="0" smtClean="0">
                <a:solidFill>
                  <a:prstClr val="black"/>
                </a:solidFill>
                <a:cs typeface="Calibri"/>
              </a:rPr>
              <a:t>M</a:t>
            </a:r>
            <a:r>
              <a:rPr sz="1853" dirty="0" smtClean="0">
                <a:solidFill>
                  <a:prstClr val="black"/>
                </a:solidFill>
                <a:cs typeface="Calibri"/>
              </a:rPr>
              <a:t>a</a:t>
            </a:r>
            <a:r>
              <a:rPr sz="1853" spc="13" dirty="0" smtClean="0">
                <a:solidFill>
                  <a:prstClr val="black"/>
                </a:solidFill>
                <a:cs typeface="Calibri"/>
              </a:rPr>
              <a:t>t</a:t>
            </a:r>
            <a:r>
              <a:rPr sz="1853" spc="9" dirty="0" smtClean="0">
                <a:solidFill>
                  <a:prstClr val="black"/>
                </a:solidFill>
                <a:cs typeface="Calibri"/>
              </a:rPr>
              <a:t>r</a:t>
            </a:r>
            <a:r>
              <a:rPr sz="1853" spc="4" dirty="0" smtClean="0">
                <a:solidFill>
                  <a:prstClr val="black"/>
                </a:solidFill>
                <a:cs typeface="Calibri"/>
              </a:rPr>
              <a:t>ix:</a:t>
            </a:r>
            <a:r>
              <a:rPr sz="1853" spc="9" dirty="0" smtClean="0">
                <a:solidFill>
                  <a:prstClr val="black"/>
                </a:solidFill>
                <a:cs typeface="Calibri"/>
              </a:rPr>
              <a:t> </a:t>
            </a:r>
            <a:r>
              <a:rPr lang="en-US" sz="1853" spc="13" dirty="0" smtClean="0">
                <a:solidFill>
                  <a:prstClr val="black"/>
                </a:solidFill>
                <a:cs typeface="Calibri"/>
              </a:rPr>
              <a:t>441</a:t>
            </a:r>
            <a:r>
              <a:rPr sz="1853" spc="4" dirty="0" smtClean="0">
                <a:solidFill>
                  <a:prstClr val="black"/>
                </a:solidFill>
                <a:cs typeface="Calibri"/>
              </a:rPr>
              <a:t> </a:t>
            </a:r>
            <a:r>
              <a:rPr sz="1853" spc="18" dirty="0">
                <a:solidFill>
                  <a:prstClr val="black"/>
                </a:solidFill>
                <a:cs typeface="Calibri"/>
              </a:rPr>
              <a:t>Ne</a:t>
            </a:r>
            <a:r>
              <a:rPr sz="1853" spc="13" dirty="0">
                <a:solidFill>
                  <a:prstClr val="black"/>
                </a:solidFill>
                <a:cs typeface="Calibri"/>
              </a:rPr>
              <a:t>u</a:t>
            </a:r>
            <a:r>
              <a:rPr sz="1853" spc="-18" dirty="0">
                <a:solidFill>
                  <a:prstClr val="black"/>
                </a:solidFill>
                <a:cs typeface="Calibri"/>
              </a:rPr>
              <a:t>r</a:t>
            </a:r>
            <a:r>
              <a:rPr sz="1853" spc="9" dirty="0">
                <a:solidFill>
                  <a:prstClr val="black"/>
                </a:solidFill>
                <a:cs typeface="Calibri"/>
              </a:rPr>
              <a:t>o</a:t>
            </a:r>
            <a:r>
              <a:rPr sz="1853" spc="13" dirty="0">
                <a:solidFill>
                  <a:prstClr val="black"/>
                </a:solidFill>
                <a:cs typeface="Calibri"/>
              </a:rPr>
              <a:t>n</a:t>
            </a:r>
            <a:r>
              <a:rPr sz="1853" spc="9" dirty="0">
                <a:solidFill>
                  <a:prstClr val="black"/>
                </a:solidFill>
                <a:cs typeface="Calibri"/>
              </a:rPr>
              <a:t>s </a:t>
            </a:r>
            <a:r>
              <a:rPr sz="1853" spc="13" dirty="0" smtClean="0">
                <a:solidFill>
                  <a:prstClr val="black"/>
                </a:solidFill>
                <a:cs typeface="Calibri"/>
              </a:rPr>
              <a:t>(</a:t>
            </a:r>
            <a:r>
              <a:rPr lang="en-US" sz="1853" spc="13" dirty="0" smtClean="0">
                <a:solidFill>
                  <a:prstClr val="black"/>
                </a:solidFill>
                <a:cs typeface="Calibri"/>
              </a:rPr>
              <a:t>21</a:t>
            </a:r>
            <a:r>
              <a:rPr sz="1853" spc="18" dirty="0" smtClean="0">
                <a:solidFill>
                  <a:prstClr val="black"/>
                </a:solidFill>
                <a:cs typeface="Calibri"/>
              </a:rPr>
              <a:t>*</a:t>
            </a:r>
            <a:r>
              <a:rPr lang="en-US" sz="1853" spc="13" dirty="0" smtClean="0">
                <a:solidFill>
                  <a:prstClr val="black"/>
                </a:solidFill>
                <a:cs typeface="Calibri"/>
              </a:rPr>
              <a:t>22</a:t>
            </a:r>
            <a:r>
              <a:rPr sz="1853" spc="13" dirty="0" smtClean="0">
                <a:solidFill>
                  <a:prstClr val="black"/>
                </a:solidFill>
                <a:cs typeface="Calibri"/>
              </a:rPr>
              <a:t>/2</a:t>
            </a:r>
            <a:r>
              <a:rPr sz="1853" spc="18" dirty="0" smtClean="0">
                <a:solidFill>
                  <a:prstClr val="black"/>
                </a:solidFill>
                <a:cs typeface="Calibri"/>
              </a:rPr>
              <a:t>*</a:t>
            </a:r>
            <a:r>
              <a:rPr sz="1853" spc="13" dirty="0" smtClean="0">
                <a:solidFill>
                  <a:prstClr val="black"/>
                </a:solidFill>
                <a:cs typeface="Calibri"/>
              </a:rPr>
              <a:t>2</a:t>
            </a:r>
            <a:r>
              <a:rPr lang="en-US" sz="1853" spc="13" dirty="0" smtClean="0">
                <a:solidFill>
                  <a:prstClr val="black"/>
                </a:solidFill>
                <a:cs typeface="Calibri"/>
              </a:rPr>
              <a:t>-21</a:t>
            </a:r>
            <a:r>
              <a:rPr sz="1853" spc="9" dirty="0" smtClean="0">
                <a:solidFill>
                  <a:prstClr val="black"/>
                </a:solidFill>
                <a:cs typeface="Calibri"/>
              </a:rPr>
              <a:t>) </a:t>
            </a:r>
            <a:r>
              <a:rPr sz="1853" spc="13" dirty="0">
                <a:solidFill>
                  <a:prstClr val="black"/>
                </a:solidFill>
                <a:cs typeface="Calibri"/>
              </a:rPr>
              <a:t>p</a:t>
            </a:r>
            <a:r>
              <a:rPr sz="1853" spc="18" dirty="0">
                <a:solidFill>
                  <a:prstClr val="black"/>
                </a:solidFill>
                <a:cs typeface="Calibri"/>
              </a:rPr>
              <a:t>e</a:t>
            </a:r>
            <a:r>
              <a:rPr sz="1853" spc="9" dirty="0">
                <a:solidFill>
                  <a:prstClr val="black"/>
                </a:solidFill>
                <a:cs typeface="Calibri"/>
              </a:rPr>
              <a:t>r</a:t>
            </a:r>
            <a:r>
              <a:rPr sz="1853" dirty="0">
                <a:solidFill>
                  <a:prstClr val="black"/>
                </a:solidFill>
                <a:cs typeface="Calibri"/>
              </a:rPr>
              <a:t> </a:t>
            </a:r>
            <a:r>
              <a:rPr sz="1853" spc="9" dirty="0" smtClean="0">
                <a:solidFill>
                  <a:prstClr val="black"/>
                </a:solidFill>
                <a:cs typeface="Calibri"/>
              </a:rPr>
              <a:t>f</a:t>
            </a:r>
            <a:r>
              <a:rPr sz="1853" spc="-13" dirty="0" smtClean="0">
                <a:solidFill>
                  <a:prstClr val="black"/>
                </a:solidFill>
                <a:cs typeface="Calibri"/>
              </a:rPr>
              <a:t>r</a:t>
            </a:r>
            <a:r>
              <a:rPr sz="1853" spc="18" dirty="0" smtClean="0">
                <a:solidFill>
                  <a:prstClr val="black"/>
                </a:solidFill>
                <a:cs typeface="Calibri"/>
              </a:rPr>
              <a:t>e</a:t>
            </a:r>
            <a:r>
              <a:rPr sz="1853" spc="13" dirty="0" smtClean="0">
                <a:solidFill>
                  <a:prstClr val="black"/>
                </a:solidFill>
                <a:cs typeface="Calibri"/>
              </a:rPr>
              <a:t>qu</a:t>
            </a:r>
            <a:r>
              <a:rPr lang="en-US" sz="1853" spc="13" dirty="0" smtClean="0">
                <a:solidFill>
                  <a:prstClr val="black"/>
                </a:solidFill>
                <a:cs typeface="Calibri"/>
              </a:rPr>
              <a:t>e</a:t>
            </a:r>
            <a:r>
              <a:rPr sz="1853" spc="13" dirty="0" smtClean="0">
                <a:solidFill>
                  <a:prstClr val="black"/>
                </a:solidFill>
                <a:cs typeface="Calibri"/>
              </a:rPr>
              <a:t>nc</a:t>
            </a:r>
            <a:r>
              <a:rPr sz="1853" spc="9" dirty="0" smtClean="0">
                <a:solidFill>
                  <a:prstClr val="black"/>
                </a:solidFill>
                <a:cs typeface="Calibri"/>
              </a:rPr>
              <a:t>y</a:t>
            </a:r>
            <a:r>
              <a:rPr sz="1853" spc="4" dirty="0" smtClean="0">
                <a:solidFill>
                  <a:prstClr val="black"/>
                </a:solidFill>
                <a:cs typeface="Calibri"/>
              </a:rPr>
              <a:t> </a:t>
            </a:r>
            <a:endParaRPr lang="en-US" sz="1853" spc="4" dirty="0" smtClean="0">
              <a:solidFill>
                <a:prstClr val="black"/>
              </a:solidFill>
              <a:cs typeface="Calibri"/>
            </a:endParaRPr>
          </a:p>
          <a:p>
            <a:pPr marL="11206" marR="4483">
              <a:lnSpc>
                <a:spcPct val="152200"/>
              </a:lnSpc>
            </a:pPr>
            <a:r>
              <a:rPr sz="1853" b="1" spc="18" dirty="0" smtClean="0">
                <a:solidFill>
                  <a:prstClr val="black"/>
                </a:solidFill>
                <a:cs typeface="Calibri"/>
              </a:rPr>
              <a:t>Ou</a:t>
            </a:r>
            <a:r>
              <a:rPr sz="1853" b="1" spc="4" dirty="0" smtClean="0">
                <a:solidFill>
                  <a:prstClr val="black"/>
                </a:solidFill>
                <a:cs typeface="Calibri"/>
              </a:rPr>
              <a:t>t</a:t>
            </a:r>
            <a:r>
              <a:rPr sz="1853" b="1" spc="13" dirty="0" smtClean="0">
                <a:solidFill>
                  <a:prstClr val="black"/>
                </a:solidFill>
                <a:cs typeface="Calibri"/>
              </a:rPr>
              <a:t>pu</a:t>
            </a:r>
            <a:r>
              <a:rPr sz="1853" b="1" spc="4" dirty="0" smtClean="0">
                <a:solidFill>
                  <a:prstClr val="black"/>
                </a:solidFill>
                <a:cs typeface="Calibri"/>
              </a:rPr>
              <a:t>t</a:t>
            </a:r>
            <a:r>
              <a:rPr sz="1853" b="1" spc="4" dirty="0">
                <a:solidFill>
                  <a:prstClr val="black"/>
                </a:solidFill>
                <a:cs typeface="Calibri"/>
              </a:rPr>
              <a:t>: </a:t>
            </a:r>
            <a:r>
              <a:rPr sz="1853" spc="13" dirty="0">
                <a:solidFill>
                  <a:prstClr val="black"/>
                </a:solidFill>
                <a:cs typeface="Calibri"/>
              </a:rPr>
              <a:t>b</a:t>
            </a:r>
            <a:r>
              <a:rPr sz="1853" spc="9" dirty="0">
                <a:solidFill>
                  <a:prstClr val="black"/>
                </a:solidFill>
                <a:cs typeface="Calibri"/>
              </a:rPr>
              <a:t>i</a:t>
            </a:r>
            <a:r>
              <a:rPr sz="1853" spc="13" dirty="0">
                <a:solidFill>
                  <a:prstClr val="black"/>
                </a:solidFill>
                <a:cs typeface="Calibri"/>
              </a:rPr>
              <a:t>n</a:t>
            </a:r>
            <a:r>
              <a:rPr sz="1853" spc="18" dirty="0">
                <a:solidFill>
                  <a:prstClr val="black"/>
                </a:solidFill>
                <a:cs typeface="Calibri"/>
              </a:rPr>
              <a:t>ar</a:t>
            </a:r>
            <a:r>
              <a:rPr sz="1853" spc="9" dirty="0">
                <a:solidFill>
                  <a:prstClr val="black"/>
                </a:solidFill>
                <a:cs typeface="Calibri"/>
              </a:rPr>
              <a:t>y</a:t>
            </a:r>
            <a:r>
              <a:rPr sz="1853" dirty="0">
                <a:solidFill>
                  <a:prstClr val="black"/>
                </a:solidFill>
                <a:cs typeface="Calibri"/>
              </a:rPr>
              <a:t> </a:t>
            </a:r>
            <a:r>
              <a:rPr sz="1853" spc="-26" dirty="0">
                <a:solidFill>
                  <a:prstClr val="black"/>
                </a:solidFill>
                <a:cs typeface="Calibri"/>
              </a:rPr>
              <a:t>r</a:t>
            </a:r>
            <a:r>
              <a:rPr sz="1853" spc="18" dirty="0">
                <a:solidFill>
                  <a:prstClr val="black"/>
                </a:solidFill>
                <a:cs typeface="Calibri"/>
              </a:rPr>
              <a:t>a</a:t>
            </a:r>
            <a:r>
              <a:rPr sz="1853" spc="13" dirty="0">
                <a:solidFill>
                  <a:prstClr val="black"/>
                </a:solidFill>
                <a:cs typeface="Calibri"/>
              </a:rPr>
              <a:t>n</a:t>
            </a:r>
            <a:r>
              <a:rPr sz="1853" spc="-4" dirty="0">
                <a:solidFill>
                  <a:prstClr val="black"/>
                </a:solidFill>
                <a:cs typeface="Calibri"/>
              </a:rPr>
              <a:t>g</a:t>
            </a:r>
            <a:r>
              <a:rPr sz="1853" spc="13" dirty="0">
                <a:solidFill>
                  <a:prstClr val="black"/>
                </a:solidFill>
                <a:cs typeface="Calibri"/>
              </a:rPr>
              <a:t>e</a:t>
            </a:r>
            <a:r>
              <a:rPr sz="1853" spc="9" dirty="0">
                <a:solidFill>
                  <a:prstClr val="black"/>
                </a:solidFill>
                <a:cs typeface="Calibri"/>
              </a:rPr>
              <a:t> </a:t>
            </a:r>
            <a:r>
              <a:rPr sz="1853" spc="-9" dirty="0">
                <a:solidFill>
                  <a:prstClr val="black"/>
                </a:solidFill>
                <a:cs typeface="Calibri"/>
              </a:rPr>
              <a:t>v</a:t>
            </a:r>
            <a:r>
              <a:rPr sz="1853" spc="18" dirty="0">
                <a:solidFill>
                  <a:prstClr val="black"/>
                </a:solidFill>
                <a:cs typeface="Calibri"/>
              </a:rPr>
              <a:t>e</a:t>
            </a:r>
            <a:r>
              <a:rPr sz="1853" spc="13" dirty="0">
                <a:solidFill>
                  <a:prstClr val="black"/>
                </a:solidFill>
                <a:cs typeface="Calibri"/>
              </a:rPr>
              <a:t>c</a:t>
            </a:r>
            <a:r>
              <a:rPr sz="1853" spc="-4" dirty="0">
                <a:solidFill>
                  <a:prstClr val="black"/>
                </a:solidFill>
                <a:cs typeface="Calibri"/>
              </a:rPr>
              <a:t>t</a:t>
            </a:r>
            <a:r>
              <a:rPr sz="1853" spc="9" dirty="0">
                <a:solidFill>
                  <a:prstClr val="black"/>
                </a:solidFill>
                <a:cs typeface="Calibri"/>
              </a:rPr>
              <a:t>o</a:t>
            </a:r>
            <a:r>
              <a:rPr sz="1853" spc="13" dirty="0">
                <a:solidFill>
                  <a:prstClr val="black"/>
                </a:solidFill>
                <a:cs typeface="Calibri"/>
              </a:rPr>
              <a:t>r</a:t>
            </a:r>
            <a:r>
              <a:rPr sz="1853" spc="4" dirty="0">
                <a:solidFill>
                  <a:prstClr val="black"/>
                </a:solidFill>
                <a:cs typeface="Calibri"/>
              </a:rPr>
              <a:t>:</a:t>
            </a:r>
            <a:r>
              <a:rPr sz="1853" dirty="0">
                <a:solidFill>
                  <a:prstClr val="black"/>
                </a:solidFill>
                <a:cs typeface="Calibri"/>
              </a:rPr>
              <a:t> </a:t>
            </a:r>
            <a:r>
              <a:rPr sz="1853" spc="13" dirty="0">
                <a:solidFill>
                  <a:prstClr val="black"/>
                </a:solidFill>
                <a:cs typeface="Calibri"/>
              </a:rPr>
              <a:t> </a:t>
            </a:r>
            <a:r>
              <a:rPr lang="en-US" altLang="zh-CN" sz="1853" spc="-9" dirty="0">
                <a:solidFill>
                  <a:prstClr val="black"/>
                </a:solidFill>
                <a:cs typeface="Calibri"/>
              </a:rPr>
              <a:t>1.1475-8.6475</a:t>
            </a:r>
            <a:r>
              <a:rPr lang="zh-CN" altLang="en-US" sz="1853" spc="-9" dirty="0">
                <a:solidFill>
                  <a:prstClr val="black"/>
                </a:solidFill>
                <a:cs typeface="Calibri"/>
              </a:rPr>
              <a:t> </a:t>
            </a:r>
            <a:r>
              <a:rPr sz="1853" spc="-9" dirty="0" smtClean="0">
                <a:solidFill>
                  <a:prstClr val="black"/>
                </a:solidFill>
                <a:cs typeface="Calibri"/>
              </a:rPr>
              <a:t>km</a:t>
            </a:r>
            <a:r>
              <a:rPr sz="1853" spc="-9" dirty="0">
                <a:solidFill>
                  <a:prstClr val="black"/>
                </a:solidFill>
                <a:cs typeface="Calibri"/>
              </a:rPr>
              <a:t>, </a:t>
            </a:r>
            <a:r>
              <a:rPr lang="en-US" sz="1853" spc="-9" dirty="0" smtClean="0">
                <a:solidFill>
                  <a:prstClr val="black"/>
                </a:solidFill>
                <a:cs typeface="Calibri"/>
              </a:rPr>
              <a:t>300</a:t>
            </a:r>
            <a:r>
              <a:rPr sz="1853" spc="-9" dirty="0" smtClean="0">
                <a:solidFill>
                  <a:prstClr val="black"/>
                </a:solidFill>
                <a:cs typeface="Calibri"/>
              </a:rPr>
              <a:t> neurons</a:t>
            </a:r>
            <a:r>
              <a:rPr lang="en-US" sz="1853" spc="-9" dirty="0" smtClean="0">
                <a:solidFill>
                  <a:prstClr val="black"/>
                </a:solidFill>
                <a:cs typeface="Calibri"/>
              </a:rPr>
              <a:t>, 25m each</a:t>
            </a:r>
            <a:endParaRPr sz="1853" spc="-9" dirty="0">
              <a:solidFill>
                <a:prstClr val="black"/>
              </a:solidFill>
              <a:cs typeface="Calibri"/>
            </a:endParaRPr>
          </a:p>
          <a:p>
            <a:pPr marL="11206">
              <a:spcBef>
                <a:spcPts val="1187"/>
              </a:spcBef>
            </a:pPr>
            <a:r>
              <a:rPr sz="1853" spc="9" dirty="0">
                <a:solidFill>
                  <a:prstClr val="black"/>
                </a:solidFill>
                <a:cs typeface="Calibri"/>
              </a:rPr>
              <a:t>Ju</a:t>
            </a:r>
            <a:r>
              <a:rPr sz="1853" spc="-9" dirty="0">
                <a:solidFill>
                  <a:prstClr val="black"/>
                </a:solidFill>
                <a:cs typeface="Calibri"/>
              </a:rPr>
              <a:t>s</a:t>
            </a:r>
            <a:r>
              <a:rPr sz="1853" spc="9" dirty="0">
                <a:solidFill>
                  <a:prstClr val="black"/>
                </a:solidFill>
                <a:cs typeface="Calibri"/>
              </a:rPr>
              <a:t>t o</a:t>
            </a:r>
            <a:r>
              <a:rPr sz="1853" spc="13" dirty="0">
                <a:solidFill>
                  <a:prstClr val="black"/>
                </a:solidFill>
                <a:cs typeface="Calibri"/>
              </a:rPr>
              <a:t>ne </a:t>
            </a:r>
            <a:r>
              <a:rPr sz="1853" spc="26" dirty="0">
                <a:solidFill>
                  <a:prstClr val="black"/>
                </a:solidFill>
                <a:cs typeface="Calibri"/>
              </a:rPr>
              <a:t>m</a:t>
            </a:r>
            <a:r>
              <a:rPr sz="1853" spc="4" dirty="0">
                <a:solidFill>
                  <a:prstClr val="black"/>
                </a:solidFill>
                <a:cs typeface="Calibri"/>
              </a:rPr>
              <a:t>i</a:t>
            </a:r>
            <a:r>
              <a:rPr sz="1853" spc="13" dirty="0">
                <a:solidFill>
                  <a:prstClr val="black"/>
                </a:solidFill>
                <a:cs typeface="Calibri"/>
              </a:rPr>
              <a:t>dd</a:t>
            </a:r>
            <a:r>
              <a:rPr sz="1853" spc="4" dirty="0">
                <a:solidFill>
                  <a:prstClr val="black"/>
                </a:solidFill>
                <a:cs typeface="Calibri"/>
              </a:rPr>
              <a:t>l</a:t>
            </a:r>
            <a:r>
              <a:rPr sz="1853" spc="13" dirty="0">
                <a:solidFill>
                  <a:prstClr val="black"/>
                </a:solidFill>
                <a:cs typeface="Calibri"/>
              </a:rPr>
              <a:t>e </a:t>
            </a:r>
            <a:r>
              <a:rPr sz="1853" spc="4" dirty="0" smtClean="0">
                <a:solidFill>
                  <a:prstClr val="black"/>
                </a:solidFill>
                <a:cs typeface="Calibri"/>
              </a:rPr>
              <a:t>l</a:t>
            </a:r>
            <a:r>
              <a:rPr sz="1853" spc="-18" dirty="0" smtClean="0">
                <a:solidFill>
                  <a:prstClr val="black"/>
                </a:solidFill>
                <a:cs typeface="Calibri"/>
              </a:rPr>
              <a:t>ay</a:t>
            </a:r>
            <a:r>
              <a:rPr sz="1853" spc="18" dirty="0" smtClean="0">
                <a:solidFill>
                  <a:prstClr val="black"/>
                </a:solidFill>
                <a:cs typeface="Calibri"/>
              </a:rPr>
              <a:t>e</a:t>
            </a:r>
            <a:r>
              <a:rPr sz="1853" spc="9" dirty="0" smtClean="0">
                <a:solidFill>
                  <a:prstClr val="black"/>
                </a:solidFill>
                <a:cs typeface="Calibri"/>
              </a:rPr>
              <a:t>r</a:t>
            </a:r>
            <a:r>
              <a:rPr lang="en-US" sz="1853" spc="9" dirty="0" smtClean="0">
                <a:solidFill>
                  <a:prstClr val="black"/>
                </a:solidFill>
                <a:cs typeface="Calibri"/>
              </a:rPr>
              <a:t>,</a:t>
            </a:r>
            <a:r>
              <a:rPr sz="1853" dirty="0" smtClean="0">
                <a:solidFill>
                  <a:prstClr val="black"/>
                </a:solidFill>
                <a:cs typeface="Calibri"/>
              </a:rPr>
              <a:t> </a:t>
            </a:r>
            <a:r>
              <a:rPr lang="en-US" sz="1853" spc="13" dirty="0">
                <a:solidFill>
                  <a:prstClr val="black"/>
                </a:solidFill>
                <a:cs typeface="Calibri"/>
              </a:rPr>
              <a:t>5</a:t>
            </a:r>
            <a:r>
              <a:rPr lang="en-US" sz="1853" spc="13" dirty="0" smtClean="0">
                <a:solidFill>
                  <a:prstClr val="black"/>
                </a:solidFill>
                <a:cs typeface="Calibri"/>
              </a:rPr>
              <a:t>00</a:t>
            </a:r>
            <a:r>
              <a:rPr sz="1853" spc="4" dirty="0" smtClean="0">
                <a:solidFill>
                  <a:prstClr val="black"/>
                </a:solidFill>
                <a:cs typeface="Calibri"/>
              </a:rPr>
              <a:t> </a:t>
            </a:r>
            <a:r>
              <a:rPr sz="1853" spc="18" dirty="0" smtClean="0">
                <a:solidFill>
                  <a:prstClr val="black"/>
                </a:solidFill>
                <a:cs typeface="Calibri"/>
              </a:rPr>
              <a:t>Ne</a:t>
            </a:r>
            <a:r>
              <a:rPr sz="1853" spc="13" dirty="0" smtClean="0">
                <a:solidFill>
                  <a:prstClr val="black"/>
                </a:solidFill>
                <a:cs typeface="Calibri"/>
              </a:rPr>
              <a:t>u</a:t>
            </a:r>
            <a:r>
              <a:rPr sz="1853" spc="-18" dirty="0" smtClean="0">
                <a:solidFill>
                  <a:prstClr val="black"/>
                </a:solidFill>
                <a:cs typeface="Calibri"/>
              </a:rPr>
              <a:t>r</a:t>
            </a:r>
            <a:r>
              <a:rPr sz="1853" spc="9" dirty="0" smtClean="0">
                <a:solidFill>
                  <a:prstClr val="black"/>
                </a:solidFill>
                <a:cs typeface="Calibri"/>
              </a:rPr>
              <a:t>o</a:t>
            </a:r>
            <a:r>
              <a:rPr sz="1853" spc="13" dirty="0" smtClean="0">
                <a:solidFill>
                  <a:prstClr val="black"/>
                </a:solidFill>
                <a:cs typeface="Calibri"/>
              </a:rPr>
              <a:t>n</a:t>
            </a:r>
            <a:r>
              <a:rPr sz="1853" spc="9" dirty="0" smtClean="0">
                <a:solidFill>
                  <a:prstClr val="black"/>
                </a:solidFill>
                <a:cs typeface="Calibri"/>
              </a:rPr>
              <a:t>s</a:t>
            </a:r>
            <a:endParaRPr sz="1853" dirty="0">
              <a:solidFill>
                <a:prstClr val="black"/>
              </a:solidFill>
              <a:cs typeface="Calibri"/>
            </a:endParaRPr>
          </a:p>
        </p:txBody>
      </p:sp>
      <p:sp>
        <p:nvSpPr>
          <p:cNvPr id="7" name="文本框 6"/>
          <p:cNvSpPr txBox="1"/>
          <p:nvPr/>
        </p:nvSpPr>
        <p:spPr>
          <a:xfrm>
            <a:off x="148538" y="5946105"/>
            <a:ext cx="7725682" cy="861774"/>
          </a:xfrm>
          <a:prstGeom prst="rect">
            <a:avLst/>
          </a:prstGeom>
          <a:noFill/>
        </p:spPr>
        <p:txBody>
          <a:bodyPr wrap="square" rtlCol="0">
            <a:spAutoFit/>
          </a:bodyPr>
          <a:lstStyle/>
          <a:p>
            <a:r>
              <a:rPr lang="en-US" altLang="zh-CN" sz="1600" dirty="0">
                <a:ea typeface="ＭＳ Ｐゴシック" charset="-128"/>
              </a:rPr>
              <a:t>[1] </a:t>
            </a:r>
            <a:r>
              <a:rPr lang="en-US" altLang="zh-CN" sz="1600" dirty="0" smtClean="0">
                <a:ea typeface="ＭＳ Ｐゴシック" charset="-128"/>
              </a:rPr>
              <a:t> </a:t>
            </a:r>
            <a:r>
              <a:rPr lang="en-US" altLang="zh-CN" sz="1600" dirty="0" err="1" smtClean="0">
                <a:ea typeface="ＭＳ Ｐゴシック" charset="-128"/>
              </a:rPr>
              <a:t>Niu</a:t>
            </a:r>
            <a:r>
              <a:rPr lang="en-US" altLang="zh-CN" sz="1600" dirty="0">
                <a:ea typeface="ＭＳ Ｐゴシック" charset="-128"/>
              </a:rPr>
              <a:t>, H., and </a:t>
            </a:r>
            <a:r>
              <a:rPr lang="en-US" altLang="zh-CN" sz="1600" dirty="0" err="1">
                <a:ea typeface="ＭＳ Ｐゴシック" charset="-128"/>
              </a:rPr>
              <a:t>Gerstoft</a:t>
            </a:r>
            <a:r>
              <a:rPr lang="en-US" altLang="zh-CN" sz="1600" dirty="0">
                <a:ea typeface="ＭＳ Ｐゴシック" charset="-128"/>
              </a:rPr>
              <a:t>, P. Source localization in an ocean waveguide using </a:t>
            </a:r>
            <a:r>
              <a:rPr lang="en-US" altLang="zh-CN" sz="1600" dirty="0" smtClean="0">
                <a:ea typeface="ＭＳ Ｐゴシック" charset="-128"/>
              </a:rPr>
              <a:t>supervised </a:t>
            </a:r>
          </a:p>
          <a:p>
            <a:r>
              <a:rPr lang="en-US" altLang="zh-CN" sz="1600" dirty="0">
                <a:ea typeface="ＭＳ Ｐゴシック" charset="-128"/>
              </a:rPr>
              <a:t> </a:t>
            </a:r>
            <a:r>
              <a:rPr lang="en-US" altLang="zh-CN" sz="1600" dirty="0" smtClean="0">
                <a:ea typeface="ＭＳ Ｐゴシック" charset="-128"/>
              </a:rPr>
              <a:t>      machine </a:t>
            </a:r>
            <a:r>
              <a:rPr lang="en-US" altLang="zh-CN" sz="1600" dirty="0">
                <a:ea typeface="ＭＳ Ｐゴシック" charset="-128"/>
              </a:rPr>
              <a:t>learning. </a:t>
            </a:r>
            <a:r>
              <a:rPr lang="en-US" altLang="zh-CN" sz="1600" dirty="0" smtClean="0">
                <a:ea typeface="ＭＳ Ｐゴシック" charset="-128"/>
              </a:rPr>
              <a:t>JASA (2017</a:t>
            </a:r>
            <a:r>
              <a:rPr lang="en-US" altLang="zh-CN" sz="1600" dirty="0">
                <a:ea typeface="ＭＳ Ｐゴシック" charset="-128"/>
              </a:rPr>
              <a:t>), 1176–1188. </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3352226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0"/>
            <a:ext cx="8658225" cy="1266825"/>
          </a:xfrm>
        </p:spPr>
        <p:txBody>
          <a:bodyPr>
            <a:normAutofit fontScale="90000"/>
          </a:bodyPr>
          <a:lstStyle/>
          <a:p>
            <a:r>
              <a:rPr lang="en-US" altLang="zh-CN" sz="4400" dirty="0">
                <a:latin typeface="+mn-lt"/>
              </a:rPr>
              <a:t/>
            </a:r>
            <a:br>
              <a:rPr lang="en-US" altLang="zh-CN" sz="4400" dirty="0">
                <a:latin typeface="+mn-lt"/>
              </a:rPr>
            </a:br>
            <a:r>
              <a:rPr lang="en-US" altLang="zh-CN" sz="4400" dirty="0" smtClean="0">
                <a:latin typeface="+mn-lt"/>
              </a:rPr>
              <a:t/>
            </a:r>
            <a:br>
              <a:rPr lang="en-US" altLang="zh-CN" sz="4400" dirty="0" smtClean="0">
                <a:latin typeface="+mn-lt"/>
              </a:rPr>
            </a:br>
            <a:r>
              <a:rPr lang="en-US" altLang="zh-CN" sz="4000" dirty="0" smtClean="0">
                <a:latin typeface="+mn-lt"/>
              </a:rPr>
              <a:t>Neural network based source localization</a:t>
            </a:r>
            <a:r>
              <a:rPr lang="en-US" altLang="zh-CN" sz="4000" dirty="0"/>
              <a:t/>
            </a:r>
            <a:br>
              <a:rPr lang="en-US" altLang="zh-CN" sz="4000" dirty="0"/>
            </a:br>
            <a:r>
              <a:rPr lang="en-US" altLang="zh-CN" sz="4400" dirty="0"/>
              <a:t/>
            </a:r>
            <a:br>
              <a:rPr lang="en-US" altLang="zh-CN" sz="4400" dirty="0"/>
            </a:br>
            <a:endParaRPr lang="zh-CN" altLang="en-US" sz="4400" dirty="0">
              <a:latin typeface="+mn-lt"/>
            </a:endParaRPr>
          </a:p>
        </p:txBody>
      </p:sp>
      <p:sp>
        <p:nvSpPr>
          <p:cNvPr id="9"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r>
              <a:rPr lang="en-US" altLang="zh-CN" sz="2000" smtClean="0"/>
              <a:t>FNN with one hidden layer</a:t>
            </a: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r>
              <a:rPr lang="en-US" altLang="zh-CN" sz="1600" smtClean="0"/>
              <a:t/>
            </a:r>
            <a:br>
              <a:rPr lang="en-US" altLang="zh-CN" sz="1600" smtClean="0"/>
            </a:br>
            <a:endParaRPr lang="en-US" altLang="zh-CN" sz="16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5" name="图片 14"/>
          <p:cNvPicPr/>
          <p:nvPr/>
        </p:nvPicPr>
        <p:blipFill>
          <a:blip r:embed="rId3">
            <a:extLst>
              <a:ext uri="{28A0092B-C50C-407E-A947-70E740481C1C}">
                <a14:useLocalDpi xmlns:a14="http://schemas.microsoft.com/office/drawing/2010/main" val="0"/>
              </a:ext>
            </a:extLst>
          </a:blip>
          <a:srcRect/>
          <a:stretch>
            <a:fillRect/>
          </a:stretch>
        </p:blipFill>
        <p:spPr bwMode="auto">
          <a:xfrm>
            <a:off x="379074" y="1964619"/>
            <a:ext cx="3583326" cy="3312231"/>
          </a:xfrm>
          <a:prstGeom prst="rect">
            <a:avLst/>
          </a:prstGeom>
          <a:noFill/>
          <a:ln>
            <a:noFill/>
          </a:ln>
        </p:spPr>
      </p:pic>
      <p:sp>
        <p:nvSpPr>
          <p:cNvPr id="5" name="文本框 4"/>
          <p:cNvSpPr txBox="1"/>
          <p:nvPr/>
        </p:nvSpPr>
        <p:spPr>
          <a:xfrm>
            <a:off x="1812274" y="5860690"/>
            <a:ext cx="832104" cy="369332"/>
          </a:xfrm>
          <a:prstGeom prst="rect">
            <a:avLst/>
          </a:prstGeom>
          <a:noFill/>
        </p:spPr>
        <p:txBody>
          <a:bodyPr wrap="square" rtlCol="0">
            <a:spAutoFit/>
          </a:bodyPr>
          <a:lstStyle/>
          <a:p>
            <a:r>
              <a:rPr lang="en-US" altLang="zh-CN" dirty="0" smtClean="0"/>
              <a:t>(a)</a:t>
            </a:r>
            <a:endParaRPr lang="zh-CN" altLang="en-US" dirty="0"/>
          </a:p>
        </p:txBody>
      </p:sp>
      <p:sp>
        <p:nvSpPr>
          <p:cNvPr id="6" name="文本框 5"/>
          <p:cNvSpPr txBox="1"/>
          <p:nvPr/>
        </p:nvSpPr>
        <p:spPr>
          <a:xfrm>
            <a:off x="5099850" y="5737518"/>
            <a:ext cx="402336" cy="369332"/>
          </a:xfrm>
          <a:prstGeom prst="rect">
            <a:avLst/>
          </a:prstGeom>
          <a:noFill/>
        </p:spPr>
        <p:txBody>
          <a:bodyPr wrap="square" rtlCol="0">
            <a:spAutoFit/>
          </a:bodyPr>
          <a:lstStyle/>
          <a:p>
            <a:r>
              <a:rPr lang="en-US" altLang="zh-CN" dirty="0" smtClean="0"/>
              <a:t>(b)</a:t>
            </a:r>
            <a:endParaRPr lang="zh-CN" altLang="en-US" dirty="0"/>
          </a:p>
        </p:txBody>
      </p:sp>
      <p:pic>
        <p:nvPicPr>
          <p:cNvPr id="14" name="图片 13"/>
          <p:cNvPicPr>
            <a:picLocks noChangeAspect="1"/>
          </p:cNvPicPr>
          <p:nvPr/>
        </p:nvPicPr>
        <p:blipFill>
          <a:blip r:embed="rId4"/>
          <a:stretch>
            <a:fillRect/>
          </a:stretch>
        </p:blipFill>
        <p:spPr>
          <a:xfrm>
            <a:off x="5147476" y="1964619"/>
            <a:ext cx="1720049" cy="414171"/>
          </a:xfrm>
          <a:prstGeom prst="rect">
            <a:avLst/>
          </a:prstGeom>
        </p:spPr>
      </p:pic>
      <p:pic>
        <p:nvPicPr>
          <p:cNvPr id="19" name="图片 18"/>
          <p:cNvPicPr>
            <a:picLocks noChangeAspect="1"/>
          </p:cNvPicPr>
          <p:nvPr/>
        </p:nvPicPr>
        <p:blipFill>
          <a:blip r:embed="rId5"/>
          <a:stretch>
            <a:fillRect/>
          </a:stretch>
        </p:blipFill>
        <p:spPr>
          <a:xfrm>
            <a:off x="5147475" y="2704479"/>
            <a:ext cx="1720050" cy="433526"/>
          </a:xfrm>
          <a:prstGeom prst="rect">
            <a:avLst/>
          </a:prstGeom>
        </p:spPr>
      </p:pic>
      <p:pic>
        <p:nvPicPr>
          <p:cNvPr id="20" name="图片 19"/>
          <p:cNvPicPr>
            <a:picLocks noChangeAspect="1"/>
          </p:cNvPicPr>
          <p:nvPr/>
        </p:nvPicPr>
        <p:blipFill>
          <a:blip r:embed="rId6"/>
          <a:stretch>
            <a:fillRect/>
          </a:stretch>
        </p:blipFill>
        <p:spPr>
          <a:xfrm>
            <a:off x="4323202" y="3279738"/>
            <a:ext cx="4295238" cy="2580952"/>
          </a:xfrm>
          <a:prstGeom prst="rect">
            <a:avLst/>
          </a:prstGeom>
        </p:spPr>
      </p:pic>
    </p:spTree>
    <p:extLst>
      <p:ext uri="{BB962C8B-B14F-4D97-AF65-F5344CB8AC3E}">
        <p14:creationId xmlns:p14="http://schemas.microsoft.com/office/powerpoint/2010/main" val="3164659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0"/>
            <a:ext cx="8658225" cy="1266825"/>
          </a:xfrm>
        </p:spPr>
        <p:txBody>
          <a:bodyPr>
            <a:normAutofit fontScale="90000"/>
          </a:bodyPr>
          <a:lstStyle/>
          <a:p>
            <a:r>
              <a:rPr lang="en-US" altLang="zh-CN" sz="4400" dirty="0">
                <a:latin typeface="+mn-lt"/>
              </a:rPr>
              <a:t/>
            </a:r>
            <a:br>
              <a:rPr lang="en-US" altLang="zh-CN" sz="4400" dirty="0">
                <a:latin typeface="+mn-lt"/>
              </a:rPr>
            </a:br>
            <a:r>
              <a:rPr lang="en-US" altLang="zh-CN" sz="4400" dirty="0" smtClean="0">
                <a:latin typeface="+mn-lt"/>
              </a:rPr>
              <a:t/>
            </a:r>
            <a:br>
              <a:rPr lang="en-US" altLang="zh-CN" sz="4400" dirty="0" smtClean="0">
                <a:latin typeface="+mn-lt"/>
              </a:rPr>
            </a:br>
            <a:r>
              <a:rPr lang="en-US" altLang="zh-CN" sz="4000" dirty="0" smtClean="0">
                <a:latin typeface="+mn-lt"/>
              </a:rPr>
              <a:t>Neural network based source localization</a:t>
            </a:r>
            <a:r>
              <a:rPr lang="en-US" altLang="zh-CN" sz="4000" dirty="0"/>
              <a:t/>
            </a:r>
            <a:br>
              <a:rPr lang="en-US" altLang="zh-CN" sz="4000" dirty="0"/>
            </a:br>
            <a:r>
              <a:rPr lang="en-US" altLang="zh-CN" sz="4400" dirty="0"/>
              <a:t/>
            </a:r>
            <a:br>
              <a:rPr lang="en-US" altLang="zh-CN" sz="4400" dirty="0"/>
            </a:br>
            <a:endParaRPr lang="zh-CN" altLang="en-US" sz="4400" dirty="0">
              <a:latin typeface="+mn-lt"/>
            </a:endParaRPr>
          </a:p>
        </p:txBody>
      </p:sp>
      <p:sp>
        <p:nvSpPr>
          <p:cNvPr id="9"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r>
              <a:rPr lang="en-US" altLang="zh-CN" sz="2000" dirty="0" smtClean="0"/>
              <a:t>Input </a:t>
            </a:r>
            <a:r>
              <a:rPr lang="en-US" altLang="zh-CN" sz="2000" dirty="0"/>
              <a:t>data </a:t>
            </a:r>
            <a:r>
              <a:rPr lang="en-US" altLang="zh-CN" sz="2000" dirty="0" smtClean="0"/>
              <a:t>preprocessing</a:t>
            </a: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
            </a:r>
            <a:br>
              <a:rPr lang="en-US" altLang="zh-CN" sz="1600" dirty="0"/>
            </a:br>
            <a:endParaRPr lang="en-US" altLang="zh-CN" sz="16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 name="object 4"/>
          <p:cNvSpPr txBox="1"/>
          <p:nvPr/>
        </p:nvSpPr>
        <p:spPr>
          <a:xfrm>
            <a:off x="666678" y="1858459"/>
            <a:ext cx="6712530" cy="3431709"/>
          </a:xfrm>
          <a:prstGeom prst="rect">
            <a:avLst/>
          </a:prstGeom>
        </p:spPr>
        <p:txBody>
          <a:bodyPr vert="horz" wrap="square" lIns="0" tIns="0" rIns="0" bIns="0" rtlCol="0">
            <a:spAutoFit/>
          </a:bodyPr>
          <a:lstStyle/>
          <a:p>
            <a:pPr marL="333393" marR="242620" indent="-322186">
              <a:spcBef>
                <a:spcPts val="534"/>
              </a:spcBef>
              <a:buFontTx/>
              <a:buChar char="•"/>
              <a:tabLst>
                <a:tab pos="333393" algn="l"/>
              </a:tabLst>
            </a:pPr>
            <a:r>
              <a:rPr lang="en-US" sz="2000" dirty="0">
                <a:ea typeface="ＭＳ Ｐゴシック" charset="-128"/>
                <a:cs typeface="ＭＳ Ｐゴシック" charset="-128"/>
              </a:rPr>
              <a:t>Sound pressure:</a:t>
            </a:r>
            <a:endParaRPr sz="2000" dirty="0">
              <a:ea typeface="ＭＳ Ｐゴシック" charset="-128"/>
              <a:cs typeface="ＭＳ Ｐゴシック" charset="-128"/>
            </a:endParaRPr>
          </a:p>
          <a:p>
            <a:pPr marL="333393" marR="4483" indent="-322186">
              <a:spcBef>
                <a:spcPts val="534"/>
              </a:spcBef>
              <a:buFontTx/>
              <a:buChar char="•"/>
              <a:tabLst>
                <a:tab pos="333393" algn="l"/>
              </a:tabLst>
            </a:pPr>
            <a:endParaRPr lang="en-US" sz="2250" spc="-4" dirty="0" smtClean="0">
              <a:solidFill>
                <a:prstClr val="black"/>
              </a:solidFill>
              <a:latin typeface="Arial"/>
              <a:cs typeface="Arial"/>
            </a:endParaRPr>
          </a:p>
          <a:p>
            <a:pPr marL="333393" marR="242620" indent="-322186">
              <a:spcBef>
                <a:spcPts val="534"/>
              </a:spcBef>
              <a:buFontTx/>
              <a:buChar char="•"/>
              <a:tabLst>
                <a:tab pos="333393" algn="l"/>
              </a:tabLst>
            </a:pPr>
            <a:r>
              <a:rPr lang="en-US" sz="2000" dirty="0">
                <a:ea typeface="ＭＳ Ｐゴシック" charset="-128"/>
                <a:cs typeface="ＭＳ Ｐゴシック" charset="-128"/>
              </a:rPr>
              <a:t>Normalized: </a:t>
            </a:r>
            <a:endParaRPr sz="2000" dirty="0">
              <a:ea typeface="ＭＳ Ｐゴシック" charset="-128"/>
              <a:cs typeface="ＭＳ Ｐゴシック" charset="-128"/>
            </a:endParaRPr>
          </a:p>
          <a:p>
            <a:pPr marL="333393" marR="242620" indent="-322186">
              <a:spcBef>
                <a:spcPts val="534"/>
              </a:spcBef>
              <a:buFontTx/>
              <a:buChar char="•"/>
              <a:tabLst>
                <a:tab pos="333393" algn="l"/>
              </a:tabLst>
            </a:pPr>
            <a:endParaRPr lang="en-US" sz="2250" spc="-4" dirty="0" smtClean="0">
              <a:solidFill>
                <a:prstClr val="black"/>
              </a:solidFill>
              <a:latin typeface="Arial"/>
              <a:cs typeface="Arial"/>
            </a:endParaRPr>
          </a:p>
          <a:p>
            <a:pPr marL="333393" marR="242620" indent="-322186">
              <a:spcBef>
                <a:spcPts val="534"/>
              </a:spcBef>
              <a:buFontTx/>
              <a:buChar char="•"/>
              <a:tabLst>
                <a:tab pos="333393" algn="l"/>
              </a:tabLst>
            </a:pPr>
            <a:r>
              <a:rPr lang="en-US" sz="2000" dirty="0">
                <a:ea typeface="ＭＳ Ｐゴシック" charset="-128"/>
                <a:cs typeface="ＭＳ Ｐゴシック" charset="-128"/>
              </a:rPr>
              <a:t>Sample covariance matrices: </a:t>
            </a:r>
          </a:p>
          <a:p>
            <a:pPr marL="333393" marR="242620" indent="-322186">
              <a:spcBef>
                <a:spcPts val="534"/>
              </a:spcBef>
              <a:buFontTx/>
              <a:buChar char="•"/>
              <a:tabLst>
                <a:tab pos="333393" algn="l"/>
              </a:tabLst>
            </a:pPr>
            <a:endParaRPr lang="en-US" sz="2250" spc="-4" dirty="0">
              <a:solidFill>
                <a:prstClr val="black"/>
              </a:solidFill>
              <a:latin typeface="Arial"/>
              <a:cs typeface="Arial"/>
            </a:endParaRPr>
          </a:p>
          <a:p>
            <a:pPr marL="333393" marR="242620" indent="-322186">
              <a:spcBef>
                <a:spcPts val="534"/>
              </a:spcBef>
              <a:buFontTx/>
              <a:buChar char="•"/>
              <a:tabLst>
                <a:tab pos="333393" algn="l"/>
              </a:tabLst>
            </a:pPr>
            <a:r>
              <a:rPr lang="en-US" altLang="zh-CN" sz="2000" dirty="0">
                <a:ea typeface="ＭＳ Ｐゴシック" charset="-128"/>
                <a:cs typeface="ＭＳ Ｐゴシック" charset="-128"/>
              </a:rPr>
              <a:t>Concatenate upper triangular elements’ real and imaginary parts, </a:t>
            </a:r>
            <a:r>
              <a:rPr lang="en-US" altLang="zh-CN" sz="2000" dirty="0" err="1" smtClean="0">
                <a:ea typeface="ＭＳ Ｐゴシック" charset="-128"/>
                <a:cs typeface="ＭＳ Ｐゴシック" charset="-128"/>
              </a:rPr>
              <a:t>vectorize</a:t>
            </a:r>
            <a:r>
              <a:rPr lang="en-US" altLang="zh-CN" sz="2000" dirty="0" smtClean="0">
                <a:ea typeface="ＭＳ Ｐゴシック" charset="-128"/>
                <a:cs typeface="ＭＳ Ｐゴシック" charset="-128"/>
              </a:rPr>
              <a:t> </a:t>
            </a:r>
            <a:r>
              <a:rPr lang="en-US" altLang="zh-CN" sz="2000" dirty="0">
                <a:ea typeface="ＭＳ Ｐゴシック" charset="-128"/>
                <a:cs typeface="ＭＳ Ｐゴシック" charset="-128"/>
              </a:rPr>
              <a:t>to create input x</a:t>
            </a:r>
            <a:r>
              <a:rPr lang="en-US" altLang="zh-CN" sz="2400" dirty="0"/>
              <a:t/>
            </a:r>
            <a:br>
              <a:rPr lang="en-US" altLang="zh-CN" sz="2400" dirty="0"/>
            </a:br>
            <a:endParaRPr sz="2250" dirty="0">
              <a:solidFill>
                <a:prstClr val="black"/>
              </a:solidFill>
              <a:latin typeface="Arial"/>
              <a:cs typeface="Arial"/>
            </a:endParaRPr>
          </a:p>
        </p:txBody>
      </p:sp>
      <p:pic>
        <p:nvPicPr>
          <p:cNvPr id="11" name="图片 10"/>
          <p:cNvPicPr>
            <a:picLocks noChangeAspect="1"/>
          </p:cNvPicPr>
          <p:nvPr/>
        </p:nvPicPr>
        <p:blipFill>
          <a:blip r:embed="rId3"/>
          <a:stretch>
            <a:fillRect/>
          </a:stretch>
        </p:blipFill>
        <p:spPr>
          <a:xfrm>
            <a:off x="4236899" y="3268134"/>
            <a:ext cx="2346782" cy="619820"/>
          </a:xfrm>
          <a:prstGeom prst="rect">
            <a:avLst/>
          </a:prstGeom>
        </p:spPr>
      </p:pic>
      <p:pic>
        <p:nvPicPr>
          <p:cNvPr id="12" name="图片 11"/>
          <p:cNvPicPr>
            <a:picLocks noChangeAspect="1"/>
          </p:cNvPicPr>
          <p:nvPr/>
        </p:nvPicPr>
        <p:blipFill>
          <a:blip r:embed="rId4"/>
          <a:stretch>
            <a:fillRect/>
          </a:stretch>
        </p:blipFill>
        <p:spPr>
          <a:xfrm>
            <a:off x="4236897" y="2405221"/>
            <a:ext cx="1642231" cy="710804"/>
          </a:xfrm>
          <a:prstGeom prst="rect">
            <a:avLst/>
          </a:prstGeom>
        </p:spPr>
      </p:pic>
      <p:pic>
        <p:nvPicPr>
          <p:cNvPr id="13" name="图片 12"/>
          <p:cNvPicPr>
            <a:picLocks noChangeAspect="1"/>
          </p:cNvPicPr>
          <p:nvPr/>
        </p:nvPicPr>
        <p:blipFill>
          <a:blip r:embed="rId5"/>
          <a:stretch>
            <a:fillRect/>
          </a:stretch>
        </p:blipFill>
        <p:spPr>
          <a:xfrm>
            <a:off x="4236897" y="1715289"/>
            <a:ext cx="2589297" cy="367369"/>
          </a:xfrm>
          <a:prstGeom prst="rect">
            <a:avLst/>
          </a:prstGeom>
        </p:spPr>
      </p:pic>
      <p:pic>
        <p:nvPicPr>
          <p:cNvPr id="14" name="图片 13"/>
          <p:cNvPicPr>
            <a:picLocks noChangeAspect="1"/>
          </p:cNvPicPr>
          <p:nvPr/>
        </p:nvPicPr>
        <p:blipFill>
          <a:blip r:embed="rId6"/>
          <a:stretch>
            <a:fillRect/>
          </a:stretch>
        </p:blipFill>
        <p:spPr>
          <a:xfrm>
            <a:off x="4513134" y="4921321"/>
            <a:ext cx="2866073" cy="1327740"/>
          </a:xfrm>
          <a:prstGeom prst="rect">
            <a:avLst/>
          </a:prstGeom>
        </p:spPr>
      </p:pic>
    </p:spTree>
    <p:extLst>
      <p:ext uri="{BB962C8B-B14F-4D97-AF65-F5344CB8AC3E}">
        <p14:creationId xmlns:p14="http://schemas.microsoft.com/office/powerpoint/2010/main" val="2691006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0"/>
            <a:ext cx="8658225" cy="1266825"/>
          </a:xfrm>
        </p:spPr>
        <p:txBody>
          <a:bodyPr>
            <a:normAutofit fontScale="90000"/>
          </a:bodyPr>
          <a:lstStyle/>
          <a:p>
            <a:r>
              <a:rPr lang="en-US" altLang="zh-CN" sz="4400" dirty="0">
                <a:latin typeface="+mn-lt"/>
              </a:rPr>
              <a:t/>
            </a:r>
            <a:br>
              <a:rPr lang="en-US" altLang="zh-CN" sz="4400" dirty="0">
                <a:latin typeface="+mn-lt"/>
              </a:rPr>
            </a:br>
            <a:r>
              <a:rPr lang="en-US" altLang="zh-CN" sz="4400" dirty="0" smtClean="0">
                <a:latin typeface="+mn-lt"/>
              </a:rPr>
              <a:t/>
            </a:r>
            <a:br>
              <a:rPr lang="en-US" altLang="zh-CN" sz="4400" dirty="0" smtClean="0">
                <a:latin typeface="+mn-lt"/>
              </a:rPr>
            </a:br>
            <a:r>
              <a:rPr lang="en-US" altLang="zh-CN" sz="4000" dirty="0" smtClean="0">
                <a:latin typeface="+mn-lt"/>
              </a:rPr>
              <a:t>Neural network based source localization</a:t>
            </a:r>
            <a:r>
              <a:rPr lang="en-US" altLang="zh-CN" sz="4000" dirty="0"/>
              <a:t/>
            </a:r>
            <a:br>
              <a:rPr lang="en-US" altLang="zh-CN" sz="4000" dirty="0"/>
            </a:br>
            <a:r>
              <a:rPr lang="en-US" altLang="zh-CN" sz="4400" dirty="0"/>
              <a:t/>
            </a:r>
            <a:br>
              <a:rPr lang="en-US" altLang="zh-CN" sz="4400" dirty="0"/>
            </a:br>
            <a:endParaRPr lang="zh-CN" altLang="en-US" sz="4400" dirty="0">
              <a:latin typeface="+mn-lt"/>
            </a:endParaRPr>
          </a:p>
        </p:txBody>
      </p:sp>
      <p:sp>
        <p:nvSpPr>
          <p:cNvPr id="9" name="Content Placeholder 2"/>
          <p:cNvSpPr txBox="1">
            <a:spLocks/>
          </p:cNvSpPr>
          <p:nvPr/>
        </p:nvSpPr>
        <p:spPr bwMode="auto">
          <a:xfrm>
            <a:off x="257175" y="1268413"/>
            <a:ext cx="872206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r>
              <a:rPr lang="en-US" altLang="zh-CN" sz="2000" dirty="0" smtClean="0"/>
              <a:t>Source range mapping</a:t>
            </a:r>
          </a:p>
          <a:p>
            <a:pPr lvl="1"/>
            <a:r>
              <a:rPr lang="en-US" altLang="zh-CN" sz="1800" kern="0" dirty="0">
                <a:ea typeface="Arial Unicode MS" panose="020B0604020202020204" pitchFamily="34" charset="-122"/>
                <a:cs typeface="Arial Unicode MS" panose="020B0604020202020204" pitchFamily="34" charset="-122"/>
              </a:rPr>
              <a:t>Mapping rang into K bins of width with</a:t>
            </a:r>
          </a:p>
          <a:p>
            <a:endParaRPr lang="en-US" altLang="zh-CN" sz="2000" dirty="0" smtClean="0"/>
          </a:p>
          <a:p>
            <a:endParaRPr lang="en-US" altLang="zh-CN" sz="2000" dirty="0"/>
          </a:p>
          <a:p>
            <a:pPr marL="0" indent="0">
              <a:buNone/>
            </a:pPr>
            <a:endParaRPr lang="en-US" altLang="zh-CN" sz="2000" dirty="0" smtClean="0"/>
          </a:p>
          <a:p>
            <a:r>
              <a:rPr lang="en-US" altLang="zh-CN" sz="2000" dirty="0"/>
              <a:t>Training </a:t>
            </a:r>
            <a:r>
              <a:rPr lang="en-US" altLang="zh-CN" sz="2000" dirty="0" smtClean="0"/>
              <a:t>criterion</a:t>
            </a:r>
          </a:p>
          <a:p>
            <a:pPr lvl="1"/>
            <a:r>
              <a:rPr lang="en-US" altLang="zh-CN" sz="1800" kern="0" dirty="0">
                <a:ea typeface="Arial Unicode MS" panose="020B0604020202020204" pitchFamily="34" charset="-122"/>
                <a:cs typeface="Arial Unicode MS" panose="020B0604020202020204" pitchFamily="34" charset="-122"/>
              </a:rPr>
              <a:t>negative log-likelihood &amp; sparsity constraint on FNN</a:t>
            </a:r>
          </a:p>
          <a:p>
            <a:pPr marL="0" indent="0">
              <a:buNone/>
            </a:pPr>
            <a:endParaRPr lang="en-US" altLang="zh-CN" sz="2000" dirty="0"/>
          </a:p>
          <a:p>
            <a:pPr marL="0" indent="0">
              <a:buNone/>
            </a:pPr>
            <a:endParaRPr lang="en-US" altLang="zh-CN" sz="2000" dirty="0" smtClean="0"/>
          </a:p>
          <a:p>
            <a:r>
              <a:rPr lang="en-US" altLang="zh-CN" sz="2000" dirty="0"/>
              <a:t>Definition of model accuracy</a:t>
            </a:r>
          </a:p>
          <a:p>
            <a:endParaRPr lang="en-US" altLang="zh-CN" sz="2000" dirty="0"/>
          </a:p>
          <a:p>
            <a:pPr marL="0" indent="0">
              <a:buNone/>
            </a:pP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pPr marL="457200" lvl="1" indent="0">
              <a:buNone/>
            </a:pPr>
            <a:endParaRPr lang="en-US" altLang="zh-CN" sz="1800" kern="0" dirty="0" smtClean="0">
              <a:ea typeface="Arial Unicode MS" panose="020B0604020202020204" pitchFamily="34" charset="-122"/>
              <a:cs typeface="Arial Unicode MS" panose="020B0604020202020204" pitchFamily="34" charset="-122"/>
            </a:endParaRPr>
          </a:p>
          <a:p>
            <a:pPr lvl="1"/>
            <a:endParaRPr lang="en-US" altLang="zh-CN" sz="1800" kern="0" dirty="0" smtClean="0">
              <a:ea typeface="Arial Unicode MS" panose="020B0604020202020204" pitchFamily="34" charset="-122"/>
              <a:cs typeface="Arial Unicode MS" panose="020B0604020202020204" pitchFamily="34" charset="-122"/>
            </a:endParaRPr>
          </a:p>
          <a:p>
            <a:pPr lvl="1"/>
            <a:endParaRPr lang="en-US" altLang="zh-CN" sz="1800" kern="0" dirty="0" smtClean="0">
              <a:ea typeface="Arial Unicode MS" panose="020B0604020202020204" pitchFamily="34" charset="-122"/>
              <a:cs typeface="Arial Unicode MS" panose="020B0604020202020204" pitchFamily="34" charset="-122"/>
            </a:endParaRPr>
          </a:p>
          <a:p>
            <a:pPr marL="457200" lvl="1" indent="0">
              <a:buNone/>
            </a:pPr>
            <a:r>
              <a:rPr lang="en-US" altLang="zh-CN" sz="1400" kern="0" dirty="0">
                <a:ea typeface="Arial Unicode MS" panose="020B0604020202020204" pitchFamily="34" charset="-122"/>
                <a:cs typeface="Arial Unicode MS" panose="020B0604020202020204" pitchFamily="34" charset="-122"/>
              </a:rPr>
              <a:t/>
            </a:r>
            <a:br>
              <a:rPr lang="en-US" altLang="zh-CN" sz="1400" kern="0" dirty="0">
                <a:ea typeface="Arial Unicode MS" panose="020B0604020202020204" pitchFamily="34" charset="-122"/>
                <a:cs typeface="Arial Unicode MS" panose="020B0604020202020204" pitchFamily="34" charset="-122"/>
              </a:rPr>
            </a:br>
            <a:r>
              <a:rPr lang="en-US" altLang="zh-CN" sz="800" dirty="0"/>
              <a:t/>
            </a:r>
            <a:br>
              <a:rPr lang="en-US" altLang="zh-CN" sz="800" dirty="0"/>
            </a:br>
            <a:r>
              <a:rPr lang="en-US" altLang="zh-CN" sz="800" dirty="0"/>
              <a:t/>
            </a:r>
            <a:br>
              <a:rPr lang="en-US" altLang="zh-CN" sz="800" dirty="0"/>
            </a:br>
            <a:r>
              <a:rPr lang="en-US" altLang="zh-CN" sz="800" dirty="0"/>
              <a:t/>
            </a:r>
            <a:br>
              <a:rPr lang="en-US" altLang="zh-CN" sz="800" dirty="0"/>
            </a:br>
            <a:r>
              <a:rPr lang="en-US" altLang="zh-CN" sz="800" dirty="0"/>
              <a:t/>
            </a:r>
            <a:br>
              <a:rPr lang="en-US" altLang="zh-CN" sz="800" dirty="0"/>
            </a:br>
            <a:r>
              <a:rPr lang="en-US" altLang="zh-CN" sz="800" dirty="0"/>
              <a:t/>
            </a:r>
            <a:br>
              <a:rPr lang="en-US" altLang="zh-CN" sz="800" dirty="0"/>
            </a:br>
            <a:r>
              <a:rPr lang="en-US" altLang="zh-CN" sz="800" dirty="0"/>
              <a:t/>
            </a:r>
            <a:br>
              <a:rPr lang="en-US" altLang="zh-CN" sz="800" dirty="0"/>
            </a:br>
            <a:r>
              <a:rPr lang="en-US" altLang="zh-CN" sz="800" dirty="0"/>
              <a:t/>
            </a:r>
            <a:br>
              <a:rPr lang="en-US" altLang="zh-CN" sz="800" dirty="0"/>
            </a:br>
            <a:endParaRPr lang="en-US" altLang="zh-CN" sz="800" kern="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6" name="图片 15"/>
          <p:cNvPicPr>
            <a:picLocks noChangeAspect="1"/>
          </p:cNvPicPr>
          <p:nvPr/>
        </p:nvPicPr>
        <p:blipFill>
          <a:blip r:embed="rId3"/>
          <a:stretch>
            <a:fillRect/>
          </a:stretch>
        </p:blipFill>
        <p:spPr>
          <a:xfrm>
            <a:off x="4759758" y="1665198"/>
            <a:ext cx="382093" cy="290052"/>
          </a:xfrm>
          <a:prstGeom prst="rect">
            <a:avLst/>
          </a:prstGeom>
        </p:spPr>
      </p:pic>
      <p:pic>
        <p:nvPicPr>
          <p:cNvPr id="3" name="图片 2"/>
          <p:cNvPicPr>
            <a:picLocks noChangeAspect="1"/>
          </p:cNvPicPr>
          <p:nvPr/>
        </p:nvPicPr>
        <p:blipFill>
          <a:blip r:embed="rId4"/>
          <a:stretch>
            <a:fillRect/>
          </a:stretch>
        </p:blipFill>
        <p:spPr>
          <a:xfrm>
            <a:off x="1246359" y="2009517"/>
            <a:ext cx="2487441" cy="1009687"/>
          </a:xfrm>
          <a:prstGeom prst="rect">
            <a:avLst/>
          </a:prstGeom>
        </p:spPr>
      </p:pic>
      <p:pic>
        <p:nvPicPr>
          <p:cNvPr id="19" name="图片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46359" y="3791633"/>
            <a:ext cx="432911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0831" y="3754747"/>
            <a:ext cx="2654994" cy="244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bject 7"/>
          <p:cNvSpPr/>
          <p:nvPr/>
        </p:nvSpPr>
        <p:spPr>
          <a:xfrm>
            <a:off x="5222899" y="1704077"/>
            <a:ext cx="3282926" cy="1572004"/>
          </a:xfrm>
          <a:prstGeom prst="rect">
            <a:avLst/>
          </a:prstGeom>
          <a:blipFill>
            <a:blip r:embed="rId7" cstate="print"/>
            <a:stretch>
              <a:fillRect/>
            </a:stretch>
          </a:blipFill>
        </p:spPr>
        <p:txBody>
          <a:bodyPr wrap="square" lIns="0" tIns="0" rIns="0" bIns="0" rtlCol="0"/>
          <a:lstStyle/>
          <a:p>
            <a:endParaRPr sz="1588" dirty="0">
              <a:solidFill>
                <a:prstClr val="black"/>
              </a:solidFill>
            </a:endParaRPr>
          </a:p>
        </p:txBody>
      </p:sp>
      <p:pic>
        <p:nvPicPr>
          <p:cNvPr id="5" name="图片 4"/>
          <p:cNvPicPr>
            <a:picLocks noChangeAspect="1"/>
          </p:cNvPicPr>
          <p:nvPr/>
        </p:nvPicPr>
        <p:blipFill>
          <a:blip r:embed="rId8"/>
          <a:stretch>
            <a:fillRect/>
          </a:stretch>
        </p:blipFill>
        <p:spPr>
          <a:xfrm>
            <a:off x="1246359" y="4892371"/>
            <a:ext cx="3125287" cy="753081"/>
          </a:xfrm>
          <a:prstGeom prst="rect">
            <a:avLst/>
          </a:prstGeom>
        </p:spPr>
      </p:pic>
      <p:pic>
        <p:nvPicPr>
          <p:cNvPr id="6" name="图片 5"/>
          <p:cNvPicPr>
            <a:picLocks noChangeAspect="1"/>
          </p:cNvPicPr>
          <p:nvPr/>
        </p:nvPicPr>
        <p:blipFill>
          <a:blip r:embed="rId9"/>
          <a:stretch>
            <a:fillRect/>
          </a:stretch>
        </p:blipFill>
        <p:spPr>
          <a:xfrm>
            <a:off x="1179684" y="5673068"/>
            <a:ext cx="2897016" cy="718010"/>
          </a:xfrm>
          <a:prstGeom prst="rect">
            <a:avLst/>
          </a:prstGeom>
        </p:spPr>
      </p:pic>
    </p:spTree>
    <p:extLst>
      <p:ext uri="{BB962C8B-B14F-4D97-AF65-F5344CB8AC3E}">
        <p14:creationId xmlns:p14="http://schemas.microsoft.com/office/powerpoint/2010/main" val="2581000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n-lt"/>
              </a:rPr>
              <a:t>SWellEx96 Event S5 </a:t>
            </a:r>
            <a:endParaRPr lang="zh-CN" altLang="en-US" dirty="0">
              <a:latin typeface="+mn-lt"/>
            </a:endParaRPr>
          </a:p>
        </p:txBody>
      </p:sp>
      <p:sp>
        <p:nvSpPr>
          <p:cNvPr id="7"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smtClean="0"/>
              <a:t>Environmental model and source-receiver configuration</a:t>
            </a:r>
          </a:p>
          <a:p>
            <a:pPr lvl="1" eaLnBrk="1" hangingPunct="1">
              <a:defRPr/>
            </a:pPr>
            <a:r>
              <a:rPr lang="en-US" altLang="zh-CN" sz="1800" kern="0" dirty="0">
                <a:ea typeface="Arial Unicode MS" panose="020B0604020202020204" pitchFamily="34" charset="-122"/>
                <a:cs typeface="Arial Unicode MS" panose="020B0604020202020204" pitchFamily="34" charset="-122"/>
              </a:rPr>
              <a:t>Shallow </a:t>
            </a:r>
            <a:r>
              <a:rPr lang="en-US" altLang="zh-CN" sz="1800" kern="0" dirty="0" smtClean="0">
                <a:ea typeface="Arial Unicode MS" panose="020B0604020202020204" pitchFamily="34" charset="-122"/>
                <a:cs typeface="Arial Unicode MS" panose="020B0604020202020204" pitchFamily="34" charset="-122"/>
              </a:rPr>
              <a:t>source</a:t>
            </a:r>
            <a:r>
              <a:rPr lang="en-US" altLang="zh-CN" sz="1800" kern="0" dirty="0">
                <a:ea typeface="Arial Unicode MS" panose="020B0604020202020204" pitchFamily="34" charset="-122"/>
                <a:cs typeface="Arial Unicode MS" panose="020B0604020202020204" pitchFamily="34" charset="-122"/>
              </a:rPr>
              <a:t>:</a:t>
            </a:r>
            <a:r>
              <a:rPr lang="en-US" altLang="zh-CN" sz="1800" kern="0" dirty="0" smtClean="0">
                <a:ea typeface="Arial Unicode MS" panose="020B0604020202020204" pitchFamily="34" charset="-122"/>
                <a:cs typeface="Arial Unicode MS" panose="020B0604020202020204" pitchFamily="34" charset="-122"/>
              </a:rPr>
              <a:t> depth 9m; </a:t>
            </a:r>
          </a:p>
          <a:p>
            <a:pPr lvl="1" eaLnBrk="1" hangingPunct="1">
              <a:defRPr/>
            </a:pPr>
            <a:r>
              <a:rPr lang="en-US" altLang="zh-CN" sz="1800" kern="0" dirty="0" smtClean="0">
                <a:ea typeface="Arial Unicode MS" panose="020B0604020202020204" pitchFamily="34" charset="-122"/>
                <a:cs typeface="Arial Unicode MS" panose="020B0604020202020204" pitchFamily="34" charset="-122"/>
              </a:rPr>
              <a:t>Frequency: 109, 232, </a:t>
            </a:r>
            <a:r>
              <a:rPr lang="en-US" altLang="zh-CN" sz="1800" kern="0" dirty="0">
                <a:ea typeface="Arial Unicode MS" panose="020B0604020202020204" pitchFamily="34" charset="-122"/>
                <a:cs typeface="Arial Unicode MS" panose="020B0604020202020204" pitchFamily="34" charset="-122"/>
              </a:rPr>
              <a:t>385Hz </a:t>
            </a:r>
            <a:r>
              <a:rPr lang="en-US" altLang="zh-CN" sz="1800" kern="0" dirty="0" smtClean="0">
                <a:ea typeface="Arial Unicode MS" panose="020B0604020202020204" pitchFamily="34" charset="-122"/>
                <a:cs typeface="Arial Unicode MS" panose="020B0604020202020204" pitchFamily="34" charset="-122"/>
              </a:rPr>
              <a:t>used;</a:t>
            </a:r>
            <a:endParaRPr lang="en-US" altLang="zh-CN" sz="1800" kern="0" dirty="0">
              <a:ea typeface="Arial Unicode MS" panose="020B0604020202020204" pitchFamily="34" charset="-122"/>
              <a:cs typeface="Arial Unicode MS" panose="020B0604020202020204" pitchFamily="34" charset="-122"/>
            </a:endParaRPr>
          </a:p>
          <a:p>
            <a:pPr lvl="1" eaLnBrk="1" hangingPunct="1">
              <a:defRPr/>
            </a:pPr>
            <a:endParaRPr lang="en-US" altLang="zh-CN" sz="1600" dirty="0"/>
          </a:p>
          <a:p>
            <a:pPr marL="457200" lvl="1" indent="0" eaLnBrk="1" hangingPunct="1">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br>
            <a:endParaRPr lang="zh-CN" altLang="en-US"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400" b="1" kern="0" dirty="0" smtClean="0">
                <a:latin typeface="华文仿宋" panose="02010600040101010101" pitchFamily="2" charset="-122"/>
                <a:ea typeface="华文仿宋" panose="02010600040101010101" pitchFamily="2" charset="-122"/>
              </a:rPr>
              <a:t>	</a:t>
            </a: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697" y="2500265"/>
            <a:ext cx="3726606" cy="294649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7350" y="1696521"/>
            <a:ext cx="2962275" cy="3750240"/>
          </a:xfrm>
          <a:prstGeom prst="rect">
            <a:avLst/>
          </a:prstGeom>
        </p:spPr>
      </p:pic>
      <p:sp>
        <p:nvSpPr>
          <p:cNvPr id="10" name="文本框 9"/>
          <p:cNvSpPr txBox="1"/>
          <p:nvPr/>
        </p:nvSpPr>
        <p:spPr>
          <a:xfrm>
            <a:off x="1998536" y="5508689"/>
            <a:ext cx="832104" cy="369332"/>
          </a:xfrm>
          <a:prstGeom prst="rect">
            <a:avLst/>
          </a:prstGeom>
          <a:noFill/>
        </p:spPr>
        <p:txBody>
          <a:bodyPr wrap="square" rtlCol="0">
            <a:spAutoFit/>
          </a:bodyPr>
          <a:lstStyle/>
          <a:p>
            <a:r>
              <a:rPr lang="en-US" altLang="zh-CN" dirty="0" smtClean="0"/>
              <a:t>(a)</a:t>
            </a:r>
            <a:endParaRPr lang="zh-CN" altLang="en-US" dirty="0"/>
          </a:p>
        </p:txBody>
      </p:sp>
      <p:sp>
        <p:nvSpPr>
          <p:cNvPr id="11" name="文本框 10"/>
          <p:cNvSpPr txBox="1"/>
          <p:nvPr/>
        </p:nvSpPr>
        <p:spPr>
          <a:xfrm>
            <a:off x="6060472" y="5451411"/>
            <a:ext cx="402336" cy="369332"/>
          </a:xfrm>
          <a:prstGeom prst="rect">
            <a:avLst/>
          </a:prstGeom>
          <a:noFill/>
        </p:spPr>
        <p:txBody>
          <a:bodyPr wrap="square" rtlCol="0">
            <a:spAutoFit/>
          </a:bodyPr>
          <a:lstStyle/>
          <a:p>
            <a:r>
              <a:rPr lang="en-US" altLang="zh-CN" dirty="0" smtClean="0"/>
              <a:t>(b)</a:t>
            </a:r>
            <a:endParaRPr lang="zh-CN" altLang="en-US" dirty="0"/>
          </a:p>
        </p:txBody>
      </p:sp>
    </p:spTree>
    <p:extLst>
      <p:ext uri="{BB962C8B-B14F-4D97-AF65-F5344CB8AC3E}">
        <p14:creationId xmlns:p14="http://schemas.microsoft.com/office/powerpoint/2010/main" val="2177720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400" dirty="0" smtClean="0">
                <a:latin typeface="+mn-lt"/>
              </a:rPr>
              <a:t/>
            </a:r>
            <a:br>
              <a:rPr lang="en-US" altLang="zh-CN" sz="4400" dirty="0" smtClean="0">
                <a:latin typeface="+mn-lt"/>
              </a:rPr>
            </a:br>
            <a:r>
              <a:rPr lang="en-US" altLang="zh-CN" sz="4000" dirty="0" smtClean="0">
                <a:latin typeface="+mn-lt"/>
              </a:rPr>
              <a:t>Performance comparison with MFP</a:t>
            </a:r>
            <a:r>
              <a:rPr lang="en-US" altLang="zh-CN" sz="4400" dirty="0" smtClean="0">
                <a:latin typeface="+mn-lt"/>
              </a:rPr>
              <a:t/>
            </a:r>
            <a:br>
              <a:rPr lang="en-US" altLang="zh-CN" sz="4400" dirty="0" smtClean="0">
                <a:latin typeface="+mn-lt"/>
              </a:rPr>
            </a:br>
            <a:endParaRPr lang="zh-CN" altLang="en-US" sz="4400" dirty="0">
              <a:latin typeface="+mn-lt"/>
            </a:endParaRPr>
          </a:p>
        </p:txBody>
      </p:sp>
      <p:sp>
        <p:nvSpPr>
          <p:cNvPr id="7" name="Content Placeholder 2"/>
          <p:cNvSpPr txBox="1">
            <a:spLocks/>
          </p:cNvSpPr>
          <p:nvPr/>
        </p:nvSpPr>
        <p:spPr bwMode="auto">
          <a:xfrm>
            <a:off x="0" y="1268413"/>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bg2"/>
              </a:buClr>
              <a:buFont typeface="Wingdings" charset="2"/>
              <a:buChar char="§"/>
              <a:defRPr sz="2000">
                <a:solidFill>
                  <a:schemeClr val="tx1"/>
                </a:solidFill>
                <a:latin typeface="+mn-lt"/>
                <a:ea typeface="ＭＳ Ｐゴシック" charset="-128"/>
              </a:defRPr>
            </a:lvl9pPr>
          </a:lstStyle>
          <a:p>
            <a:pPr eaLnBrk="1" hangingPunct="1">
              <a:defRPr/>
            </a:pPr>
            <a:r>
              <a:rPr lang="en-US" altLang="zh-CN" sz="2000" dirty="0"/>
              <a:t>SWell96Ex-S5 experimental data </a:t>
            </a:r>
          </a:p>
          <a:p>
            <a:pPr lvl="1" eaLnBrk="1" hangingPunct="1">
              <a:defRPr/>
            </a:pPr>
            <a:r>
              <a:rPr lang="en-US" altLang="zh-CN" sz="1800" kern="0" dirty="0" smtClean="0">
                <a:ea typeface="Arial Unicode MS" panose="020B0604020202020204" pitchFamily="34" charset="-122"/>
                <a:cs typeface="Arial Unicode MS" panose="020B0604020202020204" pitchFamily="34" charset="-122"/>
              </a:rPr>
              <a:t>Accuracy: SCFNN &gt; MCE </a:t>
            </a:r>
            <a:r>
              <a:rPr lang="en-US" altLang="zh-CN" sz="1800" kern="0" dirty="0">
                <a:ea typeface="Arial Unicode MS" panose="020B0604020202020204" pitchFamily="34" charset="-122"/>
                <a:cs typeface="Arial Unicode MS" panose="020B0604020202020204" pitchFamily="34" charset="-122"/>
              </a:rPr>
              <a:t>&gt; </a:t>
            </a:r>
            <a:r>
              <a:rPr lang="en-US" altLang="zh-CN" sz="1800" kern="0" dirty="0" smtClean="0">
                <a:ea typeface="Arial Unicode MS" panose="020B0604020202020204" pitchFamily="34" charset="-122"/>
                <a:cs typeface="Arial Unicode MS" panose="020B0604020202020204" pitchFamily="34" charset="-122"/>
              </a:rPr>
              <a:t>Bartlett1 &gt; Bartlett2</a:t>
            </a:r>
          </a:p>
          <a:p>
            <a:pPr lvl="1" eaLnBrk="1" hangingPunct="1">
              <a:defRPr/>
            </a:pPr>
            <a:endParaRPr lang="zh-CN" altLang="en-US" sz="1800" kern="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eaLnBrk="1" hangingPunct="1">
              <a:buFont typeface="Wingdings" panose="05000000000000000000" pitchFamily="2" charset="2"/>
              <a:buNone/>
              <a:defRPr/>
            </a:pPr>
            <a:r>
              <a:rPr lang="en-US" altLang="zh-CN" sz="1400" b="1" kern="0" dirty="0" smtClean="0">
                <a:latin typeface="华文仿宋" panose="02010600040101010101" pitchFamily="2" charset="-122"/>
                <a:ea typeface="华文仿宋" panose="02010600040101010101" pitchFamily="2" charset="-122"/>
              </a:rPr>
              <a:t>	</a:t>
            </a: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endParaRPr>
          </a:p>
          <a:p>
            <a:pPr marL="0" indent="0" eaLnBrk="1" hangingPunct="1">
              <a:buFont typeface="Wingdings" panose="05000000000000000000" pitchFamily="2" charset="2"/>
              <a:buNone/>
              <a:defRPr/>
            </a:pPr>
            <a:endParaRPr lang="en-US" altLang="zh-CN" sz="1400" b="1" kern="0" dirty="0" smtClean="0">
              <a:latin typeface="华文仿宋" panose="02010600040101010101" pitchFamily="2" charset="-122"/>
              <a:ea typeface="华文仿宋" panose="02010600040101010101" pitchFamily="2" charset="-122"/>
              <a:cs typeface="Arial Unicode MS" panose="020B0604020202020204" pitchFamily="34" charset="-122"/>
            </a:endParaRPr>
          </a:p>
          <a:p>
            <a:pPr marL="0" indent="0" eaLnBrk="1" hangingPunct="1">
              <a:buNone/>
              <a:defRPr/>
            </a:pPr>
            <a:r>
              <a:rPr lang="en-US" altLang="zh-CN" sz="1400" b="1" kern="0" dirty="0">
                <a:ea typeface="华文仿宋" panose="02010600040101010101" pitchFamily="2" charset="-122"/>
                <a:cs typeface="Arial Unicode MS" panose="020B0604020202020204" pitchFamily="34" charset="-122"/>
              </a:rPr>
              <a:t> </a:t>
            </a:r>
            <a:r>
              <a:rPr lang="en-US" altLang="zh-CN" sz="1400" b="1" kern="0" dirty="0" smtClean="0">
                <a:ea typeface="华文仿宋" panose="02010600040101010101" pitchFamily="2" charset="-122"/>
                <a:cs typeface="Arial Unicode MS" panose="020B0604020202020204" pitchFamily="34" charset="-122"/>
              </a:rPr>
              <a:t>            </a:t>
            </a:r>
            <a:r>
              <a:rPr lang="en-US" altLang="zh-CN" sz="1800" kern="0" dirty="0" smtClean="0">
                <a:ea typeface="Arial Unicode MS" panose="020B0604020202020204" pitchFamily="34" charset="-122"/>
                <a:cs typeface="Arial Unicode MS" panose="020B0604020202020204" pitchFamily="34" charset="-122"/>
              </a:rPr>
              <a:t>Note: </a:t>
            </a:r>
            <a:r>
              <a:rPr lang="en-US" altLang="zh-CN" sz="1800" dirty="0" smtClean="0">
                <a:cs typeface="Arial Unicode MS" panose="020B0604020202020204" pitchFamily="34" charset="-122"/>
              </a:rPr>
              <a:t>T</a:t>
            </a:r>
            <a:r>
              <a:rPr lang="en-US" altLang="zh-CN" sz="1800" dirty="0" smtClean="0"/>
              <a:t>here </a:t>
            </a:r>
            <a:r>
              <a:rPr lang="en-US" altLang="zh-CN" sz="1800" dirty="0"/>
              <a:t>are two </a:t>
            </a:r>
            <a:r>
              <a:rPr lang="en-US" altLang="zh-CN" sz="1800" dirty="0" smtClean="0"/>
              <a:t>kinds </a:t>
            </a:r>
            <a:r>
              <a:rPr lang="en-US" altLang="zh-CN" sz="1800" dirty="0"/>
              <a:t>of </a:t>
            </a:r>
            <a:r>
              <a:rPr lang="en-US" altLang="zh-CN" sz="1800" dirty="0" smtClean="0"/>
              <a:t>replica-field used. </a:t>
            </a:r>
          </a:p>
          <a:p>
            <a:pPr marL="0" indent="0" eaLnBrk="1" hangingPunct="1">
              <a:buNone/>
              <a:defRPr/>
            </a:pPr>
            <a:r>
              <a:rPr lang="en-US" altLang="zh-CN" sz="1800" dirty="0" smtClean="0"/>
              <a:t>                     Bartlett </a:t>
            </a:r>
            <a:r>
              <a:rPr lang="en-US" altLang="zh-CN" sz="1800" dirty="0"/>
              <a:t>1 measurement </a:t>
            </a:r>
            <a:r>
              <a:rPr lang="en-US" altLang="zh-CN" sz="1800" dirty="0" smtClean="0"/>
              <a:t>data; Bartlett 2, </a:t>
            </a:r>
            <a:r>
              <a:rPr lang="en-US" altLang="zh-CN" sz="1800" dirty="0"/>
              <a:t>simulated by </a:t>
            </a:r>
            <a:r>
              <a:rPr lang="en-US" altLang="zh-CN" sz="1800" dirty="0" smtClean="0"/>
              <a:t>model.</a:t>
            </a:r>
            <a:r>
              <a:rPr lang="en-US" altLang="zh-CN" sz="1800" kern="0" dirty="0">
                <a:latin typeface="Arial Unicode MS" panose="020B0604020202020204" pitchFamily="34" charset="-122"/>
                <a:ea typeface="Arial Unicode MS" panose="020B0604020202020204" pitchFamily="34" charset="-122"/>
                <a:cs typeface="Arial Unicode MS" panose="020B0604020202020204" pitchFamily="34" charset="-122"/>
              </a:rPr>
              <a:t>	</a:t>
            </a:r>
          </a:p>
        </p:txBody>
      </p:sp>
      <p:pic>
        <p:nvPicPr>
          <p:cNvPr id="9" name="图片 8"/>
          <p:cNvPicPr>
            <a:picLocks noChangeAspect="1"/>
          </p:cNvPicPr>
          <p:nvPr/>
        </p:nvPicPr>
        <p:blipFill>
          <a:blip r:embed="rId3"/>
          <a:stretch>
            <a:fillRect/>
          </a:stretch>
        </p:blipFill>
        <p:spPr>
          <a:xfrm>
            <a:off x="1173141" y="2170896"/>
            <a:ext cx="6362025" cy="2044024"/>
          </a:xfrm>
          <a:prstGeom prst="rect">
            <a:avLst/>
          </a:prstGeom>
        </p:spPr>
      </p:pic>
    </p:spTree>
    <p:extLst>
      <p:ext uri="{BB962C8B-B14F-4D97-AF65-F5344CB8AC3E}">
        <p14:creationId xmlns:p14="http://schemas.microsoft.com/office/powerpoint/2010/main" val="50830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uwnet16_ppt" id="{71D635A0-F1F8-47BF-BA47-D1471C63130F}" vid="{3D3DFD03-B22A-4D51-B9A8-E5F19E61486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wuwnet17_ppt</Template>
  <TotalTime>1297</TotalTime>
  <Words>1355</Words>
  <Application>Microsoft Office PowerPoint</Application>
  <PresentationFormat>全屏显示(4:3)</PresentationFormat>
  <Paragraphs>282</Paragraphs>
  <Slides>18</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(使用中文字体)</vt:lpstr>
      <vt:lpstr>Arial Unicode MS</vt:lpstr>
      <vt:lpstr>ＭＳ Ｐゴシック</vt:lpstr>
      <vt:lpstr>黑体</vt:lpstr>
      <vt:lpstr>华文仿宋</vt:lpstr>
      <vt:lpstr>宋体</vt:lpstr>
      <vt:lpstr>Arial</vt:lpstr>
      <vt:lpstr>Calibri</vt:lpstr>
      <vt:lpstr>Times New Roman</vt:lpstr>
      <vt:lpstr>Wingdings</vt:lpstr>
      <vt:lpstr>Office 主题</vt:lpstr>
      <vt:lpstr>Matched-field source localization using sparsely-coded neural network and data-model mixed training </vt:lpstr>
      <vt:lpstr>  MFP and SSP mismatch problem   </vt:lpstr>
      <vt:lpstr> Contents </vt:lpstr>
      <vt:lpstr>  Neural network based source localization  </vt:lpstr>
      <vt:lpstr>  Neural network based source localization  </vt:lpstr>
      <vt:lpstr>  Neural network based source localization  </vt:lpstr>
      <vt:lpstr>  Neural network based source localization  </vt:lpstr>
      <vt:lpstr>SWellEx96 Event S5 </vt:lpstr>
      <vt:lpstr> Performance comparison with MFP </vt:lpstr>
      <vt:lpstr> Performance comparison with MFP </vt:lpstr>
      <vt:lpstr> Model robustness on SSP mismatch </vt:lpstr>
      <vt:lpstr> Model robustness on SSP mismatch </vt:lpstr>
      <vt:lpstr> Model robustness on SSP mismatch </vt:lpstr>
      <vt:lpstr> Data-model mixed training  </vt:lpstr>
      <vt:lpstr> Summary </vt:lpstr>
      <vt:lpstr> Future work </vt:lpstr>
      <vt:lpstr> Thank you for listening! </vt:lpstr>
      <vt:lpstr>Matched-field source localization using sparsely-coded neural network and data-model mixed training </vt:lpstr>
    </vt:vector>
  </TitlesOfParts>
  <Company>ZJU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Matched-field source localization using sparsely-coded neural network and data-model mixed training</dc:title>
  <dc:creator>SHOUGUI CAI</dc:creator>
  <cp:lastModifiedBy>SHOUGUI CAI</cp:lastModifiedBy>
  <cp:revision>709</cp:revision>
  <dcterms:created xsi:type="dcterms:W3CDTF">2017-10-14T01:41:11Z</dcterms:created>
  <dcterms:modified xsi:type="dcterms:W3CDTF">2017-11-04T05:53:09Z</dcterms:modified>
</cp:coreProperties>
</file>