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65" r:id="rId4"/>
    <p:sldId id="282" r:id="rId5"/>
    <p:sldId id="281" r:id="rId6"/>
    <p:sldId id="283" r:id="rId7"/>
    <p:sldId id="284" r:id="rId8"/>
    <p:sldId id="257" r:id="rId9"/>
    <p:sldId id="261" r:id="rId10"/>
    <p:sldId id="272" r:id="rId11"/>
    <p:sldId id="258" r:id="rId12"/>
    <p:sldId id="262" r:id="rId13"/>
    <p:sldId id="259" r:id="rId14"/>
    <p:sldId id="263" r:id="rId15"/>
    <p:sldId id="278" r:id="rId16"/>
    <p:sldId id="276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11" autoAdjust="0"/>
  </p:normalViewPr>
  <p:slideViewPr>
    <p:cSldViewPr snapToGrid="0">
      <p:cViewPr varScale="1">
        <p:scale>
          <a:sx n="105" d="100"/>
          <a:sy n="105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FA2E8-0B0F-4409-AA51-382769A1778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F34D5-E4BE-4E94-974F-96F8937D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9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7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MFP method, the model accuracy is heavily aﬀected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mismatch problem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curves for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SCFNN, Bartlett and MCE vs SNR are plotted by 1000 times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 Carlo simulations</a:t>
            </a:r>
            <a:r>
              <a:rPr lang="en-US" altLang="zh-CN" dirty="0" smtClean="0"/>
              <a:t> is plotted here.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snapshot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here is 10.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 ‘FNN,i905’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that, the corresponding method is FNN and the test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from i905 environment, rests are similar.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SCFNN is also sensitive to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 mismatch. When the environment SSP has a big change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shape, the classifier trained by single data set performs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poorly.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model, trained by data set corresponding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, performs poorly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and the accuracy drops about 40%, compared with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on ssp-i905. 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although, SCFNN is also sensitive to SSP mismatch, still performs better than Bartlett and the performance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is close to the MCE method.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by combining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collected from ssp-i906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as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 robustness of the classifier increases significantly; as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re-trained classifier predicts accurately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 just as well as on ssp-i905.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Although the accuracy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i905 has a little glissade compared with data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case, the performance for i906 is improved.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mixed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data-model training, the SCFNN classifier works well on two entirely diﬀerent SSPs.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legend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‘i905,combined’ means the model is trained by mixed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tested on ssp-i905.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0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 propose a method that can help reduce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mismatch problem in matched-field source localization,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sparsely-coded feed-forward neural network(SCFNN),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combined with data-model mixed training.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proposal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examined on SWellEx-96 experiment.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To be specific, we firstly train and test a prediction model on the experimental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confirm that the SCFNN works well on source localization.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Then, the inﬂuence of SSP mismatch on the SCFNN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 is investigated by simulations.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Finally, we train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with mixed environment model data. It can be seen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 robustness is significantly improved and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 classifier performs well on varying SSP environments.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discussions on applying machine learning methods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overcome mismatch problem in underwater source localization are preliminary and only a fine-tuned FNN is used. </a:t>
            </a: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has potential advantages in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unstable underwater acoustic environment and thus deserves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further eﬀorts.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1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believe that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 implemented machine learning techniques can have in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 to characterize and to better understand natural systems and the physical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mechanisms that drive them</a:t>
            </a:r>
            <a:r>
              <a:rPr lang="en-US" altLang="zh-CN" i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We</a:t>
            </a:r>
            <a:r>
              <a:rPr lang="en-US" altLang="zh-CN" sz="1200" baseline="0" dirty="0" smtClean="0"/>
              <a:t> plan to </a:t>
            </a:r>
            <a:r>
              <a:rPr lang="en-US" altLang="zh-CN" sz="1200" dirty="0" smtClean="0"/>
              <a:t>train</a:t>
            </a:r>
            <a:r>
              <a:rPr lang="en-US" altLang="zh-CN" sz="1200" baseline="0" dirty="0" smtClean="0"/>
              <a:t> </a:t>
            </a:r>
            <a:r>
              <a:rPr lang="en-US" altLang="zh-CN" sz="1200" dirty="0" smtClean="0"/>
              <a:t>a sparse representation model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learned feature space spans data (SCM) space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 that few basis functions.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to explain how the SCFNN works and how does the model robustness improved?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now, In our example, the input 1323-elements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 data space can be spanned by the 740 feature vectors,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averagely, each data sample can be represented by only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features.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4" y="0"/>
            <a:ext cx="8639175" cy="3509963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" y="3602038"/>
            <a:ext cx="863917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219075"/>
            <a:ext cx="1958975" cy="64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9" y="132310"/>
            <a:ext cx="773539" cy="817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132310"/>
            <a:ext cx="813660" cy="8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使用中文字体)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446213"/>
            <a:ext cx="4257675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6213"/>
            <a:ext cx="4267200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58126498-B0C7-4615-A739-1F55E6884D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2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4234"/>
            <a:ext cx="9144000" cy="15537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9144000" cy="13795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0"/>
            <a:ext cx="8639175" cy="12668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381124"/>
            <a:ext cx="8639175" cy="507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4125" y="59697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(使用中文字体)"/>
                <a:ea typeface="黑体" panose="02010609060101010101" pitchFamily="49" charset="-122"/>
              </a:defRPr>
            </a:lvl1pPr>
          </a:lstStyle>
          <a:p>
            <a:fld id="{58126498-B0C7-4615-A739-1F55E6884D36}" type="slidenum">
              <a:rPr lang="zh-CN" altLang="en-US" smtClean="0">
                <a:latin typeface="黑体" panose="02010609060101010101" pitchFamily="49" charset="-122"/>
              </a:rPr>
              <a:pPr/>
              <a:t>‹#›</a:t>
            </a:fld>
            <a:endParaRPr lang="zh-CN" altLang="en-US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7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effectLst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3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</a:t>
            </a:r>
            <a:r>
              <a:rPr lang="en-US" altLang="zh-CN" sz="4000" dirty="0" smtClean="0">
                <a:latin typeface="+mn-lt"/>
              </a:rPr>
              <a:t>mismatch</a:t>
            </a:r>
            <a:r>
              <a:rPr lang="en-US" altLang="zh-CN" sz="4000" dirty="0">
                <a:latin typeface="+mn-lt"/>
              </a:rPr>
              <a:t/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Clr>
                <a:srgbClr val="ACCBF9"/>
              </a:buClr>
              <a:defRPr/>
            </a:pPr>
            <a:r>
              <a:rPr lang="en-US" altLang="zh-CN" sz="2000" dirty="0" smtClean="0"/>
              <a:t>Diﬀerent </a:t>
            </a:r>
            <a:r>
              <a:rPr lang="en-US" altLang="zh-CN" sz="2000" dirty="0"/>
              <a:t>degrees of </a:t>
            </a:r>
            <a:r>
              <a:rPr lang="en-US" altLang="zh-CN" sz="2000" dirty="0" smtClean="0"/>
              <a:t>error in </a:t>
            </a:r>
            <a:r>
              <a:rPr lang="en-US" altLang="zh-CN" sz="2000" dirty="0"/>
              <a:t>the knowledge </a:t>
            </a:r>
            <a:r>
              <a:rPr lang="en-US" altLang="zh-CN" sz="2000" dirty="0" smtClean="0"/>
              <a:t>of SSP</a:t>
            </a:r>
            <a:r>
              <a:rPr lang="en-US" altLang="zh-CN" sz="2000" b="1" dirty="0" smtClean="0">
                <a:solidFill>
                  <a:prstClr val="black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 smtClean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9" y="2010033"/>
            <a:ext cx="4013821" cy="32530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0253" y="1816009"/>
            <a:ext cx="450609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Compared to the optimized,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906, significant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in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shape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905,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is slight;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i906*, changed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from i906,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sake of testing. </a:t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210" y="5404566"/>
            <a:ext cx="8366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optimized one is the best SSP model for real environment of SWellEx-96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experiment,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while,i906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i905 are the measured SSPs from diﬀerent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stations.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1: light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2204243"/>
            <a:ext cx="45354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202655"/>
            <a:ext cx="45180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6155" y="5852820"/>
            <a:ext cx="604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SCFNN positions best, followed by MCE and Bartlett worst;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-27432"/>
            <a:ext cx="8639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2: large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8063"/>
            <a:ext cx="4660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19325"/>
            <a:ext cx="4681537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93125" y="5707603"/>
            <a:ext cx="77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 order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unchanged;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absolute mean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error, SCFNN larger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than MCE.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Data-model mixed training</a:t>
            </a:r>
            <a:r>
              <a:rPr lang="en-US" altLang="zh-CN" sz="4400" dirty="0">
                <a:latin typeface="+mn-lt"/>
              </a:rPr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Model robustness is significantly improved </a:t>
            </a: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0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276990"/>
            <a:ext cx="46783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276990"/>
            <a:ext cx="468312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Summary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SCFNN works </a:t>
            </a:r>
            <a:r>
              <a:rPr lang="en-US" altLang="zh-CN" sz="2000" dirty="0" smtClean="0"/>
              <a:t>well in </a:t>
            </a:r>
            <a:r>
              <a:rPr lang="en-US" altLang="zh-CN" sz="2000" dirty="0"/>
              <a:t>localization </a:t>
            </a:r>
            <a:r>
              <a:rPr lang="en-US" altLang="zh-CN" sz="2000" dirty="0" smtClean="0"/>
              <a:t>problem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 better than Bartlett, MCE methods;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nd is </a:t>
            </a:r>
            <a:r>
              <a:rPr lang="en-US" altLang="zh-CN" sz="2000" dirty="0"/>
              <a:t>also sensitive to SSP mismatch 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varying on diﬀerent </a:t>
            </a:r>
            <a:r>
              <a:rPr lang="en-US" altLang="zh-CN" sz="1600" dirty="0"/>
              <a:t>degrees of error in the knowledge of </a:t>
            </a:r>
            <a:r>
              <a:rPr lang="en-US" altLang="zh-CN" sz="1600" dirty="0" smtClean="0"/>
              <a:t>SSP;</a:t>
            </a:r>
            <a:endParaRPr lang="en-US" altLang="zh-CN" sz="16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still </a:t>
            </a:r>
            <a:r>
              <a:rPr lang="en-US" altLang="zh-CN" sz="1600" dirty="0"/>
              <a:t>performs better than Bartlett </a:t>
            </a:r>
            <a:r>
              <a:rPr lang="en-US" altLang="zh-CN" sz="1600" dirty="0" smtClean="0"/>
              <a:t>and close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the MCE method;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smtClean="0"/>
              <a:t>model robustness can be improved by data-model mixed training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SCFNN </a:t>
            </a:r>
            <a:r>
              <a:rPr lang="en-US" altLang="zh-CN" sz="1600" dirty="0"/>
              <a:t>classifier </a:t>
            </a:r>
            <a:r>
              <a:rPr lang="en-US" altLang="zh-CN" sz="1600" dirty="0" smtClean="0"/>
              <a:t>can work </a:t>
            </a:r>
            <a:r>
              <a:rPr lang="en-US" altLang="zh-CN" sz="1600" dirty="0"/>
              <a:t>well on two entirely diﬀerent </a:t>
            </a:r>
            <a:r>
              <a:rPr lang="en-US" altLang="zh-CN" sz="1600" dirty="0" smtClean="0"/>
              <a:t>SSPs;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erformance may be improved by add some ‘noise’ data;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a</a:t>
            </a:r>
            <a:r>
              <a:rPr lang="en-US" altLang="zh-CN" sz="1600" dirty="0" smtClean="0"/>
              <a:t>lso, neural network based model behaves poorly in low SNR case.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6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F</a:t>
            </a:r>
            <a:r>
              <a:rPr lang="en-US" altLang="zh-CN" sz="4000" dirty="0" smtClean="0">
                <a:latin typeface="+mn-lt"/>
              </a:rPr>
              <a:t>uture work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Feature </a:t>
            </a:r>
            <a:r>
              <a:rPr lang="en-US" altLang="zh-CN" sz="2000" dirty="0" smtClean="0"/>
              <a:t>enhancement &amp; adversarial learning on noise;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Mathematical analysis </a:t>
            </a:r>
            <a:r>
              <a:rPr lang="en-US" altLang="zh-CN" sz="2000" dirty="0" smtClean="0"/>
              <a:t>&amp; explain robustness on SSP mismatch.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3225" y="2730500"/>
            <a:ext cx="6480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>Thank you for listening!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Contents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Neural </a:t>
            </a:r>
            <a:r>
              <a:rPr lang="en-US" altLang="zh-CN" sz="2400" dirty="0"/>
              <a:t>network based s</a:t>
            </a:r>
            <a:r>
              <a:rPr lang="en-US" altLang="zh-CN" sz="2400" dirty="0" smtClean="0"/>
              <a:t>ource </a:t>
            </a:r>
            <a:r>
              <a:rPr lang="en-US" altLang="zh-CN" sz="2400" dirty="0"/>
              <a:t>localization prediction </a:t>
            </a:r>
            <a:r>
              <a:rPr lang="en-US" altLang="zh-CN" sz="2400" dirty="0" smtClean="0"/>
              <a:t>model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erformance comparison with two MFP methods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Model robustness on </a:t>
            </a:r>
            <a:r>
              <a:rPr lang="en-US" altLang="zh-CN" sz="2400" dirty="0"/>
              <a:t>SSP </a:t>
            </a:r>
            <a:r>
              <a:rPr lang="en-US" altLang="zh-CN" sz="2400" dirty="0" smtClean="0"/>
              <a:t>mismatch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cs typeface="Arial Unicode MS" panose="020B0604020202020204" pitchFamily="34" charset="-122"/>
              </a:rPr>
              <a:t>D</a:t>
            </a:r>
            <a:r>
              <a:rPr lang="en-US" altLang="zh-CN" sz="2400" dirty="0" smtClean="0"/>
              <a:t>ata-model </a:t>
            </a:r>
            <a:r>
              <a:rPr lang="en-US" altLang="zh-CN" sz="2400" dirty="0"/>
              <a:t>mixed </a:t>
            </a:r>
            <a:r>
              <a:rPr lang="en-US" altLang="zh-CN" sz="2400" dirty="0" smtClean="0"/>
              <a:t>training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Summary &amp; </a:t>
            </a:r>
            <a:r>
              <a:rPr lang="en-US" altLang="zh-CN" sz="2400" dirty="0"/>
              <a:t>Future work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5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pic>
        <p:nvPicPr>
          <p:cNvPr id="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1" y="2696024"/>
            <a:ext cx="3528934" cy="32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7"/>
          <p:cNvSpPr/>
          <p:nvPr/>
        </p:nvSpPr>
        <p:spPr>
          <a:xfrm>
            <a:off x="4011379" y="3321228"/>
            <a:ext cx="4528169" cy="2191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0755" y="1390217"/>
            <a:ext cx="7794812" cy="1305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52200"/>
              </a:lnSpc>
            </a:pPr>
            <a:r>
              <a:rPr sz="1853" b="1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b="1" spc="13" dirty="0">
                <a:solidFill>
                  <a:prstClr val="black"/>
                </a:solidFill>
                <a:cs typeface="Calibri"/>
              </a:rPr>
              <a:t>npu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t:</a:t>
            </a:r>
            <a:r>
              <a:rPr sz="1853" b="1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Sa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dirty="0">
                <a:solidFill>
                  <a:prstClr val="black"/>
                </a:solidFill>
                <a:cs typeface="Calibri"/>
              </a:rPr>
              <a:t>co</a:t>
            </a:r>
            <a:r>
              <a:rPr sz="1853" spc="-150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.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26" dirty="0" smtClean="0">
                <a:solidFill>
                  <a:prstClr val="black"/>
                </a:solidFill>
                <a:cs typeface="Calibri"/>
              </a:rPr>
              <a:t>M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ix: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441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s 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21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22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/2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2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-21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r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sz="1853" spc="-13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qu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nc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y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endParaRPr lang="en-US" sz="1853" spc="4" dirty="0" smtClean="0">
              <a:solidFill>
                <a:prstClr val="black"/>
              </a:solidFill>
              <a:cs typeface="Calibri"/>
            </a:endParaRPr>
          </a:p>
          <a:p>
            <a:pPr marL="11206" marR="4483">
              <a:lnSpc>
                <a:spcPct val="152200"/>
              </a:lnSpc>
            </a:pPr>
            <a:r>
              <a:rPr sz="1853" b="1" spc="18" dirty="0" smtClean="0">
                <a:solidFill>
                  <a:prstClr val="black"/>
                </a:solidFill>
                <a:cs typeface="Calibri"/>
              </a:rPr>
              <a:t>Ou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13" dirty="0" smtClean="0">
                <a:solidFill>
                  <a:prstClr val="black"/>
                </a:solidFill>
                <a:cs typeface="Calibri"/>
              </a:rPr>
              <a:t>pu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: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b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y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26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g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c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: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1853" spc="-9" dirty="0">
                <a:solidFill>
                  <a:prstClr val="black"/>
                </a:solidFill>
                <a:cs typeface="Calibri"/>
              </a:rPr>
              <a:t>1.1475-8.6475</a:t>
            </a:r>
            <a:r>
              <a:rPr lang="zh-CN" altLang="en-US" sz="1853" spc="-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km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, 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300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 neurons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, 25m each</a:t>
            </a:r>
            <a:endParaRPr sz="1853" spc="-9" dirty="0">
              <a:solidFill>
                <a:prstClr val="black"/>
              </a:solidFill>
              <a:cs typeface="Calibri"/>
            </a:endParaRPr>
          </a:p>
          <a:p>
            <a:pPr marL="11206">
              <a:spcBef>
                <a:spcPts val="1187"/>
              </a:spcBef>
            </a:pPr>
            <a:r>
              <a:rPr sz="1853" spc="9" dirty="0">
                <a:solidFill>
                  <a:prstClr val="black"/>
                </a:solidFill>
                <a:cs typeface="Calibri"/>
              </a:rPr>
              <a:t>Ju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s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t 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ne 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dd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 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l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ay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lang="en-US" sz="1853" spc="9" dirty="0" smtClean="0">
                <a:solidFill>
                  <a:prstClr val="black"/>
                </a:solidFill>
                <a:cs typeface="Calibri"/>
              </a:rPr>
              <a:t>,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>
                <a:solidFill>
                  <a:prstClr val="black"/>
                </a:solidFill>
                <a:cs typeface="Calibri"/>
              </a:rPr>
              <a:t>5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00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s</a:t>
            </a:r>
            <a:endParaRPr sz="1853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38" y="5946105"/>
            <a:ext cx="7725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ＭＳ Ｐゴシック" charset="-128"/>
              </a:rPr>
              <a:t>[1] </a:t>
            </a:r>
            <a:r>
              <a:rPr lang="en-US" altLang="zh-CN" sz="1600" dirty="0" smtClean="0">
                <a:ea typeface="ＭＳ Ｐゴシック" charset="-128"/>
              </a:rPr>
              <a:t> </a:t>
            </a:r>
            <a:r>
              <a:rPr lang="en-US" altLang="zh-CN" sz="1600" dirty="0" err="1" smtClean="0">
                <a:ea typeface="ＭＳ Ｐゴシック" charset="-128"/>
              </a:rPr>
              <a:t>Niu</a:t>
            </a:r>
            <a:r>
              <a:rPr lang="en-US" altLang="zh-CN" sz="1600" dirty="0">
                <a:ea typeface="ＭＳ Ｐゴシック" charset="-128"/>
              </a:rPr>
              <a:t>, H., and </a:t>
            </a:r>
            <a:r>
              <a:rPr lang="en-US" altLang="zh-CN" sz="1600" dirty="0" err="1">
                <a:ea typeface="ＭＳ Ｐゴシック" charset="-128"/>
              </a:rPr>
              <a:t>Gerstoft</a:t>
            </a:r>
            <a:r>
              <a:rPr lang="en-US" altLang="zh-CN" sz="1600" dirty="0">
                <a:ea typeface="ＭＳ Ｐゴシック" charset="-128"/>
              </a:rPr>
              <a:t>, P. Source localization in an ocean waveguide using </a:t>
            </a:r>
            <a:r>
              <a:rPr lang="en-US" altLang="zh-CN" sz="1600" dirty="0" smtClean="0">
                <a:ea typeface="ＭＳ Ｐゴシック" charset="-128"/>
              </a:rPr>
              <a:t>supervised </a:t>
            </a:r>
          </a:p>
          <a:p>
            <a:r>
              <a:rPr lang="en-US" altLang="zh-CN" sz="1600" dirty="0">
                <a:ea typeface="ＭＳ Ｐゴシック" charset="-128"/>
              </a:rPr>
              <a:t> </a:t>
            </a:r>
            <a:r>
              <a:rPr lang="en-US" altLang="zh-CN" sz="1600" dirty="0" smtClean="0">
                <a:ea typeface="ＭＳ Ｐゴシック" charset="-128"/>
              </a:rPr>
              <a:t>      machine </a:t>
            </a:r>
            <a:r>
              <a:rPr lang="en-US" altLang="zh-CN" sz="1600" dirty="0">
                <a:ea typeface="ＭＳ Ｐゴシック" charset="-128"/>
              </a:rPr>
              <a:t>learning. </a:t>
            </a:r>
            <a:r>
              <a:rPr lang="en-US" altLang="zh-CN" sz="1600" dirty="0" smtClean="0">
                <a:ea typeface="ＭＳ Ｐゴシック" charset="-128"/>
              </a:rPr>
              <a:t>JASA (2017</a:t>
            </a:r>
            <a:r>
              <a:rPr lang="en-US" altLang="zh-CN" sz="1600" dirty="0">
                <a:ea typeface="ＭＳ Ｐゴシック" charset="-128"/>
              </a:rPr>
              <a:t>), 1176–1188.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smtClean="0"/>
              <a:t>FNN with one hidden layer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4" y="1964619"/>
            <a:ext cx="3583326" cy="3312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12274" y="586069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9850" y="5737518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76" y="1964619"/>
            <a:ext cx="1720049" cy="4141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75" y="2704479"/>
            <a:ext cx="1720050" cy="4335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02" y="3279738"/>
            <a:ext cx="4295238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Input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preprocessing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66678" y="1858459"/>
            <a:ext cx="6712530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Sound pressure: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4483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Normalized: 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Sample covariance matrices: </a:t>
            </a: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Concatenate upper triangular elements’ real and imaginary parts, </a:t>
            </a:r>
            <a:r>
              <a:rPr lang="en-US" altLang="zh-CN" sz="2000" dirty="0" err="1" smtClean="0">
                <a:ea typeface="ＭＳ Ｐゴシック" charset="-128"/>
                <a:cs typeface="ＭＳ Ｐゴシック" charset="-128"/>
              </a:rPr>
              <a:t>vectorize</a:t>
            </a:r>
            <a:r>
              <a:rPr lang="en-US" altLang="zh-CN" sz="2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 create input x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sz="22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9" y="3268134"/>
            <a:ext cx="2346782" cy="619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897" y="2405221"/>
            <a:ext cx="1642231" cy="7108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97" y="1715289"/>
            <a:ext cx="2589297" cy="367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134" y="4921321"/>
            <a:ext cx="2866073" cy="13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Source range mapping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Mapping rang into K bins of width with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Training </a:t>
            </a:r>
            <a:r>
              <a:rPr lang="en-US" altLang="zh-CN" sz="2000" dirty="0" smtClean="0"/>
              <a:t>criterion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negative log-likelihood &amp; sparsity constraint on FNN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Definition of model accuracy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58" y="1665198"/>
            <a:ext cx="382093" cy="2900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59" y="2009517"/>
            <a:ext cx="2487441" cy="1009687"/>
          </a:xfrm>
          <a:prstGeom prst="rect">
            <a:avLst/>
          </a:prstGeom>
        </p:spPr>
      </p:pic>
      <p:pic>
        <p:nvPicPr>
          <p:cNvPr id="19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59" y="3791633"/>
            <a:ext cx="4329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31" y="3754747"/>
            <a:ext cx="2654994" cy="244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bject 7"/>
          <p:cNvSpPr/>
          <p:nvPr/>
        </p:nvSpPr>
        <p:spPr>
          <a:xfrm>
            <a:off x="5222899" y="1704077"/>
            <a:ext cx="3282926" cy="157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359" y="4892371"/>
            <a:ext cx="3125287" cy="753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684" y="5673068"/>
            <a:ext cx="2897016" cy="7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SWellEx96 Event S5 </a:t>
            </a:r>
            <a:endParaRPr lang="zh-CN" altLang="en-US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Environmental </a:t>
            </a:r>
            <a:r>
              <a:rPr lang="en-US" altLang="zh-CN" sz="2000" dirty="0" smtClean="0"/>
              <a:t>model and source-receiver configuration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Shallow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source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depth 9m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;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Frequency: 109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, 232,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385Hz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used;</a:t>
            </a:r>
            <a:endParaRPr lang="en-US" altLang="zh-CN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>
              <a:defRPr/>
            </a:pPr>
            <a:endParaRPr lang="en-US" altLang="zh-CN" sz="1600" dirty="0"/>
          </a:p>
          <a:p>
            <a:pPr marL="457200" lvl="1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7" y="2500265"/>
            <a:ext cx="3726606" cy="2946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50" y="1696521"/>
            <a:ext cx="2962275" cy="37502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8536" y="5508689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60472" y="545141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7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Performance comparison with MFP</a:t>
            </a: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Accuracy: SCFNN &gt; MCE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&gt;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Bartlett1 &gt; Bartlett2</a:t>
            </a:r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>
              <a:defRPr/>
            </a:pP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 b="1" kern="0" dirty="0">
                <a:ea typeface="华文仿宋" panose="02010600040101010101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1400" b="1" kern="0" dirty="0" smtClean="0">
                <a:ea typeface="华文仿宋" panose="02010600040101010101" pitchFamily="2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Note: </a:t>
            </a:r>
            <a:r>
              <a:rPr lang="en-US" altLang="zh-CN" sz="1800" dirty="0" smtClean="0">
                <a:cs typeface="Arial Unicode MS" panose="020B0604020202020204" pitchFamily="34" charset="-122"/>
              </a:rPr>
              <a:t>T</a:t>
            </a:r>
            <a:r>
              <a:rPr lang="en-US" altLang="zh-CN" sz="1800" dirty="0" smtClean="0"/>
              <a:t>here </a:t>
            </a:r>
            <a:r>
              <a:rPr lang="en-US" altLang="zh-CN" sz="1800" dirty="0"/>
              <a:t>are two </a:t>
            </a:r>
            <a:r>
              <a:rPr lang="en-US" altLang="zh-CN" sz="1800" dirty="0" smtClean="0"/>
              <a:t>kinds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 smtClean="0"/>
              <a:t>                     Bartlett </a:t>
            </a:r>
            <a:r>
              <a:rPr lang="en-US" altLang="zh-CN" sz="1800" dirty="0"/>
              <a:t>1 measurement </a:t>
            </a:r>
            <a:r>
              <a:rPr lang="en-US" altLang="zh-CN" sz="1800" dirty="0" smtClean="0"/>
              <a:t>data; Bartlett 2, </a:t>
            </a:r>
            <a:r>
              <a:rPr lang="en-US" altLang="zh-CN" sz="1800" dirty="0"/>
              <a:t>simulated by </a:t>
            </a:r>
            <a:r>
              <a:rPr lang="en-US" altLang="zh-CN" sz="1800" dirty="0" smtClean="0"/>
              <a:t>model.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2170896"/>
            <a:ext cx="6362025" cy="20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Performance comparison with MFP</a:t>
            </a:r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Error: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SCFNN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&lt; MCE &lt; Bartlett1 &lt; Bartlett2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Note: There are two kinds of 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Bartlett 1 measurement data; Bartlett 2, simulated by model.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0" y="2138039"/>
            <a:ext cx="6306543" cy="21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uwnet16_ppt" id="{71D635A0-F1F8-47BF-BA47-D1471C63130F}" vid="{3D3DFD03-B22A-4D51-B9A8-E5F19E61486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wuwnet17_ppt</Template>
  <TotalTime>1236</TotalTime>
  <Words>946</Words>
  <Application>Microsoft Office PowerPoint</Application>
  <PresentationFormat>全屏显示(4:3)</PresentationFormat>
  <Paragraphs>205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(使用中文字体)</vt:lpstr>
      <vt:lpstr>Arial Unicode MS</vt:lpstr>
      <vt:lpstr>ＭＳ Ｐゴシック</vt:lpstr>
      <vt:lpstr>黑体</vt:lpstr>
      <vt:lpstr>华文仿宋</vt:lpstr>
      <vt:lpstr>宋体</vt:lpstr>
      <vt:lpstr>Arial</vt:lpstr>
      <vt:lpstr>Calibri</vt:lpstr>
      <vt:lpstr>Times New Roman</vt:lpstr>
      <vt:lpstr>Wingdings</vt:lpstr>
      <vt:lpstr>Office 主题</vt:lpstr>
      <vt:lpstr>Matched-field source localization using sparsely-coded neural network and data-model mixed training </vt:lpstr>
      <vt:lpstr> Contents </vt:lpstr>
      <vt:lpstr>  Neural network based source localization  </vt:lpstr>
      <vt:lpstr>  Neural network based source localization  </vt:lpstr>
      <vt:lpstr>  Neural network based source localization  </vt:lpstr>
      <vt:lpstr>  Neural network based source localization  </vt:lpstr>
      <vt:lpstr>SWellEx96 Event S5 </vt:lpstr>
      <vt:lpstr> Performance comparison with MFP </vt:lpstr>
      <vt:lpstr> Performance comparison with MFP </vt:lpstr>
      <vt:lpstr> Model robustness on SSP mismatch </vt:lpstr>
      <vt:lpstr> Model robustness on SSP mismatch </vt:lpstr>
      <vt:lpstr> Model robustness on SSP mismatch </vt:lpstr>
      <vt:lpstr> Data-model mixed training  </vt:lpstr>
      <vt:lpstr> Summary </vt:lpstr>
      <vt:lpstr> Future work </vt:lpstr>
      <vt:lpstr> Thank you for listening! </vt:lpstr>
      <vt:lpstr>Matched-field source localization using sparsely-coded neural network and data-model mixed training 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Matched-field source localization using sparsely-coded neural network and data-model mixed training</dc:title>
  <dc:creator>SHOUGUI CAI</dc:creator>
  <cp:lastModifiedBy>SHOUGUI CAI</cp:lastModifiedBy>
  <cp:revision>686</cp:revision>
  <dcterms:created xsi:type="dcterms:W3CDTF">2017-10-14T01:41:11Z</dcterms:created>
  <dcterms:modified xsi:type="dcterms:W3CDTF">2017-11-02T11:50:05Z</dcterms:modified>
</cp:coreProperties>
</file>