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Roboto Mono" panose="00000009000000000000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95e200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g35295e200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295e200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295e200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295e2001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295e2001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295e2001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295e2001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295e2001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295e2001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295e2001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295e2001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295e2001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35295e2001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>
  <p:cSld name="Title page">
    <p:bg>
      <p:bgPr>
        <a:solidFill>
          <a:srgbClr val="26262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633304" y="-648376"/>
            <a:ext cx="733500" cy="2367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2903" y="2766523"/>
            <a:ext cx="77343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30694" y="4709821"/>
            <a:ext cx="77343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530694" y="2443859"/>
            <a:ext cx="77343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425" y="581278"/>
            <a:ext cx="1289146" cy="1415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ly: white 3 1">
  <p:cSld name="Content only: white_3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529827" y="759070"/>
            <a:ext cx="8004300" cy="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1"/>
              </a:buClr>
              <a:buSzPts val="3000"/>
              <a:buFont typeface="Arial"/>
              <a:buNone/>
              <a:defRPr sz="3000" b="1" i="0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957832"/>
            <a:ext cx="82800" cy="387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833956" y="284947"/>
            <a:ext cx="3700500" cy="2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556000" y="354105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518824" y="1629404"/>
            <a:ext cx="8015700" cy="28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AutoNum type="arabicPeriod"/>
              <a:defRPr sz="18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•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–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404041"/>
              </a:buClr>
              <a:buSzPts val="1600"/>
              <a:buChar char="»"/>
              <a:defRPr sz="1600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-30788" y="4661517"/>
            <a:ext cx="9228600" cy="528990"/>
            <a:chOff x="-30788" y="4661517"/>
            <a:chExt cx="9228600" cy="528990"/>
          </a:xfrm>
        </p:grpSpPr>
        <p:sp>
          <p:nvSpPr>
            <p:cNvPr id="63" name="Google Shape;63;p14"/>
            <p:cNvSpPr/>
            <p:nvPr/>
          </p:nvSpPr>
          <p:spPr>
            <a:xfrm>
              <a:off x="-30788" y="4734807"/>
              <a:ext cx="9228600" cy="455700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635303" y="4661517"/>
              <a:ext cx="387300" cy="52890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" name="Google Shape;65;p14" descr="tab-rgb.eps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99798" y="4726863"/>
              <a:ext cx="258208" cy="327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1030972" y="4823737"/>
              <a:ext cx="3613500" cy="2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INDIANA UNIVERSITY BLOOMINGTON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School Crimson with Main IU Lockup">
  <p:cSld name="iSchool Crimson with Main IU Lockup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36602" y="680397"/>
            <a:ext cx="7859100" cy="2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-15847" y="680397"/>
            <a:ext cx="82800" cy="387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31042" y="4235585"/>
            <a:ext cx="536100" cy="922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l="11082" t="-150" r="-1556" b="28721"/>
          <a:stretch/>
        </p:blipFill>
        <p:spPr>
          <a:xfrm>
            <a:off x="1240484" y="4147274"/>
            <a:ext cx="46222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descr="tab-rgb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0345" y="4326066"/>
            <a:ext cx="357525" cy="45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oukath-ali/Sales-Bid-Agent-AI-Analytic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172.191.72.225:8505" TargetMode="External"/><Relationship Id="rId4" Type="http://schemas.openxmlformats.org/officeDocument/2006/relationships/hyperlink" Target="https://drive.google.com/file/d/1brMh9wfhIYlcwmbY-pfUWQeZ0rX1BnVT/view?usp=drive_lin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1" y="4796475"/>
            <a:ext cx="9071100" cy="2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INDIANA UNIVERSITY BLOOMINGTON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68400" y="1722475"/>
            <a:ext cx="7734300" cy="19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Cambria"/>
              <a:buNone/>
            </a:pPr>
            <a:r>
              <a:rPr lang="en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ENGR-E 583: Information Visualization</a:t>
            </a:r>
            <a:endParaRPr sz="2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Predictive Pricing Model - Group 25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Enhancing </a:t>
            </a:r>
            <a:r>
              <a:rPr lang="en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Pricing Strategies through</a:t>
            </a:r>
            <a:r>
              <a:rPr lang="en" sz="2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Data-Driven Insights</a:t>
            </a: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0" y="3277075"/>
            <a:ext cx="9071100" cy="1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and Project Sponsor: </a:t>
            </a:r>
            <a:r>
              <a:rPr lang="en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Opinion Route</a:t>
            </a:r>
            <a:r>
              <a:rPr lang="e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Faizan Waheed, Sai Bhavya Sree, Shamika Karnik, Shoukath Ali Shaikh, Swamini Sontakke</a:t>
            </a: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ctrTitle"/>
          </p:nvPr>
        </p:nvSpPr>
        <p:spPr>
          <a:xfrm>
            <a:off x="100425" y="52250"/>
            <a:ext cx="4471500" cy="40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Stakeholder(s) and their needs</a:t>
            </a:r>
            <a:endParaRPr sz="2000"/>
          </a:p>
        </p:txBody>
      </p:sp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4559200" y="52250"/>
            <a:ext cx="4471500" cy="7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Data, Statistics, Preprocessing &amp; Analysis</a:t>
            </a:r>
            <a:endParaRPr sz="2000" b="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00425" y="452450"/>
            <a:ext cx="4471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&amp; Account Managers: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 deal pricing, understand lost deals, suggest competitive rates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Pricing Analysts: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 data-driven pricing strategies using lost deal data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Finance Team: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 profitability by analyzing revenue, costs, and margin impact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Team: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 pricing trends to refine promotional strategies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just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Management: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Strategic decision-making based on pricing performance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559200" y="511075"/>
            <a:ext cx="4471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Data Files: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Invoiced deals (600+ records), Lost Deals (2500+ Records), Account Segments(100+ Records)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arabicPeriod"/>
            </a:pPr>
            <a:r>
              <a:rPr lang="en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Metrics: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CPI (Cost Per Interview), LOI (Length of Interview), IR (Incidence Rate), Complete (No of interviews completed), Respondent Type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 title="Screenshot 2025-04-27 1427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3825" y="1619275"/>
            <a:ext cx="4095874" cy="1418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0" name="Google Shape;90;p17" title="Screenshot 2025-04-27 14285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825" y="3136150"/>
            <a:ext cx="4095877" cy="1473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300" y="2435950"/>
            <a:ext cx="4349501" cy="2189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ctrTitle"/>
          </p:nvPr>
        </p:nvSpPr>
        <p:spPr>
          <a:xfrm>
            <a:off x="132675" y="52250"/>
            <a:ext cx="8764500" cy="5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- Dashboard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2"/>
          </p:nvPr>
        </p:nvSpPr>
        <p:spPr>
          <a:xfrm>
            <a:off x="252275" y="678550"/>
            <a:ext cx="8764500" cy="362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8" title="Screenshot 2025-04-24 2021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25" y="598500"/>
            <a:ext cx="8817148" cy="394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/>
          </p:nvPr>
        </p:nvSpPr>
        <p:spPr>
          <a:xfrm>
            <a:off x="132675" y="52250"/>
            <a:ext cx="8764500" cy="5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Final Results - ML Prediction and LLM Recommendation</a:t>
            </a:r>
            <a:endParaRPr sz="240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xfrm>
            <a:off x="132675" y="678550"/>
            <a:ext cx="5274000" cy="389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228600" lvl="0" indent="-1876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89" b="1">
                <a:solidFill>
                  <a:schemeClr val="dk1"/>
                </a:solidFill>
              </a:rPr>
              <a:t>Random Forest Model:</a:t>
            </a:r>
            <a:endParaRPr sz="1489" b="1">
              <a:solidFill>
                <a:schemeClr val="dk1"/>
              </a:solidFill>
            </a:endParaRPr>
          </a:p>
          <a:p>
            <a:pPr marL="400050" lvl="1" indent="-130454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489">
                <a:solidFill>
                  <a:schemeClr val="dk1"/>
                </a:solidFill>
              </a:rPr>
              <a:t>Trained to predict winning probability.</a:t>
            </a:r>
            <a:br>
              <a:rPr lang="en" sz="1489">
                <a:solidFill>
                  <a:schemeClr val="dk1"/>
                </a:solidFill>
              </a:rPr>
            </a:br>
            <a:endParaRPr sz="1489">
              <a:solidFill>
                <a:schemeClr val="dk1"/>
              </a:solidFill>
            </a:endParaRPr>
          </a:p>
          <a:p>
            <a:pPr marL="400050" lvl="1" indent="-130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489">
                <a:solidFill>
                  <a:schemeClr val="dk1"/>
                </a:solidFill>
              </a:rPr>
              <a:t>Fine-tuned  parameters like </a:t>
            </a:r>
            <a:r>
              <a:rPr lang="en" sz="148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n_estimators</a:t>
            </a:r>
            <a:r>
              <a:rPr lang="en" sz="1489">
                <a:solidFill>
                  <a:schemeClr val="dk1"/>
                </a:solidFill>
              </a:rPr>
              <a:t>, managed bias/variance.</a:t>
            </a:r>
            <a:br>
              <a:rPr lang="en" sz="1489">
                <a:solidFill>
                  <a:schemeClr val="dk1"/>
                </a:solidFill>
              </a:rPr>
            </a:br>
            <a:endParaRPr sz="1489">
              <a:solidFill>
                <a:schemeClr val="dk1"/>
              </a:solidFill>
            </a:endParaRPr>
          </a:p>
          <a:p>
            <a:pPr marL="400050" lvl="1" indent="-1304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489">
                <a:solidFill>
                  <a:schemeClr val="dk1"/>
                </a:solidFill>
              </a:rPr>
              <a:t>Optimized with </a:t>
            </a:r>
            <a:r>
              <a:rPr lang="en" sz="1489" b="1">
                <a:solidFill>
                  <a:schemeClr val="dk1"/>
                </a:solidFill>
              </a:rPr>
              <a:t>Grid Search CV</a:t>
            </a:r>
            <a:r>
              <a:rPr lang="en" sz="1489">
                <a:solidFill>
                  <a:schemeClr val="dk1"/>
                </a:solidFill>
              </a:rPr>
              <a:t> on train/test/validation splits.</a:t>
            </a:r>
            <a:br>
              <a:rPr lang="en" sz="1489">
                <a:solidFill>
                  <a:schemeClr val="dk1"/>
                </a:solidFill>
              </a:rPr>
            </a:br>
            <a:endParaRPr sz="1489">
              <a:solidFill>
                <a:schemeClr val="dk1"/>
              </a:solidFill>
            </a:endParaRPr>
          </a:p>
          <a:p>
            <a:pPr marL="228600" lvl="0" indent="-1876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89" b="1">
                <a:solidFill>
                  <a:schemeClr val="dk1"/>
                </a:solidFill>
              </a:rPr>
              <a:t>Gemini AI (LLM):</a:t>
            </a:r>
            <a:br>
              <a:rPr lang="en" sz="1489" b="1">
                <a:solidFill>
                  <a:schemeClr val="dk1"/>
                </a:solidFill>
              </a:rPr>
            </a:br>
            <a:endParaRPr sz="1489" b="1">
              <a:solidFill>
                <a:schemeClr val="dk1"/>
              </a:solidFill>
            </a:endParaRPr>
          </a:p>
          <a:p>
            <a:pPr marL="400050" lvl="1" indent="-187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489">
                <a:solidFill>
                  <a:schemeClr val="dk1"/>
                </a:solidFill>
              </a:rPr>
              <a:t>Tuned using </a:t>
            </a:r>
            <a:r>
              <a:rPr lang="en" sz="1489" b="1">
                <a:solidFill>
                  <a:schemeClr val="dk1"/>
                </a:solidFill>
              </a:rPr>
              <a:t>prompt engineering</a:t>
            </a:r>
            <a:r>
              <a:rPr lang="en" sz="1489">
                <a:solidFill>
                  <a:schemeClr val="dk1"/>
                </a:solidFill>
              </a:rPr>
              <a:t> with parameters like </a:t>
            </a:r>
            <a:r>
              <a:rPr lang="en" sz="1489" b="1">
                <a:solidFill>
                  <a:schemeClr val="dk1"/>
                </a:solidFill>
              </a:rPr>
              <a:t>temperature</a:t>
            </a:r>
            <a:r>
              <a:rPr lang="en" sz="1489">
                <a:solidFill>
                  <a:schemeClr val="dk1"/>
                </a:solidFill>
              </a:rPr>
              <a:t>, </a:t>
            </a:r>
            <a:r>
              <a:rPr lang="en" sz="1489" b="1">
                <a:solidFill>
                  <a:schemeClr val="dk1"/>
                </a:solidFill>
              </a:rPr>
              <a:t>top_p</a:t>
            </a:r>
            <a:r>
              <a:rPr lang="en" sz="1489">
                <a:solidFill>
                  <a:schemeClr val="dk1"/>
                </a:solidFill>
              </a:rPr>
              <a:t>, and </a:t>
            </a:r>
            <a:r>
              <a:rPr lang="en" sz="1489" b="1">
                <a:solidFill>
                  <a:schemeClr val="dk1"/>
                </a:solidFill>
              </a:rPr>
              <a:t>top_k</a:t>
            </a:r>
            <a:r>
              <a:rPr lang="en" sz="1489">
                <a:solidFill>
                  <a:schemeClr val="dk1"/>
                </a:solidFill>
              </a:rPr>
              <a:t>.</a:t>
            </a:r>
            <a:br>
              <a:rPr lang="en" sz="1489">
                <a:solidFill>
                  <a:schemeClr val="dk1"/>
                </a:solidFill>
              </a:rPr>
            </a:br>
            <a:endParaRPr sz="1489">
              <a:solidFill>
                <a:schemeClr val="dk1"/>
              </a:solidFill>
            </a:endParaRPr>
          </a:p>
          <a:p>
            <a:pPr marL="400050" lvl="1" indent="-187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489">
                <a:solidFill>
                  <a:schemeClr val="dk1"/>
                </a:solidFill>
              </a:rPr>
              <a:t>Provided summary datasets and key metrics for better responses.</a:t>
            </a:r>
            <a:br>
              <a:rPr lang="en" sz="1489">
                <a:solidFill>
                  <a:schemeClr val="dk1"/>
                </a:solidFill>
              </a:rPr>
            </a:br>
            <a:endParaRPr sz="1489">
              <a:solidFill>
                <a:schemeClr val="dk1"/>
              </a:solidFill>
            </a:endParaRPr>
          </a:p>
          <a:p>
            <a:pPr marL="400050" lvl="1" indent="-187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489">
                <a:solidFill>
                  <a:schemeClr val="dk1"/>
                </a:solidFill>
              </a:rPr>
              <a:t>Tested multiple prompts and deployed the best-performing one.</a:t>
            </a:r>
            <a:br>
              <a:rPr lang="en" sz="1489">
                <a:solidFill>
                  <a:schemeClr val="dk1"/>
                </a:solidFill>
              </a:rPr>
            </a:br>
            <a:endParaRPr sz="1489">
              <a:solidFill>
                <a:schemeClr val="dk1"/>
              </a:solidFill>
            </a:endParaRPr>
          </a:p>
          <a:p>
            <a:pPr marL="228600" lvl="0" indent="-1876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89" b="1">
                <a:solidFill>
                  <a:schemeClr val="dk1"/>
                </a:solidFill>
              </a:rPr>
              <a:t>ML and LLM Integration:</a:t>
            </a:r>
            <a:br>
              <a:rPr lang="en" sz="1489" b="1">
                <a:solidFill>
                  <a:schemeClr val="dk1"/>
                </a:solidFill>
              </a:rPr>
            </a:br>
            <a:endParaRPr sz="1489" b="1">
              <a:solidFill>
                <a:schemeClr val="dk1"/>
              </a:solidFill>
            </a:endParaRPr>
          </a:p>
          <a:p>
            <a:pPr marL="400050" lvl="1" indent="-187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489">
                <a:solidFill>
                  <a:schemeClr val="dk1"/>
                </a:solidFill>
              </a:rPr>
              <a:t>Supplied LLM with feature inputs and Random Forest outputs.</a:t>
            </a:r>
            <a:br>
              <a:rPr lang="en" sz="1489">
                <a:solidFill>
                  <a:schemeClr val="dk1"/>
                </a:solidFill>
              </a:rPr>
            </a:br>
            <a:endParaRPr sz="1489">
              <a:solidFill>
                <a:schemeClr val="dk1"/>
              </a:solidFill>
            </a:endParaRPr>
          </a:p>
          <a:p>
            <a:pPr marL="400050" lvl="1" indent="-168433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3848"/>
              <a:buChar char="○"/>
            </a:pPr>
            <a:r>
              <a:rPr lang="en" sz="1489">
                <a:solidFill>
                  <a:schemeClr val="dk1"/>
                </a:solidFill>
              </a:rPr>
              <a:t>Enabled AI to generate informed, reasoning-based suggestions.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  <p:pic>
        <p:nvPicPr>
          <p:cNvPr id="105" name="Google Shape;105;p19" title="WhatsApp Image 2025-04-27 at 20.32.07_d77319a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675" y="591650"/>
            <a:ext cx="3432524" cy="18857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6675" y="2629700"/>
            <a:ext cx="3432525" cy="1941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ctrTitle"/>
          </p:nvPr>
        </p:nvSpPr>
        <p:spPr>
          <a:xfrm>
            <a:off x="100425" y="52250"/>
            <a:ext cx="4471500" cy="40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 </a:t>
            </a:r>
            <a:endParaRPr sz="2000"/>
          </a:p>
        </p:txBody>
      </p:sp>
      <p:sp>
        <p:nvSpPr>
          <p:cNvPr id="112" name="Google Shape;112;p20"/>
          <p:cNvSpPr txBox="1">
            <a:spLocks noGrp="1"/>
          </p:cNvSpPr>
          <p:nvPr>
            <p:ph type="ctrTitle"/>
          </p:nvPr>
        </p:nvSpPr>
        <p:spPr>
          <a:xfrm>
            <a:off x="4559200" y="52250"/>
            <a:ext cx="4471500" cy="40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Faced</a:t>
            </a:r>
            <a:endParaRPr sz="2000" b="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00425" y="591050"/>
            <a:ext cx="4471500" cy="3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CPI -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Consistently high for lost deals while comparatively low for Invoiced deals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CPI -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Strongly impacted by IR and LOI. Lower the IR → higher the CPI, higher the LOI → higher the CPI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Deals are won when CPI values are not very high.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single client which has more Invoiced deals than lost deals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Consumer and B2B are the largest respondent types for lost deals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688950" y="667175"/>
            <a:ext cx="43416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Unclear Requirements -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Took a long time to understand the actual requirement from the client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Irrelevant features -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Irrelevant fields were provided, which had to be handled through feature engineering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Inconsistent Data: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Invoiced deals had only 1 respondent type, Lost deals had no dates and location details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go additions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client provided new data recently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LLM access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monthly usage restriction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ctrTitle"/>
          </p:nvPr>
        </p:nvSpPr>
        <p:spPr>
          <a:xfrm>
            <a:off x="132675" y="52250"/>
            <a:ext cx="8764500" cy="539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LINKS</a:t>
            </a:r>
            <a:endParaRPr sz="2400"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2"/>
          </p:nvPr>
        </p:nvSpPr>
        <p:spPr>
          <a:xfrm>
            <a:off x="252275" y="678550"/>
            <a:ext cx="8764500" cy="184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Report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Dashboard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536602" y="680397"/>
            <a:ext cx="7859100" cy="2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4100"/>
              <a:t>Thank you!</a:t>
            </a:r>
            <a:endParaRPr sz="4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447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Roboto Mono</vt:lpstr>
      <vt:lpstr>Calibri</vt:lpstr>
      <vt:lpstr>Times New Roman</vt:lpstr>
      <vt:lpstr>Cambria</vt:lpstr>
      <vt:lpstr>Simple Light</vt:lpstr>
      <vt:lpstr>PowerPoint Presentation</vt:lpstr>
      <vt:lpstr>Stakeholder(s) and their needs</vt:lpstr>
      <vt:lpstr>Final Results - Dashboard</vt:lpstr>
      <vt:lpstr>Final Results - ML Prediction and LLM Recommendation</vt:lpstr>
      <vt:lpstr>Key Insights </vt:lpstr>
      <vt:lpstr>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Swamini Sontakke</dc:creator>
  <cp:lastModifiedBy>Sontakke, Swamini Deepak</cp:lastModifiedBy>
  <cp:revision>1</cp:revision>
  <dcterms:modified xsi:type="dcterms:W3CDTF">2025-04-30T19:32:53Z</dcterms:modified>
</cp:coreProperties>
</file>