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9"/>
  </p:notesMasterIdLst>
  <p:handoutMasterIdLst>
    <p:handoutMasterId r:id="rId10"/>
  </p:handoutMasterIdLst>
  <p:sldIdLst>
    <p:sldId id="269" r:id="rId2"/>
    <p:sldId id="270" r:id="rId3"/>
    <p:sldId id="271" r:id="rId4"/>
    <p:sldId id="272" r:id="rId5"/>
    <p:sldId id="273" r:id="rId6"/>
    <p:sldId id="274" r:id="rId7"/>
    <p:sldId id="263" r:id="rId8"/>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86" d="100"/>
          <a:sy n="86" d="100"/>
        </p:scale>
        <p:origin x="562" y="67"/>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7/13/2020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7/13/2020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7</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7/13/2020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22367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7/13/2020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287455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7/13/2020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23921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7/13/2020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67015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7/13/2020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03362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7/13/2020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73045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t>7/13/2020</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44210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t>7/13/2020</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13906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t>7/13/2020</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52978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7/13/2020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58198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7/13/2020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70294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7/13/2020</a:t>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List_of_postal_codes_of_Canada:_M"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 y="2564904"/>
            <a:ext cx="12188824" cy="871736"/>
          </a:xfrm>
        </p:spPr>
        <p:txBody>
          <a:bodyPr/>
          <a:lstStyle/>
          <a:p>
            <a:pPr algn="ctr"/>
            <a:r>
              <a:rPr lang="en-IN" b="1" dirty="0"/>
              <a:t>The Battle of Neighbourhoods</a:t>
            </a:r>
            <a:endParaRPr lang="en-US" dirty="0"/>
          </a:p>
        </p:txBody>
      </p:sp>
      <p:sp>
        <p:nvSpPr>
          <p:cNvPr id="5" name="Subtitle 4"/>
          <p:cNvSpPr>
            <a:spLocks noGrp="1"/>
          </p:cNvSpPr>
          <p:nvPr>
            <p:ph type="subTitle" idx="1"/>
          </p:nvPr>
        </p:nvSpPr>
        <p:spPr>
          <a:xfrm>
            <a:off x="9262764" y="5733256"/>
            <a:ext cx="2644550" cy="632048"/>
          </a:xfrm>
        </p:spPr>
        <p:txBody>
          <a:bodyPr>
            <a:normAutofit lnSpcReduction="10000"/>
          </a:bodyPr>
          <a:lstStyle/>
          <a:p>
            <a:r>
              <a:rPr lang="en-US" dirty="0"/>
              <a:t>By,</a:t>
            </a:r>
          </a:p>
          <a:p>
            <a:r>
              <a:rPr lang="en-US" dirty="0" err="1"/>
              <a:t>Shoukthik</a:t>
            </a:r>
            <a:r>
              <a:rPr lang="en-US" dirty="0"/>
              <a:t> Sai</a:t>
            </a:r>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33772" y="260648"/>
            <a:ext cx="11593288" cy="691480"/>
          </a:xfrm>
        </p:spPr>
        <p:txBody>
          <a:bodyPr/>
          <a:lstStyle/>
          <a:p>
            <a:pPr algn="ctr"/>
            <a:r>
              <a:rPr lang="en-IN" b="1" dirty="0"/>
              <a:t>Introduction: </a:t>
            </a:r>
            <a:endParaRPr lang="en-IN" dirty="0"/>
          </a:p>
        </p:txBody>
      </p:sp>
      <p:sp>
        <p:nvSpPr>
          <p:cNvPr id="2" name="Content Placeholder 1"/>
          <p:cNvSpPr>
            <a:spLocks noGrp="1"/>
          </p:cNvSpPr>
          <p:nvPr>
            <p:ph idx="1"/>
          </p:nvPr>
        </p:nvSpPr>
        <p:spPr>
          <a:xfrm>
            <a:off x="477788" y="1196752"/>
            <a:ext cx="11305256" cy="4853136"/>
          </a:xfrm>
        </p:spPr>
        <p:txBody>
          <a:bodyPr>
            <a:normAutofit fontScale="77500" lnSpcReduction="20000"/>
          </a:bodyPr>
          <a:lstStyle/>
          <a:p>
            <a:pPr algn="just">
              <a:lnSpc>
                <a:spcPct val="100000"/>
              </a:lnSpc>
            </a:pPr>
            <a:r>
              <a:rPr lang="en-IN" dirty="0"/>
              <a:t>The purpose of this Capstone Project is to help people in exploring better facilities around their neighbourhood. It will help people making smart and efficient decision on selecting great neighbourhood out of numbers of other neighbourhoods in Scarborough, Toronto.</a:t>
            </a:r>
          </a:p>
          <a:p>
            <a:pPr algn="just">
              <a:lnSpc>
                <a:spcPct val="100000"/>
              </a:lnSpc>
            </a:pPr>
            <a:r>
              <a:rPr lang="en-IN" dirty="0"/>
              <a:t>Lots of people are migrating to various states of Canada and needed lots of research for good housing prices and reputed schools for their children. This project is for those people who are looking for better neighbourhoods. For ease of accessing to Cafe, School, Super market, medical shops, grocery shops, mall, theatre, hospital, like minded people, etc.</a:t>
            </a:r>
          </a:p>
          <a:p>
            <a:pPr algn="just">
              <a:lnSpc>
                <a:spcPct val="100000"/>
              </a:lnSpc>
            </a:pPr>
            <a:r>
              <a:rPr lang="en-IN" dirty="0"/>
              <a:t>This Capstone Project aim to create an analysis of features for a people migrating to Scarborough to search a best neighbourhood as a comparative analysis between neighbourhoods. The features include median housing price and better school according to ratings, crime rates of that particular area, road connectivity, weather conditions, good management for emergency, water resources both fresh and waste water and excrement conveyed in sewers and recreational facilities.</a:t>
            </a:r>
          </a:p>
          <a:p>
            <a:pPr algn="just">
              <a:lnSpc>
                <a:spcPct val="100000"/>
              </a:lnSpc>
            </a:pPr>
            <a:r>
              <a:rPr lang="en-IN" dirty="0"/>
              <a:t>It will help people to get awareness of the area and neighbourhood before moving to a new city, state, country or place for their work or to start a new fresh life.</a:t>
            </a:r>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260648"/>
            <a:ext cx="11737304" cy="691480"/>
          </a:xfrm>
        </p:spPr>
        <p:txBody>
          <a:bodyPr/>
          <a:lstStyle/>
          <a:p>
            <a:pPr algn="ctr"/>
            <a:r>
              <a:rPr lang="en-IN" b="1" dirty="0"/>
              <a:t>Problem:</a:t>
            </a:r>
            <a:endParaRPr lang="en-IN" dirty="0"/>
          </a:p>
        </p:txBody>
      </p:sp>
      <p:sp>
        <p:nvSpPr>
          <p:cNvPr id="2" name="Content Placeholder 1"/>
          <p:cNvSpPr>
            <a:spLocks noGrp="1"/>
          </p:cNvSpPr>
          <p:nvPr>
            <p:ph sz="half" idx="1"/>
          </p:nvPr>
        </p:nvSpPr>
        <p:spPr>
          <a:xfrm>
            <a:off x="621804" y="1628800"/>
            <a:ext cx="10729192" cy="4343400"/>
          </a:xfrm>
        </p:spPr>
        <p:txBody>
          <a:bodyPr>
            <a:normAutofit/>
          </a:bodyPr>
          <a:lstStyle/>
          <a:p>
            <a:pPr algn="just"/>
            <a:r>
              <a:rPr lang="en-IN" dirty="0"/>
              <a:t>To find the answers to the following questions: </a:t>
            </a:r>
          </a:p>
          <a:p>
            <a:pPr algn="just"/>
            <a:r>
              <a:rPr lang="en-IN" dirty="0"/>
              <a:t>List and visualize all major parts of New York City that has great Indian restaurants.</a:t>
            </a:r>
          </a:p>
          <a:p>
            <a:pPr algn="just"/>
            <a:r>
              <a:rPr lang="en-IN" dirty="0"/>
              <a:t>To suggest a better neighbourhood in a new city for the person who are shifting there based on different features</a:t>
            </a:r>
            <a:r>
              <a:rPr lang="en-IN" b="0" i="0" dirty="0">
                <a:solidFill>
                  <a:srgbClr val="333333"/>
                </a:solidFill>
                <a:effectLst/>
                <a:latin typeface="Arial" panose="020B0604020202020204" pitchFamily="34" charset="0"/>
              </a:rPr>
              <a:t>. </a:t>
            </a:r>
            <a:endParaRPr lang="en-IN" dirty="0"/>
          </a:p>
          <a:p>
            <a:pPr algn="just"/>
            <a:r>
              <a:rPr lang="en-IN" dirty="0"/>
              <a:t>Which all areas have good housing prizes?</a:t>
            </a:r>
          </a:p>
          <a:p>
            <a:pPr algn="just"/>
            <a:r>
              <a:rPr lang="en-IN" dirty="0"/>
              <a:t>Which is the best place to stay if you prefer good schooling?</a:t>
            </a:r>
          </a:p>
        </p:txBody>
      </p:sp>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260648"/>
            <a:ext cx="11809312" cy="691480"/>
          </a:xfrm>
        </p:spPr>
        <p:txBody>
          <a:bodyPr/>
          <a:lstStyle/>
          <a:p>
            <a:pPr algn="ctr"/>
            <a:r>
              <a:rPr lang="en-IN" b="1" dirty="0"/>
              <a:t>Data Section:</a:t>
            </a:r>
            <a:endParaRPr lang="en-IN" dirty="0"/>
          </a:p>
        </p:txBody>
      </p:sp>
      <p:sp>
        <p:nvSpPr>
          <p:cNvPr id="3" name="Text Placeholder 2"/>
          <p:cNvSpPr>
            <a:spLocks noGrp="1"/>
          </p:cNvSpPr>
          <p:nvPr>
            <p:ph sz="half" idx="1"/>
          </p:nvPr>
        </p:nvSpPr>
        <p:spPr>
          <a:xfrm>
            <a:off x="172688" y="1196752"/>
            <a:ext cx="11809312" cy="5400600"/>
          </a:xfrm>
        </p:spPr>
        <p:txBody>
          <a:bodyPr>
            <a:normAutofit/>
          </a:bodyPr>
          <a:lstStyle/>
          <a:p>
            <a:pPr marL="45720" indent="0" algn="just">
              <a:buNone/>
            </a:pPr>
            <a:r>
              <a:rPr lang="en-IN" dirty="0"/>
              <a:t>For this project we need the following data:</a:t>
            </a:r>
          </a:p>
          <a:p>
            <a:pPr algn="just">
              <a:lnSpc>
                <a:spcPct val="80000"/>
              </a:lnSpc>
            </a:pPr>
            <a:r>
              <a:rPr lang="en-IN" sz="1900" dirty="0"/>
              <a:t>Data Link: </a:t>
            </a:r>
            <a:r>
              <a:rPr lang="en-IN" sz="1900" dirty="0">
                <a:hlinkClick r:id="rId3">
                  <a:extLst>
                    <a:ext uri="{A12FA001-AC4F-418D-AE19-62706E023703}">
                      <ahyp:hlinkClr xmlns:ahyp="http://schemas.microsoft.com/office/drawing/2018/hyperlinkcolor" val="tx"/>
                    </a:ext>
                  </a:extLst>
                </a:hlinkClick>
              </a:rPr>
              <a:t>https://en.wikipedia.org/wiki/List_of_postal_codes_of_Canada:_M</a:t>
            </a:r>
            <a:endParaRPr lang="en-IN" sz="1900" dirty="0"/>
          </a:p>
          <a:p>
            <a:pPr algn="just">
              <a:lnSpc>
                <a:spcPct val="80000"/>
              </a:lnSpc>
            </a:pPr>
            <a:r>
              <a:rPr lang="en-IN" sz="1900" dirty="0"/>
              <a:t>Foursquare API Data:</a:t>
            </a:r>
          </a:p>
          <a:p>
            <a:pPr algn="just">
              <a:lnSpc>
                <a:spcPct val="80000"/>
              </a:lnSpc>
            </a:pPr>
            <a:r>
              <a:rPr lang="en-IN" sz="1900" dirty="0"/>
              <a:t>We will need data about different venues in different neighbourhoods of that specific borough.</a:t>
            </a:r>
            <a:br>
              <a:rPr lang="en-IN" sz="1900" dirty="0"/>
            </a:br>
            <a:r>
              <a:rPr lang="en-IN" sz="1900" dirty="0"/>
              <a:t>In order to gain that information we will use “Foursquare” locational information. Foursquare is a location data provider with information about all manner of venues and events within an area of interest. Such information includes venue names, locations, menus and even photos. As such, the foursquare location platform will be used as the sole data source since all the stated required information can be obtained through the API.</a:t>
            </a:r>
          </a:p>
          <a:p>
            <a:pPr algn="just">
              <a:lnSpc>
                <a:spcPct val="80000"/>
              </a:lnSpc>
            </a:pPr>
            <a:r>
              <a:rPr lang="en-IN" sz="1900" dirty="0"/>
              <a:t>After finding the list of neighbourhoods, we then connect to the Foursquare API to gather information about venues inside each and every neighbourhood. For each neighbourhood, we have chosen the radius to be 100 meter.</a:t>
            </a:r>
          </a:p>
          <a:p>
            <a:pPr lvl="1" algn="just"/>
            <a:endParaRPr lang="en-IN" sz="1600" b="0" i="0" dirty="0">
              <a:solidFill>
                <a:srgbClr val="333333"/>
              </a:solidFill>
              <a:effectLst/>
              <a:latin typeface="Arial" panose="020B0604020202020204" pitchFamily="34" charset="0"/>
            </a:endParaRPr>
          </a:p>
        </p:txBody>
      </p:sp>
    </p:spTree>
    <p:extLst>
      <p:ext uri="{BB962C8B-B14F-4D97-AF65-F5344CB8AC3E}">
        <p14:creationId xmlns:p14="http://schemas.microsoft.com/office/powerpoint/2010/main" val="88309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lstStyle/>
          <a:p>
            <a:pPr algn="ctr"/>
            <a:r>
              <a:rPr lang="en-IN" b="1" dirty="0"/>
              <a:t>Methodology:</a:t>
            </a:r>
            <a:endParaRPr lang="en-IN" dirty="0"/>
          </a:p>
        </p:txBody>
      </p:sp>
      <p:sp>
        <p:nvSpPr>
          <p:cNvPr id="6" name="Content Placeholder 5"/>
          <p:cNvSpPr>
            <a:spLocks noGrp="1"/>
          </p:cNvSpPr>
          <p:nvPr>
            <p:ph sz="half" idx="1"/>
          </p:nvPr>
        </p:nvSpPr>
        <p:spPr>
          <a:xfrm>
            <a:off x="189756" y="1268760"/>
            <a:ext cx="11809312" cy="5400600"/>
          </a:xfrm>
        </p:spPr>
        <p:txBody>
          <a:bodyPr>
            <a:normAutofit/>
          </a:bodyPr>
          <a:lstStyle/>
          <a:p>
            <a:pPr marL="45720" indent="0" algn="l">
              <a:buNone/>
            </a:pPr>
            <a:r>
              <a:rPr lang="en-IN" sz="2800" b="1" i="0" u="sng" dirty="0">
                <a:solidFill>
                  <a:srgbClr val="333333"/>
                </a:solidFill>
                <a:effectLst/>
                <a:latin typeface="Lincoln-ProximaNova-Reg"/>
              </a:rPr>
              <a:t>CLUSTERING APPROACH</a:t>
            </a:r>
            <a:r>
              <a:rPr lang="en-IN" sz="2800" i="0" u="sng" dirty="0">
                <a:solidFill>
                  <a:srgbClr val="333333"/>
                </a:solidFill>
                <a:effectLst/>
                <a:latin typeface="Lincoln-ProximaNova-Reg"/>
              </a:rPr>
              <a:t>:</a:t>
            </a:r>
          </a:p>
          <a:p>
            <a:pPr algn="l"/>
            <a:r>
              <a:rPr lang="en-IN" b="0" i="0" dirty="0">
                <a:solidFill>
                  <a:srgbClr val="333333"/>
                </a:solidFill>
                <a:effectLst/>
                <a:latin typeface="Arial" panose="020B0604020202020204" pitchFamily="34" charset="0"/>
              </a:rPr>
              <a:t>To compare the similarities of two cities, we decided to explore </a:t>
            </a:r>
            <a:r>
              <a:rPr lang="en-IN" b="0" i="0" dirty="0" err="1">
                <a:solidFill>
                  <a:srgbClr val="333333"/>
                </a:solidFill>
                <a:effectLst/>
                <a:latin typeface="Arial" panose="020B0604020202020204" pitchFamily="34" charset="0"/>
              </a:rPr>
              <a:t>neighborhoods</a:t>
            </a:r>
            <a:r>
              <a:rPr lang="en-IN" b="0" i="0" dirty="0">
                <a:solidFill>
                  <a:srgbClr val="333333"/>
                </a:solidFill>
                <a:effectLst/>
                <a:latin typeface="Arial" panose="020B0604020202020204" pitchFamily="34" charset="0"/>
              </a:rPr>
              <a:t>, segment them, and group them into clusters to find similar </a:t>
            </a:r>
            <a:r>
              <a:rPr lang="en-IN" b="0" i="0" dirty="0" err="1">
                <a:solidFill>
                  <a:srgbClr val="333333"/>
                </a:solidFill>
                <a:effectLst/>
                <a:latin typeface="Arial" panose="020B0604020202020204" pitchFamily="34" charset="0"/>
              </a:rPr>
              <a:t>neighborhoods</a:t>
            </a:r>
            <a:r>
              <a:rPr lang="en-IN" b="0" i="0" dirty="0">
                <a:solidFill>
                  <a:srgbClr val="333333"/>
                </a:solidFill>
                <a:effectLst/>
                <a:latin typeface="Arial" panose="020B0604020202020204" pitchFamily="34" charset="0"/>
              </a:rPr>
              <a:t> in a big city like New York and Toronto. To be able to do that, we need to cluster data which is a form of unsupervised machine learning: k-means clustering algorithm.</a:t>
            </a:r>
          </a:p>
          <a:p>
            <a:pPr marL="45720" indent="0" algn="l">
              <a:buNone/>
            </a:pPr>
            <a:r>
              <a:rPr lang="en-IN" b="1" i="0" u="sng" dirty="0">
                <a:solidFill>
                  <a:srgbClr val="333333"/>
                </a:solidFill>
                <a:effectLst/>
                <a:latin typeface="Lincoln-ProximaNova-Reg"/>
              </a:rPr>
              <a:t>WORK FLOW:</a:t>
            </a:r>
          </a:p>
          <a:p>
            <a:pPr algn="l"/>
            <a:r>
              <a:rPr lang="en-IN" b="0" i="0" dirty="0">
                <a:solidFill>
                  <a:srgbClr val="333333"/>
                </a:solidFill>
                <a:effectLst/>
                <a:latin typeface="Arial" panose="020B0604020202020204" pitchFamily="34" charset="0"/>
              </a:rPr>
              <a:t>Using credentials of Foursquare API features of near-by places of the </a:t>
            </a:r>
            <a:r>
              <a:rPr lang="en-IN" b="0" i="0" dirty="0" err="1">
                <a:solidFill>
                  <a:srgbClr val="333333"/>
                </a:solidFill>
                <a:effectLst/>
                <a:latin typeface="Arial" panose="020B0604020202020204" pitchFamily="34" charset="0"/>
              </a:rPr>
              <a:t>neighborhoods</a:t>
            </a:r>
            <a:r>
              <a:rPr lang="en-IN" b="0" i="0" dirty="0">
                <a:solidFill>
                  <a:srgbClr val="333333"/>
                </a:solidFill>
                <a:effectLst/>
                <a:latin typeface="Arial" panose="020B0604020202020204" pitchFamily="34" charset="0"/>
              </a:rPr>
              <a:t> would be mined. Due to http request limitations the number of places per </a:t>
            </a:r>
            <a:r>
              <a:rPr lang="en-IN" b="0" i="0" dirty="0" err="1">
                <a:solidFill>
                  <a:srgbClr val="333333"/>
                </a:solidFill>
                <a:effectLst/>
                <a:latin typeface="Arial" panose="020B0604020202020204" pitchFamily="34" charset="0"/>
              </a:rPr>
              <a:t>neighborhood</a:t>
            </a:r>
            <a:r>
              <a:rPr lang="en-IN" b="0" i="0" dirty="0">
                <a:solidFill>
                  <a:srgbClr val="333333"/>
                </a:solidFill>
                <a:effectLst/>
                <a:latin typeface="Arial" panose="020B0604020202020204" pitchFamily="34" charset="0"/>
              </a:rPr>
              <a:t> parameter would reasonably be set to 100 and the radius parameter would be set to 500.</a:t>
            </a:r>
          </a:p>
          <a:p>
            <a:pPr algn="l"/>
            <a:endParaRPr lang="en-IN" b="0" i="0" dirty="0">
              <a:solidFill>
                <a:srgbClr val="333333"/>
              </a:solidFill>
              <a:effectLst/>
              <a:latin typeface="Arial" panose="020B0604020202020204" pitchFamily="34" charset="0"/>
            </a:endParaRPr>
          </a:p>
        </p:txBody>
      </p:sp>
    </p:spTree>
    <p:extLst>
      <p:ext uri="{BB962C8B-B14F-4D97-AF65-F5344CB8AC3E}">
        <p14:creationId xmlns:p14="http://schemas.microsoft.com/office/powerpoint/2010/main" val="4897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FC458-1681-43CE-AFD7-8663E6B371BE}"/>
              </a:ext>
            </a:extLst>
          </p:cNvPr>
          <p:cNvSpPr>
            <a:spLocks noGrp="1"/>
          </p:cNvSpPr>
          <p:nvPr>
            <p:ph type="title"/>
          </p:nvPr>
        </p:nvSpPr>
        <p:spPr>
          <a:xfrm>
            <a:off x="1217614" y="274638"/>
            <a:ext cx="9753600" cy="1282154"/>
          </a:xfrm>
        </p:spPr>
        <p:txBody>
          <a:bodyPr/>
          <a:lstStyle/>
          <a:p>
            <a:pPr algn="ctr"/>
            <a:r>
              <a:rPr lang="en-IN" b="0" i="0" dirty="0">
                <a:solidFill>
                  <a:srgbClr val="333333"/>
                </a:solidFill>
                <a:effectLst/>
                <a:latin typeface="Lincoln-ProximaNova-Reg"/>
              </a:rPr>
              <a:t> Results</a:t>
            </a:r>
            <a:br>
              <a:rPr lang="en-IN" b="0" i="0" dirty="0">
                <a:solidFill>
                  <a:srgbClr val="333333"/>
                </a:solidFill>
                <a:effectLst/>
                <a:latin typeface="Lincoln-ProximaNova-Reg"/>
              </a:rPr>
            </a:br>
            <a:endParaRPr lang="en-IN" dirty="0"/>
          </a:p>
        </p:txBody>
      </p:sp>
      <p:pic>
        <p:nvPicPr>
          <p:cNvPr id="5" name="Content Placeholder 4">
            <a:extLst>
              <a:ext uri="{FF2B5EF4-FFF2-40B4-BE49-F238E27FC236}">
                <a16:creationId xmlns:a16="http://schemas.microsoft.com/office/drawing/2014/main" id="{FFCD900A-E8B6-4F0E-B7CD-BF6C5D38BB4C}"/>
              </a:ext>
            </a:extLst>
          </p:cNvPr>
          <p:cNvPicPr>
            <a:picLocks noGrp="1" noChangeAspect="1"/>
          </p:cNvPicPr>
          <p:nvPr>
            <p:ph sz="half" idx="1"/>
          </p:nvPr>
        </p:nvPicPr>
        <p:blipFill>
          <a:blip r:embed="rId2"/>
          <a:stretch>
            <a:fillRect/>
          </a:stretch>
        </p:blipFill>
        <p:spPr>
          <a:xfrm>
            <a:off x="333772" y="1167924"/>
            <a:ext cx="6315981" cy="5415437"/>
          </a:xfrm>
          <a:prstGeom prst="rect">
            <a:avLst/>
          </a:prstGeom>
        </p:spPr>
      </p:pic>
      <p:pic>
        <p:nvPicPr>
          <p:cNvPr id="6" name="Content Placeholder 5">
            <a:extLst>
              <a:ext uri="{FF2B5EF4-FFF2-40B4-BE49-F238E27FC236}">
                <a16:creationId xmlns:a16="http://schemas.microsoft.com/office/drawing/2014/main" id="{CBFE308B-C622-4B91-8318-3A91ABF4D6F6}"/>
              </a:ext>
            </a:extLst>
          </p:cNvPr>
          <p:cNvPicPr>
            <a:picLocks noGrp="1" noChangeAspect="1"/>
          </p:cNvPicPr>
          <p:nvPr>
            <p:ph sz="half" idx="2"/>
          </p:nvPr>
        </p:nvPicPr>
        <p:blipFill>
          <a:blip r:embed="rId3"/>
          <a:stretch>
            <a:fillRect/>
          </a:stretch>
        </p:blipFill>
        <p:spPr>
          <a:xfrm>
            <a:off x="6958508" y="3688052"/>
            <a:ext cx="4780533" cy="2736389"/>
          </a:xfrm>
          <a:prstGeom prst="rect">
            <a:avLst/>
          </a:prstGeom>
        </p:spPr>
      </p:pic>
      <p:pic>
        <p:nvPicPr>
          <p:cNvPr id="7" name="Picture 6">
            <a:extLst>
              <a:ext uri="{FF2B5EF4-FFF2-40B4-BE49-F238E27FC236}">
                <a16:creationId xmlns:a16="http://schemas.microsoft.com/office/drawing/2014/main" id="{C6F9A1DA-427D-4FF2-81EE-EC52C5A0B1A9}"/>
              </a:ext>
            </a:extLst>
          </p:cNvPr>
          <p:cNvPicPr>
            <a:picLocks noChangeAspect="1"/>
          </p:cNvPicPr>
          <p:nvPr/>
        </p:nvPicPr>
        <p:blipFill>
          <a:blip r:embed="rId4"/>
          <a:stretch>
            <a:fillRect/>
          </a:stretch>
        </p:blipFill>
        <p:spPr>
          <a:xfrm>
            <a:off x="6958508" y="1167925"/>
            <a:ext cx="4667669" cy="2384228"/>
          </a:xfrm>
          <a:prstGeom prst="rect">
            <a:avLst/>
          </a:prstGeom>
        </p:spPr>
      </p:pic>
    </p:spTree>
    <p:extLst>
      <p:ext uri="{BB962C8B-B14F-4D97-AF65-F5344CB8AC3E}">
        <p14:creationId xmlns:p14="http://schemas.microsoft.com/office/powerpoint/2010/main" val="1428182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ctr"/>
            <a:r>
              <a:rPr lang="en-IN" b="1" dirty="0"/>
              <a:t>Conclusion:</a:t>
            </a:r>
            <a:endParaRPr lang="en-US" dirty="0"/>
          </a:p>
        </p:txBody>
      </p:sp>
      <p:sp>
        <p:nvSpPr>
          <p:cNvPr id="9" name="Content Placeholder 8"/>
          <p:cNvSpPr>
            <a:spLocks noGrp="1"/>
          </p:cNvSpPr>
          <p:nvPr>
            <p:ph sz="half" idx="1"/>
          </p:nvPr>
        </p:nvSpPr>
        <p:spPr/>
        <p:txBody>
          <a:bodyPr>
            <a:normAutofit/>
          </a:bodyPr>
          <a:lstStyle/>
          <a:p>
            <a:pPr marL="274320" lvl="1" indent="0">
              <a:buNone/>
            </a:pPr>
            <a:endParaRPr lang="en-IN" dirty="0"/>
          </a:p>
          <a:p>
            <a:pPr marL="45720" indent="0">
              <a:buNone/>
            </a:pPr>
            <a:endParaRPr lang="en-US" dirty="0"/>
          </a:p>
        </p:txBody>
      </p:sp>
      <p:sp>
        <p:nvSpPr>
          <p:cNvPr id="5" name="Content Placeholder 4">
            <a:extLst>
              <a:ext uri="{FF2B5EF4-FFF2-40B4-BE49-F238E27FC236}">
                <a16:creationId xmlns:a16="http://schemas.microsoft.com/office/drawing/2014/main" id="{6B99DF11-ED02-4227-94DB-9A52930F6D3C}"/>
              </a:ext>
            </a:extLst>
          </p:cNvPr>
          <p:cNvSpPr>
            <a:spLocks noGrp="1"/>
          </p:cNvSpPr>
          <p:nvPr>
            <p:ph sz="half" idx="2"/>
          </p:nvPr>
        </p:nvSpPr>
        <p:spPr>
          <a:xfrm>
            <a:off x="621804" y="1828800"/>
            <a:ext cx="10349409" cy="4343400"/>
          </a:xfrm>
        </p:spPr>
        <p:txBody>
          <a:bodyPr>
            <a:normAutofit/>
          </a:bodyPr>
          <a:lstStyle/>
          <a:p>
            <a:pPr algn="just">
              <a:lnSpc>
                <a:spcPct val="80000"/>
              </a:lnSpc>
            </a:pPr>
            <a:r>
              <a:rPr lang="en-IN" sz="1900" dirty="0"/>
              <a:t>In this Capstone project, using k-means cluster algorithm I separated the neighbourhood into 10(Ten) different clusters and for 180 different latitude and longitude from dataset, which have very-similar neighbourhoods around them. Using the charts above results presented to a particular neighbourhood based on average house prices and school rating have been made.</a:t>
            </a:r>
          </a:p>
          <a:p>
            <a:pPr algn="just">
              <a:lnSpc>
                <a:spcPct val="80000"/>
              </a:lnSpc>
            </a:pPr>
            <a:r>
              <a:rPr lang="en-IN" sz="1900" dirty="0"/>
              <a:t>I feel rewarded with the efforts and believe this course with all the topics covered is well worthy of appreciation.</a:t>
            </a:r>
          </a:p>
          <a:p>
            <a:pPr algn="just">
              <a:lnSpc>
                <a:spcPct val="80000"/>
              </a:lnSpc>
            </a:pPr>
            <a:r>
              <a:rPr lang="en-IN" sz="1900" dirty="0"/>
              <a:t>This project has shown me a practical application to resolve a real situation that has impacting personal and financial impact using Data Science tools.</a:t>
            </a:r>
          </a:p>
          <a:p>
            <a:pPr algn="just">
              <a:lnSpc>
                <a:spcPct val="80000"/>
              </a:lnSpc>
            </a:pPr>
            <a:r>
              <a:rPr lang="en-IN" sz="1900" dirty="0"/>
              <a:t>The mapping with Folium is a very powerful technique to consolidate information and make the analysis and decision better with confidence.</a:t>
            </a:r>
          </a:p>
        </p:txBody>
      </p:sp>
    </p:spTree>
    <p:extLst>
      <p:ext uri="{BB962C8B-B14F-4D97-AF65-F5344CB8AC3E}">
        <p14:creationId xmlns:p14="http://schemas.microsoft.com/office/powerpoint/2010/main" val="255394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country report presentation</Template>
  <TotalTime>86</TotalTime>
  <Words>781</Words>
  <Application>Microsoft Office PowerPoint</Application>
  <PresentationFormat>Custom</PresentationFormat>
  <Paragraphs>41</Paragraphs>
  <Slides>7</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Lincoln-ProximaNova-Reg</vt:lpstr>
      <vt:lpstr>World country report presentation</vt:lpstr>
      <vt:lpstr>The Battle of Neighbourhoods</vt:lpstr>
      <vt:lpstr>Introduction: </vt:lpstr>
      <vt:lpstr>Problem:</vt:lpstr>
      <vt:lpstr>Data Section:</vt:lpstr>
      <vt:lpstr>Methodology:</vt:lpstr>
      <vt:lpstr> Results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Mohit Tejsinghani</dc:creator>
  <cp:lastModifiedBy> </cp:lastModifiedBy>
  <cp:revision>9</cp:revision>
  <dcterms:created xsi:type="dcterms:W3CDTF">2020-01-05T08:05:09Z</dcterms:created>
  <dcterms:modified xsi:type="dcterms:W3CDTF">2020-07-13T10:16:49Z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