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8" r:id="rId2"/>
    <p:sldId id="271" r:id="rId3"/>
    <p:sldId id="307" r:id="rId4"/>
    <p:sldId id="276" r:id="rId5"/>
    <p:sldId id="306" r:id="rId6"/>
    <p:sldId id="309" r:id="rId7"/>
    <p:sldId id="310" r:id="rId8"/>
    <p:sldId id="322" r:id="rId9"/>
    <p:sldId id="324" r:id="rId10"/>
    <p:sldId id="325" r:id="rId11"/>
    <p:sldId id="326" r:id="rId12"/>
    <p:sldId id="327" r:id="rId13"/>
    <p:sldId id="314" r:id="rId14"/>
    <p:sldId id="328" r:id="rId15"/>
    <p:sldId id="329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5" userDrawn="1">
          <p15:clr>
            <a:srgbClr val="A4A3A4"/>
          </p15:clr>
        </p15:guide>
        <p15:guide id="2" pos="7101" userDrawn="1">
          <p15:clr>
            <a:srgbClr val="A4A3A4"/>
          </p15:clr>
        </p15:guide>
        <p15:guide id="4" pos="912" userDrawn="1">
          <p15:clr>
            <a:srgbClr val="A4A3A4"/>
          </p15:clr>
        </p15:guide>
        <p15:guide id="5" orient="horz" pos="1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D95"/>
    <a:srgbClr val="FDDEB1"/>
    <a:srgbClr val="FCD192"/>
    <a:srgbClr val="D5E2B8"/>
    <a:srgbClr val="CADBA5"/>
    <a:srgbClr val="7F9B3F"/>
    <a:srgbClr val="91B248"/>
    <a:srgbClr val="FFFFFF"/>
    <a:srgbClr val="D9D9D9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9" autoAdjust="0"/>
    <p:restoredTop sz="77625" autoAdjust="0"/>
  </p:normalViewPr>
  <p:slideViewPr>
    <p:cSldViewPr snapToGrid="0">
      <p:cViewPr varScale="1">
        <p:scale>
          <a:sx n="60" d="100"/>
          <a:sy n="60" d="100"/>
        </p:scale>
        <p:origin x="552" y="72"/>
      </p:cViewPr>
      <p:guideLst>
        <p:guide orient="horz" pos="3995"/>
        <p:guide pos="7101"/>
        <p:guide pos="912"/>
        <p:guide orient="horz" pos="1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C7AC-A884-4A01-995B-F12F7B3C666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0B38-9AA4-4118-AED9-1277E0C9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A7C3-90FE-4E69-A113-B13BD82A0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0B38-9AA4-4118-AED9-1277E0C9F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0B38-9AA4-4118-AED9-1277E0C9F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0B38-9AA4-4118-AED9-1277E0C9F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00B38-9AA4-4118-AED9-1277E0C9F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AF86D-2565-4FD5-9E7F-E41C7F6BFF0E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56697A-6DD3-4015-B59C-706A6E5A897C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1944F-F65C-4D3B-812E-7AC16DCC1D9D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9065FD-D4DE-439C-97B5-2642C9B898A4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53A8A-995E-4DEF-89CD-14EF711FAD6D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A5C398-F36E-4EF4-93B1-254EC0671051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389EC-0842-4499-8613-CFA06BCCC34B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E1773-F01E-483B-B9FA-4929E31C9153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530" y="6259365"/>
            <a:ext cx="450273" cy="365125"/>
          </a:xfrm>
        </p:spPr>
        <p:txBody>
          <a:bodyPr/>
          <a:lstStyle>
            <a:lvl1pPr>
              <a:defRPr i="0"/>
            </a:lvl1pPr>
          </a:lstStyle>
          <a:p>
            <a:fld id="{2B0A5C23-9A0D-4D31-9768-FD96BB453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1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425274-F12A-4882-90CC-97FF3F686794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87031-7EB6-485C-ADE0-A09852E9D041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0AC455-9089-4862-8BF9-DA096C1A2494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224918" y="6246665"/>
            <a:ext cx="390524" cy="390524"/>
          </a:xfrm>
          <a:prstGeom prst="ellipse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181"/>
            <a:ext cx="10515600" cy="65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044" y="6259365"/>
            <a:ext cx="450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CBCBCB"/>
                </a:solidFill>
              </a:defRPr>
            </a:lvl1pPr>
          </a:lstStyle>
          <a:p>
            <a:fld id="{2B0A5C23-9A0D-4D31-9768-FD96BB453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/>
          <p:nvPr/>
        </p:nvSpPr>
        <p:spPr>
          <a:xfrm>
            <a:off x="2778898" y="772739"/>
            <a:ext cx="58038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Báo Cáo Đồ Án Giữa Kỳ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t>1</a:t>
            </a:fld>
            <a:endParaRPr lang="en-US"/>
          </a:p>
        </p:txBody>
      </p:sp>
      <p:sp>
        <p:nvSpPr>
          <p:cNvPr id="20" name="TextBox 2"/>
          <p:cNvSpPr txBox="1"/>
          <p:nvPr/>
        </p:nvSpPr>
        <p:spPr>
          <a:xfrm>
            <a:off x="4165812" y="3032040"/>
            <a:ext cx="60838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WebSite</a:t>
            </a:r>
            <a:r>
              <a:rPr lang="en-US" sz="4000" b="1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4000" b="1" dirty="0" err="1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Bán</a:t>
            </a:r>
            <a:r>
              <a:rPr lang="en-US" sz="4000" b="1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Trang </a:t>
            </a:r>
            <a:r>
              <a:rPr lang="en-US" sz="4000" b="1" dirty="0" err="1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phục</a:t>
            </a:r>
            <a:endParaRPr lang="en-US" sz="4000" b="1" dirty="0">
              <a:solidFill>
                <a:srgbClr val="5C5C5C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3129104" y="1948556"/>
            <a:ext cx="241284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Nhóm</a:t>
            </a:r>
            <a:r>
              <a:rPr lang="en-US" sz="4000" b="1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16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2574" y="4879656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C5C5C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Sinh Viên Thực Hiện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6827646" y="3955848"/>
            <a:ext cx="3234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Giảng Viên Hướng Dẫn</a:t>
            </a:r>
          </a:p>
          <a:p>
            <a:r>
              <a:rPr lang="en-US" b="1" dirty="0">
                <a:solidFill>
                  <a:srgbClr val="5C5C5C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	Nguyễn Công Hoan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0494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44533"/>
            <a:ext cx="4660557" cy="659680"/>
          </a:xfrm>
        </p:spPr>
        <p:txBody>
          <a:bodyPr>
            <a:normAutofit fontScale="90000"/>
          </a:bodyPr>
          <a:lstStyle/>
          <a:p>
            <a:r>
              <a:rPr lang="vi-VN" dirty="0"/>
              <a:t>Phân Tích Đối Thủ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0530" y="6259365"/>
            <a:ext cx="450273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476" y="1447988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Đối </a:t>
            </a:r>
            <a:r>
              <a:rPr lang="vi-VN" b="1" dirty="0" err="1"/>
              <a:t>thủ</a:t>
            </a:r>
            <a:r>
              <a:rPr lang="vi-VN" b="1" dirty="0"/>
              <a:t> </a:t>
            </a:r>
            <a:r>
              <a:rPr lang="en-US" b="1" dirty="0"/>
              <a:t>4: </a:t>
            </a:r>
            <a:r>
              <a:rPr lang="vi-VN" b="1" dirty="0"/>
              <a:t>http://www.thoitrangtichtac.com/</a:t>
            </a:r>
            <a:endParaRPr lang="vi-VN" dirty="0"/>
          </a:p>
        </p:txBody>
      </p:sp>
      <p:sp>
        <p:nvSpPr>
          <p:cNvPr id="20" name="Rectangle 19"/>
          <p:cNvSpPr/>
          <p:nvPr/>
        </p:nvSpPr>
        <p:spPr>
          <a:xfrm>
            <a:off x="1327559" y="2127506"/>
            <a:ext cx="4030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mạnh: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Hiển thị đầy đủ thông tin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vi-VN" dirty="0"/>
              <a:t> sản </a:t>
            </a:r>
            <a:r>
              <a:rPr lang="vi-VN" dirty="0" err="1"/>
              <a:t>phẩm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vi-VN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27560" y="4317540"/>
            <a:ext cx="4030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yếu: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duyêt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tab </a:t>
            </a:r>
            <a:r>
              <a:rPr lang="en-US" dirty="0" err="1"/>
              <a:t>mới</a:t>
            </a:r>
            <a:endParaRPr lang="vi-VN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39" y="168885"/>
            <a:ext cx="5405730" cy="30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9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0" y="338265"/>
            <a:ext cx="2675021" cy="6596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êu đề 1"/>
          <p:cNvSpPr txBox="1">
            <a:spLocks/>
          </p:cNvSpPr>
          <p:nvPr/>
        </p:nvSpPr>
        <p:spPr>
          <a:xfrm>
            <a:off x="0" y="1292769"/>
            <a:ext cx="1989221" cy="439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header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547"/>
            <a:ext cx="12192000" cy="740551"/>
          </a:xfrm>
          <a:prstGeom prst="rect">
            <a:avLst/>
          </a:prstGeom>
        </p:spPr>
      </p:pic>
      <p:sp>
        <p:nvSpPr>
          <p:cNvPr id="6" name="Tiêu đề 1"/>
          <p:cNvSpPr txBox="1">
            <a:spLocks/>
          </p:cNvSpPr>
          <p:nvPr/>
        </p:nvSpPr>
        <p:spPr>
          <a:xfrm>
            <a:off x="0" y="2616381"/>
            <a:ext cx="1989221" cy="439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Main menu</a:t>
            </a:r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6159"/>
            <a:ext cx="12134850" cy="1838325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9020"/>
            <a:ext cx="12192000" cy="22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êu đề 1"/>
          <p:cNvSpPr txBox="1">
            <a:spLocks/>
          </p:cNvSpPr>
          <p:nvPr/>
        </p:nvSpPr>
        <p:spPr>
          <a:xfrm>
            <a:off x="0" y="426496"/>
            <a:ext cx="1989221" cy="439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baner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0" y="866274"/>
            <a:ext cx="11563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910"/>
            <a:ext cx="5426676" cy="6596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content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38225"/>
            <a:ext cx="115157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0" y="370349"/>
            <a:ext cx="2001253" cy="6596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Cart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" y="1251033"/>
            <a:ext cx="5991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0" y="338265"/>
            <a:ext cx="2001253" cy="6596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Bag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" y="997945"/>
            <a:ext cx="9445542" cy="48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181"/>
            <a:ext cx="3264243" cy="659680"/>
          </a:xfrm>
        </p:spPr>
        <p:txBody>
          <a:bodyPr>
            <a:normAutofit fontScale="90000"/>
          </a:bodyPr>
          <a:lstStyle/>
          <a:p>
            <a:r>
              <a:rPr lang="vi-VN" dirty="0"/>
              <a:t>Khó Khăn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7391" y="1823394"/>
            <a:ext cx="6606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endParaRPr lang="vi-VN" dirty="0"/>
          </a:p>
          <a:p>
            <a:endParaRPr lang="vi-VN" dirty="0"/>
          </a:p>
          <a:p>
            <a:pPr marL="285750" indent="-285750">
              <a:buFontTx/>
              <a:buChar char="-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81" y="2657009"/>
            <a:ext cx="7376375" cy="65968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</a:rPr>
              <a:t>CẢM ƠN THẦY VÀ CÁC BẠN ĐÃ LẮNG NGHE!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306181"/>
            <a:ext cx="3234260" cy="65968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Tổng Quan</a:t>
            </a:r>
            <a:endParaRPr lang="en-US" sz="4000" dirty="0">
              <a:solidFill>
                <a:srgbClr val="5C5C5C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71" name="TextBox 7"/>
          <p:cNvSpPr txBox="1"/>
          <p:nvPr/>
        </p:nvSpPr>
        <p:spPr>
          <a:xfrm>
            <a:off x="1761204" y="1166886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Trang </a:t>
            </a:r>
            <a:r>
              <a:rPr lang="en-US" b="1" dirty="0" err="1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phục</a:t>
            </a:r>
            <a:r>
              <a:rPr lang="vi-VN" b="1" dirty="0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?</a:t>
            </a:r>
            <a:endParaRPr lang="en-US" b="1" dirty="0">
              <a:solidFill>
                <a:schemeClr val="accent4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1970562" y="1737243"/>
            <a:ext cx="77830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Gồm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quần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áo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một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số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phụ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kiện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đi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kèm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khác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biệt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về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văn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hóa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trang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phục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thể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có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khác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biệt</a:t>
            </a:r>
            <a:endParaRPr lang="vi-V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761204" y="284328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Chức</a:t>
            </a:r>
            <a:r>
              <a:rPr lang="en-US" b="1" dirty="0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>
                <a:solidFill>
                  <a:schemeClr val="accent4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năng</a:t>
            </a:r>
            <a:endParaRPr lang="en-US" b="1" dirty="0">
              <a:solidFill>
                <a:schemeClr val="accent4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970562" y="3276993"/>
            <a:ext cx="77830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Bảo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vệ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thân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thể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năng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thẩm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mỹ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làm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đẹp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con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endParaRPr lang="vi-VN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400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504750" y="1341914"/>
            <a:ext cx="8567846" cy="85078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site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hang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405035"/>
            <a:ext cx="4462849" cy="65968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Ý Tưởng Thiết Kế</a:t>
            </a:r>
            <a:endParaRPr lang="en-US" sz="4000" dirty="0">
              <a:solidFill>
                <a:srgbClr val="5C5C5C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>
            <a:off x="504750" y="2286388"/>
            <a:ext cx="8567846" cy="85078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ình chữ nhật 37"/>
          <p:cNvSpPr/>
          <p:nvPr/>
        </p:nvSpPr>
        <p:spPr>
          <a:xfrm>
            <a:off x="504750" y="3275775"/>
            <a:ext cx="8567846" cy="85078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ình chữ nhật 38"/>
          <p:cNvSpPr/>
          <p:nvPr/>
        </p:nvSpPr>
        <p:spPr>
          <a:xfrm>
            <a:off x="504750" y="5213975"/>
            <a:ext cx="8567846" cy="85078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gàng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ình chữ nhật 39"/>
          <p:cNvSpPr/>
          <p:nvPr/>
        </p:nvSpPr>
        <p:spPr>
          <a:xfrm>
            <a:off x="504750" y="4244875"/>
            <a:ext cx="8567846" cy="850787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7260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530" y="6259365"/>
            <a:ext cx="272293" cy="261937"/>
          </a:xfrm>
        </p:spPr>
        <p:txBody>
          <a:bodyPr/>
          <a:lstStyle/>
          <a:p>
            <a:fld id="{2B0A5C23-9A0D-4D31-9768-FD96BB453C39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378475"/>
            <a:ext cx="6612924" cy="65968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Sơ Đồ Phân Rã Chức Năng</a:t>
            </a:r>
            <a:endParaRPr lang="en-US" sz="4000" dirty="0">
              <a:solidFill>
                <a:srgbClr val="5C5C5C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1477947" y="3263748"/>
            <a:ext cx="1056343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405666" y="2390269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477947" y="3970420"/>
            <a:ext cx="1214002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Trang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477948" y="4677092"/>
            <a:ext cx="1056342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2832325" y="2389439"/>
            <a:ext cx="2131812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hổ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5733122" y="2389439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6967301" y="3115343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</p:txBody>
      </p:sp>
      <p:sp>
        <p:nvSpPr>
          <p:cNvPr id="13" name="Hình chữ nhật 12"/>
          <p:cNvSpPr/>
          <p:nvPr/>
        </p:nvSpPr>
        <p:spPr>
          <a:xfrm>
            <a:off x="6967300" y="3970421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 13"/>
          <p:cNvSpPr/>
          <p:nvPr/>
        </p:nvSpPr>
        <p:spPr>
          <a:xfrm>
            <a:off x="8626791" y="2389439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ình chữ nhật 14"/>
          <p:cNvSpPr/>
          <p:nvPr/>
        </p:nvSpPr>
        <p:spPr>
          <a:xfrm>
            <a:off x="10511739" y="2389439"/>
            <a:ext cx="1183539" cy="52938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400" dirty="0" err="1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US" sz="1400" dirty="0">
              <a:solidFill>
                <a:schemeClr val="bg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Đường kết nối: Mũi tên Gấp khúc 16"/>
          <p:cNvCxnSpPr>
            <a:endCxn id="12" idx="1"/>
          </p:cNvCxnSpPr>
          <p:nvPr/>
        </p:nvCxnSpPr>
        <p:spPr>
          <a:xfrm>
            <a:off x="6179787" y="2926848"/>
            <a:ext cx="787514" cy="453190"/>
          </a:xfrm>
          <a:prstGeom prst="bentConnector3">
            <a:avLst>
              <a:gd name="adj1" fmla="val 1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: Mũi tên Gấp khúc 26"/>
          <p:cNvCxnSpPr>
            <a:endCxn id="13" idx="1"/>
          </p:cNvCxnSpPr>
          <p:nvPr/>
        </p:nvCxnSpPr>
        <p:spPr>
          <a:xfrm rot="16200000" flipH="1">
            <a:off x="6222568" y="3490383"/>
            <a:ext cx="847057" cy="642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: Mũi tên Gấp khúc 63"/>
          <p:cNvCxnSpPr>
            <a:endCxn id="2" idx="1"/>
          </p:cNvCxnSpPr>
          <p:nvPr/>
        </p:nvCxnSpPr>
        <p:spPr>
          <a:xfrm>
            <a:off x="786063" y="2926848"/>
            <a:ext cx="691884" cy="601595"/>
          </a:xfrm>
          <a:prstGeom prst="bentConnector3">
            <a:avLst>
              <a:gd name="adj1" fmla="val 1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kết nối: Mũi tên Gấp khúc 69"/>
          <p:cNvCxnSpPr>
            <a:endCxn id="7" idx="1"/>
          </p:cNvCxnSpPr>
          <p:nvPr/>
        </p:nvCxnSpPr>
        <p:spPr>
          <a:xfrm rot="16200000" flipH="1">
            <a:off x="458237" y="3215404"/>
            <a:ext cx="1491915" cy="5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/>
          <p:cNvCxnSpPr>
            <a:endCxn id="8" idx="1"/>
          </p:cNvCxnSpPr>
          <p:nvPr/>
        </p:nvCxnSpPr>
        <p:spPr>
          <a:xfrm rot="16200000" flipH="1">
            <a:off x="141197" y="3605036"/>
            <a:ext cx="2125994" cy="547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9751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0" y="231585"/>
            <a:ext cx="5241324" cy="659680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5C5C5C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Định Vị Người Dùng</a:t>
            </a:r>
            <a:endParaRPr lang="en-US" sz="4000" dirty="0">
              <a:solidFill>
                <a:srgbClr val="5C5C5C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901556" y="1296872"/>
            <a:ext cx="441146" cy="408572"/>
            <a:chOff x="5680331" y="1906003"/>
            <a:chExt cx="441146" cy="408572"/>
          </a:xfrm>
        </p:grpSpPr>
        <p:sp>
          <p:nvSpPr>
            <p:cNvPr id="95" name="Oval 94"/>
            <p:cNvSpPr/>
            <p:nvPr/>
          </p:nvSpPr>
          <p:spPr>
            <a:xfrm>
              <a:off x="5684587" y="1906003"/>
              <a:ext cx="408572" cy="408572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80331" y="1906003"/>
              <a:ext cx="44114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ebdings" panose="05030102010509060703" pitchFamily="18" charset="2"/>
                </a:rPr>
                <a:t>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TextBox 8"/>
          <p:cNvSpPr txBox="1"/>
          <p:nvPr/>
        </p:nvSpPr>
        <p:spPr>
          <a:xfrm>
            <a:off x="1633577" y="1316700"/>
            <a:ext cx="43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phụ nữ : </a:t>
            </a:r>
            <a:r>
              <a:rPr lang="vi-VN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vi-VN" sz="2000" dirty="0">
              <a:solidFill>
                <a:srgbClr val="8787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14752" y="1898535"/>
            <a:ext cx="441146" cy="438530"/>
            <a:chOff x="6091628" y="2871065"/>
            <a:chExt cx="441146" cy="438530"/>
          </a:xfrm>
        </p:grpSpPr>
        <p:sp>
          <p:nvSpPr>
            <p:cNvPr id="101" name="Oval 43"/>
            <p:cNvSpPr/>
            <p:nvPr/>
          </p:nvSpPr>
          <p:spPr>
            <a:xfrm>
              <a:off x="6095884" y="2901023"/>
              <a:ext cx="408572" cy="408572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44"/>
            <p:cNvSpPr txBox="1"/>
            <p:nvPr/>
          </p:nvSpPr>
          <p:spPr>
            <a:xfrm>
              <a:off x="6091628" y="2871065"/>
              <a:ext cx="44114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ebdings" panose="05030102010509060703" pitchFamily="18" charset="2"/>
                </a:rPr>
                <a:t>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8"/>
          <p:cNvSpPr txBox="1"/>
          <p:nvPr/>
        </p:nvSpPr>
        <p:spPr>
          <a:xfrm>
            <a:off x="1586403" y="1922362"/>
            <a:ext cx="479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thu nhập từ mức trung bình trở lên.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05756" y="2682344"/>
            <a:ext cx="450142" cy="421865"/>
            <a:chOff x="6095884" y="3913534"/>
            <a:chExt cx="450142" cy="421865"/>
          </a:xfrm>
        </p:grpSpPr>
        <p:sp>
          <p:nvSpPr>
            <p:cNvPr id="99" name="Oval 40"/>
            <p:cNvSpPr/>
            <p:nvPr/>
          </p:nvSpPr>
          <p:spPr>
            <a:xfrm>
              <a:off x="6095884" y="3926827"/>
              <a:ext cx="408572" cy="408572"/>
            </a:xfrm>
            <a:prstGeom prst="ellipse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41"/>
            <p:cNvSpPr txBox="1"/>
            <p:nvPr/>
          </p:nvSpPr>
          <p:spPr>
            <a:xfrm>
              <a:off x="6104880" y="3913534"/>
              <a:ext cx="44114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ebdings" panose="05030102010509060703" pitchFamily="18" charset="2"/>
                </a:rPr>
                <a:t>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TextBox 8"/>
          <p:cNvSpPr txBox="1"/>
          <p:nvPr/>
        </p:nvSpPr>
        <p:spPr>
          <a:xfrm>
            <a:off x="1643742" y="2651864"/>
            <a:ext cx="582773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929292"/>
              </a:buClr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Nếp sống</a:t>
            </a:r>
          </a:p>
          <a:p>
            <a:pPr>
              <a:spcAft>
                <a:spcPts val="600"/>
              </a:spcAft>
              <a:buClr>
                <a:srgbClr val="929292"/>
              </a:buClr>
            </a:pP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-hiện </a:t>
            </a:r>
            <a:r>
              <a:rPr lang="vi-VN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xúc vơi </a:t>
            </a:r>
            <a:r>
              <a:rPr lang="vi-VN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2000" dirty="0">
              <a:solidFill>
                <a:srgbClr val="8787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buClr>
                <a:srgbClr val="929292"/>
              </a:buClr>
            </a:pP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Clr>
                <a:srgbClr val="929292"/>
              </a:buClr>
            </a:pPr>
            <a:r>
              <a:rPr lang="vi-VN" sz="20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2050" name="Picture 2" descr="Kết quả hình ảnh cho trang phuc cong 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4883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97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007"/>
            <a:ext cx="4512276" cy="659680"/>
          </a:xfrm>
        </p:spPr>
        <p:txBody>
          <a:bodyPr>
            <a:normAutofit fontScale="90000"/>
          </a:bodyPr>
          <a:lstStyle/>
          <a:p>
            <a:r>
              <a:rPr lang="vi-VN" dirty="0">
                <a:solidFill>
                  <a:schemeClr val="tx2"/>
                </a:solidFill>
              </a:rPr>
              <a:t>Phân Tích Đối Thủ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3808" y="965861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Đối thủ 1: </a:t>
            </a:r>
            <a:r>
              <a:rPr lang="vi-VN" dirty="0"/>
              <a:t>http://thoitrang.biz/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2843" y="1625541"/>
            <a:ext cx="603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mạnh: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Trang chủ hiện thị khá đầy đủ các chức năng người dung</a:t>
            </a:r>
            <a:r>
              <a:rPr lang="en-US" dirty="0"/>
              <a:t> </a:t>
            </a:r>
            <a:r>
              <a:rPr lang="vi-VN" dirty="0"/>
              <a:t>hay sử </a:t>
            </a:r>
            <a:r>
              <a:rPr lang="vi-VN" dirty="0" err="1"/>
              <a:t>dụng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12843" y="3484322"/>
            <a:ext cx="3206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Điểm yếu: </a:t>
            </a:r>
          </a:p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đẹp</a:t>
            </a:r>
            <a:endParaRPr lang="vi-VN" dirty="0"/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97" y="222010"/>
            <a:ext cx="39528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44533"/>
            <a:ext cx="4660557" cy="659680"/>
          </a:xfrm>
        </p:spPr>
        <p:txBody>
          <a:bodyPr>
            <a:normAutofit fontScale="90000"/>
          </a:bodyPr>
          <a:lstStyle/>
          <a:p>
            <a:r>
              <a:rPr lang="vi-VN" dirty="0"/>
              <a:t>Phân Tích Đối Thủ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0530" y="6259365"/>
            <a:ext cx="450273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9118" y="1564078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Đối </a:t>
            </a:r>
            <a:r>
              <a:rPr lang="vi-VN" b="1" dirty="0" err="1"/>
              <a:t>thủ</a:t>
            </a:r>
            <a:r>
              <a:rPr lang="vi-VN" b="1" dirty="0"/>
              <a:t> 2</a:t>
            </a:r>
            <a:r>
              <a:rPr lang="en-US" b="1" dirty="0"/>
              <a:t> </a:t>
            </a:r>
            <a:r>
              <a:rPr lang="vi-VN" b="1" dirty="0"/>
              <a:t>: http://www.lazada.vn/</a:t>
            </a:r>
            <a:endParaRPr lang="vi-VN" dirty="0"/>
          </a:p>
        </p:txBody>
      </p:sp>
      <p:sp>
        <p:nvSpPr>
          <p:cNvPr id="20" name="Rectangle 19"/>
          <p:cNvSpPr/>
          <p:nvPr/>
        </p:nvSpPr>
        <p:spPr>
          <a:xfrm>
            <a:off x="1728152" y="2223758"/>
            <a:ext cx="54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mạnh: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Hiển thị đầy đủ thông tin sản phẩm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21" name="Rectangle 20"/>
          <p:cNvSpPr/>
          <p:nvPr/>
        </p:nvSpPr>
        <p:spPr>
          <a:xfrm>
            <a:off x="1728153" y="4413792"/>
            <a:ext cx="5255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yếu: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Phân chia layout không cân </a:t>
            </a:r>
            <a:r>
              <a:rPr lang="vi-VN" dirty="0" err="1"/>
              <a:t>đối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mắt</a:t>
            </a:r>
            <a:endParaRPr lang="vi-V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Phần mô tả hơi </a:t>
            </a:r>
            <a:r>
              <a:rPr lang="vi-VN" dirty="0" err="1"/>
              <a:t>dài</a:t>
            </a:r>
            <a:r>
              <a:rPr lang="vi-VN" dirty="0"/>
              <a:t> 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1789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5C23-9A0D-4D31-9768-FD96BB453C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5" y="1348918"/>
            <a:ext cx="7622329" cy="426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67" y="187475"/>
            <a:ext cx="6372717" cy="325969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44533"/>
            <a:ext cx="4660557" cy="659680"/>
          </a:xfrm>
        </p:spPr>
        <p:txBody>
          <a:bodyPr>
            <a:normAutofit fontScale="90000"/>
          </a:bodyPr>
          <a:lstStyle/>
          <a:p>
            <a:r>
              <a:rPr lang="vi-VN" dirty="0"/>
              <a:t>Phân Tích Đối Thủ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0530" y="6259365"/>
            <a:ext cx="450273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476" y="1447988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/>
              <a:t>Đối </a:t>
            </a:r>
            <a:r>
              <a:rPr lang="vi-VN" b="1" dirty="0" err="1"/>
              <a:t>thủ</a:t>
            </a:r>
            <a:r>
              <a:rPr lang="vi-VN" b="1" dirty="0"/>
              <a:t> </a:t>
            </a:r>
            <a:r>
              <a:rPr lang="en-US" b="1" dirty="0"/>
              <a:t>3: </a:t>
            </a:r>
            <a:r>
              <a:rPr lang="vi-VN" b="1" dirty="0"/>
              <a:t>http://zanado.com/</a:t>
            </a:r>
            <a:endParaRPr lang="vi-VN" dirty="0"/>
          </a:p>
        </p:txBody>
      </p:sp>
      <p:sp>
        <p:nvSpPr>
          <p:cNvPr id="20" name="Rectangle 19"/>
          <p:cNvSpPr/>
          <p:nvPr/>
        </p:nvSpPr>
        <p:spPr>
          <a:xfrm>
            <a:off x="1327559" y="2127506"/>
            <a:ext cx="4030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mạnh: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Hiển thị đầy đủ thông tin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vi-VN" dirty="0"/>
              <a:t> sản phẩm</a:t>
            </a:r>
            <a:r>
              <a:rPr lang="en-US" dirty="0"/>
              <a:t>.</a:t>
            </a:r>
            <a:r>
              <a:rPr lang="vi-VN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27560" y="4317540"/>
            <a:ext cx="4030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Điểm yếu: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Phân chia </a:t>
            </a:r>
            <a:r>
              <a:rPr lang="vi-VN" dirty="0" err="1"/>
              <a:t>layout</a:t>
            </a:r>
            <a:r>
              <a:rPr lang="vi-VN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mắt</a:t>
            </a:r>
            <a:endParaRPr lang="vi-V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Phần mô tả hơi </a:t>
            </a:r>
            <a:r>
              <a:rPr lang="vi-VN" dirty="0" err="1"/>
              <a:t>dài</a:t>
            </a:r>
            <a:r>
              <a:rPr lang="vi-VN" dirty="0"/>
              <a:t> 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Phần</a:t>
            </a:r>
            <a:r>
              <a:rPr lang="en-US" dirty="0"/>
              <a:t> footer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1" y="3810403"/>
            <a:ext cx="5676493" cy="26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8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878787"/>
      </a:dk1>
      <a:lt1>
        <a:srgbClr val="C2C2C2"/>
      </a:lt1>
      <a:dk2>
        <a:srgbClr val="44546A"/>
      </a:dk2>
      <a:lt2>
        <a:srgbClr val="EAEAEA"/>
      </a:lt2>
      <a:accent1>
        <a:srgbClr val="C1392B"/>
      </a:accent1>
      <a:accent2>
        <a:srgbClr val="F89C16"/>
      </a:accent2>
      <a:accent3>
        <a:srgbClr val="28819C"/>
      </a:accent3>
      <a:accent4>
        <a:srgbClr val="189F87"/>
      </a:accent4>
      <a:accent5>
        <a:srgbClr val="9CBC58"/>
      </a:accent5>
      <a:accent6>
        <a:srgbClr val="56546A"/>
      </a:accent6>
      <a:hlink>
        <a:srgbClr val="0563C1"/>
      </a:hlink>
      <a:folHlink>
        <a:srgbClr val="954F72"/>
      </a:folHlink>
    </a:clrScheme>
    <a:fontScheme name="Custom 3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2920</TotalTime>
  <Words>603</Words>
  <Application>Microsoft Office PowerPoint</Application>
  <PresentationFormat>Màn hình rộng</PresentationFormat>
  <Paragraphs>110</Paragraphs>
  <Slides>17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 bold</vt:lpstr>
      <vt:lpstr>Segoe UI Semilight</vt:lpstr>
      <vt:lpstr>Webdings</vt:lpstr>
      <vt:lpstr>Wingdings</vt:lpstr>
      <vt:lpstr>Office Theme</vt:lpstr>
      <vt:lpstr>Bản trình bày PowerPoint</vt:lpstr>
      <vt:lpstr>Tổng Quan</vt:lpstr>
      <vt:lpstr>Ý Tưởng Thiết Kế</vt:lpstr>
      <vt:lpstr>Sơ Đồ Phân Rã Chức Năng</vt:lpstr>
      <vt:lpstr>Định Vị Người Dùng</vt:lpstr>
      <vt:lpstr>Phân Tích Đối Thủ</vt:lpstr>
      <vt:lpstr>Phân Tích Đối Thủ</vt:lpstr>
      <vt:lpstr>Bản trình bày PowerPoint</vt:lpstr>
      <vt:lpstr>Phân Tích Đối Thủ</vt:lpstr>
      <vt:lpstr>Phân Tích Đối Thủ</vt:lpstr>
      <vt:lpstr>Trang chủ</vt:lpstr>
      <vt:lpstr>Bản trình bày PowerPoint</vt:lpstr>
      <vt:lpstr>Main content</vt:lpstr>
      <vt:lpstr>Cart</vt:lpstr>
      <vt:lpstr>Bag</vt:lpstr>
      <vt:lpstr>Khó Khăn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QuocThai NguyenTo</dc:creator>
  <cp:lastModifiedBy>QUANG KHANH</cp:lastModifiedBy>
  <cp:revision>349</cp:revision>
  <dcterms:created xsi:type="dcterms:W3CDTF">2015-05-21T03:40:37Z</dcterms:created>
  <dcterms:modified xsi:type="dcterms:W3CDTF">2016-12-20T02:58:44Z</dcterms:modified>
</cp:coreProperties>
</file>