
<file path=[Content_Types].xml><?xml version="1.0" encoding="utf-8"?>
<Types xmlns="http://schemas.openxmlformats.org/package/2006/content-types">
  <Override PartName="/_rels/.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6.wmf" ContentType="image/x-wmf"/>
  <Override PartName="/ppt/media/image35.jpeg" ContentType="image/jpeg"/>
  <Override PartName="/ppt/media/image32.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wmf" ContentType="image/x-wmf"/>
  <Override PartName="/ppt/media/image25.wmf" ContentType="image/x-wmf"/>
  <Override PartName="/ppt/media/image23.wmf" ContentType="image/x-wmf"/>
  <Override PartName="/ppt/media/image24.wmf" ContentType="image/x-wmf"/>
  <Override PartName="/ppt/media/image9.wmf" ContentType="image/x-wmf"/>
  <Override PartName="/ppt/media/image10.wmf" ContentType="image/x-wmf"/>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1.wmf" ContentType="image/x-wmf"/>
  <Override PartName="/ppt/media/image37.png" ContentType="image/png"/>
  <Override PartName="/ppt/media/image2.png" ContentType="image/png"/>
  <Override PartName="/ppt/media/image22.wmf" ContentType="image/x-wmf"/>
  <Override PartName="/ppt/media/image3.png" ContentType="image/png"/>
  <Override PartName="/ppt/media/image4.png" ContentType="image/png"/>
  <Override PartName="/ppt/media/image11.wmf" ContentType="image/x-wmf"/>
  <Override PartName="/ppt/media/image12.wmf" ContentType="image/x-wmf"/>
  <Override PartName="/ppt/media/image13.wmf" ContentType="image/x-wmf"/>
  <Override PartName="/ppt/media/image33.wmf" ContentType="image/x-wmf"/>
  <Override PartName="/ppt/media/image14.png" ContentType="image/png"/>
  <Override PartName="/ppt/media/image34.wmf" ContentType="image/x-wmf"/>
  <Override PartName="/ppt/media/image15.png" ContentType="image/png"/>
  <Override PartName="/ppt/media/image16.png" ContentType="image/png"/>
  <Override PartName="/ppt/media/image31.png" ContentType="image/png"/>
  <Override PartName="/ppt/media/image17.wmf" ContentType="image/x-wmf"/>
  <Override PartName="/ppt/media/image18.png" ContentType="image/png"/>
  <Override PartName="/ppt/media/image38.wmf" ContentType="image/x-wmf"/>
  <Override PartName="/ppt/media/image19.png" ContentType="image/png"/>
  <Override PartName="/ppt/media/image20.wmf" ContentType="image/x-wmf"/>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GB" sz="1200" spc="-1" strike="noStrike">
                <a:solidFill>
                  <a:srgbClr val="8b8b8b"/>
                </a:solidFill>
                <a:uFill>
                  <a:solidFill>
                    <a:srgbClr val="ffffff"/>
                  </a:solidFill>
                </a:uFill>
                <a:latin typeface="Calibri"/>
              </a:rPr>
              <a:t>10/02/17</a:t>
            </a:r>
            <a:endParaRPr b="0" lang="en-GB" sz="12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B5DEEB56-3D91-4548-BAF0-AD493901A396}" type="slidenum">
              <a:rPr b="0" lang="en-GB" sz="1200" spc="-1" strike="noStrike">
                <a:solidFill>
                  <a:srgbClr val="8b8b8b"/>
                </a:solidFill>
                <a:uFill>
                  <a:solidFill>
                    <a:srgbClr val="ffffff"/>
                  </a:solidFill>
                </a:uFill>
                <a:latin typeface="Calibri"/>
              </a:rPr>
              <a:t>1</a:t>
            </a:fld>
            <a:endParaRPr b="0" lang="en-GB" sz="12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Seventh Outline LevelClick to edit Master text styles</a:t>
            </a:r>
            <a:endParaRPr b="0" lang="en-US" sz="2000" spc="-1" strike="noStrike">
              <a:solidFill>
                <a:srgbClr val="000000"/>
              </a:solidFill>
              <a:uFill>
                <a:solidFill>
                  <a:srgbClr val="ffffff"/>
                </a:solidFill>
              </a:uFill>
              <a:latin typeface="Calibri"/>
            </a:endParaRPr>
          </a:p>
          <a:p>
            <a:pPr lvl="7" marL="3456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Second level</a:t>
            </a:r>
            <a:endParaRPr b="0" lang="en-US" sz="2000" spc="-1" strike="noStrike">
              <a:solidFill>
                <a:srgbClr val="000000"/>
              </a:solidFill>
              <a:uFill>
                <a:solidFill>
                  <a:srgbClr val="ffffff"/>
                </a:solidFill>
              </a:uFill>
              <a:latin typeface="Calibri"/>
            </a:endParaRPr>
          </a:p>
          <a:p>
            <a:pPr lvl="8" marL="3888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level</a:t>
            </a:r>
            <a:endParaRPr b="0" lang="en-US" sz="2000" spc="-1" strike="noStrike">
              <a:solidFill>
                <a:srgbClr val="00000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en-GB" sz="1200" spc="-1" strike="noStrike">
                <a:solidFill>
                  <a:srgbClr val="8b8b8b"/>
                </a:solidFill>
                <a:uFill>
                  <a:solidFill>
                    <a:srgbClr val="ffffff"/>
                  </a:solidFill>
                </a:uFill>
                <a:latin typeface="Calibri"/>
              </a:rPr>
              <a:t>10/02/17</a:t>
            </a:r>
            <a:endParaRPr b="0" lang="en-GB" sz="12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EC4BBDF1-3036-46E3-BBB9-7FC855CDB406}" type="slidenum">
              <a:rPr b="0" lang="en-GB" sz="1200" spc="-1" strike="noStrike">
                <a:solidFill>
                  <a:srgbClr val="8b8b8b"/>
                </a:solidFill>
                <a:uFill>
                  <a:solidFill>
                    <a:srgbClr val="ffffff"/>
                  </a:solidFill>
                </a:uFill>
                <a:latin typeface="Calibri"/>
              </a:rPr>
              <a:t>1</a:t>
            </a:fld>
            <a:endParaRPr b="0" lang="en-GB"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wmf"/><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4.wmf"/><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3.wmf"/><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jpe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png"/><Relationship Id="rId3" Type="http://schemas.openxmlformats.org/officeDocument/2006/relationships/image" Target="../media/image38.wmf"/><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p>
            <a:pPr algn="ctr">
              <a:lnSpc>
                <a:spcPct val="100000"/>
              </a:lnSpc>
            </a:pPr>
            <a:r>
              <a:rPr b="0" lang="en-US" sz="6000" spc="-1" strike="noStrike">
                <a:solidFill>
                  <a:srgbClr val="000000"/>
                </a:solidFill>
                <a:uFill>
                  <a:solidFill>
                    <a:srgbClr val="ffffff"/>
                  </a:solidFill>
                </a:uFill>
                <a:latin typeface="Calibri Light"/>
              </a:rPr>
              <a:t>A basic introduction to MCTS</a:t>
            </a:r>
            <a:endParaRPr b="0" lang="en-US" sz="1800" spc="-1" strike="noStrike">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p>
            <a:pPr algn="ctr">
              <a:lnSpc>
                <a:spcPct val="100000"/>
              </a:lnSpc>
            </a:pPr>
            <a:r>
              <a:rPr b="0" lang="en-GB" sz="2400" spc="-1" strike="noStrike">
                <a:solidFill>
                  <a:srgbClr val="000000"/>
                </a:solidFill>
                <a:uFill>
                  <a:solidFill>
                    <a:srgbClr val="ffffff"/>
                  </a:solidFill>
                </a:uFill>
                <a:latin typeface="Calibri"/>
              </a:rPr>
              <a:t>Feng Geng</a:t>
            </a:r>
            <a:endParaRPr b="0" lang="en-GB"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38080" y="24372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Minimax tree search</a:t>
            </a:r>
            <a:endParaRPr b="0" lang="en-US" sz="1800" spc="-1" strike="noStrike">
              <a:solidFill>
                <a:srgbClr val="000000"/>
              </a:solidFill>
              <a:uFill>
                <a:solidFill>
                  <a:srgbClr val="ffffff"/>
                </a:solidFill>
              </a:uFill>
              <a:latin typeface="Calibri"/>
            </a:endParaRPr>
          </a:p>
        </p:txBody>
      </p:sp>
      <p:pic>
        <p:nvPicPr>
          <p:cNvPr id="142" name="Picture 3" descr=""/>
          <p:cNvPicPr/>
          <p:nvPr/>
        </p:nvPicPr>
        <p:blipFill>
          <a:blip r:embed="rId1"/>
          <a:stretch/>
        </p:blipFill>
        <p:spPr>
          <a:xfrm>
            <a:off x="4572000" y="1392120"/>
            <a:ext cx="6651000" cy="4127040"/>
          </a:xfrm>
          <a:prstGeom prst="rect">
            <a:avLst/>
          </a:prstGeom>
          <a:ln>
            <a:noFill/>
          </a:ln>
        </p:spPr>
      </p:pic>
      <p:sp>
        <p:nvSpPr>
          <p:cNvPr id="143" name="CustomShape 2"/>
          <p:cNvSpPr/>
          <p:nvPr/>
        </p:nvSpPr>
        <p:spPr>
          <a:xfrm flipH="1">
            <a:off x="7247160" y="2668680"/>
            <a:ext cx="708840" cy="58752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44" name="CustomShape 3"/>
          <p:cNvSpPr/>
          <p:nvPr/>
        </p:nvSpPr>
        <p:spPr>
          <a:xfrm>
            <a:off x="6979320" y="3583080"/>
            <a:ext cx="270360" cy="41940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45" name="CustomShape 4"/>
          <p:cNvSpPr/>
          <p:nvPr/>
        </p:nvSpPr>
        <p:spPr>
          <a:xfrm>
            <a:off x="7548480" y="4460040"/>
            <a:ext cx="74160" cy="35424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46" name="CustomShape 5"/>
          <p:cNvSpPr/>
          <p:nvPr/>
        </p:nvSpPr>
        <p:spPr>
          <a:xfrm>
            <a:off x="838080" y="1569240"/>
            <a:ext cx="44841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Black is destined to lose this game!</a:t>
            </a:r>
            <a:endParaRPr b="0" lang="en-GB"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24372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Minimax tree search</a:t>
            </a:r>
            <a:endParaRPr b="0" lang="en-US" sz="1800" spc="-1" strike="noStrike">
              <a:solidFill>
                <a:srgbClr val="000000"/>
              </a:solidFill>
              <a:uFill>
                <a:solidFill>
                  <a:srgbClr val="ffffff"/>
                </a:solidFill>
              </a:uFill>
              <a:latin typeface="Calibri"/>
            </a:endParaRPr>
          </a:p>
        </p:txBody>
      </p:sp>
      <p:pic>
        <p:nvPicPr>
          <p:cNvPr id="148" name="Picture 12" descr=""/>
          <p:cNvPicPr/>
          <p:nvPr/>
        </p:nvPicPr>
        <p:blipFill>
          <a:blip r:embed="rId1"/>
          <a:stretch/>
        </p:blipFill>
        <p:spPr>
          <a:xfrm>
            <a:off x="838080" y="1569240"/>
            <a:ext cx="5938560" cy="3325320"/>
          </a:xfrm>
          <a:prstGeom prst="rect">
            <a:avLst/>
          </a:prstGeom>
          <a:ln>
            <a:noFill/>
          </a:ln>
        </p:spPr>
      </p:pic>
      <p:sp>
        <p:nvSpPr>
          <p:cNvPr id="149" name="CustomShape 2"/>
          <p:cNvSpPr/>
          <p:nvPr/>
        </p:nvSpPr>
        <p:spPr>
          <a:xfrm>
            <a:off x="690480" y="5458320"/>
            <a:ext cx="5681880" cy="6390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10^360 legal move sequences in Go,</a:t>
            </a: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Calibri"/>
              </a:rPr>
              <a:t>compared to 10^123 in chess</a:t>
            </a:r>
            <a:endParaRPr b="0" lang="en-GB"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What if…</a:t>
            </a:r>
            <a:endParaRPr b="0" lang="en-US" sz="1800" spc="-1" strike="noStrike">
              <a:solidFill>
                <a:srgbClr val="000000"/>
              </a:solidFill>
              <a:uFill>
                <a:solidFill>
                  <a:srgbClr val="ffffff"/>
                </a:solidFill>
              </a:uFill>
              <a:latin typeface="Calibri"/>
            </a:endParaRPr>
          </a:p>
        </p:txBody>
      </p:sp>
      <p:pic>
        <p:nvPicPr>
          <p:cNvPr id="151" name="Picture 3" descr=""/>
          <p:cNvPicPr/>
          <p:nvPr/>
        </p:nvPicPr>
        <p:blipFill>
          <a:blip r:embed="rId1"/>
          <a:srcRect l="0" t="0" r="76733" b="8343"/>
          <a:stretch/>
        </p:blipFill>
        <p:spPr>
          <a:xfrm>
            <a:off x="1454040" y="1373400"/>
            <a:ext cx="3582360" cy="4714560"/>
          </a:xfrm>
          <a:prstGeom prst="rect">
            <a:avLst/>
          </a:prstGeom>
          <a:ln>
            <a:noFill/>
          </a:ln>
        </p:spPr>
      </p:pic>
      <p:sp>
        <p:nvSpPr>
          <p:cNvPr id="152" name="CustomShape 2"/>
          <p:cNvSpPr/>
          <p:nvPr/>
        </p:nvSpPr>
        <p:spPr>
          <a:xfrm>
            <a:off x="3984120" y="2500560"/>
            <a:ext cx="326160" cy="35424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53" name="CustomShape 3"/>
          <p:cNvSpPr/>
          <p:nvPr/>
        </p:nvSpPr>
        <p:spPr>
          <a:xfrm>
            <a:off x="6898320" y="5358240"/>
            <a:ext cx="400680" cy="400680"/>
          </a:xfrm>
          <a:prstGeom prst="ellipse">
            <a:avLst/>
          </a:prstGeom>
          <a:solidFill>
            <a:srgbClr val="000000"/>
          </a:solidFill>
          <a:ln w="12600">
            <a:solidFill>
              <a:srgbClr val="43729d"/>
            </a:solidFill>
            <a:miter/>
          </a:ln>
        </p:spPr>
        <p:style>
          <a:lnRef idx="0"/>
          <a:fillRef idx="0"/>
          <a:effectRef idx="0"/>
          <a:fontRef idx="minor"/>
        </p:style>
      </p:sp>
      <p:sp>
        <p:nvSpPr>
          <p:cNvPr id="154" name="Line 4"/>
          <p:cNvSpPr/>
          <p:nvPr/>
        </p:nvSpPr>
        <p:spPr>
          <a:xfrm>
            <a:off x="7098840" y="5759280"/>
            <a:ext cx="360" cy="644040"/>
          </a:xfrm>
          <a:prstGeom prst="line">
            <a:avLst/>
          </a:prstGeom>
          <a:ln w="6480">
            <a:solidFill>
              <a:srgbClr val="000000"/>
            </a:solidFill>
            <a:miter/>
          </a:ln>
        </p:spPr>
        <p:style>
          <a:lnRef idx="0"/>
          <a:fillRef idx="0"/>
          <a:effectRef idx="0"/>
          <a:fontRef idx="minor"/>
        </p:style>
      </p:sp>
      <p:sp>
        <p:nvSpPr>
          <p:cNvPr id="155" name="Line 5"/>
          <p:cNvSpPr/>
          <p:nvPr/>
        </p:nvSpPr>
        <p:spPr>
          <a:xfrm>
            <a:off x="6898320" y="6020640"/>
            <a:ext cx="401040" cy="9360"/>
          </a:xfrm>
          <a:prstGeom prst="line">
            <a:avLst/>
          </a:prstGeom>
          <a:ln w="6480">
            <a:solidFill>
              <a:srgbClr val="000000"/>
            </a:solidFill>
            <a:miter/>
          </a:ln>
        </p:spPr>
        <p:style>
          <a:lnRef idx="0"/>
          <a:fillRef idx="0"/>
          <a:effectRef idx="0"/>
          <a:fontRef idx="minor"/>
        </p:style>
      </p:sp>
      <p:sp>
        <p:nvSpPr>
          <p:cNvPr id="156" name="Line 6"/>
          <p:cNvSpPr/>
          <p:nvPr/>
        </p:nvSpPr>
        <p:spPr>
          <a:xfrm flipH="1">
            <a:off x="6898320" y="6403320"/>
            <a:ext cx="200520" cy="205200"/>
          </a:xfrm>
          <a:prstGeom prst="line">
            <a:avLst/>
          </a:prstGeom>
          <a:ln w="6480">
            <a:solidFill>
              <a:srgbClr val="000000"/>
            </a:solidFill>
            <a:miter/>
          </a:ln>
        </p:spPr>
        <p:style>
          <a:lnRef idx="0"/>
          <a:fillRef idx="0"/>
          <a:effectRef idx="0"/>
          <a:fontRef idx="minor"/>
        </p:style>
      </p:sp>
      <p:sp>
        <p:nvSpPr>
          <p:cNvPr id="157" name="Line 7"/>
          <p:cNvSpPr/>
          <p:nvPr/>
        </p:nvSpPr>
        <p:spPr>
          <a:xfrm>
            <a:off x="7098840" y="6403320"/>
            <a:ext cx="200520" cy="205200"/>
          </a:xfrm>
          <a:prstGeom prst="line">
            <a:avLst/>
          </a:prstGeom>
          <a:ln w="6480">
            <a:solidFill>
              <a:srgbClr val="000000"/>
            </a:solidFill>
            <a:miter/>
          </a:ln>
        </p:spPr>
        <p:style>
          <a:lnRef idx="0"/>
          <a:fillRef idx="0"/>
          <a:effectRef idx="0"/>
          <a:fontRef idx="minor"/>
        </p:style>
      </p:sp>
      <p:sp>
        <p:nvSpPr>
          <p:cNvPr id="158" name="CustomShape 8"/>
          <p:cNvSpPr/>
          <p:nvPr/>
        </p:nvSpPr>
        <p:spPr>
          <a:xfrm>
            <a:off x="3187440" y="5141160"/>
            <a:ext cx="400680" cy="400680"/>
          </a:xfrm>
          <a:prstGeom prst="ellipse">
            <a:avLst/>
          </a:prstGeom>
          <a:solidFill>
            <a:srgbClr val="ffffff"/>
          </a:solidFill>
          <a:ln w="12600">
            <a:solidFill>
              <a:srgbClr val="43729d"/>
            </a:solidFill>
            <a:miter/>
          </a:ln>
        </p:spPr>
        <p:style>
          <a:lnRef idx="0"/>
          <a:fillRef idx="0"/>
          <a:effectRef idx="0"/>
          <a:fontRef idx="minor"/>
        </p:style>
      </p:sp>
      <p:sp>
        <p:nvSpPr>
          <p:cNvPr id="159" name="Line 9"/>
          <p:cNvSpPr/>
          <p:nvPr/>
        </p:nvSpPr>
        <p:spPr>
          <a:xfrm>
            <a:off x="3387960" y="5542200"/>
            <a:ext cx="360" cy="643680"/>
          </a:xfrm>
          <a:prstGeom prst="line">
            <a:avLst/>
          </a:prstGeom>
          <a:ln w="6480">
            <a:solidFill>
              <a:srgbClr val="000000"/>
            </a:solidFill>
            <a:miter/>
          </a:ln>
        </p:spPr>
        <p:style>
          <a:lnRef idx="0"/>
          <a:fillRef idx="0"/>
          <a:effectRef idx="0"/>
          <a:fontRef idx="minor"/>
        </p:style>
      </p:sp>
      <p:sp>
        <p:nvSpPr>
          <p:cNvPr id="160" name="Line 10"/>
          <p:cNvSpPr/>
          <p:nvPr/>
        </p:nvSpPr>
        <p:spPr>
          <a:xfrm>
            <a:off x="3187080" y="5803560"/>
            <a:ext cx="401400" cy="9360"/>
          </a:xfrm>
          <a:prstGeom prst="line">
            <a:avLst/>
          </a:prstGeom>
          <a:ln w="6480">
            <a:solidFill>
              <a:srgbClr val="000000"/>
            </a:solidFill>
            <a:miter/>
          </a:ln>
        </p:spPr>
        <p:style>
          <a:lnRef idx="0"/>
          <a:fillRef idx="0"/>
          <a:effectRef idx="0"/>
          <a:fontRef idx="minor"/>
        </p:style>
      </p:sp>
      <p:sp>
        <p:nvSpPr>
          <p:cNvPr id="161" name="Line 11"/>
          <p:cNvSpPr/>
          <p:nvPr/>
        </p:nvSpPr>
        <p:spPr>
          <a:xfrm flipH="1">
            <a:off x="3187080" y="6185880"/>
            <a:ext cx="200880" cy="205560"/>
          </a:xfrm>
          <a:prstGeom prst="line">
            <a:avLst/>
          </a:prstGeom>
          <a:ln w="6480">
            <a:solidFill>
              <a:srgbClr val="000000"/>
            </a:solidFill>
            <a:miter/>
          </a:ln>
        </p:spPr>
        <p:style>
          <a:lnRef idx="0"/>
          <a:fillRef idx="0"/>
          <a:effectRef idx="0"/>
          <a:fontRef idx="minor"/>
        </p:style>
      </p:sp>
      <p:sp>
        <p:nvSpPr>
          <p:cNvPr id="162" name="Line 12"/>
          <p:cNvSpPr/>
          <p:nvPr/>
        </p:nvSpPr>
        <p:spPr>
          <a:xfrm>
            <a:off x="3387960" y="6185880"/>
            <a:ext cx="200520" cy="205560"/>
          </a:xfrm>
          <a:prstGeom prst="line">
            <a:avLst/>
          </a:prstGeom>
          <a:ln w="6480">
            <a:solidFill>
              <a:srgbClr val="000000"/>
            </a:solidFill>
            <a:miter/>
          </a:ln>
        </p:spPr>
        <p:style>
          <a:lnRef idx="0"/>
          <a:fillRef idx="0"/>
          <a:effectRef idx="0"/>
          <a:fontRef idx="minor"/>
        </p:style>
      </p:sp>
      <p:pic>
        <p:nvPicPr>
          <p:cNvPr id="163" name="Picture 7" descr=""/>
          <p:cNvPicPr/>
          <p:nvPr/>
        </p:nvPicPr>
        <p:blipFill>
          <a:blip r:embed="rId2"/>
          <a:srcRect l="0" t="0" r="76733" b="8343"/>
          <a:stretch/>
        </p:blipFill>
        <p:spPr>
          <a:xfrm>
            <a:off x="7367760" y="1373400"/>
            <a:ext cx="3582360" cy="4714560"/>
          </a:xfrm>
          <a:prstGeom prst="rect">
            <a:avLst/>
          </a:prstGeom>
          <a:ln>
            <a:noFill/>
          </a:ln>
        </p:spPr>
      </p:pic>
      <p:sp>
        <p:nvSpPr>
          <p:cNvPr id="164" name="CustomShape 13"/>
          <p:cNvSpPr/>
          <p:nvPr/>
        </p:nvSpPr>
        <p:spPr>
          <a:xfrm>
            <a:off x="9956880" y="2720160"/>
            <a:ext cx="615600" cy="645840"/>
          </a:xfrm>
          <a:prstGeom prst="ellipse">
            <a:avLst/>
          </a:prstGeom>
          <a:solidFill>
            <a:srgbClr val="5b9bd5"/>
          </a:solidFill>
          <a:ln w="12600">
            <a:solidFill>
              <a:srgbClr val="43729d"/>
            </a:solidFill>
            <a:miter/>
          </a:ln>
        </p:spPr>
        <p:style>
          <a:lnRef idx="0"/>
          <a:fillRef idx="0"/>
          <a:effectRef idx="0"/>
          <a:fontRef idx="minor"/>
        </p:style>
      </p:sp>
      <p:sp>
        <p:nvSpPr>
          <p:cNvPr id="165" name="CustomShape 14"/>
          <p:cNvSpPr/>
          <p:nvPr/>
        </p:nvSpPr>
        <p:spPr>
          <a:xfrm>
            <a:off x="9994320" y="2911680"/>
            <a:ext cx="578160" cy="4546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uFill>
                  <a:solidFill>
                    <a:srgbClr val="ffffff"/>
                  </a:solidFill>
                </a:uFill>
                <a:latin typeface="Calibri"/>
              </a:rPr>
              <a:t>15/16</a:t>
            </a:r>
            <a:endParaRPr b="0" lang="en-GB" sz="1800" spc="-1" strike="noStrike">
              <a:solidFill>
                <a:srgbClr val="000000"/>
              </a:solidFill>
              <a:uFill>
                <a:solidFill>
                  <a:srgbClr val="ffffff"/>
                </a:solidFill>
              </a:uFill>
              <a:latin typeface="Arial"/>
            </a:endParaRPr>
          </a:p>
        </p:txBody>
      </p:sp>
      <p:sp>
        <p:nvSpPr>
          <p:cNvPr id="166" name="CustomShape 15"/>
          <p:cNvSpPr/>
          <p:nvPr/>
        </p:nvSpPr>
        <p:spPr>
          <a:xfrm>
            <a:off x="3911400" y="4707360"/>
            <a:ext cx="1848960" cy="554760"/>
          </a:xfrm>
          <a:prstGeom prst="wedgeEllipseCallout">
            <a:avLst>
              <a:gd name="adj1" fmla="val -61838"/>
              <a:gd name="adj2" fmla="val 49055"/>
            </a:avLst>
          </a:prstGeom>
          <a:solidFill>
            <a:srgbClr val="5b9bd5"/>
          </a:solidFill>
          <a:ln w="12600">
            <a:solidFill>
              <a:srgbClr val="43729d"/>
            </a:solidFill>
            <a:miter/>
          </a:ln>
        </p:spPr>
        <p:style>
          <a:lnRef idx="0"/>
          <a:fillRef idx="0"/>
          <a:effectRef idx="0"/>
          <a:fontRef idx="minor"/>
        </p:style>
      </p:sp>
      <p:sp>
        <p:nvSpPr>
          <p:cNvPr id="167" name="CustomShape 16"/>
          <p:cNvSpPr/>
          <p:nvPr/>
        </p:nvSpPr>
        <p:spPr>
          <a:xfrm>
            <a:off x="4059360" y="4814640"/>
            <a:ext cx="157968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You are losing!</a:t>
            </a:r>
            <a:endParaRPr b="0" lang="en-GB" sz="1800" spc="-1" strike="noStrike">
              <a:solidFill>
                <a:srgbClr val="000000"/>
              </a:solidFill>
              <a:uFill>
                <a:solidFill>
                  <a:srgbClr val="ffffff"/>
                </a:solidFill>
              </a:uFill>
              <a:latin typeface="Arial"/>
            </a:endParaRPr>
          </a:p>
        </p:txBody>
      </p:sp>
      <p:sp>
        <p:nvSpPr>
          <p:cNvPr id="168" name="CustomShape 17"/>
          <p:cNvSpPr/>
          <p:nvPr/>
        </p:nvSpPr>
        <p:spPr>
          <a:xfrm>
            <a:off x="4567320" y="5215320"/>
            <a:ext cx="2169720" cy="551160"/>
          </a:xfrm>
          <a:prstGeom prst="wedgeEllipseCallout">
            <a:avLst>
              <a:gd name="adj1" fmla="val 57462"/>
              <a:gd name="adj2" fmla="val 32084"/>
            </a:avLst>
          </a:prstGeom>
          <a:solidFill>
            <a:srgbClr val="5b9bd5"/>
          </a:solidFill>
          <a:ln w="12600">
            <a:solidFill>
              <a:srgbClr val="43729d"/>
            </a:solidFill>
            <a:miter/>
          </a:ln>
        </p:spPr>
        <p:style>
          <a:lnRef idx="0"/>
          <a:fillRef idx="0"/>
          <a:effectRef idx="0"/>
          <a:fontRef idx="minor"/>
        </p:style>
      </p:sp>
      <p:sp>
        <p:nvSpPr>
          <p:cNvPr id="169" name="CustomShape 18"/>
          <p:cNvSpPr/>
          <p:nvPr/>
        </p:nvSpPr>
        <p:spPr>
          <a:xfrm>
            <a:off x="4768200" y="5322600"/>
            <a:ext cx="185364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We shall see… </a:t>
            </a:r>
            <a:endParaRPr b="0" lang="en-GB"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171"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uFill>
                <a:solidFill>
                  <a:srgbClr val="ffffff"/>
                </a:solidFill>
              </a:uFill>
              <a:latin typeface="Calibri"/>
            </a:endParaRPr>
          </a:p>
        </p:txBody>
      </p:sp>
      <p:pic>
        <p:nvPicPr>
          <p:cNvPr id="172" name="Picture 3" descr=""/>
          <p:cNvPicPr/>
          <p:nvPr/>
        </p:nvPicPr>
        <p:blipFill>
          <a:blip r:embed="rId1"/>
          <a:srcRect l="6359" t="8124" r="8024" b="9818"/>
          <a:stretch/>
        </p:blipFill>
        <p:spPr>
          <a:xfrm>
            <a:off x="1278360" y="0"/>
            <a:ext cx="9432720" cy="67737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Picture 4" descr=""/>
          <p:cNvPicPr/>
          <p:nvPr/>
        </p:nvPicPr>
        <p:blipFill>
          <a:blip r:embed="rId1"/>
          <a:srcRect l="77369" t="8133" r="0" b="476"/>
          <a:stretch/>
        </p:blipFill>
        <p:spPr>
          <a:xfrm>
            <a:off x="6641640" y="1679400"/>
            <a:ext cx="3484800" cy="4700160"/>
          </a:xfrm>
          <a:prstGeom prst="rect">
            <a:avLst/>
          </a:prstGeom>
          <a:ln>
            <a:noFill/>
          </a:ln>
        </p:spPr>
      </p:pic>
      <p:sp>
        <p:nvSpPr>
          <p:cNvPr id="174" name="CustomShape 1"/>
          <p:cNvSpPr/>
          <p:nvPr/>
        </p:nvSpPr>
        <p:spPr>
          <a:xfrm flipV="1">
            <a:off x="6783480" y="3974760"/>
            <a:ext cx="242280" cy="53136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75" name="CustomShape 2"/>
          <p:cNvSpPr/>
          <p:nvPr/>
        </p:nvSpPr>
        <p:spPr>
          <a:xfrm flipV="1">
            <a:off x="6923160" y="4026960"/>
            <a:ext cx="158400" cy="49500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76" name="CustomShape 3"/>
          <p:cNvSpPr/>
          <p:nvPr/>
        </p:nvSpPr>
        <p:spPr>
          <a:xfrm flipV="1">
            <a:off x="6641640" y="3974760"/>
            <a:ext cx="262440" cy="53136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77" name="CustomShape 4"/>
          <p:cNvSpPr/>
          <p:nvPr/>
        </p:nvSpPr>
        <p:spPr>
          <a:xfrm flipV="1">
            <a:off x="7167600" y="4795920"/>
            <a:ext cx="195480" cy="52200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78" name="CustomShape 5"/>
          <p:cNvSpPr/>
          <p:nvPr/>
        </p:nvSpPr>
        <p:spPr>
          <a:xfrm flipV="1">
            <a:off x="7408440" y="4764960"/>
            <a:ext cx="18360" cy="48492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79" name="CustomShape 6"/>
          <p:cNvSpPr/>
          <p:nvPr/>
        </p:nvSpPr>
        <p:spPr>
          <a:xfrm flipH="1" flipV="1">
            <a:off x="7529760" y="4793040"/>
            <a:ext cx="83520" cy="41004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80" name="CustomShape 7"/>
          <p:cNvSpPr/>
          <p:nvPr/>
        </p:nvSpPr>
        <p:spPr>
          <a:xfrm flipV="1">
            <a:off x="6923160" y="3125880"/>
            <a:ext cx="342000" cy="28872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81" name="CustomShape 8"/>
          <p:cNvSpPr/>
          <p:nvPr/>
        </p:nvSpPr>
        <p:spPr>
          <a:xfrm flipV="1">
            <a:off x="6641640" y="3093120"/>
            <a:ext cx="525240" cy="22824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82" name="CustomShape 9"/>
          <p:cNvSpPr/>
          <p:nvPr/>
        </p:nvSpPr>
        <p:spPr>
          <a:xfrm flipV="1">
            <a:off x="6344640" y="2981160"/>
            <a:ext cx="822240" cy="32580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83" name="CustomShape 10"/>
          <p:cNvSpPr/>
          <p:nvPr/>
        </p:nvSpPr>
        <p:spPr>
          <a:xfrm flipH="1" flipV="1">
            <a:off x="9999360" y="3176280"/>
            <a:ext cx="419400" cy="23832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84" name="CustomShape 11"/>
          <p:cNvSpPr/>
          <p:nvPr/>
        </p:nvSpPr>
        <p:spPr>
          <a:xfrm flipH="1" flipV="1">
            <a:off x="9551520" y="2248560"/>
            <a:ext cx="572040" cy="13968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85" name="CustomShape 12"/>
          <p:cNvSpPr/>
          <p:nvPr/>
        </p:nvSpPr>
        <p:spPr>
          <a:xfrm flipH="1" flipV="1">
            <a:off x="9498600" y="2355120"/>
            <a:ext cx="627840" cy="17028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86" name="CustomShape 13"/>
          <p:cNvSpPr/>
          <p:nvPr/>
        </p:nvSpPr>
        <p:spPr>
          <a:xfrm>
            <a:off x="6235200" y="3259800"/>
            <a:ext cx="71964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a:t>
            </a:r>
            <a:r>
              <a:rPr b="0" lang="en-GB" sz="1800" spc="-1" strike="noStrike">
                <a:solidFill>
                  <a:srgbClr val="000000"/>
                </a:solidFill>
                <a:uFill>
                  <a:solidFill>
                    <a:srgbClr val="ffffff"/>
                  </a:solidFill>
                </a:uFill>
                <a:latin typeface="Calibri"/>
              </a:rPr>
              <a:t>.</a:t>
            </a:r>
            <a:endParaRPr b="0" lang="en-GB" sz="1800" spc="-1" strike="noStrike">
              <a:solidFill>
                <a:srgbClr val="000000"/>
              </a:solidFill>
              <a:uFill>
                <a:solidFill>
                  <a:srgbClr val="ffffff"/>
                </a:solidFill>
              </a:uFill>
              <a:latin typeface="Arial"/>
            </a:endParaRPr>
          </a:p>
        </p:txBody>
      </p:sp>
      <p:sp>
        <p:nvSpPr>
          <p:cNvPr id="187" name="CustomShape 14"/>
          <p:cNvSpPr/>
          <p:nvPr/>
        </p:nvSpPr>
        <p:spPr>
          <a:xfrm>
            <a:off x="6475680" y="4343760"/>
            <a:ext cx="71964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a:t>
            </a:r>
            <a:r>
              <a:rPr b="0" lang="en-GB" sz="1800" spc="-1" strike="noStrike">
                <a:solidFill>
                  <a:srgbClr val="000000"/>
                </a:solidFill>
                <a:uFill>
                  <a:solidFill>
                    <a:srgbClr val="ffffff"/>
                  </a:solidFill>
                </a:uFill>
                <a:latin typeface="Calibri"/>
              </a:rPr>
              <a:t>.</a:t>
            </a:r>
            <a:endParaRPr b="0" lang="en-GB" sz="1800" spc="-1" strike="noStrike">
              <a:solidFill>
                <a:srgbClr val="000000"/>
              </a:solidFill>
              <a:uFill>
                <a:solidFill>
                  <a:srgbClr val="ffffff"/>
                </a:solidFill>
              </a:uFill>
              <a:latin typeface="Arial"/>
            </a:endParaRPr>
          </a:p>
        </p:txBody>
      </p:sp>
      <p:sp>
        <p:nvSpPr>
          <p:cNvPr id="188" name="CustomShape 15"/>
          <p:cNvSpPr/>
          <p:nvPr/>
        </p:nvSpPr>
        <p:spPr>
          <a:xfrm>
            <a:off x="7158240" y="5206320"/>
            <a:ext cx="71964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a:t>
            </a:r>
            <a:r>
              <a:rPr b="0" lang="en-GB" sz="1800" spc="-1" strike="noStrike">
                <a:solidFill>
                  <a:srgbClr val="000000"/>
                </a:solidFill>
                <a:uFill>
                  <a:solidFill>
                    <a:srgbClr val="ffffff"/>
                  </a:solidFill>
                </a:uFill>
                <a:latin typeface="Calibri"/>
              </a:rPr>
              <a:t>.</a:t>
            </a:r>
            <a:endParaRPr b="0" lang="en-GB" sz="1800" spc="-1" strike="noStrike">
              <a:solidFill>
                <a:srgbClr val="000000"/>
              </a:solidFill>
              <a:uFill>
                <a:solidFill>
                  <a:srgbClr val="ffffff"/>
                </a:solidFill>
              </a:uFill>
              <a:latin typeface="Arial"/>
            </a:endParaRPr>
          </a:p>
        </p:txBody>
      </p:sp>
      <p:sp>
        <p:nvSpPr>
          <p:cNvPr id="189" name="CustomShape 16"/>
          <p:cNvSpPr/>
          <p:nvPr/>
        </p:nvSpPr>
        <p:spPr>
          <a:xfrm>
            <a:off x="10173240" y="2388600"/>
            <a:ext cx="71964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a:t>
            </a:r>
            <a:r>
              <a:rPr b="0" lang="en-GB" sz="1800" spc="-1" strike="noStrike">
                <a:solidFill>
                  <a:srgbClr val="000000"/>
                </a:solidFill>
                <a:uFill>
                  <a:solidFill>
                    <a:srgbClr val="ffffff"/>
                  </a:solidFill>
                </a:uFill>
                <a:latin typeface="Calibri"/>
              </a:rPr>
              <a:t>.</a:t>
            </a:r>
            <a:endParaRPr b="0" lang="en-GB" sz="1800" spc="-1" strike="noStrike">
              <a:solidFill>
                <a:srgbClr val="000000"/>
              </a:solidFill>
              <a:uFill>
                <a:solidFill>
                  <a:srgbClr val="ffffff"/>
                </a:solidFill>
              </a:uFill>
              <a:latin typeface="Arial"/>
            </a:endParaRPr>
          </a:p>
        </p:txBody>
      </p:sp>
      <p:sp>
        <p:nvSpPr>
          <p:cNvPr id="190" name="CustomShape 17"/>
          <p:cNvSpPr/>
          <p:nvPr/>
        </p:nvSpPr>
        <p:spPr>
          <a:xfrm flipH="1" flipV="1">
            <a:off x="8631000" y="3971880"/>
            <a:ext cx="223560" cy="49500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91" name="CustomShape 18"/>
          <p:cNvSpPr/>
          <p:nvPr/>
        </p:nvSpPr>
        <p:spPr>
          <a:xfrm flipH="1" flipV="1">
            <a:off x="8546400" y="4026960"/>
            <a:ext cx="84600" cy="49500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92" name="CustomShape 19"/>
          <p:cNvSpPr/>
          <p:nvPr/>
        </p:nvSpPr>
        <p:spPr>
          <a:xfrm flipV="1">
            <a:off x="9209160" y="3971880"/>
            <a:ext cx="360" cy="49500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93" name="CustomShape 20"/>
          <p:cNvSpPr/>
          <p:nvPr/>
        </p:nvSpPr>
        <p:spPr>
          <a:xfrm flipH="1" flipV="1">
            <a:off x="9264240" y="3971160"/>
            <a:ext cx="167760" cy="44028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94" name="CustomShape 21"/>
          <p:cNvSpPr/>
          <p:nvPr/>
        </p:nvSpPr>
        <p:spPr>
          <a:xfrm flipV="1">
            <a:off x="8958960" y="3963600"/>
            <a:ext cx="177120" cy="49500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95" name="CustomShape 22"/>
          <p:cNvSpPr/>
          <p:nvPr/>
        </p:nvSpPr>
        <p:spPr>
          <a:xfrm flipH="1" flipV="1">
            <a:off x="9282240" y="3942720"/>
            <a:ext cx="393120" cy="36828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96" name="CustomShape 23"/>
          <p:cNvSpPr/>
          <p:nvPr/>
        </p:nvSpPr>
        <p:spPr>
          <a:xfrm flipH="1" flipV="1">
            <a:off x="9959760" y="3971160"/>
            <a:ext cx="251640" cy="45324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97" name="CustomShape 24"/>
          <p:cNvSpPr/>
          <p:nvPr/>
        </p:nvSpPr>
        <p:spPr>
          <a:xfrm flipH="1" flipV="1">
            <a:off x="9906120" y="3971880"/>
            <a:ext cx="78120" cy="36828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98" name="CustomShape 25"/>
          <p:cNvSpPr/>
          <p:nvPr/>
        </p:nvSpPr>
        <p:spPr>
          <a:xfrm>
            <a:off x="9014760" y="4398480"/>
            <a:ext cx="71964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a:t>
            </a:r>
            <a:r>
              <a:rPr b="0" lang="en-GB" sz="1800" spc="-1" strike="noStrike">
                <a:solidFill>
                  <a:srgbClr val="000000"/>
                </a:solidFill>
                <a:uFill>
                  <a:solidFill>
                    <a:srgbClr val="ffffff"/>
                  </a:solidFill>
                </a:uFill>
                <a:latin typeface="Calibri"/>
              </a:rPr>
              <a:t>.</a:t>
            </a:r>
            <a:endParaRPr b="0" lang="en-GB" sz="1800" spc="-1" strike="noStrike">
              <a:solidFill>
                <a:srgbClr val="000000"/>
              </a:solidFill>
              <a:uFill>
                <a:solidFill>
                  <a:srgbClr val="ffffff"/>
                </a:solidFill>
              </a:uFill>
              <a:latin typeface="Arial"/>
            </a:endParaRPr>
          </a:p>
        </p:txBody>
      </p:sp>
      <p:sp>
        <p:nvSpPr>
          <p:cNvPr id="199" name="CustomShape 26"/>
          <p:cNvSpPr/>
          <p:nvPr/>
        </p:nvSpPr>
        <p:spPr>
          <a:xfrm>
            <a:off x="9796320" y="4340520"/>
            <a:ext cx="71964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a:t>
            </a:r>
            <a:r>
              <a:rPr b="0" lang="en-GB" sz="1800" spc="-1" strike="noStrike">
                <a:solidFill>
                  <a:srgbClr val="000000"/>
                </a:solidFill>
                <a:uFill>
                  <a:solidFill>
                    <a:srgbClr val="ffffff"/>
                  </a:solidFill>
                </a:uFill>
                <a:latin typeface="Calibri"/>
              </a:rPr>
              <a:t>.</a:t>
            </a:r>
            <a:endParaRPr b="0" lang="en-GB" sz="1800" spc="-1" strike="noStrike">
              <a:solidFill>
                <a:srgbClr val="000000"/>
              </a:solidFill>
              <a:uFill>
                <a:solidFill>
                  <a:srgbClr val="ffffff"/>
                </a:solidFill>
              </a:uFill>
              <a:latin typeface="Arial"/>
            </a:endParaRPr>
          </a:p>
        </p:txBody>
      </p:sp>
      <p:sp>
        <p:nvSpPr>
          <p:cNvPr id="200" name="TextShape 27"/>
          <p:cNvSpPr txBox="1"/>
          <p:nvPr/>
        </p:nvSpPr>
        <p:spPr>
          <a:xfrm>
            <a:off x="838080" y="24372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Monte Carlo Tree Search (MCTS)</a:t>
            </a:r>
            <a:endParaRPr b="0" lang="en-US" sz="1800" spc="-1" strike="noStrike">
              <a:solidFill>
                <a:srgbClr val="000000"/>
              </a:solidFill>
              <a:uFill>
                <a:solidFill>
                  <a:srgbClr val="ffffff"/>
                </a:solidFill>
              </a:uFill>
              <a:latin typeface="Calibri"/>
            </a:endParaRPr>
          </a:p>
        </p:txBody>
      </p:sp>
      <p:sp>
        <p:nvSpPr>
          <p:cNvPr id="201" name="CustomShape 28"/>
          <p:cNvSpPr/>
          <p:nvPr/>
        </p:nvSpPr>
        <p:spPr>
          <a:xfrm>
            <a:off x="838080" y="1569240"/>
            <a:ext cx="4484160" cy="17362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MCTS= MC+TS</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MC: Monte-Carlo is the process of solving a deterministic problem via random sampling.</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TS: Tree Seacrh, as explained in last section. </a:t>
            </a:r>
            <a:endParaRPr b="0" lang="en-GB" sz="1800" spc="-1" strike="noStrike">
              <a:solidFill>
                <a:srgbClr val="000000"/>
              </a:solidFill>
              <a:uFill>
                <a:solidFill>
                  <a:srgbClr val="ffffff"/>
                </a:solidFill>
              </a:uFill>
              <a:latin typeface="Arial"/>
            </a:endParaRPr>
          </a:p>
        </p:txBody>
      </p:sp>
      <p:pic>
        <p:nvPicPr>
          <p:cNvPr id="202" name="Picture 56" descr=""/>
          <p:cNvPicPr/>
          <p:nvPr/>
        </p:nvPicPr>
        <p:blipFill>
          <a:blip r:embed="rId2"/>
          <a:stretch/>
        </p:blipFill>
        <p:spPr>
          <a:xfrm>
            <a:off x="3499560" y="3629160"/>
            <a:ext cx="2679120" cy="2679120"/>
          </a:xfrm>
          <a:prstGeom prst="rect">
            <a:avLst/>
          </a:prstGeom>
          <a:ln>
            <a:noFill/>
          </a:ln>
        </p:spPr>
      </p:pic>
      <p:sp>
        <p:nvSpPr>
          <p:cNvPr id="203" name="CustomShape 29"/>
          <p:cNvSpPr/>
          <p:nvPr/>
        </p:nvSpPr>
        <p:spPr>
          <a:xfrm>
            <a:off x="623160" y="3446280"/>
            <a:ext cx="2853360" cy="33814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A quarter circle is generated (easy with a compass)</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Drop dot randomly in the restricted square.</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Pi ~ 4*N_in/N_all </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We obtained an probabilistic approximation of a pre-determined constant.</a:t>
            </a:r>
            <a:endParaRPr b="0" lang="en-GB" sz="1800" spc="-1" strike="noStrike">
              <a:solidFill>
                <a:srgbClr val="000000"/>
              </a:solidFill>
              <a:uFill>
                <a:solidFill>
                  <a:srgbClr val="ffffff"/>
                </a:solidFill>
              </a:uFill>
              <a:latin typeface="Arial"/>
            </a:endParaRPr>
          </a:p>
        </p:txBody>
      </p:sp>
      <p:sp>
        <p:nvSpPr>
          <p:cNvPr id="204" name="CustomShape 30"/>
          <p:cNvSpPr/>
          <p:nvPr/>
        </p:nvSpPr>
        <p:spPr>
          <a:xfrm>
            <a:off x="7265520" y="1288440"/>
            <a:ext cx="44841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An example of a MCTS tree</a:t>
            </a:r>
            <a:endParaRPr b="0" lang="en-GB"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Picture 4" descr=""/>
          <p:cNvPicPr/>
          <p:nvPr/>
        </p:nvPicPr>
        <p:blipFill>
          <a:blip r:embed="rId1"/>
          <a:stretch/>
        </p:blipFill>
        <p:spPr>
          <a:xfrm>
            <a:off x="1221480" y="171000"/>
            <a:ext cx="9748440" cy="6451200"/>
          </a:xfrm>
          <a:prstGeom prst="rect">
            <a:avLst/>
          </a:prstGeom>
          <a:ln>
            <a:noFill/>
          </a:ln>
        </p:spPr>
      </p:pic>
      <p:sp>
        <p:nvSpPr>
          <p:cNvPr id="206" name="CustomShape 1"/>
          <p:cNvSpPr/>
          <p:nvPr/>
        </p:nvSpPr>
        <p:spPr>
          <a:xfrm>
            <a:off x="6486120" y="5934960"/>
            <a:ext cx="44841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Black wins at the end.</a:t>
            </a:r>
            <a:endParaRPr b="0" lang="en-GB" sz="1800" spc="-1" strike="noStrike">
              <a:solidFill>
                <a:srgbClr val="000000"/>
              </a:solidFill>
              <a:uFill>
                <a:solidFill>
                  <a:srgbClr val="ffffff"/>
                </a:solidFill>
              </a:uFill>
              <a:latin typeface="Arial"/>
            </a:endParaRPr>
          </a:p>
        </p:txBody>
      </p:sp>
      <p:sp>
        <p:nvSpPr>
          <p:cNvPr id="207" name="CustomShape 2"/>
          <p:cNvSpPr/>
          <p:nvPr/>
        </p:nvSpPr>
        <p:spPr>
          <a:xfrm>
            <a:off x="8010000" y="2205720"/>
            <a:ext cx="3046320" cy="6390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The colors of nodes are not meaningful here</a:t>
            </a:r>
            <a:endParaRPr b="0" lang="en-GB"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Picture 3" descr=""/>
          <p:cNvPicPr/>
          <p:nvPr/>
        </p:nvPicPr>
        <p:blipFill>
          <a:blip r:embed="rId1"/>
          <a:stretch/>
        </p:blipFill>
        <p:spPr>
          <a:xfrm>
            <a:off x="1221480" y="241200"/>
            <a:ext cx="9748440" cy="6374880"/>
          </a:xfrm>
          <a:prstGeom prst="rect">
            <a:avLst/>
          </a:prstGeom>
          <a:ln>
            <a:noFill/>
          </a:ln>
        </p:spPr>
      </p:pic>
      <p:sp>
        <p:nvSpPr>
          <p:cNvPr id="209" name="CustomShape 1"/>
          <p:cNvSpPr/>
          <p:nvPr/>
        </p:nvSpPr>
        <p:spPr>
          <a:xfrm>
            <a:off x="7279200" y="6065640"/>
            <a:ext cx="44841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Black loses at the end.</a:t>
            </a:r>
            <a:endParaRPr b="0" lang="en-GB"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Picture 4" descr=""/>
          <p:cNvPicPr/>
          <p:nvPr/>
        </p:nvPicPr>
        <p:blipFill>
          <a:blip r:embed="rId1"/>
          <a:stretch/>
        </p:blipFill>
        <p:spPr>
          <a:xfrm>
            <a:off x="1247040" y="235080"/>
            <a:ext cx="9697680" cy="63878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Picture 3" descr=""/>
          <p:cNvPicPr/>
          <p:nvPr/>
        </p:nvPicPr>
        <p:blipFill>
          <a:blip r:embed="rId1"/>
          <a:stretch/>
        </p:blipFill>
        <p:spPr>
          <a:xfrm>
            <a:off x="1221480" y="235080"/>
            <a:ext cx="9748440" cy="638784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2" name="Picture 3" descr=""/>
          <p:cNvPicPr/>
          <p:nvPr/>
        </p:nvPicPr>
        <p:blipFill>
          <a:blip r:embed="rId1"/>
          <a:stretch/>
        </p:blipFill>
        <p:spPr>
          <a:xfrm>
            <a:off x="1196280" y="203040"/>
            <a:ext cx="9799200" cy="64512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What is MCTS?</a:t>
            </a:r>
            <a:endParaRPr b="0" lang="en-US" sz="1800" spc="-1" strike="noStrike">
              <a:solidFill>
                <a:srgbClr val="000000"/>
              </a:solidFill>
              <a:uFill>
                <a:solidFill>
                  <a:srgbClr val="ffffff"/>
                </a:solidFill>
              </a:uFill>
              <a:latin typeface="Calibri"/>
            </a:endParaRPr>
          </a:p>
        </p:txBody>
      </p:sp>
      <p:sp>
        <p:nvSpPr>
          <p:cNvPr id="81"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MCTS stands for Monte Carlo Tree Search </a:t>
            </a:r>
            <a:endParaRPr b="0" lang="en-US" sz="2800" spc="-1" strike="noStrike">
              <a:solidFill>
                <a:srgbClr val="000000"/>
              </a:solidFill>
              <a:uFill>
                <a:solidFill>
                  <a:srgbClr val="ffffff"/>
                </a:solidFill>
              </a:uFill>
              <a:latin typeface="Calibri"/>
            </a:endParaRPr>
          </a:p>
          <a:p>
            <a:pPr marL="2858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MCTS= MC+TS</a:t>
            </a:r>
            <a:endParaRPr b="0" lang="en-US" sz="2800" spc="-1" strike="noStrike">
              <a:solidFill>
                <a:srgbClr val="000000"/>
              </a:solidFill>
              <a:uFill>
                <a:solidFill>
                  <a:srgbClr val="ffffff"/>
                </a:solidFill>
              </a:uFill>
              <a:latin typeface="Calibri"/>
            </a:endParaRPr>
          </a:p>
          <a:p>
            <a:pPr marL="2858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MC: Monte-Carlo is the process of solving a deterministic problem via random sampling.</a:t>
            </a:r>
            <a:endParaRPr b="0" lang="en-US" sz="2800" spc="-1" strike="noStrike">
              <a:solidFill>
                <a:srgbClr val="000000"/>
              </a:solidFill>
              <a:uFill>
                <a:solidFill>
                  <a:srgbClr val="ffffff"/>
                </a:solidFill>
              </a:uFill>
              <a:latin typeface="Calibri"/>
            </a:endParaRPr>
          </a:p>
          <a:p>
            <a:pPr marL="2858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TS: Tree Seacrh, as explained in last section. </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3" name="Picture 3" descr=""/>
          <p:cNvPicPr/>
          <p:nvPr/>
        </p:nvPicPr>
        <p:blipFill>
          <a:blip r:embed="rId1"/>
          <a:stretch/>
        </p:blipFill>
        <p:spPr>
          <a:xfrm>
            <a:off x="1221480" y="235080"/>
            <a:ext cx="9748440" cy="63878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Picture 3" descr=""/>
          <p:cNvPicPr/>
          <p:nvPr/>
        </p:nvPicPr>
        <p:blipFill>
          <a:blip r:embed="rId1"/>
          <a:stretch/>
        </p:blipFill>
        <p:spPr>
          <a:xfrm>
            <a:off x="1221480" y="216000"/>
            <a:ext cx="9748440" cy="642600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Detailed structure of each iteration</a:t>
            </a:r>
            <a:endParaRPr b="0" lang="en-US" sz="1800" spc="-1" strike="noStrike">
              <a:solidFill>
                <a:srgbClr val="000000"/>
              </a:solidFill>
              <a:uFill>
                <a:solidFill>
                  <a:srgbClr val="ffffff"/>
                </a:solidFill>
              </a:uFill>
              <a:latin typeface="Calibri"/>
            </a:endParaRPr>
          </a:p>
        </p:txBody>
      </p:sp>
      <p:sp>
        <p:nvSpPr>
          <p:cNvPr id="216"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Selection</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Expansion</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Roll-out</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Backpropagation</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
        <p:nvSpPr>
          <p:cNvPr id="217" name="CustomShape 3"/>
          <p:cNvSpPr/>
          <p:nvPr/>
        </p:nvSpPr>
        <p:spPr>
          <a:xfrm>
            <a:off x="4316400" y="1802160"/>
            <a:ext cx="7145640" cy="4768560"/>
          </a:xfrm>
          <a:prstGeom prst="rect">
            <a:avLst/>
          </a:prstGeom>
          <a:noFill/>
          <a:ln>
            <a:noFill/>
          </a:ln>
        </p:spPr>
        <p:style>
          <a:lnRef idx="0"/>
          <a:fillRef idx="0"/>
          <a:effectRef idx="0"/>
          <a:fontRef idx="minor"/>
        </p:style>
        <p:txBody>
          <a:bodyPr lIns="0" rIns="0" tIns="0" bIns="0" anchor="ctr"/>
          <a:p>
            <a:pPr>
              <a:lnSpc>
                <a:spcPct val="100000"/>
              </a:lnSpc>
            </a:pPr>
            <a:r>
              <a:rPr b="0" i="1" lang="en-GB" sz="900" spc="-1" strike="noStrike">
                <a:solidFill>
                  <a:srgbClr val="000000"/>
                </a:solidFill>
                <a:uFill>
                  <a:solidFill>
                    <a:srgbClr val="ffffff"/>
                  </a:solidFill>
                </a:uFill>
                <a:latin typeface="Helvetica Neue"/>
              </a:rPr>
              <a:t>1. Selection</a:t>
            </a: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Merriweather"/>
              </a:rPr>
              <a:t>Walk down the game tree using a </a:t>
            </a:r>
            <a:r>
              <a:rPr b="0" i="1" lang="en-GB" sz="1000" spc="-1" strike="noStrike">
                <a:solidFill>
                  <a:srgbClr val="000000"/>
                </a:solidFill>
                <a:uFill>
                  <a:solidFill>
                    <a:srgbClr val="ffffff"/>
                  </a:solidFill>
                </a:uFill>
                <a:latin typeface="Arial Unicode MS"/>
              </a:rPr>
              <a:t>selection</a:t>
            </a:r>
            <a:r>
              <a:rPr b="0" i="1" lang="en-GB" sz="900" spc="-1" strike="noStrike">
                <a:solidFill>
                  <a:srgbClr val="000000"/>
                </a:solidFill>
                <a:uFill>
                  <a:solidFill>
                    <a:srgbClr val="ffffff"/>
                  </a:solidFill>
                </a:uFill>
                <a:latin typeface="Merriweather"/>
              </a:rPr>
              <a:t> function at each node to determine which child node to walk to next. Stop when you reach a node that you don’t have statistics for yet.</a:t>
            </a: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Merriweather"/>
              </a:rPr>
              <a:t>The selection function most commonly used is called UCT and is as follows:</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Merriweather"/>
              </a:rPr>
              <a:t>Where:</a:t>
            </a:r>
            <a:endParaRPr b="0" lang="en-GB" sz="1800" spc="-1" strike="noStrike">
              <a:solidFill>
                <a:srgbClr val="000000"/>
              </a:solidFill>
              <a:uFill>
                <a:solidFill>
                  <a:srgbClr val="ffffff"/>
                </a:solidFill>
              </a:uFill>
              <a:latin typeface="Arial"/>
            </a:endParaRPr>
          </a:p>
          <a:p>
            <a:pPr>
              <a:lnSpc>
                <a:spcPct val="100000"/>
              </a:lnSpc>
              <a:buClr>
                <a:srgbClr val="000000"/>
              </a:buClr>
              <a:buFont typeface="Symbol" charset="2"/>
              <a:buChar char=""/>
            </a:pPr>
            <a:r>
              <a:rPr b="0" i="1" lang="en-GB" sz="1000" spc="-1" strike="noStrike">
                <a:solidFill>
                  <a:srgbClr val="000000"/>
                </a:solidFill>
                <a:uFill>
                  <a:solidFill>
                    <a:srgbClr val="ffffff"/>
                  </a:solidFill>
                </a:uFill>
                <a:latin typeface="inherit"/>
              </a:rPr>
              <a:t>wi</a:t>
            </a:r>
            <a:r>
              <a:rPr b="0" i="1" lang="en-GB" sz="1000" spc="-1" strike="noStrike">
                <a:solidFill>
                  <a:srgbClr val="000000"/>
                </a:solidFill>
                <a:uFill>
                  <a:solidFill>
                    <a:srgbClr val="ffffff"/>
                  </a:solidFill>
                </a:uFill>
                <a:latin typeface="Helvetica Neue"/>
              </a:rPr>
              <a:t> stands for the number of wins after the ith move</a:t>
            </a:r>
            <a:endParaRPr b="0" lang="en-GB" sz="1800" spc="-1" strike="noStrike">
              <a:solidFill>
                <a:srgbClr val="000000"/>
              </a:solidFill>
              <a:uFill>
                <a:solidFill>
                  <a:srgbClr val="ffffff"/>
                </a:solidFill>
              </a:uFill>
              <a:latin typeface="Arial"/>
            </a:endParaRPr>
          </a:p>
          <a:p>
            <a:pPr>
              <a:lnSpc>
                <a:spcPct val="100000"/>
              </a:lnSpc>
              <a:buClr>
                <a:srgbClr val="000000"/>
              </a:buClr>
              <a:buFont typeface="Symbol" charset="2"/>
              <a:buChar char=""/>
            </a:pPr>
            <a:r>
              <a:rPr b="0" i="1" lang="en-GB" sz="1000" spc="-1" strike="noStrike">
                <a:solidFill>
                  <a:srgbClr val="000000"/>
                </a:solidFill>
                <a:uFill>
                  <a:solidFill>
                    <a:srgbClr val="ffffff"/>
                  </a:solidFill>
                </a:uFill>
                <a:latin typeface="inherit"/>
              </a:rPr>
              <a:t>ni</a:t>
            </a:r>
            <a:r>
              <a:rPr b="0" i="1" lang="en-GB" sz="1000" spc="-1" strike="noStrike">
                <a:solidFill>
                  <a:srgbClr val="000000"/>
                </a:solidFill>
                <a:uFill>
                  <a:solidFill>
                    <a:srgbClr val="ffffff"/>
                  </a:solidFill>
                </a:uFill>
                <a:latin typeface="Helvetica Neue"/>
              </a:rPr>
              <a:t> stands for the number of simulations after the ith move</a:t>
            </a:r>
            <a:endParaRPr b="0" lang="en-GB" sz="1800" spc="-1" strike="noStrike">
              <a:solidFill>
                <a:srgbClr val="000000"/>
              </a:solidFill>
              <a:uFill>
                <a:solidFill>
                  <a:srgbClr val="ffffff"/>
                </a:solidFill>
              </a:uFill>
              <a:latin typeface="Arial"/>
            </a:endParaRPr>
          </a:p>
          <a:p>
            <a:pPr>
              <a:lnSpc>
                <a:spcPct val="100000"/>
              </a:lnSpc>
              <a:buClr>
                <a:srgbClr val="000000"/>
              </a:buClr>
              <a:buFont typeface="Symbol" charset="2"/>
              <a:buChar char=""/>
            </a:pPr>
            <a:r>
              <a:rPr b="0" i="1" lang="en-GB" sz="1000" spc="-1" strike="noStrike">
                <a:solidFill>
                  <a:srgbClr val="000000"/>
                </a:solidFill>
                <a:uFill>
                  <a:solidFill>
                    <a:srgbClr val="ffffff"/>
                  </a:solidFill>
                </a:uFill>
                <a:latin typeface="inherit"/>
              </a:rPr>
              <a:t>c</a:t>
            </a:r>
            <a:r>
              <a:rPr b="0" i="1" lang="en-GB" sz="1000" spc="-1" strike="noStrike">
                <a:solidFill>
                  <a:srgbClr val="000000"/>
                </a:solidFill>
                <a:uFill>
                  <a:solidFill>
                    <a:srgbClr val="ffffff"/>
                  </a:solidFill>
                </a:uFill>
                <a:latin typeface="Helvetica Neue"/>
              </a:rPr>
              <a:t> is the exploration parameter. </a:t>
            </a:r>
            <a:r>
              <a:rPr b="0" i="1" lang="en-GB" sz="1000" spc="-1" strike="noStrike">
                <a:solidFill>
                  <a:srgbClr val="000000"/>
                </a:solidFill>
                <a:uFill>
                  <a:solidFill>
                    <a:srgbClr val="ffffff"/>
                  </a:solidFill>
                </a:uFill>
                <a:latin typeface="Arial Unicode MS"/>
              </a:rPr>
              <a:t>sqrt(2)</a:t>
            </a:r>
            <a:r>
              <a:rPr b="0" i="1" lang="en-GB" sz="1000" spc="-1" strike="noStrike">
                <a:solidFill>
                  <a:srgbClr val="000000"/>
                </a:solidFill>
                <a:uFill>
                  <a:solidFill>
                    <a:srgbClr val="ffffff"/>
                  </a:solidFill>
                </a:uFill>
                <a:latin typeface="Helvetica Neue"/>
              </a:rPr>
              <a:t> is a good first guess for this number, but in practice, you’ll have to tune it experimentally.</a:t>
            </a:r>
            <a:endParaRPr b="0" lang="en-GB" sz="1800" spc="-1" strike="noStrike">
              <a:solidFill>
                <a:srgbClr val="000000"/>
              </a:solidFill>
              <a:uFill>
                <a:solidFill>
                  <a:srgbClr val="ffffff"/>
                </a:solidFill>
              </a:uFill>
              <a:latin typeface="Arial"/>
            </a:endParaRPr>
          </a:p>
          <a:p>
            <a:pPr>
              <a:lnSpc>
                <a:spcPct val="100000"/>
              </a:lnSpc>
              <a:buClr>
                <a:srgbClr val="000000"/>
              </a:buClr>
              <a:buFont typeface="Symbol" charset="2"/>
              <a:buChar char=""/>
            </a:pPr>
            <a:r>
              <a:rPr b="0" i="1" lang="en-GB" sz="1000" spc="-1" strike="noStrike">
                <a:solidFill>
                  <a:srgbClr val="000000"/>
                </a:solidFill>
                <a:uFill>
                  <a:solidFill>
                    <a:srgbClr val="ffffff"/>
                  </a:solidFill>
                </a:uFill>
                <a:latin typeface="inherit"/>
              </a:rPr>
              <a:t>t</a:t>
            </a:r>
            <a:r>
              <a:rPr b="0" i="1" lang="en-GB" sz="1000" spc="-1" strike="noStrike">
                <a:solidFill>
                  <a:srgbClr val="000000"/>
                </a:solidFill>
                <a:uFill>
                  <a:solidFill>
                    <a:srgbClr val="ffffff"/>
                  </a:solidFill>
                </a:uFill>
                <a:latin typeface="Helvetica Neue"/>
              </a:rPr>
              <a:t> stands for the total number of simulations, equal to the sum of all ni. Or, another way to think about this is that it’s the ni of the parent node</a:t>
            </a: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Merriweather"/>
              </a:rPr>
              <a:t>You then select the child node that the highest selection function value. </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Helvetica Neue"/>
              </a:rPr>
              <a:t>2. Expansion</a:t>
            </a: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Merriweather"/>
              </a:rPr>
              <a:t>Create a statistics node for the node you stopped at in the selection phase. It appears that most implementations will also force the expansion of all the children of a node once a node’s visit count reaches some threshold. One implementation I found used a threshold of 30.</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Helvetica Neue"/>
              </a:rPr>
              <a:t>3. Simulation</a:t>
            </a: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Merriweather"/>
              </a:rPr>
              <a:t>Simulate or roll out a game starting from the node you created in the expansion phase. You basically play a game to the end, choosing moves randomly (or semi-randomly). At the end, you keep track of which player won and then move to the backpropagation phase.</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Helvetica Neue"/>
              </a:rPr>
              <a:t>4. Backpropagation</a:t>
            </a: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Merriweather"/>
              </a:rPr>
              <a:t>Walk back up the tree to the root. On each statistics node, increment a “visit” count. Also, increment a “win” count if the current player of game node that’s the </a:t>
            </a:r>
            <a:r>
              <a:rPr b="0" i="1" lang="en-GB" sz="900" spc="-1" strike="noStrike">
                <a:solidFill>
                  <a:srgbClr val="000000"/>
                </a:solidFill>
                <a:uFill>
                  <a:solidFill>
                    <a:srgbClr val="ffffff"/>
                  </a:solidFill>
                </a:uFill>
                <a:latin typeface="inherit"/>
              </a:rPr>
              <a:t>parent</a:t>
            </a:r>
            <a:r>
              <a:rPr b="0" i="1" lang="en-GB" sz="900" spc="-1" strike="noStrike">
                <a:solidFill>
                  <a:srgbClr val="000000"/>
                </a:solidFill>
                <a:uFill>
                  <a:solidFill>
                    <a:srgbClr val="ffffff"/>
                  </a:solidFill>
                </a:uFill>
                <a:latin typeface="Merriweather"/>
              </a:rPr>
              <a:t> of the current game node is the player that won the simulation.</a:t>
            </a: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Merriweather"/>
              </a:rPr>
              <a:t>Then you repeat the four steps as many times as you can, until you’ve either decided you’ve done enough work or you run out of time. You pick the move that ends up at the child node with the win/visit count ratio.</a:t>
            </a: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Merriweather"/>
              </a:rPr>
              <a:t>And that’s it!</a:t>
            </a:r>
            <a:endParaRPr b="0" lang="en-GB" sz="1800" spc="-1" strike="noStrike">
              <a:solidFill>
                <a:srgbClr val="000000"/>
              </a:solidFill>
              <a:uFill>
                <a:solidFill>
                  <a:srgbClr val="ffffff"/>
                </a:solidFill>
              </a:uFill>
              <a:latin typeface="Arial"/>
            </a:endParaRPr>
          </a:p>
          <a:p>
            <a:pPr>
              <a:lnSpc>
                <a:spcPct val="100000"/>
              </a:lnSpc>
            </a:pPr>
            <a:r>
              <a:rPr b="0" i="1" lang="en-GB" sz="900" spc="-1" strike="noStrike">
                <a:solidFill>
                  <a:srgbClr val="000000"/>
                </a:solidFill>
                <a:uFill>
                  <a:solidFill>
                    <a:srgbClr val="ffffff"/>
                  </a:solidFill>
                </a:uFill>
                <a:latin typeface="Merriweather"/>
              </a:rPr>
              <a:t>Source: Job Vranish’s Blog at  https://spin.atomicobject.com/2015/12/12/monte-carlo-tree-search-algorithm-game-ai/</a:t>
            </a:r>
            <a:endParaRPr b="0" lang="en-GB" sz="1800" spc="-1" strike="noStrike">
              <a:solidFill>
                <a:srgbClr val="000000"/>
              </a:solidFill>
              <a:uFill>
                <a:solidFill>
                  <a:srgbClr val="ffffff"/>
                </a:solidFill>
              </a:uFill>
              <a:latin typeface="Arial"/>
            </a:endParaRPr>
          </a:p>
        </p:txBody>
      </p:sp>
      <p:pic>
        <p:nvPicPr>
          <p:cNvPr id="218" name="Picture 2" descr=""/>
          <p:cNvPicPr/>
          <p:nvPr/>
        </p:nvPicPr>
        <p:blipFill>
          <a:blip r:embed="rId1"/>
          <a:stretch/>
        </p:blipFill>
        <p:spPr>
          <a:xfrm>
            <a:off x="20154960" y="-27011160"/>
            <a:ext cx="971280" cy="485280"/>
          </a:xfrm>
          <a:prstGeom prst="rect">
            <a:avLst/>
          </a:prstGeom>
          <a:ln>
            <a:noFill/>
          </a:ln>
        </p:spPr>
      </p:pic>
      <p:pic>
        <p:nvPicPr>
          <p:cNvPr id="219" name="Picture 6" descr=""/>
          <p:cNvPicPr/>
          <p:nvPr/>
        </p:nvPicPr>
        <p:blipFill>
          <a:blip r:embed="rId2"/>
          <a:stretch/>
        </p:blipFill>
        <p:spPr>
          <a:xfrm>
            <a:off x="4316400" y="2579040"/>
            <a:ext cx="971280" cy="48528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0" name="Picture 4" descr=""/>
          <p:cNvPicPr/>
          <p:nvPr/>
        </p:nvPicPr>
        <p:blipFill>
          <a:blip r:embed="rId1"/>
          <a:srcRect l="0" t="0" r="76733" b="8343"/>
          <a:stretch/>
        </p:blipFill>
        <p:spPr>
          <a:xfrm>
            <a:off x="3600000" y="720000"/>
            <a:ext cx="3582360" cy="471456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pic>
        <p:nvPicPr>
          <p:cNvPr id="222" name="Picture 3" descr=""/>
          <p:cNvPicPr/>
          <p:nvPr/>
        </p:nvPicPr>
        <p:blipFill>
          <a:blip r:embed="rId1"/>
          <a:srcRect l="24380" t="0" r="49078" b="1204"/>
          <a:stretch/>
        </p:blipFill>
        <p:spPr>
          <a:xfrm>
            <a:off x="3600000" y="720000"/>
            <a:ext cx="4086360" cy="508140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Picture 3" descr=""/>
          <p:cNvPicPr/>
          <p:nvPr/>
        </p:nvPicPr>
        <p:blipFill>
          <a:blip r:embed="rId1"/>
          <a:srcRect l="50936" t="0" r="22766" b="-1344"/>
          <a:stretch/>
        </p:blipFill>
        <p:spPr>
          <a:xfrm>
            <a:off x="3600000" y="720000"/>
            <a:ext cx="4049280" cy="5212080"/>
          </a:xfrm>
          <a:prstGeom prst="rect">
            <a:avLst/>
          </a:prstGeom>
          <a:ln>
            <a:noFill/>
          </a:ln>
        </p:spPr>
      </p:pic>
      <p:sp>
        <p:nvSpPr>
          <p:cNvPr id="224" name="CustomShape 1"/>
          <p:cNvSpPr/>
          <p:nvPr/>
        </p:nvSpPr>
        <p:spPr>
          <a:xfrm>
            <a:off x="2908800" y="5111640"/>
            <a:ext cx="2170800" cy="26640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225" name="CustomShape 2"/>
          <p:cNvSpPr/>
          <p:nvPr/>
        </p:nvSpPr>
        <p:spPr>
          <a:xfrm>
            <a:off x="666720" y="4742280"/>
            <a:ext cx="448416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Applying some Policy (Neural network ... Etc.</a:t>
            </a:r>
            <a:endParaRPr b="0" lang="en-GB"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Picture 3" descr=""/>
          <p:cNvPicPr/>
          <p:nvPr/>
        </p:nvPicPr>
        <p:blipFill>
          <a:blip r:embed="rId1"/>
          <a:srcRect l="77369" t="0" r="0" b="476"/>
          <a:stretch/>
        </p:blipFill>
        <p:spPr>
          <a:xfrm>
            <a:off x="3600000" y="720000"/>
            <a:ext cx="3484800" cy="511848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Roll-out policies</a:t>
            </a:r>
            <a:endParaRPr b="0" lang="en-US" sz="1800" spc="-1" strike="noStrike">
              <a:solidFill>
                <a:srgbClr val="000000"/>
              </a:solidFill>
              <a:uFill>
                <a:solidFill>
                  <a:srgbClr val="ffffff"/>
                </a:solidFill>
              </a:uFill>
              <a:latin typeface="Calibri"/>
            </a:endParaRPr>
          </a:p>
        </p:txBody>
      </p:sp>
      <p:sp>
        <p:nvSpPr>
          <p:cNvPr id="228"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Why employ policy?</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Better approximate the real game tree.</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Policy is represented with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and is applied in the roll-out of the game.</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p:txBody>
      </p:sp>
      <p:pic>
        <p:nvPicPr>
          <p:cNvPr id="229" name="Picture 3" descr=""/>
          <p:cNvPicPr/>
          <p:nvPr/>
        </p:nvPicPr>
        <p:blipFill>
          <a:blip r:embed="rId1"/>
          <a:srcRect l="0" t="27118" r="67495" b="39416"/>
          <a:stretch/>
        </p:blipFill>
        <p:spPr>
          <a:xfrm>
            <a:off x="4853520" y="2687040"/>
            <a:ext cx="1369800" cy="42876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Some Policies</a:t>
            </a:r>
            <a:endParaRPr b="0" lang="en-US" sz="1800" spc="-1" strike="noStrike">
              <a:solidFill>
                <a:srgbClr val="000000"/>
              </a:solidFill>
              <a:uFill>
                <a:solidFill>
                  <a:srgbClr val="ffffff"/>
                </a:solidFill>
              </a:uFill>
              <a:latin typeface="Calibri"/>
            </a:endParaRPr>
          </a:p>
        </p:txBody>
      </p:sp>
      <p:sp>
        <p:nvSpPr>
          <p:cNvPr id="231"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Human curtailed policy:</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Compute a</a:t>
            </a: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from recommendation by human experts. </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Machine-learned policy:</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Simulated Balancing</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Supervised learning</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Construct a distribution that captures the structure in some training sets.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Trainning set:</a:t>
            </a:r>
            <a:endParaRPr b="0"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Expert moves from recorded games (supervised learning)</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Expert evaluation for random configurations (simulated balancing)</a:t>
            </a:r>
            <a:endParaRPr b="0" lang="en-US" sz="1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pic>
        <p:nvPicPr>
          <p:cNvPr id="232" name="Picture 4" descr=""/>
          <p:cNvPicPr/>
          <p:nvPr/>
        </p:nvPicPr>
        <p:blipFill>
          <a:blip r:embed="rId1"/>
          <a:srcRect l="0" t="24823" r="65499" b="38821"/>
          <a:stretch/>
        </p:blipFill>
        <p:spPr>
          <a:xfrm>
            <a:off x="3108600" y="2259000"/>
            <a:ext cx="1099080" cy="352440"/>
          </a:xfrm>
          <a:prstGeom prst="rect">
            <a:avLst/>
          </a:prstGeom>
          <a:ln>
            <a:noFill/>
          </a:ln>
        </p:spPr>
      </p:pic>
      <p:pic>
        <p:nvPicPr>
          <p:cNvPr id="233" name="Picture 9" descr=""/>
          <p:cNvPicPr/>
          <p:nvPr/>
        </p:nvPicPr>
        <p:blipFill>
          <a:blip r:embed="rId2"/>
          <a:stretch/>
        </p:blipFill>
        <p:spPr>
          <a:xfrm>
            <a:off x="7400880" y="730080"/>
            <a:ext cx="4076280" cy="305712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Some policies:</a:t>
            </a:r>
            <a:endParaRPr b="0" lang="en-US" sz="1800" spc="-1" strike="noStrike">
              <a:solidFill>
                <a:srgbClr val="000000"/>
              </a:solidFill>
              <a:uFill>
                <a:solidFill>
                  <a:srgbClr val="ffffff"/>
                </a:solidFill>
              </a:uFill>
              <a:latin typeface="Calibri"/>
            </a:endParaRPr>
          </a:p>
        </p:txBody>
      </p:sp>
      <p:sp>
        <p:nvSpPr>
          <p:cNvPr id="235" name="TextShape 2"/>
          <p:cNvSpPr txBox="1"/>
          <p:nvPr/>
        </p:nvSpPr>
        <p:spPr>
          <a:xfrm>
            <a:off x="838080" y="1825560"/>
            <a:ext cx="4890600" cy="250344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Bolzmann softmax policy.</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Subcategory:</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simulated balancing</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Supervised learning</a:t>
            </a:r>
            <a:endParaRPr b="0" lang="en-US" sz="20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pic>
        <p:nvPicPr>
          <p:cNvPr id="236" name="Picture 5" descr=""/>
          <p:cNvPicPr/>
          <p:nvPr/>
        </p:nvPicPr>
        <p:blipFill>
          <a:blip r:embed="rId1"/>
          <a:stretch/>
        </p:blipFill>
        <p:spPr>
          <a:xfrm>
            <a:off x="3621960" y="3637800"/>
            <a:ext cx="4213800" cy="1282320"/>
          </a:xfrm>
          <a:prstGeom prst="rect">
            <a:avLst/>
          </a:prstGeom>
          <a:ln>
            <a:noFill/>
          </a:ln>
        </p:spPr>
      </p:pic>
      <p:pic>
        <p:nvPicPr>
          <p:cNvPr id="237" name="Picture 6" descr=""/>
          <p:cNvPicPr/>
          <p:nvPr/>
        </p:nvPicPr>
        <p:blipFill>
          <a:blip r:embed="rId2"/>
          <a:stretch/>
        </p:blipFill>
        <p:spPr>
          <a:xfrm>
            <a:off x="7698240" y="1230840"/>
            <a:ext cx="3987720" cy="2662920"/>
          </a:xfrm>
          <a:prstGeom prst="rect">
            <a:avLst/>
          </a:prstGeom>
          <a:ln>
            <a:noFill/>
          </a:ln>
        </p:spPr>
      </p:pic>
      <p:pic>
        <p:nvPicPr>
          <p:cNvPr id="238" name="Picture 7" descr=""/>
          <p:cNvPicPr/>
          <p:nvPr/>
        </p:nvPicPr>
        <p:blipFill>
          <a:blip r:embed="rId3"/>
          <a:stretch/>
        </p:blipFill>
        <p:spPr>
          <a:xfrm>
            <a:off x="586800" y="5099760"/>
            <a:ext cx="10662480" cy="837720"/>
          </a:xfrm>
          <a:prstGeom prst="rect">
            <a:avLst/>
          </a:prstGeom>
          <a:ln>
            <a:noFill/>
          </a:ln>
        </p:spPr>
      </p:pic>
      <p:sp>
        <p:nvSpPr>
          <p:cNvPr id="239" name="CustomShape 3"/>
          <p:cNvSpPr/>
          <p:nvPr/>
        </p:nvSpPr>
        <p:spPr>
          <a:xfrm>
            <a:off x="5729040" y="5953320"/>
            <a:ext cx="6095520" cy="6390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MR9"/>
              </a:rPr>
              <a:t>S. Huang, R. Coulom, and S. Lin. Monte-Carlo</a:t>
            </a: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CMR9"/>
              </a:rPr>
              <a:t>simulation balancing in practice</a:t>
            </a:r>
            <a:endParaRPr b="0" lang="en-GB"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Why MCTS</a:t>
            </a:r>
            <a:endParaRPr b="0" lang="en-US" sz="1800" spc="-1" strike="noStrike">
              <a:solidFill>
                <a:srgbClr val="000000"/>
              </a:solidFill>
              <a:uFill>
                <a:solidFill>
                  <a:srgbClr val="ffffff"/>
                </a:solidFill>
              </a:uFill>
              <a:latin typeface="Calibri"/>
            </a:endParaRPr>
          </a:p>
        </p:txBody>
      </p:sp>
      <p:sp>
        <p:nvSpPr>
          <p:cNvPr id="83"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MCTS combined the advantage of Monte-Carlo and tree-search.  While MC is well established for research in physics, it needs a formulation in order to be applied to gaming AI, or general gaming.</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Tree is a compact way of listing all the possible situations (states) during a round of gaming, and specifying the hierarchical relation between them.</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We will start with tree search.</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We will review the ideas transferrable to other problems.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References</a:t>
            </a:r>
            <a:endParaRPr b="0" lang="en-US" sz="1800" spc="-1" strike="noStrike">
              <a:solidFill>
                <a:srgbClr val="000000"/>
              </a:solidFill>
              <a:uFill>
                <a:solidFill>
                  <a:srgbClr val="ffffff"/>
                </a:solidFill>
              </a:uFill>
              <a:latin typeface="Calibri"/>
            </a:endParaRPr>
          </a:p>
        </p:txBody>
      </p:sp>
      <p:sp>
        <p:nvSpPr>
          <p:cNvPr id="241" name="TextShape 2"/>
          <p:cNvSpPr txBox="1"/>
          <p:nvPr/>
        </p:nvSpPr>
        <p:spPr>
          <a:xfrm>
            <a:off x="838080" y="1825560"/>
            <a:ext cx="10515240" cy="4350960"/>
          </a:xfrm>
          <a:prstGeom prst="rect">
            <a:avLst/>
          </a:prstGeom>
          <a:noFill/>
          <a:ln>
            <a:noFill/>
          </a:ln>
        </p:spPr>
        <p:txBody>
          <a:bodyPr/>
          <a:p>
            <a:pPr marL="432000" indent="-324000">
              <a:buClr>
                <a:srgbClr val="000000"/>
              </a:buClr>
              <a:buSzPct val="45000"/>
              <a:buFont typeface="Wingdings" charset="2"/>
              <a:buChar char=""/>
            </a:pPr>
            <a:r>
              <a:rPr b="0" lang="en-US" sz="1500" spc="-1" strike="noStrike">
                <a:solidFill>
                  <a:srgbClr val="000000"/>
                </a:solidFill>
                <a:uFill>
                  <a:solidFill>
                    <a:srgbClr val="ffffff"/>
                  </a:solidFill>
                </a:uFill>
                <a:latin typeface="Calibri"/>
              </a:rPr>
              <a:t>Bouzy, B. (2011). Monte-Carlo Tree Search (MCTS) for Computer Go.</a:t>
            </a:r>
            <a:endParaRPr b="0" lang="en-US" sz="2800" spc="-1" strike="noStrike">
              <a:solidFill>
                <a:srgbClr val="000000"/>
              </a:solidFill>
              <a:uFill>
                <a:solidFill>
                  <a:srgbClr val="ffffff"/>
                </a:solidFill>
              </a:uFill>
              <a:latin typeface="Calibri"/>
            </a:endParaRPr>
          </a:p>
          <a:p>
            <a:pPr marL="432000" indent="-324000">
              <a:buClr>
                <a:srgbClr val="000000"/>
              </a:buClr>
              <a:buSzPct val="45000"/>
              <a:buFont typeface="Wingdings" charset="2"/>
              <a:buChar char=""/>
            </a:pPr>
            <a:r>
              <a:rPr b="0" lang="en-US" sz="1500" spc="-1" strike="noStrike">
                <a:solidFill>
                  <a:srgbClr val="000000"/>
                </a:solidFill>
                <a:uFill>
                  <a:solidFill>
                    <a:srgbClr val="ffffff"/>
                  </a:solidFill>
                </a:uFill>
                <a:latin typeface="Calibri"/>
              </a:rPr>
              <a:t>Gelly, S., Schoenauer, M., Sebag, M., Teytaud, O., Kocsis, L., Silver, D., &amp; Szepesvári, C. (n.d.). The Grand Challenge of Computer Go: Monte Carlo Tree Search and Extensions *Now in Google Zurich.</a:t>
            </a:r>
            <a:endParaRPr b="0" lang="en-US" sz="2800" spc="-1" strike="noStrike">
              <a:solidFill>
                <a:srgbClr val="000000"/>
              </a:solidFill>
              <a:uFill>
                <a:solidFill>
                  <a:srgbClr val="ffffff"/>
                </a:solidFill>
              </a:uFill>
              <a:latin typeface="Calibri"/>
            </a:endParaRPr>
          </a:p>
          <a:p>
            <a:pPr marL="432000" indent="-324000">
              <a:buClr>
                <a:srgbClr val="000000"/>
              </a:buClr>
              <a:buSzPct val="45000"/>
              <a:buFont typeface="Wingdings" charset="2"/>
              <a:buChar char=""/>
            </a:pPr>
            <a:r>
              <a:rPr b="0" lang="en-US" sz="1500" spc="-1" strike="noStrike">
                <a:solidFill>
                  <a:srgbClr val="000000"/>
                </a:solidFill>
                <a:uFill>
                  <a:solidFill>
                    <a:srgbClr val="ffffff"/>
                  </a:solidFill>
                </a:uFill>
                <a:latin typeface="Calibri"/>
              </a:rPr>
              <a:t>Huang, S. C., Coulom, R., &amp; Lin, S. S. (2011). Monte-Carlo simulation balancing in practice. In Lecture Notes in Computer Science (including subseries Lecture Notes in Artificial Intelligence and Lecture Notes in Bioinformatics). https://doi.org/10.1007/978-3-642-17928-0_8</a:t>
            </a:r>
            <a:endParaRPr b="0" lang="en-US" sz="2800" spc="-1" strike="noStrike">
              <a:solidFill>
                <a:srgbClr val="000000"/>
              </a:solidFill>
              <a:uFill>
                <a:solidFill>
                  <a:srgbClr val="ffffff"/>
                </a:solidFill>
              </a:uFill>
              <a:latin typeface="Calibri"/>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Calibri"/>
            </a:endParaRPr>
          </a:p>
        </p:txBody>
      </p:sp>
      <p:pic>
        <p:nvPicPr>
          <p:cNvPr id="85" name="" descr=""/>
          <p:cNvPicPr/>
          <p:nvPr/>
        </p:nvPicPr>
        <p:blipFill>
          <a:blip r:embed="rId1"/>
          <a:srcRect l="24133" t="24425" r="23368" b="16776"/>
          <a:stretch/>
        </p:blipFill>
        <p:spPr>
          <a:xfrm>
            <a:off x="3384000" y="2016000"/>
            <a:ext cx="5759640" cy="4031640"/>
          </a:xfrm>
          <a:prstGeom prst="rect">
            <a:avLst/>
          </a:prstGeom>
          <a:ln>
            <a:noFill/>
          </a:ln>
        </p:spPr>
      </p:pic>
      <p:pic>
        <p:nvPicPr>
          <p:cNvPr id="86" name="" descr=""/>
          <p:cNvPicPr/>
          <p:nvPr/>
        </p:nvPicPr>
        <p:blipFill>
          <a:blip r:embed="rId2"/>
          <a:srcRect l="24133" t="24425" r="23368" b="16776"/>
          <a:stretch/>
        </p:blipFill>
        <p:spPr>
          <a:xfrm>
            <a:off x="1025280" y="365040"/>
            <a:ext cx="8118360" cy="5682600"/>
          </a:xfrm>
          <a:prstGeom prst="rect">
            <a:avLst/>
          </a:prstGeom>
          <a:ln>
            <a:noFill/>
          </a:ln>
        </p:spPr>
      </p:pic>
      <p:pic>
        <p:nvPicPr>
          <p:cNvPr id="87" name="" descr=""/>
          <p:cNvPicPr/>
          <p:nvPr/>
        </p:nvPicPr>
        <p:blipFill>
          <a:blip r:embed="rId3"/>
          <a:srcRect l="24133" t="24425" r="23368" b="16776"/>
          <a:stretch/>
        </p:blipFill>
        <p:spPr>
          <a:xfrm>
            <a:off x="1457280" y="473040"/>
            <a:ext cx="8478720" cy="59349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Picture 3" descr=""/>
          <p:cNvPicPr/>
          <p:nvPr/>
        </p:nvPicPr>
        <p:blipFill>
          <a:blip r:embed="rId1"/>
          <a:stretch/>
        </p:blipFill>
        <p:spPr>
          <a:xfrm>
            <a:off x="922320" y="1968840"/>
            <a:ext cx="4356720" cy="2901600"/>
          </a:xfrm>
          <a:prstGeom prst="rect">
            <a:avLst/>
          </a:prstGeom>
          <a:ln>
            <a:noFill/>
          </a:ln>
        </p:spPr>
      </p:pic>
      <p:sp>
        <p:nvSpPr>
          <p:cNvPr id="89" name="CustomShape 1"/>
          <p:cNvSpPr/>
          <p:nvPr/>
        </p:nvSpPr>
        <p:spPr>
          <a:xfrm>
            <a:off x="5279400" y="3419640"/>
            <a:ext cx="1288800" cy="2304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90" name="CustomShape 2"/>
          <p:cNvSpPr/>
          <p:nvPr/>
        </p:nvSpPr>
        <p:spPr>
          <a:xfrm flipH="1">
            <a:off x="9355320" y="2859840"/>
            <a:ext cx="270360" cy="270360"/>
          </a:xfrm>
          <a:prstGeom prst="ellipse">
            <a:avLst/>
          </a:prstGeom>
          <a:solidFill>
            <a:srgbClr val="5b9bd5"/>
          </a:solidFill>
          <a:ln w="12600">
            <a:solidFill>
              <a:srgbClr val="43729d"/>
            </a:solidFill>
            <a:miter/>
          </a:ln>
        </p:spPr>
        <p:style>
          <a:lnRef idx="0"/>
          <a:fillRef idx="0"/>
          <a:effectRef idx="0"/>
          <a:fontRef idx="minor"/>
        </p:style>
      </p:sp>
      <p:sp>
        <p:nvSpPr>
          <p:cNvPr id="91" name="CustomShape 3"/>
          <p:cNvSpPr/>
          <p:nvPr/>
        </p:nvSpPr>
        <p:spPr>
          <a:xfrm flipH="1">
            <a:off x="7310160" y="3832560"/>
            <a:ext cx="270360" cy="270360"/>
          </a:xfrm>
          <a:prstGeom prst="ellipse">
            <a:avLst/>
          </a:prstGeom>
          <a:solidFill>
            <a:srgbClr val="5b9bd5"/>
          </a:solidFill>
          <a:ln w="12600">
            <a:solidFill>
              <a:srgbClr val="43729d"/>
            </a:solidFill>
            <a:miter/>
          </a:ln>
        </p:spPr>
        <p:style>
          <a:lnRef idx="0"/>
          <a:fillRef idx="0"/>
          <a:effectRef idx="0"/>
          <a:fontRef idx="minor"/>
        </p:style>
      </p:sp>
      <p:sp>
        <p:nvSpPr>
          <p:cNvPr id="92" name="CustomShape 4"/>
          <p:cNvSpPr/>
          <p:nvPr/>
        </p:nvSpPr>
        <p:spPr>
          <a:xfrm flipH="1">
            <a:off x="9381240" y="4596480"/>
            <a:ext cx="270360" cy="270360"/>
          </a:xfrm>
          <a:prstGeom prst="ellipse">
            <a:avLst/>
          </a:prstGeom>
          <a:solidFill>
            <a:srgbClr val="5b9bd5"/>
          </a:solidFill>
          <a:ln w="12600">
            <a:solidFill>
              <a:srgbClr val="43729d"/>
            </a:solidFill>
            <a:miter/>
          </a:ln>
        </p:spPr>
        <p:style>
          <a:lnRef idx="0"/>
          <a:fillRef idx="0"/>
          <a:effectRef idx="0"/>
          <a:fontRef idx="minor"/>
        </p:style>
      </p:sp>
      <p:sp>
        <p:nvSpPr>
          <p:cNvPr id="93" name="CustomShape 5"/>
          <p:cNvSpPr/>
          <p:nvPr/>
        </p:nvSpPr>
        <p:spPr>
          <a:xfrm flipH="1">
            <a:off x="9794160" y="4588200"/>
            <a:ext cx="270360" cy="270360"/>
          </a:xfrm>
          <a:prstGeom prst="ellipse">
            <a:avLst/>
          </a:prstGeom>
          <a:solidFill>
            <a:srgbClr val="5b9bd5"/>
          </a:solidFill>
          <a:ln w="12600">
            <a:solidFill>
              <a:srgbClr val="43729d"/>
            </a:solidFill>
            <a:miter/>
          </a:ln>
        </p:spPr>
        <p:style>
          <a:lnRef idx="0"/>
          <a:fillRef idx="0"/>
          <a:effectRef idx="0"/>
          <a:fontRef idx="minor"/>
        </p:style>
      </p:sp>
      <p:sp>
        <p:nvSpPr>
          <p:cNvPr id="94" name="CustomShape 6"/>
          <p:cNvSpPr/>
          <p:nvPr/>
        </p:nvSpPr>
        <p:spPr>
          <a:xfrm flipH="1">
            <a:off x="7017480" y="4600080"/>
            <a:ext cx="270360" cy="270360"/>
          </a:xfrm>
          <a:prstGeom prst="ellipse">
            <a:avLst/>
          </a:prstGeom>
          <a:solidFill>
            <a:srgbClr val="5b9bd5"/>
          </a:solidFill>
          <a:ln w="12600">
            <a:solidFill>
              <a:srgbClr val="43729d"/>
            </a:solidFill>
            <a:miter/>
          </a:ln>
        </p:spPr>
        <p:style>
          <a:lnRef idx="0"/>
          <a:fillRef idx="0"/>
          <a:effectRef idx="0"/>
          <a:fontRef idx="minor"/>
        </p:style>
      </p:sp>
      <p:sp>
        <p:nvSpPr>
          <p:cNvPr id="95" name="CustomShape 7"/>
          <p:cNvSpPr/>
          <p:nvPr/>
        </p:nvSpPr>
        <p:spPr>
          <a:xfrm flipH="1">
            <a:off x="7504200" y="4600080"/>
            <a:ext cx="270360" cy="270360"/>
          </a:xfrm>
          <a:prstGeom prst="ellipse">
            <a:avLst/>
          </a:prstGeom>
          <a:solidFill>
            <a:srgbClr val="5b9bd5"/>
          </a:solidFill>
          <a:ln w="12600">
            <a:solidFill>
              <a:srgbClr val="43729d"/>
            </a:solidFill>
            <a:miter/>
          </a:ln>
        </p:spPr>
        <p:style>
          <a:lnRef idx="0"/>
          <a:fillRef idx="0"/>
          <a:effectRef idx="0"/>
          <a:fontRef idx="minor"/>
        </p:style>
      </p:sp>
      <p:sp>
        <p:nvSpPr>
          <p:cNvPr id="96" name="CustomShape 8"/>
          <p:cNvSpPr/>
          <p:nvPr/>
        </p:nvSpPr>
        <p:spPr>
          <a:xfrm flipH="1">
            <a:off x="8994240" y="4588200"/>
            <a:ext cx="270360" cy="270360"/>
          </a:xfrm>
          <a:prstGeom prst="ellipse">
            <a:avLst/>
          </a:prstGeom>
          <a:solidFill>
            <a:srgbClr val="5b9bd5"/>
          </a:solidFill>
          <a:ln w="12600">
            <a:solidFill>
              <a:srgbClr val="43729d"/>
            </a:solidFill>
            <a:miter/>
          </a:ln>
        </p:spPr>
        <p:style>
          <a:lnRef idx="0"/>
          <a:fillRef idx="0"/>
          <a:effectRef idx="0"/>
          <a:fontRef idx="minor"/>
        </p:style>
      </p:sp>
      <p:sp>
        <p:nvSpPr>
          <p:cNvPr id="97" name="CustomShape 9"/>
          <p:cNvSpPr/>
          <p:nvPr/>
        </p:nvSpPr>
        <p:spPr>
          <a:xfrm flipH="1">
            <a:off x="9343800" y="3832560"/>
            <a:ext cx="270360" cy="270360"/>
          </a:xfrm>
          <a:prstGeom prst="ellipse">
            <a:avLst/>
          </a:prstGeom>
          <a:solidFill>
            <a:srgbClr val="5b9bd5"/>
          </a:solidFill>
          <a:ln w="12600">
            <a:solidFill>
              <a:srgbClr val="43729d"/>
            </a:solidFill>
            <a:miter/>
          </a:ln>
        </p:spPr>
        <p:style>
          <a:lnRef idx="0"/>
          <a:fillRef idx="0"/>
          <a:effectRef idx="0"/>
          <a:fontRef idx="minor"/>
        </p:style>
      </p:sp>
      <p:sp>
        <p:nvSpPr>
          <p:cNvPr id="98" name="CustomShape 10"/>
          <p:cNvSpPr/>
          <p:nvPr/>
        </p:nvSpPr>
        <p:spPr>
          <a:xfrm flipH="1">
            <a:off x="10371960" y="4583520"/>
            <a:ext cx="270360" cy="270360"/>
          </a:xfrm>
          <a:prstGeom prst="ellipse">
            <a:avLst/>
          </a:prstGeom>
          <a:solidFill>
            <a:srgbClr val="5b9bd5"/>
          </a:solidFill>
          <a:ln w="12600">
            <a:solidFill>
              <a:srgbClr val="43729d"/>
            </a:solidFill>
            <a:miter/>
          </a:ln>
        </p:spPr>
        <p:style>
          <a:lnRef idx="0"/>
          <a:fillRef idx="0"/>
          <a:effectRef idx="0"/>
          <a:fontRef idx="minor"/>
        </p:style>
      </p:sp>
      <p:sp>
        <p:nvSpPr>
          <p:cNvPr id="99" name="CustomShape 11"/>
          <p:cNvSpPr/>
          <p:nvPr/>
        </p:nvSpPr>
        <p:spPr>
          <a:xfrm flipH="1">
            <a:off x="11065680" y="4583520"/>
            <a:ext cx="270360" cy="270360"/>
          </a:xfrm>
          <a:prstGeom prst="ellipse">
            <a:avLst/>
          </a:prstGeom>
          <a:solidFill>
            <a:srgbClr val="5b9bd5"/>
          </a:solidFill>
          <a:ln w="12600">
            <a:solidFill>
              <a:srgbClr val="43729d"/>
            </a:solidFill>
            <a:miter/>
          </a:ln>
        </p:spPr>
        <p:style>
          <a:lnRef idx="0"/>
          <a:fillRef idx="0"/>
          <a:effectRef idx="0"/>
          <a:fontRef idx="minor"/>
        </p:style>
      </p:sp>
      <p:sp>
        <p:nvSpPr>
          <p:cNvPr id="100" name="CustomShape 12"/>
          <p:cNvSpPr/>
          <p:nvPr/>
        </p:nvSpPr>
        <p:spPr>
          <a:xfrm flipH="1">
            <a:off x="11373120" y="4583520"/>
            <a:ext cx="270360" cy="270360"/>
          </a:xfrm>
          <a:prstGeom prst="ellipse">
            <a:avLst/>
          </a:prstGeom>
          <a:solidFill>
            <a:srgbClr val="5b9bd5"/>
          </a:solidFill>
          <a:ln w="12600">
            <a:solidFill>
              <a:srgbClr val="43729d"/>
            </a:solidFill>
            <a:miter/>
          </a:ln>
        </p:spPr>
        <p:style>
          <a:lnRef idx="0"/>
          <a:fillRef idx="0"/>
          <a:effectRef idx="0"/>
          <a:fontRef idx="minor"/>
        </p:style>
      </p:sp>
      <p:sp>
        <p:nvSpPr>
          <p:cNvPr id="101" name="CustomShape 13"/>
          <p:cNvSpPr/>
          <p:nvPr/>
        </p:nvSpPr>
        <p:spPr>
          <a:xfrm flipH="1">
            <a:off x="10714680" y="4604760"/>
            <a:ext cx="270360" cy="270360"/>
          </a:xfrm>
          <a:prstGeom prst="ellipse">
            <a:avLst/>
          </a:prstGeom>
          <a:solidFill>
            <a:srgbClr val="5b9bd5"/>
          </a:solidFill>
          <a:ln w="12600">
            <a:solidFill>
              <a:srgbClr val="43729d"/>
            </a:solidFill>
            <a:miter/>
          </a:ln>
        </p:spPr>
        <p:style>
          <a:lnRef idx="0"/>
          <a:fillRef idx="0"/>
          <a:effectRef idx="0"/>
          <a:fontRef idx="minor"/>
        </p:style>
      </p:sp>
      <p:sp>
        <p:nvSpPr>
          <p:cNvPr id="102" name="CustomShape 14"/>
          <p:cNvSpPr/>
          <p:nvPr/>
        </p:nvSpPr>
        <p:spPr>
          <a:xfrm flipH="1">
            <a:off x="8185320" y="4604760"/>
            <a:ext cx="270360" cy="270360"/>
          </a:xfrm>
          <a:prstGeom prst="ellipse">
            <a:avLst/>
          </a:prstGeom>
          <a:solidFill>
            <a:srgbClr val="5b9bd5"/>
          </a:solidFill>
          <a:ln w="12600">
            <a:solidFill>
              <a:srgbClr val="43729d"/>
            </a:solidFill>
            <a:miter/>
          </a:ln>
        </p:spPr>
        <p:style>
          <a:lnRef idx="0"/>
          <a:fillRef idx="0"/>
          <a:effectRef idx="0"/>
          <a:fontRef idx="minor"/>
        </p:style>
      </p:sp>
      <p:sp>
        <p:nvSpPr>
          <p:cNvPr id="103" name="CustomShape 15"/>
          <p:cNvSpPr/>
          <p:nvPr/>
        </p:nvSpPr>
        <p:spPr>
          <a:xfrm flipH="1">
            <a:off x="8628120" y="4596480"/>
            <a:ext cx="270360" cy="270360"/>
          </a:xfrm>
          <a:prstGeom prst="ellipse">
            <a:avLst/>
          </a:prstGeom>
          <a:solidFill>
            <a:srgbClr val="5b9bd5"/>
          </a:solidFill>
          <a:ln w="12600">
            <a:solidFill>
              <a:srgbClr val="43729d"/>
            </a:solidFill>
            <a:miter/>
          </a:ln>
        </p:spPr>
        <p:style>
          <a:lnRef idx="0"/>
          <a:fillRef idx="0"/>
          <a:effectRef idx="0"/>
          <a:fontRef idx="minor"/>
        </p:style>
      </p:sp>
      <p:sp>
        <p:nvSpPr>
          <p:cNvPr id="104" name="CustomShape 16"/>
          <p:cNvSpPr/>
          <p:nvPr/>
        </p:nvSpPr>
        <p:spPr>
          <a:xfrm flipH="1">
            <a:off x="11063160" y="3832560"/>
            <a:ext cx="270360" cy="270360"/>
          </a:xfrm>
          <a:prstGeom prst="ellipse">
            <a:avLst/>
          </a:prstGeom>
          <a:solidFill>
            <a:srgbClr val="5b9bd5"/>
          </a:solidFill>
          <a:ln w="12600">
            <a:solidFill>
              <a:srgbClr val="43729d"/>
            </a:solidFill>
            <a:miter/>
          </a:ln>
        </p:spPr>
        <p:style>
          <a:lnRef idx="0"/>
          <a:fillRef idx="0"/>
          <a:effectRef idx="0"/>
          <a:fontRef idx="minor"/>
        </p:style>
      </p:sp>
      <p:sp>
        <p:nvSpPr>
          <p:cNvPr id="105" name="CustomShape 17"/>
          <p:cNvSpPr/>
          <p:nvPr/>
        </p:nvSpPr>
        <p:spPr>
          <a:xfrm flipH="1">
            <a:off x="11719440" y="4596480"/>
            <a:ext cx="270360" cy="270360"/>
          </a:xfrm>
          <a:prstGeom prst="ellipse">
            <a:avLst/>
          </a:prstGeom>
          <a:solidFill>
            <a:srgbClr val="5b9bd5"/>
          </a:solidFill>
          <a:ln w="12600">
            <a:solidFill>
              <a:srgbClr val="43729d"/>
            </a:solidFill>
            <a:miter/>
          </a:ln>
        </p:spPr>
        <p:style>
          <a:lnRef idx="0"/>
          <a:fillRef idx="0"/>
          <a:effectRef idx="0"/>
          <a:fontRef idx="minor"/>
        </p:style>
      </p:sp>
      <p:sp>
        <p:nvSpPr>
          <p:cNvPr id="106" name="Line 18"/>
          <p:cNvSpPr/>
          <p:nvPr/>
        </p:nvSpPr>
        <p:spPr>
          <a:xfrm flipH="1">
            <a:off x="9481680" y="3130200"/>
            <a:ext cx="11520" cy="702000"/>
          </a:xfrm>
          <a:prstGeom prst="line">
            <a:avLst/>
          </a:prstGeom>
          <a:ln w="6480">
            <a:solidFill>
              <a:srgbClr val="5b9bd5"/>
            </a:solidFill>
            <a:miter/>
          </a:ln>
        </p:spPr>
        <p:style>
          <a:lnRef idx="0"/>
          <a:fillRef idx="0"/>
          <a:effectRef idx="0"/>
          <a:fontRef idx="minor"/>
        </p:style>
      </p:sp>
      <p:sp>
        <p:nvSpPr>
          <p:cNvPr id="107" name="Line 19"/>
          <p:cNvSpPr/>
          <p:nvPr/>
        </p:nvSpPr>
        <p:spPr>
          <a:xfrm flipH="1">
            <a:off x="7448040" y="3130200"/>
            <a:ext cx="2045160" cy="702000"/>
          </a:xfrm>
          <a:prstGeom prst="line">
            <a:avLst/>
          </a:prstGeom>
          <a:ln w="6480">
            <a:solidFill>
              <a:srgbClr val="5b9bd5"/>
            </a:solidFill>
            <a:miter/>
          </a:ln>
        </p:spPr>
        <p:style>
          <a:lnRef idx="0"/>
          <a:fillRef idx="0"/>
          <a:effectRef idx="0"/>
          <a:fontRef idx="minor"/>
        </p:style>
      </p:sp>
      <p:sp>
        <p:nvSpPr>
          <p:cNvPr id="108" name="Line 20"/>
          <p:cNvSpPr/>
          <p:nvPr/>
        </p:nvSpPr>
        <p:spPr>
          <a:xfrm flipH="1" flipV="1">
            <a:off x="9519480" y="3130200"/>
            <a:ext cx="1681920" cy="702000"/>
          </a:xfrm>
          <a:prstGeom prst="line">
            <a:avLst/>
          </a:prstGeom>
          <a:ln w="6480">
            <a:solidFill>
              <a:srgbClr val="5b9bd5"/>
            </a:solidFill>
            <a:miter/>
          </a:ln>
        </p:spPr>
        <p:style>
          <a:lnRef idx="0"/>
          <a:fillRef idx="0"/>
          <a:effectRef idx="0"/>
          <a:fontRef idx="minor"/>
        </p:style>
      </p:sp>
      <p:sp>
        <p:nvSpPr>
          <p:cNvPr id="109" name="Line 21"/>
          <p:cNvSpPr/>
          <p:nvPr/>
        </p:nvSpPr>
        <p:spPr>
          <a:xfrm flipV="1">
            <a:off x="7155720" y="4102920"/>
            <a:ext cx="292320" cy="496800"/>
          </a:xfrm>
          <a:prstGeom prst="line">
            <a:avLst/>
          </a:prstGeom>
          <a:ln w="6480">
            <a:solidFill>
              <a:srgbClr val="5b9bd5"/>
            </a:solidFill>
            <a:miter/>
          </a:ln>
        </p:spPr>
        <p:style>
          <a:lnRef idx="0"/>
          <a:fillRef idx="0"/>
          <a:effectRef idx="0"/>
          <a:fontRef idx="minor"/>
        </p:style>
      </p:sp>
      <p:sp>
        <p:nvSpPr>
          <p:cNvPr id="110" name="Line 22"/>
          <p:cNvSpPr/>
          <p:nvPr/>
        </p:nvSpPr>
        <p:spPr>
          <a:xfrm flipH="1" flipV="1">
            <a:off x="7448040" y="4102920"/>
            <a:ext cx="194040" cy="496800"/>
          </a:xfrm>
          <a:prstGeom prst="line">
            <a:avLst/>
          </a:prstGeom>
          <a:ln w="6480">
            <a:solidFill>
              <a:srgbClr val="5b9bd5"/>
            </a:solidFill>
            <a:miter/>
          </a:ln>
        </p:spPr>
        <p:style>
          <a:lnRef idx="0"/>
          <a:fillRef idx="0"/>
          <a:effectRef idx="0"/>
          <a:fontRef idx="minor"/>
        </p:style>
      </p:sp>
      <p:sp>
        <p:nvSpPr>
          <p:cNvPr id="111" name="Line 23"/>
          <p:cNvSpPr/>
          <p:nvPr/>
        </p:nvSpPr>
        <p:spPr>
          <a:xfrm flipH="1" flipV="1">
            <a:off x="9460800" y="4058640"/>
            <a:ext cx="471240" cy="529560"/>
          </a:xfrm>
          <a:prstGeom prst="line">
            <a:avLst/>
          </a:prstGeom>
          <a:ln w="6480">
            <a:solidFill>
              <a:srgbClr val="5b9bd5"/>
            </a:solidFill>
            <a:miter/>
          </a:ln>
        </p:spPr>
        <p:style>
          <a:lnRef idx="0"/>
          <a:fillRef idx="0"/>
          <a:effectRef idx="0"/>
          <a:fontRef idx="minor"/>
        </p:style>
      </p:sp>
      <p:sp>
        <p:nvSpPr>
          <p:cNvPr id="112" name="Line 24"/>
          <p:cNvSpPr/>
          <p:nvPr/>
        </p:nvSpPr>
        <p:spPr>
          <a:xfrm flipH="1" flipV="1">
            <a:off x="11212920" y="4074840"/>
            <a:ext cx="298080" cy="508680"/>
          </a:xfrm>
          <a:prstGeom prst="line">
            <a:avLst/>
          </a:prstGeom>
          <a:ln w="6480">
            <a:solidFill>
              <a:srgbClr val="5b9bd5"/>
            </a:solidFill>
            <a:miter/>
          </a:ln>
        </p:spPr>
        <p:style>
          <a:lnRef idx="0"/>
          <a:fillRef idx="0"/>
          <a:effectRef idx="0"/>
          <a:fontRef idx="minor"/>
        </p:style>
      </p:sp>
      <p:sp>
        <p:nvSpPr>
          <p:cNvPr id="113" name="Line 25"/>
          <p:cNvSpPr/>
          <p:nvPr/>
        </p:nvSpPr>
        <p:spPr>
          <a:xfrm flipH="1" flipV="1">
            <a:off x="9481680" y="4102920"/>
            <a:ext cx="37800" cy="493560"/>
          </a:xfrm>
          <a:prstGeom prst="line">
            <a:avLst/>
          </a:prstGeom>
          <a:ln w="6480">
            <a:solidFill>
              <a:srgbClr val="5b9bd5"/>
            </a:solidFill>
            <a:miter/>
          </a:ln>
        </p:spPr>
        <p:style>
          <a:lnRef idx="0"/>
          <a:fillRef idx="0"/>
          <a:effectRef idx="0"/>
          <a:fontRef idx="minor"/>
        </p:style>
      </p:sp>
      <p:sp>
        <p:nvSpPr>
          <p:cNvPr id="114" name="Line 26"/>
          <p:cNvSpPr/>
          <p:nvPr/>
        </p:nvSpPr>
        <p:spPr>
          <a:xfrm flipV="1">
            <a:off x="9167760" y="4102920"/>
            <a:ext cx="313920" cy="465480"/>
          </a:xfrm>
          <a:prstGeom prst="line">
            <a:avLst/>
          </a:prstGeom>
          <a:ln w="6480">
            <a:solidFill>
              <a:srgbClr val="5b9bd5"/>
            </a:solidFill>
            <a:miter/>
          </a:ln>
        </p:spPr>
        <p:style>
          <a:lnRef idx="0"/>
          <a:fillRef idx="0"/>
          <a:effectRef idx="0"/>
          <a:fontRef idx="minor"/>
        </p:style>
      </p:sp>
      <p:sp>
        <p:nvSpPr>
          <p:cNvPr id="115" name="Line 27"/>
          <p:cNvSpPr/>
          <p:nvPr/>
        </p:nvSpPr>
        <p:spPr>
          <a:xfrm flipV="1">
            <a:off x="8766360" y="4102920"/>
            <a:ext cx="715320" cy="465480"/>
          </a:xfrm>
          <a:prstGeom prst="line">
            <a:avLst/>
          </a:prstGeom>
          <a:ln w="6480">
            <a:solidFill>
              <a:srgbClr val="5b9bd5"/>
            </a:solidFill>
            <a:miter/>
          </a:ln>
        </p:spPr>
        <p:style>
          <a:lnRef idx="0"/>
          <a:fillRef idx="0"/>
          <a:effectRef idx="0"/>
          <a:fontRef idx="minor"/>
        </p:style>
      </p:sp>
      <p:sp>
        <p:nvSpPr>
          <p:cNvPr id="116" name="Line 28"/>
          <p:cNvSpPr/>
          <p:nvPr/>
        </p:nvSpPr>
        <p:spPr>
          <a:xfrm flipV="1">
            <a:off x="8346240" y="4102920"/>
            <a:ext cx="1135440" cy="441360"/>
          </a:xfrm>
          <a:prstGeom prst="line">
            <a:avLst/>
          </a:prstGeom>
          <a:ln w="6480">
            <a:solidFill>
              <a:srgbClr val="5b9bd5"/>
            </a:solidFill>
            <a:miter/>
          </a:ln>
        </p:spPr>
        <p:style>
          <a:lnRef idx="0"/>
          <a:fillRef idx="0"/>
          <a:effectRef idx="0"/>
          <a:fontRef idx="minor"/>
        </p:style>
      </p:sp>
      <p:sp>
        <p:nvSpPr>
          <p:cNvPr id="117" name="Line 29"/>
          <p:cNvSpPr/>
          <p:nvPr/>
        </p:nvSpPr>
        <p:spPr>
          <a:xfrm flipV="1">
            <a:off x="10448280" y="4102920"/>
            <a:ext cx="753120" cy="433800"/>
          </a:xfrm>
          <a:prstGeom prst="line">
            <a:avLst/>
          </a:prstGeom>
          <a:ln w="6480">
            <a:solidFill>
              <a:srgbClr val="5b9bd5"/>
            </a:solidFill>
            <a:miter/>
          </a:ln>
        </p:spPr>
        <p:style>
          <a:lnRef idx="0"/>
          <a:fillRef idx="0"/>
          <a:effectRef idx="0"/>
          <a:fontRef idx="minor"/>
        </p:style>
      </p:sp>
      <p:sp>
        <p:nvSpPr>
          <p:cNvPr id="118" name="Line 30"/>
          <p:cNvSpPr/>
          <p:nvPr/>
        </p:nvSpPr>
        <p:spPr>
          <a:xfrm flipV="1">
            <a:off x="10811880" y="4102920"/>
            <a:ext cx="389520" cy="461880"/>
          </a:xfrm>
          <a:prstGeom prst="line">
            <a:avLst/>
          </a:prstGeom>
          <a:ln w="6480">
            <a:solidFill>
              <a:srgbClr val="5b9bd5"/>
            </a:solidFill>
            <a:miter/>
          </a:ln>
        </p:spPr>
        <p:style>
          <a:lnRef idx="0"/>
          <a:fillRef idx="0"/>
          <a:effectRef idx="0"/>
          <a:fontRef idx="minor"/>
        </p:style>
      </p:sp>
      <p:sp>
        <p:nvSpPr>
          <p:cNvPr id="119" name="Line 31"/>
          <p:cNvSpPr/>
          <p:nvPr/>
        </p:nvSpPr>
        <p:spPr>
          <a:xfrm flipV="1">
            <a:off x="11182680" y="4102920"/>
            <a:ext cx="18720" cy="489240"/>
          </a:xfrm>
          <a:prstGeom prst="line">
            <a:avLst/>
          </a:prstGeom>
          <a:ln w="6480">
            <a:solidFill>
              <a:srgbClr val="5b9bd5"/>
            </a:solidFill>
            <a:miter/>
          </a:ln>
        </p:spPr>
        <p:style>
          <a:lnRef idx="0"/>
          <a:fillRef idx="0"/>
          <a:effectRef idx="0"/>
          <a:fontRef idx="minor"/>
        </p:style>
      </p:sp>
      <p:sp>
        <p:nvSpPr>
          <p:cNvPr id="120" name="Line 32"/>
          <p:cNvSpPr/>
          <p:nvPr/>
        </p:nvSpPr>
        <p:spPr>
          <a:xfrm flipH="1" flipV="1">
            <a:off x="11201400" y="4102920"/>
            <a:ext cx="639720" cy="501480"/>
          </a:xfrm>
          <a:prstGeom prst="line">
            <a:avLst/>
          </a:prstGeom>
          <a:ln w="6480">
            <a:solidFill>
              <a:srgbClr val="5b9bd5"/>
            </a:solidFill>
            <a:miter/>
          </a:ln>
        </p:spPr>
        <p:style>
          <a:lnRef idx="0"/>
          <a:fillRef idx="0"/>
          <a:effectRef idx="0"/>
          <a:fontRef idx="minor"/>
        </p:style>
      </p:sp>
      <p:sp>
        <p:nvSpPr>
          <p:cNvPr id="121" name="TextShape 33"/>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Tic-Toc from a mathematician’s view</a:t>
            </a:r>
            <a:endParaRPr b="0" lang="en-US" sz="1800" spc="-1" strike="noStrike">
              <a:solidFill>
                <a:srgbClr val="000000"/>
              </a:solidFill>
              <a:uFill>
                <a:solidFill>
                  <a:srgbClr val="ffffff"/>
                </a:solidFill>
              </a:uFill>
              <a:latin typeface="Calibri"/>
            </a:endParaRPr>
          </a:p>
        </p:txBody>
      </p:sp>
      <p:sp>
        <p:nvSpPr>
          <p:cNvPr id="122" name="CustomShape 34"/>
          <p:cNvSpPr/>
          <p:nvPr/>
        </p:nvSpPr>
        <p:spPr>
          <a:xfrm>
            <a:off x="1001880" y="5172120"/>
            <a:ext cx="4484160" cy="9126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Me: Ah, I know this! This is tic-toc</a:t>
            </a: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Calibri"/>
              </a:rPr>
              <a:t>Mathian: I must be seeing the fake tic-toc</a:t>
            </a:r>
            <a:endParaRPr b="0" lang="en-GB" sz="1800" spc="-1" strike="noStrike">
              <a:solidFill>
                <a:srgbClr val="000000"/>
              </a:solidFill>
              <a:uFill>
                <a:solidFill>
                  <a:srgbClr val="ffffff"/>
                </a:solidFill>
              </a:uFill>
              <a:latin typeface="Arial"/>
            </a:endParaRPr>
          </a:p>
        </p:txBody>
      </p:sp>
      <p:sp>
        <p:nvSpPr>
          <p:cNvPr id="123" name="CustomShape 35"/>
          <p:cNvSpPr/>
          <p:nvPr/>
        </p:nvSpPr>
        <p:spPr>
          <a:xfrm>
            <a:off x="7082640" y="5172120"/>
            <a:ext cx="4484160" cy="1186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rPr>
              <a:t>Me: I must be seeing the fake tic-toc</a:t>
            </a: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Calibri"/>
              </a:rPr>
              <a:t>Mathian: Ah, I know this! This is tic-toc</a:t>
            </a: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Calibri"/>
              </a:rPr>
              <a:t> </a:t>
            </a:r>
            <a:endParaRPr b="0" lang="en-GB"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080" y="24372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Minimax tree search</a:t>
            </a:r>
            <a:endParaRPr b="0" lang="en-US" sz="1800" spc="-1" strike="noStrike">
              <a:solidFill>
                <a:srgbClr val="000000"/>
              </a:solidFill>
              <a:uFill>
                <a:solidFill>
                  <a:srgbClr val="ffffff"/>
                </a:solidFill>
              </a:uFill>
              <a:latin typeface="Calibri"/>
            </a:endParaRPr>
          </a:p>
        </p:txBody>
      </p:sp>
      <p:pic>
        <p:nvPicPr>
          <p:cNvPr id="125" name="Picture 3" descr=""/>
          <p:cNvPicPr/>
          <p:nvPr/>
        </p:nvPicPr>
        <p:blipFill>
          <a:blip r:embed="rId1"/>
          <a:srcRect l="0" t="82924" r="0" b="0"/>
          <a:stretch/>
        </p:blipFill>
        <p:spPr>
          <a:xfrm>
            <a:off x="4572000" y="4814640"/>
            <a:ext cx="6651000" cy="704520"/>
          </a:xfrm>
          <a:prstGeom prst="rect">
            <a:avLst/>
          </a:prstGeom>
          <a:ln>
            <a:noFill/>
          </a:ln>
        </p:spPr>
      </p:pic>
      <p:sp>
        <p:nvSpPr>
          <p:cNvPr id="126" name="CustomShape 2"/>
          <p:cNvSpPr/>
          <p:nvPr/>
        </p:nvSpPr>
        <p:spPr>
          <a:xfrm>
            <a:off x="498240" y="1788480"/>
            <a:ext cx="4484160" cy="36558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At endgame, the final configuration is represented as circles (nodes). The color of circle indicate the player to make move at this configuration. Here, white should make a move. </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The numbers correspond to Black’s reward. If reward&gt;0, black wins. The bigger the reward, the more black wins.</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Thus, if optimally played, white should try to minimise the reward (for black). </a:t>
            </a:r>
            <a:endParaRPr b="0" lang="en-GB" sz="1800" spc="-1" strike="noStrike">
              <a:solidFill>
                <a:srgbClr val="000000"/>
              </a:solidFill>
              <a:uFill>
                <a:solidFill>
                  <a:srgbClr val="ffffff"/>
                </a:solidFill>
              </a:uFill>
              <a:latin typeface="Arial"/>
            </a:endParaRPr>
          </a:p>
        </p:txBody>
      </p:sp>
      <p:sp>
        <p:nvSpPr>
          <p:cNvPr id="127" name="CustomShape 3"/>
          <p:cNvSpPr/>
          <p:nvPr/>
        </p:nvSpPr>
        <p:spPr>
          <a:xfrm>
            <a:off x="4419720" y="5499000"/>
            <a:ext cx="44841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ff0000"/>
                </a:solidFill>
                <a:uFill>
                  <a:solidFill>
                    <a:srgbClr val="ffffff"/>
                  </a:solidFill>
                </a:uFill>
                <a:latin typeface="Calibri"/>
              </a:rPr>
              <a:t>Black wins by +7 ,etc.</a:t>
            </a:r>
            <a:endParaRPr b="0" lang="en-GB"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24372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Minimax tree search</a:t>
            </a:r>
            <a:endParaRPr b="0" lang="en-US" sz="1800" spc="-1" strike="noStrike">
              <a:solidFill>
                <a:srgbClr val="000000"/>
              </a:solidFill>
              <a:uFill>
                <a:solidFill>
                  <a:srgbClr val="ffffff"/>
                </a:solidFill>
              </a:uFill>
              <a:latin typeface="Calibri"/>
            </a:endParaRPr>
          </a:p>
        </p:txBody>
      </p:sp>
      <p:pic>
        <p:nvPicPr>
          <p:cNvPr id="129" name="Picture 3" descr=""/>
          <p:cNvPicPr/>
          <p:nvPr/>
        </p:nvPicPr>
        <p:blipFill>
          <a:blip r:embed="rId1"/>
          <a:srcRect l="0" t="61946" r="0" b="0"/>
          <a:stretch/>
        </p:blipFill>
        <p:spPr>
          <a:xfrm>
            <a:off x="4572000" y="3948840"/>
            <a:ext cx="6651000" cy="1570320"/>
          </a:xfrm>
          <a:prstGeom prst="rect">
            <a:avLst/>
          </a:prstGeom>
          <a:ln>
            <a:noFill/>
          </a:ln>
        </p:spPr>
      </p:pic>
      <p:sp>
        <p:nvSpPr>
          <p:cNvPr id="130" name="CustomShape 2"/>
          <p:cNvSpPr/>
          <p:nvPr/>
        </p:nvSpPr>
        <p:spPr>
          <a:xfrm>
            <a:off x="498240" y="1788480"/>
            <a:ext cx="4484160" cy="39301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Now we reconstruct the reward function upwards (backpropagation).</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Recall, color indicate player to make move. Here, the descending lines indicating black’s legal moves.</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Consider state S1. It’s black’s turn to move. Black will choose the state with maximal reward value in order to win. Thus the black nodes  represent the maxmimum of its all possible child nodes.</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sp>
        <p:nvSpPr>
          <p:cNvPr id="131" name="CustomShape 3"/>
          <p:cNvSpPr/>
          <p:nvPr/>
        </p:nvSpPr>
        <p:spPr>
          <a:xfrm>
            <a:off x="5838120" y="3480120"/>
            <a:ext cx="236304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ff0000"/>
                </a:solidFill>
                <a:uFill>
                  <a:solidFill>
                    <a:srgbClr val="ffffff"/>
                  </a:solidFill>
                </a:uFill>
                <a:latin typeface="Calibri"/>
              </a:rPr>
              <a:t>S1    </a:t>
            </a:r>
            <a:r>
              <a:rPr b="0" lang="en-GB" sz="1800" spc="-1" strike="noStrike">
                <a:solidFill>
                  <a:srgbClr val="000000"/>
                </a:solidFill>
                <a:uFill>
                  <a:solidFill>
                    <a:srgbClr val="ffffff"/>
                  </a:solidFill>
                </a:uFill>
                <a:latin typeface="Calibri"/>
              </a:rPr>
              <a:t>+7=max(+7,+3)</a:t>
            </a:r>
            <a:endParaRPr b="0" lang="en-GB" sz="1800" spc="-1" strike="noStrike">
              <a:solidFill>
                <a:srgbClr val="000000"/>
              </a:solidFill>
              <a:uFill>
                <a:solidFill>
                  <a:srgbClr val="ffffff"/>
                </a:solidFill>
              </a:uFill>
              <a:latin typeface="Arial"/>
            </a:endParaRPr>
          </a:p>
        </p:txBody>
      </p:sp>
      <p:sp>
        <p:nvSpPr>
          <p:cNvPr id="132" name="CustomShape 4"/>
          <p:cNvSpPr/>
          <p:nvPr/>
        </p:nvSpPr>
        <p:spPr>
          <a:xfrm>
            <a:off x="3971880" y="4365000"/>
            <a:ext cx="202104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ff0000"/>
                </a:solidFill>
                <a:uFill>
                  <a:solidFill>
                    <a:srgbClr val="ffffff"/>
                  </a:solidFill>
                </a:uFill>
                <a:latin typeface="Calibri"/>
              </a:rPr>
              <a:t>Black’s choice</a:t>
            </a:r>
            <a:endParaRPr b="0" lang="en-GB" sz="1800" spc="-1" strike="noStrike">
              <a:solidFill>
                <a:srgbClr val="000000"/>
              </a:solidFill>
              <a:uFill>
                <a:solidFill>
                  <a:srgbClr val="ffffff"/>
                </a:solidFill>
              </a:uFill>
              <a:latin typeface="Arial"/>
            </a:endParaRPr>
          </a:p>
        </p:txBody>
      </p:sp>
      <p:sp>
        <p:nvSpPr>
          <p:cNvPr id="133" name="CustomShape 5"/>
          <p:cNvSpPr/>
          <p:nvPr/>
        </p:nvSpPr>
        <p:spPr>
          <a:xfrm flipV="1">
            <a:off x="5439600" y="4549680"/>
            <a:ext cx="552960" cy="7272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
        <p:nvSpPr>
          <p:cNvPr id="134" name="CustomShape 6"/>
          <p:cNvSpPr/>
          <p:nvPr/>
        </p:nvSpPr>
        <p:spPr>
          <a:xfrm>
            <a:off x="5439600" y="4622760"/>
            <a:ext cx="1007280" cy="360"/>
          </a:xfrm>
          <a:custGeom>
            <a:avLst/>
            <a:gdLst/>
            <a:ahLst/>
            <a:rect l="l" t="t" r="r" b="b"/>
            <a:pathLst>
              <a:path w="21600" h="21600">
                <a:moveTo>
                  <a:pt x="0" y="0"/>
                </a:moveTo>
                <a:lnTo>
                  <a:pt x="21600" y="21600"/>
                </a:lnTo>
              </a:path>
            </a:pathLst>
          </a:custGeom>
          <a:noFill/>
          <a:ln w="6480">
            <a:solidFill>
              <a:srgbClr val="5b9bd5"/>
            </a:solidFill>
            <a:miter/>
            <a:tailEnd len="med" type="triangle" w="med"/>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24372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Minimax tree search</a:t>
            </a:r>
            <a:endParaRPr b="0" lang="en-US" sz="1800" spc="-1" strike="noStrike">
              <a:solidFill>
                <a:srgbClr val="000000"/>
              </a:solidFill>
              <a:uFill>
                <a:solidFill>
                  <a:srgbClr val="ffffff"/>
                </a:solidFill>
              </a:uFill>
              <a:latin typeface="Calibri"/>
            </a:endParaRPr>
          </a:p>
        </p:txBody>
      </p:sp>
      <p:pic>
        <p:nvPicPr>
          <p:cNvPr id="136" name="Picture 3" descr=""/>
          <p:cNvPicPr/>
          <p:nvPr/>
        </p:nvPicPr>
        <p:blipFill>
          <a:blip r:embed="rId1"/>
          <a:srcRect l="0" t="40574" r="0" b="0"/>
          <a:stretch/>
        </p:blipFill>
        <p:spPr>
          <a:xfrm>
            <a:off x="4572000" y="3066840"/>
            <a:ext cx="6651000" cy="2452320"/>
          </a:xfrm>
          <a:prstGeom prst="rect">
            <a:avLst/>
          </a:prstGeom>
          <a:ln>
            <a:noFill/>
          </a:ln>
        </p:spPr>
      </p:pic>
      <p:sp>
        <p:nvSpPr>
          <p:cNvPr id="137" name="CustomShape 2"/>
          <p:cNvSpPr/>
          <p:nvPr/>
        </p:nvSpPr>
        <p:spPr>
          <a:xfrm>
            <a:off x="582120" y="1788480"/>
            <a:ext cx="4484160" cy="22842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The last move should made by white. The top white nodes are minimal values of all child nodes. (White want black wins least, thus minimising black’s reward!)</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38080" y="24372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Minimax tree search</a:t>
            </a:r>
            <a:endParaRPr b="0" lang="en-US" sz="1800" spc="-1" strike="noStrike">
              <a:solidFill>
                <a:srgbClr val="000000"/>
              </a:solidFill>
              <a:uFill>
                <a:solidFill>
                  <a:srgbClr val="ffffff"/>
                </a:solidFill>
              </a:uFill>
              <a:latin typeface="Calibri"/>
            </a:endParaRPr>
          </a:p>
        </p:txBody>
      </p:sp>
      <p:pic>
        <p:nvPicPr>
          <p:cNvPr id="139" name="Picture 3" descr=""/>
          <p:cNvPicPr/>
          <p:nvPr/>
        </p:nvPicPr>
        <p:blipFill>
          <a:blip r:embed="rId1"/>
          <a:stretch/>
        </p:blipFill>
        <p:spPr>
          <a:xfrm>
            <a:off x="4572000" y="1392120"/>
            <a:ext cx="6651000" cy="4127040"/>
          </a:xfrm>
          <a:prstGeom prst="rect">
            <a:avLst/>
          </a:prstGeom>
          <a:ln>
            <a:noFill/>
          </a:ln>
        </p:spPr>
      </p:pic>
      <p:sp>
        <p:nvSpPr>
          <p:cNvPr id="140" name="CustomShape 2"/>
          <p:cNvSpPr/>
          <p:nvPr/>
        </p:nvSpPr>
        <p:spPr>
          <a:xfrm>
            <a:off x="582120" y="1788480"/>
            <a:ext cx="4484160" cy="17355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Now consider the top value -2. It means if both player played optimally, black can get at least -2 reward at least. </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Calibri"/>
              </a:rPr>
              <a:t>Try to figure what’s the path leading to the -2 reward.</a:t>
            </a:r>
            <a:endParaRPr b="0" lang="en-GB"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943</TotalTime>
  <Application>LibreOffice/5.1.4.2$Linux_X86_64 LibreOffice_project/10m0$Build-2</Application>
  <Company>University College London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2017-02-01T16:32:58Z</dcterms:created>
  <dc:creator>York Geng</dc:creator>
  <dc:description/>
  <dc:language>en-GB</dc:language>
  <cp:lastModifiedBy/>
  <dcterms:modified xsi:type="dcterms:W3CDTF">2017-02-10T10:49:06Z</dcterms:modified>
  <cp:revision>21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University College London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29</vt:i4>
  </property>
</Properties>
</file>