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4"/>
    <p:sldMasterId id="2147483655" r:id="rId5"/>
  </p:sldMasterIdLst>
  <p:notesMasterIdLst>
    <p:notesMasterId r:id="rId18"/>
  </p:notesMasterIdLst>
  <p:handoutMasterIdLst>
    <p:handoutMasterId r:id="rId19"/>
  </p:handoutMasterIdLst>
  <p:sldIdLst>
    <p:sldId id="397" r:id="rId6"/>
    <p:sldId id="392" r:id="rId7"/>
    <p:sldId id="411" r:id="rId8"/>
    <p:sldId id="412" r:id="rId9"/>
    <p:sldId id="413" r:id="rId10"/>
    <p:sldId id="414" r:id="rId11"/>
    <p:sldId id="415" r:id="rId12"/>
    <p:sldId id="419" r:id="rId13"/>
    <p:sldId id="418" r:id="rId14"/>
    <p:sldId id="416" r:id="rId15"/>
    <p:sldId id="417" r:id="rId16"/>
    <p:sldId id="393" r:id="rId17"/>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92" userDrawn="1">
          <p15:clr>
            <a:srgbClr val="A4A3A4"/>
          </p15:clr>
        </p15:guide>
        <p15:guide id="3" pos="484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472A"/>
    <a:srgbClr val="F5F5F5"/>
    <a:srgbClr val="D24726"/>
    <a:srgbClr val="9FCDB3"/>
    <a:srgbClr val="217346"/>
    <a:srgbClr val="000000"/>
    <a:srgbClr val="D9D9D9"/>
    <a:srgbClr val="F3F2F1"/>
    <a:srgbClr val="FF00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3" autoAdjust="0"/>
    <p:restoredTop sz="94560"/>
  </p:normalViewPr>
  <p:slideViewPr>
    <p:cSldViewPr snapToGrid="0" showGuides="1">
      <p:cViewPr varScale="1">
        <p:scale>
          <a:sx n="73" d="100"/>
          <a:sy n="73" d="100"/>
        </p:scale>
        <p:origin x="212" y="40"/>
      </p:cViewPr>
      <p:guideLst>
        <p:guide orient="horz" pos="2792"/>
        <p:guide pos="4847"/>
      </p:guideLst>
    </p:cSldViewPr>
  </p:slideViewPr>
  <p:notesTextViewPr>
    <p:cViewPr>
      <p:scale>
        <a:sx n="1" d="1"/>
        <a:sy n="1" d="1"/>
      </p:scale>
      <p:origin x="0" y="0"/>
    </p:cViewPr>
  </p:notesTextViewPr>
  <p:notesViewPr>
    <p:cSldViewPr snapToGrid="0">
      <p:cViewPr>
        <p:scale>
          <a:sx n="1" d="2"/>
          <a:sy n="1" d="2"/>
        </p:scale>
        <p:origin x="3403"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2/21/2025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10" Type="http://schemas.openxmlformats.org/officeDocument/2006/relationships/image" Target="../media/image2.png"/><Relationship Id="rId4" Type="http://schemas.openxmlformats.org/officeDocument/2006/relationships/tags" Target="../tags/tag13.xml"/><Relationship Id="rId9"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title"/>
          </p:nvPr>
        </p:nvSpPr>
        <p:spPr>
          <a:xfrm>
            <a:off x="448056" y="2551176"/>
            <a:ext cx="9922447" cy="914400"/>
          </a:xfrm>
        </p:spPr>
        <p:txBody>
          <a:bodyPr/>
          <a:lstStyle>
            <a:lvl1pPr>
              <a:defRPr sz="5400" b="0">
                <a:solidFill>
                  <a:schemeClr val="tx1"/>
                </a:solidFill>
              </a:defRPr>
            </a:lvl1pPr>
          </a:lstStyle>
          <a:p>
            <a:r>
              <a:rPr lang="en-US" dirty="0"/>
              <a:t>Click to edit Master title style</a:t>
            </a:r>
          </a:p>
        </p:txBody>
      </p:sp>
      <p:sp>
        <p:nvSpPr>
          <p:cNvPr id="5" name="Text Placeholder 4"/>
          <p:cNvSpPr>
            <a:spLocks noGrp="1"/>
          </p:cNvSpPr>
          <p:nvPr>
            <p:ph type="body" sz="quarter" idx="10"/>
          </p:nvPr>
        </p:nvSpPr>
        <p:spPr>
          <a:xfrm>
            <a:off x="448056" y="3575304"/>
            <a:ext cx="9921943" cy="862012"/>
          </a:xfrm>
        </p:spPr>
        <p:txBody>
          <a:bodyPr>
            <a:normAutofit/>
          </a:bodyPr>
          <a:lstStyle>
            <a:lvl1pPr>
              <a:defRPr sz="2400">
                <a:solidFill>
                  <a:schemeClr val="accent2"/>
                </a:solidFill>
              </a:defRPr>
            </a:lvl1pPr>
          </a:lstStyle>
          <a:p>
            <a:pPr lvl="0"/>
            <a:r>
              <a:rPr lang="en-US" dirty="0"/>
              <a:t>Click to edit Master text styles</a:t>
            </a:r>
          </a:p>
        </p:txBody>
      </p:sp>
      <p:pic>
        <p:nvPicPr>
          <p:cNvPr id="6" name="Picture 5" descr="Graphical user interface&#10;&#10;Description automatically generated"/>
          <p:cNvPicPr>
            <a:picLocks noChangeAspect="1"/>
          </p:cNvPicPr>
          <p:nvPr userDrawn="1"/>
        </p:nvPicPr>
        <p:blipFill>
          <a:blip r:embed="rId2"/>
          <a:stretch>
            <a:fillRect/>
          </a:stretch>
        </p:blipFill>
        <p:spPr>
          <a:xfrm>
            <a:off x="249483" y="128907"/>
            <a:ext cx="2369315" cy="86780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EEBAAA-29B5-4AF5-BC5F-7E580C29002D}"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Content Placeholder 6"/>
          <p:cNvSpPr>
            <a:spLocks noGrp="1"/>
          </p:cNvSpPr>
          <p:nvPr>
            <p:ph sz="quarter" idx="13"/>
          </p:nvPr>
        </p:nvSpPr>
        <p:spPr>
          <a:xfrm>
            <a:off x="444500" y="1463040"/>
            <a:ext cx="11210543"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EEBAAA-29B5-4AF5-BC5F-7E580C29002D}"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Content Placeholder 6"/>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6"/>
          <p:cNvSpPr>
            <a:spLocks noGrp="1"/>
          </p:cNvSpPr>
          <p:nvPr>
            <p:ph sz="quarter" idx="14"/>
          </p:nvPr>
        </p:nvSpPr>
        <p:spPr>
          <a:xfrm>
            <a:off x="629869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sho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EEBAAA-29B5-4AF5-BC5F-7E580C29002D}"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Content Placeholder 6"/>
          <p:cNvSpPr>
            <a:spLocks noGrp="1"/>
          </p:cNvSpPr>
          <p:nvPr>
            <p:ph sz="quarter" idx="13"/>
          </p:nvPr>
        </p:nvSpPr>
        <p:spPr>
          <a:xfrm>
            <a:off x="444500" y="1463040"/>
            <a:ext cx="5330952" cy="46017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EEBAAA-29B5-4AF5-BC5F-7E580C29002D}"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BEEBAAA-29B5-4AF5-BC5F-7E580C29002D}" type="datetimeFigureOut">
              <a:rPr lang="en-US" smtClean="0"/>
              <a:t>2/21/2025</a:t>
            </a:fld>
            <a:endParaRPr lang="en-US"/>
          </a:p>
        </p:txBody>
      </p:sp>
      <p:sp>
        <p:nvSpPr>
          <p:cNvPr id="3" name="页脚占位符 2"/>
          <p:cNvSpPr>
            <a:spLocks noGrp="1"/>
          </p:cNvSpPr>
          <p:nvPr>
            <p:ph type="ftr" sz="quarter" idx="11"/>
          </p:nvPr>
        </p:nvSpPr>
        <p:spPr/>
        <p:txBody>
          <a:bodyPr/>
          <a:lstStyle/>
          <a:p>
            <a:endParaRPr lang="en-US"/>
          </a:p>
        </p:txBody>
      </p:sp>
      <p:sp>
        <p:nvSpPr>
          <p:cNvPr id="4" name="灯片编号占位符 3"/>
          <p:cNvSpPr>
            <a:spLocks noGrp="1"/>
          </p:cNvSpPr>
          <p:nvPr>
            <p:ph type="sldNum" sz="quarter" idx="12"/>
          </p:nvPr>
        </p:nvSpPr>
        <p:spPr/>
        <p:txBody>
          <a:bodyPr/>
          <a:lstStyle/>
          <a:p>
            <a:fld id="{9860EDB8-5305-433F-BE41-D7A86D811D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矩形 1"/>
          <p:cNvSpPr/>
          <p:nvPr userDrawn="1">
            <p:custDataLst>
              <p:tags r:id="rId1"/>
            </p:custDataLst>
          </p:nvPr>
        </p:nvSpPr>
        <p:spPr>
          <a:xfrm>
            <a:off x="0" y="0"/>
            <a:ext cx="12192000" cy="6858000"/>
          </a:xfrm>
          <a:prstGeom prst="rect">
            <a:avLst/>
          </a:prstGeom>
          <a:gradFill flip="none" rotWithShape="1">
            <a:gsLst>
              <a:gs pos="0">
                <a:schemeClr val="accent1">
                  <a:alpha val="48000"/>
                </a:schemeClr>
              </a:gs>
              <a:gs pos="92000">
                <a:schemeClr val="accent1">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02"/>
          <p:cNvPicPr>
            <a:picLocks noChangeAspect="1"/>
          </p:cNvPicPr>
          <p:nvPr>
            <p:custDataLst>
              <p:tags r:id="rId2"/>
            </p:custDataLst>
          </p:nvPr>
        </p:nvPicPr>
        <p:blipFill>
          <a:blip r:embed="rId10"/>
          <a:srcRect l="7069" b="3377"/>
          <a:stretch>
            <a:fillRect/>
          </a:stretch>
        </p:blipFill>
        <p:spPr>
          <a:xfrm>
            <a:off x="6329680" y="136525"/>
            <a:ext cx="5242560" cy="6613525"/>
          </a:xfrm>
          <a:prstGeom prst="rect">
            <a:avLst/>
          </a:prstGeom>
        </p:spPr>
      </p:pic>
      <p:sp>
        <p:nvSpPr>
          <p:cNvPr id="9" name="署名"/>
          <p:cNvSpPr txBox="1">
            <a:spLocks noGrp="1"/>
          </p:cNvSpPr>
          <p:nvPr>
            <p:ph type="body" idx="3" hasCustomPrompt="1"/>
            <p:custDataLst>
              <p:tags r:id="rId3"/>
            </p:custDataLst>
          </p:nvPr>
        </p:nvSpPr>
        <p:spPr>
          <a:xfrm>
            <a:off x="1209675" y="4434205"/>
            <a:ext cx="2035810" cy="485775"/>
          </a:xfrm>
          <a:prstGeom prst="roundRect">
            <a:avLst>
              <a:gd name="adj" fmla="val 50000"/>
            </a:avLst>
          </a:prstGeom>
          <a:solidFill>
            <a:schemeClr val="accent1"/>
          </a:solidFill>
        </p:spPr>
        <p:txBody>
          <a:bodyPr wrap="square" lIns="0" tIns="0" rIns="0" bIns="0" rtlCol="0" anchor="ctr" anchorCtr="0">
            <a:normAutofit/>
          </a:bodyPr>
          <a:lstStyle>
            <a:lvl1pPr marL="0" marR="0" algn="ctr" defTabSz="914400" rtl="0" eaLnBrk="1" fontAlgn="auto" latinLnBrk="0" hangingPunct="1">
              <a:lnSpc>
                <a:spcPct val="100000"/>
              </a:lnSpc>
              <a:buClrTx/>
              <a:buSzTx/>
              <a:buFontTx/>
              <a:buNone/>
              <a:defRPr kumimoji="0" lang="zh-CN" altLang="en-US" sz="1600" b="0" i="0" u="none" strike="noStrike" kern="1200" cap="none" spc="0" normalizeH="0" baseline="0" noProof="1" dirty="0">
                <a:solidFill>
                  <a:srgbClr val="FFFFFF"/>
                </a:solidFill>
                <a:effectLst>
                  <a:outerShdw dist="25400" dir="5400000" algn="t" rotWithShape="0">
                    <a:schemeClr val="bg1">
                      <a:alpha val="50000"/>
                    </a:schemeClr>
                  </a:outerShdw>
                </a:effectLst>
                <a:latin typeface="+mj-ea"/>
                <a:ea typeface="+mj-ea"/>
                <a:cs typeface="MiSans" panose="00000500000000000000" charset="-122"/>
                <a:sym typeface="+mn-ea"/>
              </a:defRPr>
            </a:lvl1pPr>
          </a:lstStyle>
          <a:p>
            <a:pPr lvl="0" algn="ctr">
              <a:lnSpc>
                <a:spcPct val="100000"/>
              </a:lnSpc>
              <a:buClrTx/>
              <a:buSzTx/>
              <a:buFontTx/>
            </a:pPr>
            <a:r>
              <a:rPr lang="zh-CN" altLang="en-US" dirty="0">
                <a:sym typeface="+mn-ea"/>
              </a:rPr>
              <a:t>署名</a:t>
            </a:r>
            <a:endParaRPr dirty="0">
              <a:sym typeface="+mn-ea"/>
            </a:endParaRPr>
          </a:p>
        </p:txBody>
      </p:sp>
      <p:sp>
        <p:nvSpPr>
          <p:cNvPr id="8" name="副标题"/>
          <p:cNvSpPr txBox="1">
            <a:spLocks noGrp="1"/>
          </p:cNvSpPr>
          <p:nvPr>
            <p:ph type="title" idx="2" hasCustomPrompt="1"/>
            <p:custDataLst>
              <p:tags r:id="rId4"/>
            </p:custDataLst>
          </p:nvPr>
        </p:nvSpPr>
        <p:spPr>
          <a:xfrm>
            <a:off x="1040765" y="2609215"/>
            <a:ext cx="6711315" cy="1737360"/>
          </a:xfrm>
          <a:prstGeom prst="rect">
            <a:avLst/>
          </a:prstGeom>
          <a:noFill/>
          <a:effectLst/>
        </p:spPr>
        <p:txBody>
          <a:bodyPr wrap="square" lIns="91440" tIns="0" rIns="91440" bIns="0" rtlCol="0" anchor="t" anchorCtr="0">
            <a:normAutofit/>
          </a:bodyPr>
          <a:lstStyle>
            <a:lvl1pPr marL="0" marR="0" lvl="0" algn="l" defTabSz="914400" rtl="0" eaLnBrk="1" fontAlgn="auto" latinLnBrk="0" hangingPunct="1">
              <a:lnSpc>
                <a:spcPct val="110000"/>
              </a:lnSpc>
              <a:buClrTx/>
              <a:buSzTx/>
              <a:buFontTx/>
              <a:buNone/>
              <a:defRPr kumimoji="0" lang="zh-CN" altLang="en-US" sz="6300" b="0" i="0" u="none" strike="noStrike" kern="1200" cap="none" spc="0" normalizeH="0" baseline="0" noProof="1" dirty="0">
                <a:gradFill>
                  <a:gsLst>
                    <a:gs pos="0">
                      <a:schemeClr val="accent1"/>
                    </a:gs>
                    <a:gs pos="53000">
                      <a:schemeClr val="accent2"/>
                    </a:gs>
                    <a:gs pos="100000">
                      <a:schemeClr val="accent3"/>
                    </a:gs>
                  </a:gsLst>
                  <a:lin ang="0" scaled="0"/>
                </a:gradFill>
                <a:effectLst>
                  <a:innerShdw dist="25400" dir="13500000">
                    <a:schemeClr val="bg1">
                      <a:alpha val="50000"/>
                    </a:schemeClr>
                  </a:innerShdw>
                </a:effectLst>
                <a:latin typeface="+mj-ea"/>
                <a:ea typeface="+mj-ea"/>
                <a:cs typeface="MiSans" panose="00000500000000000000" charset="-122"/>
                <a:sym typeface="+mn-ea"/>
              </a:defRPr>
            </a:lvl1pPr>
          </a:lstStyle>
          <a:p>
            <a:pPr lvl="0" algn="l">
              <a:lnSpc>
                <a:spcPct val="110000"/>
              </a:lnSpc>
              <a:buClrTx/>
              <a:buSzTx/>
              <a:buFontTx/>
            </a:pPr>
            <a:r>
              <a:rPr>
                <a:sym typeface="+mn-ea"/>
              </a:rPr>
              <a:t>单击编辑标题</a:t>
            </a:r>
          </a:p>
        </p:txBody>
      </p:sp>
      <p:sp>
        <p:nvSpPr>
          <p:cNvPr id="7" name="标题"/>
          <p:cNvSpPr txBox="1">
            <a:spLocks noGrp="1"/>
          </p:cNvSpPr>
          <p:nvPr>
            <p:ph type="body" idx="1" hasCustomPrompt="1"/>
            <p:custDataLst>
              <p:tags r:id="rId5"/>
            </p:custDataLst>
          </p:nvPr>
        </p:nvSpPr>
        <p:spPr>
          <a:xfrm>
            <a:off x="1040765" y="1455420"/>
            <a:ext cx="6710680" cy="1123315"/>
          </a:xfrm>
          <a:prstGeom prst="rect">
            <a:avLst/>
          </a:prstGeom>
          <a:noFill/>
        </p:spPr>
        <p:txBody>
          <a:bodyPr wrap="square" lIns="91440" tIns="0" rIns="91440" bIns="0" rtlCol="0" anchor="b" anchorCtr="0">
            <a:normAutofit/>
          </a:bodyPr>
          <a:lstStyle>
            <a:lvl1pPr marL="0" marR="0" lvl="0" algn="l" defTabSz="914400" rtl="0" eaLnBrk="1" fontAlgn="auto" latinLnBrk="0" hangingPunct="1">
              <a:lnSpc>
                <a:spcPct val="120000"/>
              </a:lnSpc>
              <a:buClrTx/>
              <a:buSzTx/>
              <a:buFontTx/>
              <a:buNone/>
              <a:defRPr kumimoji="0" lang="zh-CN" altLang="en-US" sz="2200" b="0" i="0" u="none" strike="noStrike" kern="1200" cap="none" spc="-100" normalizeH="0" baseline="0" noProof="1" dirty="0">
                <a:gradFill>
                  <a:gsLst>
                    <a:gs pos="0">
                      <a:schemeClr val="accent1"/>
                    </a:gs>
                    <a:gs pos="53000">
                      <a:schemeClr val="accent2"/>
                    </a:gs>
                    <a:gs pos="100000">
                      <a:schemeClr val="accent3"/>
                    </a:gs>
                  </a:gsLst>
                  <a:lin ang="0" scaled="0"/>
                </a:gradFill>
                <a:effectLst>
                  <a:innerShdw dist="25400" dir="13500000">
                    <a:schemeClr val="bg1">
                      <a:alpha val="50000"/>
                    </a:schemeClr>
                  </a:innerShdw>
                </a:effectLst>
                <a:latin typeface="MiSans Heavy" panose="00000A00000000000000" charset="-122"/>
                <a:ea typeface="MiSans Heavy" panose="00000A00000000000000" charset="-122"/>
                <a:cs typeface="MiSans" panose="00000500000000000000" charset="-122"/>
                <a:sym typeface="+mn-ea"/>
              </a:defRPr>
            </a:lvl1pPr>
          </a:lstStyle>
          <a:p>
            <a:pPr lvl="0" algn="l">
              <a:lnSpc>
                <a:spcPct val="120000"/>
              </a:lnSpc>
              <a:buClrTx/>
              <a:buSzTx/>
              <a:buFontTx/>
            </a:pPr>
            <a:r>
              <a:rPr>
                <a:sym typeface="+mn-ea"/>
              </a:rPr>
              <a:t>单击此处编辑母版副标题样式</a:t>
            </a:r>
          </a:p>
        </p:txBody>
      </p:sp>
      <p:sp>
        <p:nvSpPr>
          <p:cNvPr id="4" name="日期占位符 3"/>
          <p:cNvSpPr>
            <a:spLocks noGrp="1"/>
          </p:cNvSpPr>
          <p:nvPr>
            <p:ph type="dt" sz="half" idx="10"/>
            <p:custDataLst>
              <p:tags r:id="rId6"/>
            </p:custDataLst>
          </p:nvPr>
        </p:nvSpPr>
        <p:spPr>
          <a:xfrm>
            <a:off x="612000" y="6314400"/>
            <a:ext cx="2700000" cy="316800"/>
          </a:xfrm>
        </p:spPr>
        <p:txBody>
          <a:bodyPr/>
          <a:lstStyle/>
          <a:p>
            <a:fld id="{760FBDFE-C587-4B4C-A407-44438C67B59E}" type="datetimeFigureOut">
              <a:rPr lang="zh-CN" altLang="en-US" smtClean="0"/>
              <a:t>2025/2/21</a:t>
            </a:fld>
            <a:endParaRPr lang="zh-CN" altLang="en-US"/>
          </a:p>
        </p:txBody>
      </p:sp>
      <p:sp>
        <p:nvSpPr>
          <p:cNvPr id="5" name="页脚占位符 4"/>
          <p:cNvSpPr>
            <a:spLocks noGrp="1"/>
          </p:cNvSpPr>
          <p:nvPr>
            <p:ph type="ftr" sz="quarter" idx="11"/>
            <p:custDataLst>
              <p:tags r:id="rId7"/>
            </p:custDataLst>
          </p:nvPr>
        </p:nvSpPr>
        <p:spPr>
          <a:xfrm>
            <a:off x="4116000" y="6314400"/>
            <a:ext cx="3960000" cy="316800"/>
          </a:xfrm>
        </p:spPr>
        <p:txBody>
          <a:bodyPr/>
          <a:lstStyle/>
          <a:p>
            <a:endParaRPr lang="zh-CN" altLang="en-US" dirty="0"/>
          </a:p>
        </p:txBody>
      </p:sp>
      <p:sp>
        <p:nvSpPr>
          <p:cNvPr id="6" name="灯片编号占位符 5"/>
          <p:cNvSpPr>
            <a:spLocks noGrp="1"/>
          </p:cNvSpPr>
          <p:nvPr>
            <p:ph type="sldNum" sz="quarter" idx="12"/>
            <p:custDataLst>
              <p:tags r:id="rId8"/>
            </p:custDataLst>
          </p:nvPr>
        </p:nvSpPr>
        <p:spPr>
          <a:xfrm>
            <a:off x="8877600" y="6314400"/>
            <a:ext cx="2700000" cy="316800"/>
          </a:xfrm>
        </p:spPr>
        <p:txBody>
          <a:bodyPr/>
          <a:lstStyle/>
          <a:p>
            <a:fld id="{49AE70B2-8BF9-45C0-BB95-33D1B9D3A854}" type="slidenum">
              <a:rPr lang="zh-CN" altLang="en-US" smtClean="0"/>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7.xml"/><Relationship Id="rId3" Type="http://schemas.openxmlformats.org/officeDocument/2006/relationships/tags" Target="../tags/tag2.xml"/><Relationship Id="rId7" Type="http://schemas.openxmlformats.org/officeDocument/2006/relationships/tags" Target="../tags/tag6.xml"/><Relationship Id="rId2" Type="http://schemas.openxmlformats.org/officeDocument/2006/relationships/theme" Target="../theme/theme2.xml"/><Relationship Id="rId1" Type="http://schemas.openxmlformats.org/officeDocument/2006/relationships/slideLayout" Target="../slideLayouts/slideLayout7.xml"/><Relationship Id="rId6" Type="http://schemas.openxmlformats.org/officeDocument/2006/relationships/tags" Target="../tags/tag5.xml"/><Relationship Id="rId5" Type="http://schemas.openxmlformats.org/officeDocument/2006/relationships/tags" Target="../tags/tag4.xml"/><Relationship Id="rId10" Type="http://schemas.openxmlformats.org/officeDocument/2006/relationships/tags" Target="../tags/tag9.xml"/><Relationship Id="rId4" Type="http://schemas.openxmlformats.org/officeDocument/2006/relationships/tags" Target="../tags/tag3.xml"/><Relationship Id="rId9" Type="http://schemas.openxmlformats.org/officeDocument/2006/relationships/tags" Target="../tags/tag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4500" y="430609"/>
            <a:ext cx="11210544" cy="557784"/>
          </a:xfrm>
          <a:prstGeom prst="rect">
            <a:avLst/>
          </a:prstGeom>
        </p:spPr>
        <p:txBody>
          <a:bodyPr vert="horz" lIns="91440" tIns="4572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448056" y="1447800"/>
            <a:ext cx="11210543" cy="39776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19099" y="6427391"/>
            <a:ext cx="3276600" cy="141686"/>
          </a:xfrm>
          <a:prstGeom prst="rect">
            <a:avLst/>
          </a:prstGeom>
        </p:spPr>
        <p:txBody>
          <a:bodyPr vert="horz" lIns="91440" tIns="45720" rIns="91440" bIns="45720" rtlCol="0" anchor="ctr"/>
          <a:lstStyle>
            <a:lvl1pPr algn="l">
              <a:defRPr sz="800" baseline="0">
                <a:solidFill>
                  <a:schemeClr val="tx1">
                    <a:lumMod val="65000"/>
                    <a:lumOff val="35000"/>
                  </a:schemeClr>
                </a:solidFill>
              </a:defRPr>
            </a:lvl1pPr>
          </a:lstStyle>
          <a:p>
            <a:fld id="{8BEEBAAA-29B5-4AF5-BC5F-7E580C29002D}" type="datetimeFigureOut">
              <a:rPr lang="en-US" smtClean="0"/>
              <a:t>2/21/2025</a:t>
            </a:fld>
            <a:endParaRPr lang="en-US"/>
          </a:p>
        </p:txBody>
      </p:sp>
      <p:sp>
        <p:nvSpPr>
          <p:cNvPr id="5" name="Footer Placeholder 4"/>
          <p:cNvSpPr>
            <a:spLocks noGrp="1"/>
          </p:cNvSpPr>
          <p:nvPr>
            <p:ph type="ftr" sz="quarter" idx="3"/>
          </p:nvPr>
        </p:nvSpPr>
        <p:spPr>
          <a:xfrm>
            <a:off x="4648200" y="6427391"/>
            <a:ext cx="2895600" cy="141686"/>
          </a:xfrm>
          <a:prstGeom prst="rect">
            <a:avLst/>
          </a:prstGeom>
        </p:spPr>
        <p:txBody>
          <a:bodyPr vert="horz" lIns="91440" tIns="45720" rIns="91440" bIns="45720" rtlCol="0" anchor="ctr"/>
          <a:lstStyle>
            <a:lvl1pPr algn="ctr">
              <a:defRPr sz="800" baseline="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353042" y="6427391"/>
            <a:ext cx="3276600" cy="141686"/>
          </a:xfrm>
          <a:prstGeom prst="rect">
            <a:avLst/>
          </a:prstGeom>
        </p:spPr>
        <p:txBody>
          <a:bodyPr vert="horz" lIns="91440" tIns="45720" rIns="91440" bIns="45720" rtlCol="0" anchor="ctr"/>
          <a:lstStyle>
            <a:lvl1pPr algn="r">
              <a:defRPr sz="800" baseline="0">
                <a:solidFill>
                  <a:schemeClr val="tx1">
                    <a:lumMod val="65000"/>
                    <a:lumOff val="35000"/>
                  </a:schemeClr>
                </a:solidFill>
              </a:defRPr>
            </a:lvl1pPr>
          </a:lstStyle>
          <a:p>
            <a:fld id="{9860EDB8-5305-433F-BE41-D7A86D811DB3}" type="slidenum">
              <a:rPr lang="en-US" smtClean="0"/>
              <a:t>‹#›</a:t>
            </a:fld>
            <a:endParaRPr lang="en-US"/>
          </a:p>
        </p:txBody>
      </p:sp>
      <p:cxnSp>
        <p:nvCxnSpPr>
          <p:cNvPr id="7" name="Straight Connector 6"/>
          <p:cNvCxnSpPr/>
          <p:nvPr userDrawn="1"/>
        </p:nvCxnSpPr>
        <p:spPr>
          <a:xfrm>
            <a:off x="533400" y="1104900"/>
            <a:ext cx="11119104"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latinLnBrk="0" hangingPunct="1">
        <a:spcBef>
          <a:spcPct val="0"/>
        </a:spcBef>
        <a:buNone/>
        <a:defRPr sz="2800" kern="1200">
          <a:solidFill>
            <a:schemeClr val="bg2">
              <a:lumMod val="25000"/>
            </a:schemeClr>
          </a:solidFill>
          <a:latin typeface="+mn-lt"/>
          <a:ea typeface="+mj-ea"/>
          <a:cs typeface="+mj-cs"/>
        </a:defRPr>
      </a:lvl1pPr>
    </p:titleStyle>
    <p:bodyStyle>
      <a:lvl1pPr marL="0" indent="0" algn="l" defTabSz="914400" rtl="0" eaLnBrk="1" latinLnBrk="0" hangingPunct="1">
        <a:lnSpc>
          <a:spcPct val="100000"/>
        </a:lnSpc>
        <a:spcBef>
          <a:spcPts val="1000"/>
        </a:spcBef>
        <a:spcAft>
          <a:spcPts val="1200"/>
        </a:spcAft>
        <a:buFontTx/>
        <a:buNone/>
        <a:defRPr lang="en-US" sz="1600" kern="1200" dirty="0">
          <a:solidFill>
            <a:schemeClr val="bg2">
              <a:lumMod val="25000"/>
            </a:schemeClr>
          </a:solidFill>
          <a:latin typeface="+mn-lt"/>
          <a:ea typeface="+mn-ea"/>
          <a:cs typeface="+mn-cs"/>
        </a:defRPr>
      </a:lvl1pPr>
      <a:lvl2pPr marL="283210" indent="-28321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2pPr>
      <a:lvl3pPr marL="6858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a:solidFill>
            <a:schemeClr val="bg2">
              <a:lumMod val="25000"/>
            </a:schemeClr>
          </a:solidFill>
          <a:latin typeface="+mn-lt"/>
          <a:ea typeface="+mn-ea"/>
          <a:cs typeface="+mn-cs"/>
        </a:defRPr>
      </a:lvl3pPr>
      <a:lvl4pPr marL="11430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4pPr>
      <a:lvl5pPr marL="1600200" indent="-228600" algn="l" defTabSz="914400" rtl="0" eaLnBrk="1" latinLnBrk="0" hangingPunct="1">
        <a:lnSpc>
          <a:spcPct val="100000"/>
        </a:lnSpc>
        <a:spcBef>
          <a:spcPts val="1000"/>
        </a:spcBef>
        <a:spcAft>
          <a:spcPts val="1200"/>
        </a:spcAft>
        <a:buFont typeface="Arial" panose="020B0604020202020204" pitchFamily="34" charset="0"/>
        <a:buChar char="•"/>
        <a:defRPr lang="en-US" sz="1600" kern="1200" dirty="0" smtClean="0">
          <a:solidFill>
            <a:schemeClr val="bg2">
              <a:lumMod val="25000"/>
            </a:schemeClr>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矩形 12"/>
          <p:cNvSpPr/>
          <p:nvPr userDrawn="1">
            <p:custDataLst>
              <p:tags r:id="rId4"/>
            </p:custDataLst>
          </p:nvPr>
        </p:nvSpPr>
        <p:spPr>
          <a:xfrm>
            <a:off x="0" y="0"/>
            <a:ext cx="12192000" cy="6858000"/>
          </a:xfrm>
          <a:prstGeom prst="rect">
            <a:avLst/>
          </a:prstGeom>
          <a:gradFill flip="none" rotWithShape="1">
            <a:gsLst>
              <a:gs pos="1000">
                <a:schemeClr val="accent2">
                  <a:alpha val="35000"/>
                </a:schemeClr>
              </a:gs>
              <a:gs pos="24000">
                <a:schemeClr val="accent1">
                  <a:alpha val="30000"/>
                </a:schemeClr>
              </a:gs>
              <a:gs pos="100000">
                <a:schemeClr val="accent1">
                  <a:alpha val="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日期占位符 9"/>
          <p:cNvSpPr>
            <a:spLocks noGrp="1"/>
          </p:cNvSpPr>
          <p:nvPr>
            <p:ph type="dt" sz="half" idx="10"/>
            <p:custDataLst>
              <p:tags r:id="rId5"/>
            </p:custDataLst>
          </p:nvPr>
        </p:nvSpPr>
        <p:spPr>
          <a:xfrm>
            <a:off x="695960" y="6356350"/>
            <a:ext cx="2743200" cy="365125"/>
          </a:xfrm>
        </p:spPr>
        <p:txBody>
          <a:bodyPr/>
          <a:lstStyle>
            <a:lvl1pPr>
              <a:defRPr>
                <a:cs typeface="MiSans" panose="00000500000000000000" charset="-122"/>
              </a:defRPr>
            </a:lvl1pPr>
          </a:lstStyle>
          <a:p>
            <a:fld id="{760FBDFE-C587-4B4C-A407-44438C67B59E}" type="datetimeFigureOut">
              <a:rPr lang="zh-CN" altLang="en-US" smtClean="0"/>
              <a:t>2025/2/21</a:t>
            </a:fld>
            <a:endParaRPr lang="zh-CN" altLang="en-US"/>
          </a:p>
        </p:txBody>
      </p:sp>
      <p:sp>
        <p:nvSpPr>
          <p:cNvPr id="11" name="页脚占位符 10"/>
          <p:cNvSpPr>
            <a:spLocks noGrp="1"/>
          </p:cNvSpPr>
          <p:nvPr>
            <p:ph type="ftr" sz="quarter" idx="11"/>
            <p:custDataLst>
              <p:tags r:id="rId6"/>
            </p:custDataLst>
          </p:nvPr>
        </p:nvSpPr>
        <p:spPr>
          <a:xfrm>
            <a:off x="4038600" y="6356350"/>
            <a:ext cx="4114800" cy="365125"/>
          </a:xfrm>
        </p:spPr>
        <p:txBody>
          <a:bodyPr/>
          <a:lstStyle>
            <a:lvl1pPr>
              <a:defRPr>
                <a:cs typeface="MiSans" panose="00000500000000000000" charset="-122"/>
              </a:defRPr>
            </a:lvl1pPr>
          </a:lstStyle>
          <a:p>
            <a:endParaRPr lang="zh-CN" altLang="en-US" dirty="0"/>
          </a:p>
        </p:txBody>
      </p:sp>
      <p:sp>
        <p:nvSpPr>
          <p:cNvPr id="12" name="灯片编号占位符 11"/>
          <p:cNvSpPr>
            <a:spLocks noGrp="1"/>
          </p:cNvSpPr>
          <p:nvPr>
            <p:ph type="sldNum" sz="quarter" idx="12"/>
            <p:custDataLst>
              <p:tags r:id="rId7"/>
            </p:custDataLst>
          </p:nvPr>
        </p:nvSpPr>
        <p:spPr>
          <a:xfrm>
            <a:off x="8753983" y="6356350"/>
            <a:ext cx="2743200" cy="365125"/>
          </a:xfrm>
        </p:spPr>
        <p:txBody>
          <a:bodyPr/>
          <a:lstStyle>
            <a:lvl1pPr>
              <a:defRPr>
                <a:cs typeface="MiSans" panose="00000500000000000000" charset="-122"/>
              </a:defRPr>
            </a:lvl1pPr>
          </a:lstStyle>
          <a:p>
            <a:fld id="{49AE70B2-8BF9-45C0-BB95-33D1B9D3A854}" type="slidenum">
              <a:rPr lang="zh-CN" altLang="en-US" smtClean="0"/>
              <a:t>‹#›</a:t>
            </a:fld>
            <a:endParaRPr lang="zh-CN" altLang="en-US" dirty="0"/>
          </a:p>
        </p:txBody>
      </p:sp>
      <p:sp>
        <p:nvSpPr>
          <p:cNvPr id="4" name="文本占位符 3"/>
          <p:cNvSpPr>
            <a:spLocks noGrp="1"/>
          </p:cNvSpPr>
          <p:nvPr>
            <p:ph type="body" idx="1"/>
            <p:custDataLst>
              <p:tags r:id="rId8"/>
            </p:custDataLst>
          </p:nvPr>
        </p:nvSpPr>
        <p:spPr>
          <a:xfrm>
            <a:off x="695960" y="1301749"/>
            <a:ext cx="10800000" cy="4873625"/>
          </a:xfrm>
          <a:prstGeom prst="rect">
            <a:avLst/>
          </a:prstGeom>
          <a:ln>
            <a:noFill/>
            <a:prstDash val="sysDash"/>
          </a:ln>
        </p:spPr>
        <p:txBody>
          <a:bodyPr vert="horz" lIns="90000" tIns="46800" rIns="90000" bIns="46800" rtlCol="0">
            <a:normAutofit/>
          </a:bodyPr>
          <a:lstStyle/>
          <a:p>
            <a:pPr marL="286385" marR="0" lvl="0" indent="-285750">
              <a:spcBef>
                <a:spcPts val="1200"/>
              </a:spcBef>
              <a:spcAft>
                <a:spcPts val="0"/>
              </a:spcAft>
              <a:buClr>
                <a:srgbClr val="8862F3"/>
              </a:buClr>
              <a:buSzTx/>
            </a:pPr>
            <a:r>
              <a:rPr lang="zh-CN" altLang="en-US" dirty="0"/>
              <a:t>单击此处编辑母版文本样式</a:t>
            </a:r>
          </a:p>
          <a:p>
            <a:pPr marL="897255" marR="0" lvl="1" indent="-266700">
              <a:buFont typeface="Wingdings" panose="05000000000000000000" pitchFamily="2" charset="2"/>
              <a:buChar char="l"/>
              <a:tabLst>
                <a:tab pos="1609725" algn="l"/>
              </a:tabLst>
            </a:pPr>
            <a:r>
              <a:rPr lang="zh-CN" altLang="en-US" dirty="0"/>
              <a:t>二级</a:t>
            </a:r>
          </a:p>
          <a:p>
            <a:pPr marL="1431925" marR="0" lvl="2">
              <a:tabLst>
                <a:tab pos="1346200" algn="l"/>
              </a:tabLst>
            </a:pPr>
            <a:r>
              <a:rPr lang="zh-CN" altLang="en-US" dirty="0"/>
              <a:t>三级</a:t>
            </a:r>
          </a:p>
          <a:p>
            <a:pPr marL="1881505" marR="0" lvl="3"/>
            <a:r>
              <a:rPr lang="zh-CN" altLang="en-US" dirty="0"/>
              <a:t>四级</a:t>
            </a:r>
          </a:p>
          <a:p>
            <a:pPr marL="2329180" marR="0" lvl="4" indent="-173355"/>
            <a:r>
              <a:rPr lang="zh-CN" altLang="en-US" dirty="0"/>
              <a:t>五级</a:t>
            </a:r>
          </a:p>
        </p:txBody>
      </p:sp>
      <p:sp>
        <p:nvSpPr>
          <p:cNvPr id="2" name="标题占位符 1"/>
          <p:cNvSpPr>
            <a:spLocks noGrp="1"/>
          </p:cNvSpPr>
          <p:nvPr>
            <p:ph type="title"/>
            <p:custDataLst>
              <p:tags r:id="rId9"/>
            </p:custDataLst>
          </p:nvPr>
        </p:nvSpPr>
        <p:spPr>
          <a:xfrm>
            <a:off x="695960" y="360000"/>
            <a:ext cx="10800000" cy="720000"/>
          </a:xfrm>
          <a:prstGeom prst="rect">
            <a:avLst/>
          </a:prstGeom>
          <a:noFill/>
        </p:spPr>
        <p:txBody>
          <a:bodyPr vert="horz" wrap="square" lIns="107950" tIns="0" rIns="91440" bIns="0" rtlCol="0" anchor="ctr" anchorCtr="0">
            <a:normAutofit/>
          </a:bodyPr>
          <a:lstStyle/>
          <a:p>
            <a:pPr marL="0" marR="0" lvl="0">
              <a:buClrTx/>
              <a:buSzTx/>
              <a:buFontTx/>
            </a:pPr>
            <a:r>
              <a:rPr lang="zh-CN" altLang="en-US" dirty="0"/>
              <a:t>单击此处编辑母版标题样式</a:t>
            </a:r>
          </a:p>
        </p:txBody>
      </p:sp>
      <p:sp>
        <p:nvSpPr>
          <p:cNvPr id="5" name="KSO_TEMPLATE" hidden="1"/>
          <p:cNvSpPr/>
          <p:nvPr userDrawn="1">
            <p:custDataLst>
              <p:tags r:id="rId1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3"/>
    </p:custDataLst>
  </p:cSld>
  <p:clrMap bg1="dk1" tx1="lt1" bg2="dk2" tx2="lt2" accent1="accent1" accent2="accent2" accent3="accent3" accent4="accent4" accent5="accent5" accent6="accent6" hlink="hlink" folHlink="folHlink"/>
  <p:sldLayoutIdLst>
    <p:sldLayoutId id="2147483656" r:id="rId1"/>
  </p:sldLayoutIdLst>
  <p:txStyles>
    <p:titleStyle>
      <a:lvl1pPr algn="l" defTabSz="914400" rtl="0" eaLnBrk="1" fontAlgn="auto" latinLnBrk="0" hangingPunct="1">
        <a:lnSpc>
          <a:spcPct val="100000"/>
        </a:lnSpc>
        <a:spcBef>
          <a:spcPct val="0"/>
        </a:spcBef>
        <a:buNone/>
        <a:defRPr kumimoji="0" lang="zh-CN" altLang="en-US" sz="3200" b="0" i="0" u="none" strike="noStrike" kern="1200" cap="none" spc="0" normalizeH="0" baseline="0" smtClean="0">
          <a:gradFill>
            <a:gsLst>
              <a:gs pos="0">
                <a:schemeClr val="accent1"/>
              </a:gs>
              <a:gs pos="53000">
                <a:schemeClr val="accent2"/>
              </a:gs>
              <a:gs pos="100000">
                <a:schemeClr val="accent3"/>
              </a:gs>
            </a:gsLst>
            <a:lin ang="0" scaled="0"/>
          </a:gradFill>
          <a:effectLst>
            <a:innerShdw dist="12700" dir="13500000">
              <a:schemeClr val="bg1">
                <a:alpha val="50000"/>
              </a:schemeClr>
            </a:innerShdw>
          </a:effectLst>
          <a:uFillTx/>
          <a:latin typeface="+mj-ea"/>
          <a:ea typeface="+mj-ea"/>
          <a:cs typeface="MiSans" panose="00000500000000000000"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a:ln>
            <a:noFill/>
            <a:prstDash val="sysDot"/>
          </a:ln>
          <a:solidFill>
            <a:schemeClr val="tx1"/>
          </a:solidFill>
          <a:uFillTx/>
          <a:latin typeface="+mn-ea"/>
          <a:ea typeface="+mn-ea"/>
          <a:cs typeface="MiSans" panose="000005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Lst>
        <a:defRPr kumimoji="0" lang="zh-CN" altLang="en-US" sz="1600" b="0" i="0" u="none" strike="noStrike" kern="1200" cap="none" spc="150" normalizeH="0" baseline="0">
          <a:solidFill>
            <a:schemeClr val="tx1"/>
          </a:solidFill>
          <a:uFillTx/>
          <a:latin typeface="+mn-ea"/>
          <a:ea typeface="+mn-ea"/>
          <a:cs typeface="MiSans" panose="0000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a:solidFill>
            <a:schemeClr val="tx1"/>
          </a:solidFill>
          <a:uFillTx/>
          <a:latin typeface="+mn-ea"/>
          <a:ea typeface="+mn-ea"/>
          <a:cs typeface="MiSans" panose="0000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600" b="0" i="0" u="none" strike="noStrike" kern="1200" cap="none" spc="150" normalizeH="0" baseline="0">
          <a:solidFill>
            <a:schemeClr val="tx1"/>
          </a:solidFill>
          <a:uFillTx/>
          <a:latin typeface="+mn-ea"/>
          <a:ea typeface="+mn-ea"/>
          <a:cs typeface="MiSans" panose="0000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600" b="0" i="0" u="none" strike="noStrike" kern="1200" cap="none" spc="150" normalizeH="0" baseline="0">
          <a:solidFill>
            <a:schemeClr val="tx1"/>
          </a:solidFill>
          <a:uFillTx/>
          <a:latin typeface="+mn-ea"/>
          <a:ea typeface="+mn-ea"/>
          <a:cs typeface="MiSans"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notesSlide" Target="../notesSlides/notesSlide1.xml"/><Relationship Id="rId4"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3" Type="http://schemas.openxmlformats.org/officeDocument/2006/relationships/tags" Target="../tags/tag33.xml"/><Relationship Id="rId18" Type="http://schemas.openxmlformats.org/officeDocument/2006/relationships/tags" Target="../tags/tag38.xml"/><Relationship Id="rId26" Type="http://schemas.openxmlformats.org/officeDocument/2006/relationships/tags" Target="../tags/tag46.xml"/><Relationship Id="rId39" Type="http://schemas.openxmlformats.org/officeDocument/2006/relationships/slideLayout" Target="../slideLayouts/slideLayout2.xml"/><Relationship Id="rId21" Type="http://schemas.openxmlformats.org/officeDocument/2006/relationships/tags" Target="../tags/tag41.xml"/><Relationship Id="rId34" Type="http://schemas.openxmlformats.org/officeDocument/2006/relationships/tags" Target="../tags/tag54.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5" Type="http://schemas.openxmlformats.org/officeDocument/2006/relationships/tags" Target="../tags/tag45.xml"/><Relationship Id="rId33" Type="http://schemas.openxmlformats.org/officeDocument/2006/relationships/tags" Target="../tags/tag53.xml"/><Relationship Id="rId38" Type="http://schemas.openxmlformats.org/officeDocument/2006/relationships/tags" Target="../tags/tag58.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tags" Target="../tags/tag40.xml"/><Relationship Id="rId29" Type="http://schemas.openxmlformats.org/officeDocument/2006/relationships/tags" Target="../tags/tag49.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24" Type="http://schemas.openxmlformats.org/officeDocument/2006/relationships/tags" Target="../tags/tag44.xml"/><Relationship Id="rId32" Type="http://schemas.openxmlformats.org/officeDocument/2006/relationships/tags" Target="../tags/tag52.xml"/><Relationship Id="rId37" Type="http://schemas.openxmlformats.org/officeDocument/2006/relationships/tags" Target="../tags/tag57.xml"/><Relationship Id="rId5" Type="http://schemas.openxmlformats.org/officeDocument/2006/relationships/tags" Target="../tags/tag25.xml"/><Relationship Id="rId15" Type="http://schemas.openxmlformats.org/officeDocument/2006/relationships/tags" Target="../tags/tag35.xml"/><Relationship Id="rId23" Type="http://schemas.openxmlformats.org/officeDocument/2006/relationships/tags" Target="../tags/tag43.xml"/><Relationship Id="rId28" Type="http://schemas.openxmlformats.org/officeDocument/2006/relationships/tags" Target="../tags/tag48.xml"/><Relationship Id="rId36" Type="http://schemas.openxmlformats.org/officeDocument/2006/relationships/tags" Target="../tags/tag56.xml"/><Relationship Id="rId10" Type="http://schemas.openxmlformats.org/officeDocument/2006/relationships/tags" Target="../tags/tag30.xml"/><Relationship Id="rId19" Type="http://schemas.openxmlformats.org/officeDocument/2006/relationships/tags" Target="../tags/tag39.xml"/><Relationship Id="rId31" Type="http://schemas.openxmlformats.org/officeDocument/2006/relationships/tags" Target="../tags/tag51.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 Id="rId22" Type="http://schemas.openxmlformats.org/officeDocument/2006/relationships/tags" Target="../tags/tag42.xml"/><Relationship Id="rId27" Type="http://schemas.openxmlformats.org/officeDocument/2006/relationships/tags" Target="../tags/tag47.xml"/><Relationship Id="rId30" Type="http://schemas.openxmlformats.org/officeDocument/2006/relationships/tags" Target="../tags/tag50.xml"/><Relationship Id="rId35" Type="http://schemas.openxmlformats.org/officeDocument/2006/relationships/tags" Target="../tags/tag55.xml"/><Relationship Id="rId8" Type="http://schemas.openxmlformats.org/officeDocument/2006/relationships/tags" Target="../tags/tag28.xml"/><Relationship Id="rId3" Type="http://schemas.openxmlformats.org/officeDocument/2006/relationships/tags" Target="../tags/tag2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custDataLst>
              <p:tags r:id="rId2"/>
            </p:custDataLst>
          </p:nvPr>
        </p:nvSpPr>
        <p:spPr/>
        <p:txBody>
          <a:bodyPr>
            <a:normAutofit/>
          </a:bodyPr>
          <a:lstStyle/>
          <a:p>
            <a:r>
              <a:rPr lang="zh-CN" altLang="en-US">
                <a:latin typeface="Times New Roman" panose="02020603050405020304" charset="0"/>
                <a:cs typeface="Times New Roman" panose="02020603050405020304" charset="0"/>
              </a:rPr>
              <a:t>康嘉乐</a:t>
            </a:r>
          </a:p>
        </p:txBody>
      </p:sp>
      <p:sp>
        <p:nvSpPr>
          <p:cNvPr id="3" name="标题 2"/>
          <p:cNvSpPr>
            <a:spLocks noGrp="1"/>
          </p:cNvSpPr>
          <p:nvPr>
            <p:ph type="title" idx="2"/>
            <p:custDataLst>
              <p:tags r:id="rId3"/>
            </p:custDataLst>
          </p:nvPr>
        </p:nvSpPr>
        <p:spPr>
          <a:xfrm>
            <a:off x="579120" y="1765935"/>
            <a:ext cx="7239635" cy="2152015"/>
          </a:xfrm>
        </p:spPr>
        <p:txBody>
          <a:bodyPr>
            <a:normAutofit fontScale="90000"/>
          </a:bodyPr>
          <a:lstStyle/>
          <a:p>
            <a:r>
              <a:rPr lang="en-US" altLang="zh-CN">
                <a:latin typeface="Times New Roman" panose="02020603050405020304" charset="0"/>
                <a:cs typeface="Times New Roman" panose="02020603050405020304" charset="0"/>
              </a:rPr>
              <a:t>RWKV-PEFT</a:t>
            </a:r>
            <a:r>
              <a:rPr>
                <a:latin typeface="Times New Roman" panose="02020603050405020304" charset="0"/>
                <a:cs typeface="Times New Roman" panose="02020603050405020304" charset="0"/>
              </a:rPr>
              <a:t>以及显著超越</a:t>
            </a:r>
            <a:r>
              <a:rPr lang="en-US" altLang="zh-CN">
                <a:latin typeface="Times New Roman" panose="02020603050405020304" charset="0"/>
                <a:cs typeface="Times New Roman" panose="02020603050405020304" charset="0"/>
              </a:rPr>
              <a:t>LoRA</a:t>
            </a:r>
            <a:r>
              <a:rPr>
                <a:latin typeface="Times New Roman" panose="02020603050405020304" charset="0"/>
                <a:cs typeface="Times New Roman" panose="02020603050405020304" charset="0"/>
              </a:rPr>
              <a:t>的</a:t>
            </a:r>
            <a:r>
              <a:rPr lang="en-US" altLang="zh-CN">
                <a:latin typeface="Times New Roman" panose="02020603050405020304" charset="0"/>
                <a:cs typeface="Times New Roman" panose="02020603050405020304" charset="0"/>
              </a:rPr>
              <a:t>DiSHA</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实验结果</a:t>
            </a:r>
          </a:p>
        </p:txBody>
      </p:sp>
      <p:pic>
        <p:nvPicPr>
          <p:cNvPr id="4" name="图片 3"/>
          <p:cNvPicPr>
            <a:picLocks noChangeAspect="1"/>
          </p:cNvPicPr>
          <p:nvPr/>
        </p:nvPicPr>
        <p:blipFill>
          <a:blip r:embed="rId2"/>
          <a:stretch>
            <a:fillRect/>
          </a:stretch>
        </p:blipFill>
        <p:spPr>
          <a:xfrm>
            <a:off x="3521964" y="1509395"/>
            <a:ext cx="8274050" cy="1454150"/>
          </a:xfrm>
          <a:prstGeom prst="rect">
            <a:avLst/>
          </a:prstGeom>
        </p:spPr>
      </p:pic>
      <p:pic>
        <p:nvPicPr>
          <p:cNvPr id="5" name="图片 4"/>
          <p:cNvPicPr>
            <a:picLocks noChangeAspect="1"/>
          </p:cNvPicPr>
          <p:nvPr/>
        </p:nvPicPr>
        <p:blipFill>
          <a:blip r:embed="rId3"/>
          <a:stretch>
            <a:fillRect/>
          </a:stretch>
        </p:blipFill>
        <p:spPr>
          <a:xfrm>
            <a:off x="3662934" y="3106420"/>
            <a:ext cx="7992110" cy="3341370"/>
          </a:xfrm>
          <a:prstGeom prst="rect">
            <a:avLst/>
          </a:prstGeom>
        </p:spPr>
      </p:pic>
      <p:sp>
        <p:nvSpPr>
          <p:cNvPr id="6" name="文本框 5"/>
          <p:cNvSpPr txBox="1"/>
          <p:nvPr/>
        </p:nvSpPr>
        <p:spPr>
          <a:xfrm>
            <a:off x="340995" y="1598930"/>
            <a:ext cx="3237865" cy="645160"/>
          </a:xfrm>
          <a:prstGeom prst="rect">
            <a:avLst/>
          </a:prstGeom>
          <a:noFill/>
        </p:spPr>
        <p:txBody>
          <a:bodyPr wrap="square" rtlCol="0">
            <a:spAutoFit/>
          </a:bodyPr>
          <a:lstStyle/>
          <a:p>
            <a:r>
              <a:rPr lang="en-US" altLang="zh-CN"/>
              <a:t>Natural Language Understanding (NLU) </a:t>
            </a:r>
          </a:p>
        </p:txBody>
      </p:sp>
      <p:sp>
        <p:nvSpPr>
          <p:cNvPr id="8" name="文本框 7"/>
          <p:cNvSpPr txBox="1"/>
          <p:nvPr/>
        </p:nvSpPr>
        <p:spPr>
          <a:xfrm>
            <a:off x="444500" y="2984500"/>
            <a:ext cx="2548890" cy="645160"/>
          </a:xfrm>
          <a:prstGeom prst="rect">
            <a:avLst/>
          </a:prstGeom>
          <a:noFill/>
        </p:spPr>
        <p:txBody>
          <a:bodyPr wrap="square" rtlCol="0">
            <a:spAutoFit/>
          </a:bodyPr>
          <a:lstStyle/>
          <a:p>
            <a:r>
              <a:rPr lang="en-US" altLang="zh-CN" dirty="0"/>
              <a:t>Natural Language Generation (NLG)</a:t>
            </a:r>
          </a:p>
        </p:txBody>
      </p:sp>
      <p:pic>
        <p:nvPicPr>
          <p:cNvPr id="9" name="图片 8">
            <a:extLst>
              <a:ext uri="{FF2B5EF4-FFF2-40B4-BE49-F238E27FC236}">
                <a16:creationId xmlns:a16="http://schemas.microsoft.com/office/drawing/2014/main" id="{57F2081B-3C20-7C41-8B80-E6ED356F8C1D}"/>
              </a:ext>
            </a:extLst>
          </p:cNvPr>
          <p:cNvPicPr>
            <a:picLocks noChangeAspect="1"/>
          </p:cNvPicPr>
          <p:nvPr/>
        </p:nvPicPr>
        <p:blipFill>
          <a:blip r:embed="rId4"/>
          <a:stretch>
            <a:fillRect/>
          </a:stretch>
        </p:blipFill>
        <p:spPr>
          <a:xfrm>
            <a:off x="257154" y="3751580"/>
            <a:ext cx="4094870" cy="24813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Bat: Block Affine Transformation</a:t>
            </a:r>
          </a:p>
        </p:txBody>
      </p:sp>
      <p:pic>
        <p:nvPicPr>
          <p:cNvPr id="4" name="内容占位符 3"/>
          <p:cNvPicPr>
            <a:picLocks noGrp="1" noChangeAspect="1"/>
          </p:cNvPicPr>
          <p:nvPr>
            <p:ph sz="quarter" idx="13"/>
          </p:nvPr>
        </p:nvPicPr>
        <p:blipFill>
          <a:blip r:embed="rId2"/>
          <a:stretch>
            <a:fillRect/>
          </a:stretch>
        </p:blipFill>
        <p:spPr>
          <a:xfrm>
            <a:off x="6281058" y="1432358"/>
            <a:ext cx="4692378" cy="1554501"/>
          </a:xfrm>
          <a:prstGeom prst="rect">
            <a:avLst/>
          </a:prstGeom>
        </p:spPr>
      </p:pic>
      <p:pic>
        <p:nvPicPr>
          <p:cNvPr id="5" name="图片 4"/>
          <p:cNvPicPr>
            <a:picLocks noChangeAspect="1"/>
          </p:cNvPicPr>
          <p:nvPr/>
        </p:nvPicPr>
        <p:blipFill>
          <a:blip r:embed="rId3"/>
          <a:stretch>
            <a:fillRect/>
          </a:stretch>
        </p:blipFill>
        <p:spPr>
          <a:xfrm>
            <a:off x="1516834" y="3323659"/>
            <a:ext cx="8968286" cy="3534341"/>
          </a:xfrm>
          <a:prstGeom prst="rect">
            <a:avLst/>
          </a:prstGeom>
        </p:spPr>
      </p:pic>
      <p:sp>
        <p:nvSpPr>
          <p:cNvPr id="6" name="文本框 5">
            <a:extLst>
              <a:ext uri="{FF2B5EF4-FFF2-40B4-BE49-F238E27FC236}">
                <a16:creationId xmlns:a16="http://schemas.microsoft.com/office/drawing/2014/main" id="{EEDB7132-5C94-3CA4-EDFF-68CC437DFD0B}"/>
              </a:ext>
            </a:extLst>
          </p:cNvPr>
          <p:cNvSpPr txBox="1"/>
          <p:nvPr/>
        </p:nvSpPr>
        <p:spPr>
          <a:xfrm>
            <a:off x="731520" y="1358537"/>
            <a:ext cx="5042263" cy="1200329"/>
          </a:xfrm>
          <a:prstGeom prst="rect">
            <a:avLst/>
          </a:prstGeom>
          <a:noFill/>
        </p:spPr>
        <p:txBody>
          <a:bodyPr wrap="square" rtlCol="0">
            <a:spAutoFit/>
          </a:bodyPr>
          <a:lstStyle/>
          <a:p>
            <a:r>
              <a:rPr lang="zh-CN" altLang="en-US" dirty="0"/>
              <a:t>常规的</a:t>
            </a:r>
            <a:r>
              <a:rPr lang="en-US" altLang="zh-CN" dirty="0" err="1"/>
              <a:t>DiSHA</a:t>
            </a:r>
            <a:r>
              <a:rPr lang="zh-CN" altLang="en-US" dirty="0"/>
              <a:t>对原权重矩阵分区后，不同碎片矩阵的更新线性相关，于是我们利用原权重碎片通过线性变换使得不同碎片矩阵间的更新成非线性相关，增强了模型的表现能力</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814320" y="432514"/>
            <a:ext cx="11210544" cy="557784"/>
          </a:xfrm>
        </p:spPr>
        <p:txBody>
          <a:bodyPr/>
          <a:lstStyle/>
          <a:p>
            <a:r>
              <a:rPr lang="en-US" dirty="0">
                <a:latin typeface="微软雅黑" panose="020B0503020204020204" charset="-122"/>
                <a:ea typeface="微软雅黑" panose="020B0503020204020204" charset="-122"/>
              </a:rPr>
              <a:t> </a:t>
            </a:r>
            <a:r>
              <a:rPr lang="en-US" sz="2000" dirty="0">
                <a:latin typeface="微软雅黑" panose="020B0503020204020204" charset="-122"/>
                <a:ea typeface="微软雅黑" panose="020B0503020204020204" charset="-122"/>
              </a:rPr>
              <a:t>(</a:t>
            </a:r>
            <a:r>
              <a:rPr lang="zh-CN" altLang="en-US" sz="2000" dirty="0">
                <a:latin typeface="微软雅黑" panose="020B0503020204020204" charset="-122"/>
                <a:ea typeface="微软雅黑" panose="020B0503020204020204" charset="-122"/>
              </a:rPr>
              <a:t>目标与特点</a:t>
            </a:r>
            <a:r>
              <a:rPr lang="en-US" sz="2000" dirty="0">
                <a:latin typeface="微软雅黑" panose="020B0503020204020204" charset="-122"/>
                <a:ea typeface="微软雅黑" panose="020B0503020204020204" charset="-122"/>
              </a:rPr>
              <a:t>)</a:t>
            </a:r>
          </a:p>
        </p:txBody>
      </p:sp>
      <p:sp>
        <p:nvSpPr>
          <p:cNvPr id="7" name="Content Placeholder 6"/>
          <p:cNvSpPr>
            <a:spLocks noGrp="1"/>
          </p:cNvSpPr>
          <p:nvPr>
            <p:ph sz="quarter" idx="13"/>
          </p:nvPr>
        </p:nvSpPr>
        <p:spPr/>
        <p:txBody>
          <a:bodyPr>
            <a:normAutofit/>
          </a:bodyPr>
          <a:lstStyle/>
          <a:p>
            <a:r>
              <a:rPr lang="zh-CN" altLang="en-US" sz="1800" dirty="0">
                <a:latin typeface="微软雅黑" panose="020B0503020204020204" charset="-122"/>
                <a:ea typeface="微软雅黑" panose="020B0503020204020204" charset="-122"/>
                <a:cs typeface="微软雅黑" panose="020B0503020204020204" charset="-122"/>
              </a:rPr>
              <a:t>最初</a:t>
            </a:r>
            <a:r>
              <a:rPr altLang="zh-CN" sz="1800" dirty="0">
                <a:latin typeface="微软雅黑" panose="020B0503020204020204" charset="-122"/>
                <a:ea typeface="微软雅黑" panose="020B0503020204020204" charset="-122"/>
                <a:cs typeface="微软雅黑" panose="020B0503020204020204" charset="-122"/>
              </a:rPr>
              <a:t>RWKV-PEFT</a:t>
            </a:r>
            <a:r>
              <a:rPr lang="zh-CN" altLang="en-US" sz="1800" dirty="0">
                <a:latin typeface="微软雅黑" panose="020B0503020204020204" charset="-122"/>
                <a:ea typeface="微软雅黑" panose="020B0503020204020204" charset="-122"/>
                <a:cs typeface="微软雅黑" panose="020B0503020204020204" charset="-122"/>
              </a:rPr>
              <a:t>是为了便于零代码基础的社区用户进行微调，随着仓库的不断更新，</a:t>
            </a:r>
            <a:r>
              <a:rPr altLang="zh-CN" sz="1800" dirty="0">
                <a:latin typeface="微软雅黑" panose="020B0503020204020204" charset="-122"/>
                <a:ea typeface="微软雅黑" panose="020B0503020204020204" charset="-122"/>
                <a:cs typeface="微软雅黑" panose="020B0503020204020204" charset="-122"/>
              </a:rPr>
              <a:t>RWKV-PEFT</a:t>
            </a:r>
            <a:r>
              <a:rPr lang="zh-CN" altLang="en-US" sz="1800" dirty="0">
                <a:latin typeface="微软雅黑" panose="020B0503020204020204" charset="-122"/>
                <a:ea typeface="微软雅黑" panose="020B0503020204020204" charset="-122"/>
                <a:cs typeface="微软雅黑" panose="020B0503020204020204" charset="-122"/>
              </a:rPr>
              <a:t>致力于让所有个人设备都能进行微调训练，不断梳理代码以便研究者迁移改造</a:t>
            </a:r>
            <a:endParaRPr lang="en-US" sz="1800" dirty="0">
              <a:latin typeface="微软雅黑" panose="020B0503020204020204" charset="-122"/>
              <a:ea typeface="微软雅黑" panose="020B0503020204020204" charset="-122"/>
              <a:cs typeface="微软雅黑" panose="020B0503020204020204" charset="-122"/>
            </a:endParaRPr>
          </a:p>
          <a:p>
            <a:pPr lvl="1"/>
            <a:r>
              <a:rPr lang="zh-CN" altLang="en-US" sz="1800" dirty="0">
                <a:latin typeface="微软雅黑" panose="020B0503020204020204" charset="-122"/>
                <a:ea typeface="微软雅黑" panose="020B0503020204020204" charset="-122"/>
                <a:cs typeface="微软雅黑" panose="020B0503020204020204" charset="-122"/>
              </a:rPr>
              <a:t>完美适配</a:t>
            </a:r>
            <a:r>
              <a:rPr altLang="zh-CN" sz="1800" dirty="0">
                <a:latin typeface="微软雅黑" panose="020B0503020204020204" charset="-122"/>
                <a:ea typeface="微软雅黑" panose="020B0503020204020204" charset="-122"/>
                <a:cs typeface="微软雅黑" panose="020B0503020204020204" charset="-122"/>
              </a:rPr>
              <a:t>RWKV-LM</a:t>
            </a:r>
            <a:r>
              <a:rPr lang="zh-CN" altLang="en-US" sz="1800" dirty="0">
                <a:latin typeface="微软雅黑" panose="020B0503020204020204" charset="-122"/>
                <a:ea typeface="微软雅黑" panose="020B0503020204020204" charset="-122"/>
                <a:cs typeface="微软雅黑" panose="020B0503020204020204" charset="-122"/>
              </a:rPr>
              <a:t>训练的官方模型，对齐预训练初始化以保证复现官方预训练效果</a:t>
            </a:r>
            <a:endParaRPr lang="en-US" sz="1800" dirty="0">
              <a:latin typeface="微软雅黑" panose="020B0503020204020204" charset="-122"/>
              <a:ea typeface="微软雅黑" panose="020B0503020204020204" charset="-122"/>
              <a:cs typeface="微软雅黑" panose="020B0503020204020204" charset="-122"/>
            </a:endParaRPr>
          </a:p>
          <a:p>
            <a:pPr lvl="1"/>
            <a:r>
              <a:rPr lang="zh-CN" altLang="en-US" sz="1800" dirty="0">
                <a:latin typeface="微软雅黑" panose="020B0503020204020204" charset="-122"/>
                <a:ea typeface="微软雅黑" panose="020B0503020204020204" charset="-122"/>
                <a:cs typeface="微软雅黑" panose="020B0503020204020204" charset="-122"/>
              </a:rPr>
              <a:t>支持</a:t>
            </a:r>
            <a:r>
              <a:rPr lang="en-US" sz="1800" dirty="0">
                <a:latin typeface="微软雅黑" panose="020B0503020204020204" charset="-122"/>
                <a:ea typeface="微软雅黑" panose="020B0503020204020204" charset="-122"/>
                <a:cs typeface="微软雅黑" panose="020B0503020204020204" charset="-122"/>
              </a:rPr>
              <a:t>peft</a:t>
            </a:r>
            <a:r>
              <a:rPr lang="zh-CN" altLang="en-US" sz="1800" dirty="0">
                <a:latin typeface="微软雅黑" panose="020B0503020204020204" charset="-122"/>
                <a:ea typeface="微软雅黑" panose="020B0503020204020204" charset="-122"/>
                <a:cs typeface="微软雅黑" panose="020B0503020204020204" charset="-122"/>
              </a:rPr>
              <a:t>方法</a:t>
            </a:r>
            <a:r>
              <a:rPr altLang="zh-CN" sz="1800" dirty="0">
                <a:latin typeface="微软雅黑" panose="020B0503020204020204" charset="-122"/>
                <a:ea typeface="微软雅黑" panose="020B0503020204020204" charset="-122"/>
                <a:cs typeface="微软雅黑" panose="020B0503020204020204" charset="-122"/>
              </a:rPr>
              <a:t>(LoRA,PiSSA,Quant)</a:t>
            </a:r>
            <a:endParaRPr lang="en-US" sz="1800" dirty="0">
              <a:latin typeface="微软雅黑" panose="020B0503020204020204" charset="-122"/>
              <a:ea typeface="微软雅黑" panose="020B0503020204020204" charset="-122"/>
              <a:cs typeface="微软雅黑" panose="020B0503020204020204" charset="-122"/>
            </a:endParaRPr>
          </a:p>
          <a:p>
            <a:pPr lvl="1"/>
            <a:r>
              <a:rPr lang="zh-CN" altLang="en-US" sz="1800" dirty="0">
                <a:latin typeface="微软雅黑" panose="020B0503020204020204" charset="-122"/>
                <a:ea typeface="微软雅黑" panose="020B0503020204020204" charset="-122"/>
                <a:cs typeface="微软雅黑" panose="020B0503020204020204" charset="-122"/>
              </a:rPr>
              <a:t>独特的微调方法</a:t>
            </a:r>
            <a:r>
              <a:rPr altLang="zh-CN" sz="1800" dirty="0">
                <a:latin typeface="微软雅黑" panose="020B0503020204020204" charset="-122"/>
                <a:ea typeface="微软雅黑" panose="020B0503020204020204" charset="-122"/>
                <a:cs typeface="微软雅黑" panose="020B0503020204020204" charset="-122"/>
              </a:rPr>
              <a:t>(State tuning, Infctx)</a:t>
            </a:r>
          </a:p>
          <a:p>
            <a:pPr lvl="1"/>
            <a:r>
              <a:rPr lang="zh-CN" altLang="en-US" sz="1800" dirty="0">
                <a:latin typeface="微软雅黑" panose="020B0503020204020204" charset="-122"/>
                <a:ea typeface="微软雅黑" panose="020B0503020204020204" charset="-122"/>
                <a:cs typeface="微软雅黑" panose="020B0503020204020204" charset="-122"/>
              </a:rPr>
              <a:t>易迁移</a:t>
            </a:r>
            <a:r>
              <a:rPr altLang="zh-CN" sz="1800" dirty="0">
                <a:latin typeface="微软雅黑" panose="020B0503020204020204" charset="-122"/>
                <a:ea typeface="微软雅黑" panose="020B0503020204020204" charset="-122"/>
                <a:cs typeface="微软雅黑" panose="020B0503020204020204" charset="-122"/>
              </a:rPr>
              <a:t>(RWKV-ASR</a:t>
            </a:r>
            <a:r>
              <a:rPr lang="zh-CN" altLang="en-US" sz="1800" dirty="0">
                <a:latin typeface="微软雅黑" panose="020B0503020204020204" charset="-122"/>
                <a:ea typeface="微软雅黑" panose="020B0503020204020204" charset="-122"/>
                <a:cs typeface="微软雅黑" panose="020B0503020204020204" charset="-122"/>
              </a:rPr>
              <a:t>）</a:t>
            </a:r>
          </a:p>
          <a:p>
            <a:pPr lvl="1"/>
            <a:r>
              <a:rPr lang="zh-CN" altLang="en-US" sz="1800" dirty="0">
                <a:latin typeface="微软雅黑" panose="020B0503020204020204" charset="-122"/>
                <a:ea typeface="微软雅黑" panose="020B0503020204020204" charset="-122"/>
                <a:cs typeface="微软雅黑" panose="020B0503020204020204" charset="-122"/>
              </a:rPr>
              <a:t>支持许多不同显卡</a:t>
            </a:r>
            <a:r>
              <a:rPr altLang="zh-CN"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NVIDIA</a:t>
            </a:r>
            <a:r>
              <a:rPr lang="zh-CN" altLang="en-US" sz="1800" dirty="0">
                <a:latin typeface="微软雅黑" panose="020B0503020204020204" charset="-122"/>
                <a:ea typeface="微软雅黑" panose="020B0503020204020204" charset="-122"/>
                <a:cs typeface="微软雅黑" panose="020B0503020204020204" charset="-122"/>
              </a:rPr>
              <a:t>，</a:t>
            </a:r>
            <a:r>
              <a:rPr altLang="zh-CN" sz="1800" dirty="0">
                <a:latin typeface="微软雅黑" panose="020B0503020204020204" charset="-122"/>
                <a:ea typeface="微软雅黑" panose="020B0503020204020204" charset="-122"/>
                <a:cs typeface="微软雅黑" panose="020B0503020204020204" charset="-122"/>
              </a:rPr>
              <a:t>AMD</a:t>
            </a:r>
            <a:r>
              <a:rPr lang="zh-CN" altLang="en-US" sz="1800" dirty="0">
                <a:latin typeface="微软雅黑" panose="020B0503020204020204" charset="-122"/>
                <a:ea typeface="微软雅黑" panose="020B0503020204020204" charset="-122"/>
                <a:cs typeface="微软雅黑" panose="020B0503020204020204" charset="-122"/>
              </a:rPr>
              <a:t>，</a:t>
            </a:r>
            <a:r>
              <a:rPr lang="en-US" altLang="zh-CN" sz="1800" dirty="0">
                <a:latin typeface="微软雅黑" panose="020B0503020204020204" charset="-122"/>
                <a:ea typeface="微软雅黑" panose="020B0503020204020204" charset="-122"/>
                <a:cs typeface="微软雅黑" panose="020B0503020204020204" charset="-122"/>
              </a:rPr>
              <a:t>Intel, </a:t>
            </a:r>
            <a:r>
              <a:rPr lang="zh-CN" altLang="en-US" sz="1800" dirty="0">
                <a:latin typeface="微软雅黑" panose="020B0503020204020204" charset="-122"/>
                <a:ea typeface="微软雅黑" panose="020B0503020204020204" charset="-122"/>
                <a:cs typeface="微软雅黑" panose="020B0503020204020204" charset="-122"/>
              </a:rPr>
              <a:t>摩尔线程</a:t>
            </a:r>
            <a:r>
              <a:rPr lang="en-US" altLang="zh-CN" sz="1800" dirty="0">
                <a:latin typeface="微软雅黑" panose="020B0503020204020204" charset="-122"/>
                <a:ea typeface="微软雅黑" panose="020B0503020204020204" charset="-122"/>
                <a:cs typeface="微软雅黑" panose="020B0503020204020204" charset="-122"/>
              </a:rPr>
              <a:t>, </a:t>
            </a:r>
            <a:r>
              <a:rPr lang="zh-CN" altLang="en-US" sz="1800" dirty="0">
                <a:latin typeface="微软雅黑" panose="020B0503020204020204" charset="-122"/>
                <a:ea typeface="微软雅黑" panose="020B0503020204020204" charset="-122"/>
                <a:cs typeface="微软雅黑" panose="020B0503020204020204" charset="-122"/>
              </a:rPr>
              <a:t>沐曦，天数）</a:t>
            </a:r>
            <a:endParaRPr lang="en-US" altLang="zh-CN" sz="1800" dirty="0">
              <a:latin typeface="微软雅黑" panose="020B0503020204020204" charset="-122"/>
              <a:ea typeface="微软雅黑" panose="020B0503020204020204" charset="-122"/>
              <a:cs typeface="微软雅黑" panose="020B0503020204020204" charset="-122"/>
            </a:endParaRPr>
          </a:p>
          <a:p>
            <a:pPr lvl="1"/>
            <a:r>
              <a:rPr lang="zh-CN" altLang="en-US" sz="1800" dirty="0">
                <a:latin typeface="微软雅黑" panose="020B0503020204020204" charset="-122"/>
                <a:ea typeface="微软雅黑" panose="020B0503020204020204" charset="-122"/>
                <a:cs typeface="微软雅黑" panose="020B0503020204020204" charset="-122"/>
              </a:rPr>
              <a:t>未来会增加更多新的微调方法</a:t>
            </a:r>
          </a:p>
        </p:txBody>
      </p:sp>
      <p:pic>
        <p:nvPicPr>
          <p:cNvPr id="4" name="图片 3"/>
          <p:cNvPicPr>
            <a:picLocks noChangeAspect="1"/>
          </p:cNvPicPr>
          <p:nvPr/>
        </p:nvPicPr>
        <p:blipFill>
          <a:blip r:embed="rId2"/>
          <a:stretch>
            <a:fillRect/>
          </a:stretch>
        </p:blipFill>
        <p:spPr>
          <a:xfrm>
            <a:off x="490855" y="113030"/>
            <a:ext cx="2513330" cy="9563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微软雅黑" panose="020B0503020204020204" charset="-122"/>
                <a:ea typeface="微软雅黑" panose="020B0503020204020204" charset="-122"/>
              </a:rPr>
              <a:t>State tuning</a:t>
            </a:r>
          </a:p>
        </p:txBody>
      </p:sp>
      <p:sp>
        <p:nvSpPr>
          <p:cNvPr id="123" name="文本框 122"/>
          <p:cNvSpPr txBox="1"/>
          <p:nvPr/>
        </p:nvSpPr>
        <p:spPr>
          <a:xfrm>
            <a:off x="394970" y="1238250"/>
            <a:ext cx="2384425" cy="368300"/>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rPr>
              <a:t>推理：</a:t>
            </a:r>
          </a:p>
        </p:txBody>
      </p:sp>
      <p:cxnSp>
        <p:nvCxnSpPr>
          <p:cNvPr id="173" name="肘形连接符 172"/>
          <p:cNvCxnSpPr>
            <a:stCxn id="196" idx="3"/>
          </p:cNvCxnSpPr>
          <p:nvPr>
            <p:custDataLst>
              <p:tags r:id="rId1"/>
            </p:custDataLst>
          </p:nvPr>
        </p:nvCxnSpPr>
        <p:spPr>
          <a:xfrm flipH="1">
            <a:off x="1776730" y="2486025"/>
            <a:ext cx="7560945" cy="745490"/>
          </a:xfrm>
          <a:prstGeom prst="bentConnector4">
            <a:avLst>
              <a:gd name="adj1" fmla="val -3149"/>
              <a:gd name="adj2" fmla="val -139267"/>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grpSp>
        <p:nvGrpSpPr>
          <p:cNvPr id="179" name="组合 178"/>
          <p:cNvGrpSpPr/>
          <p:nvPr>
            <p:custDataLst>
              <p:tags r:id="rId2"/>
            </p:custDataLst>
          </p:nvPr>
        </p:nvGrpSpPr>
        <p:grpSpPr>
          <a:xfrm>
            <a:off x="2007235" y="2306320"/>
            <a:ext cx="1439545" cy="359410"/>
            <a:chOff x="1099" y="3267"/>
            <a:chExt cx="2267" cy="566"/>
          </a:xfrm>
        </p:grpSpPr>
        <p:sp>
          <p:nvSpPr>
            <p:cNvPr id="180" name="矩形 179"/>
            <p:cNvSpPr/>
            <p:nvPr>
              <p:custDataLst>
                <p:tags r:id="rId35"/>
              </p:custDataLst>
            </p:nvPr>
          </p:nvSpPr>
          <p:spPr>
            <a:xfrm>
              <a:off x="1099" y="3267"/>
              <a:ext cx="567" cy="567"/>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你</a:t>
              </a:r>
            </a:p>
          </p:txBody>
        </p:sp>
        <p:sp>
          <p:nvSpPr>
            <p:cNvPr id="181" name="矩形 180"/>
            <p:cNvSpPr/>
            <p:nvPr>
              <p:custDataLst>
                <p:tags r:id="rId36"/>
              </p:custDataLst>
            </p:nvPr>
          </p:nvSpPr>
          <p:spPr>
            <a:xfrm>
              <a:off x="1666" y="3267"/>
              <a:ext cx="567" cy="567"/>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是</a:t>
              </a:r>
            </a:p>
          </p:txBody>
        </p:sp>
        <p:sp>
          <p:nvSpPr>
            <p:cNvPr id="182" name="矩形 181"/>
            <p:cNvSpPr/>
            <p:nvPr>
              <p:custDataLst>
                <p:tags r:id="rId37"/>
              </p:custDataLst>
            </p:nvPr>
          </p:nvSpPr>
          <p:spPr>
            <a:xfrm>
              <a:off x="2233" y="3267"/>
              <a:ext cx="567" cy="567"/>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谁</a:t>
              </a:r>
            </a:p>
          </p:txBody>
        </p:sp>
        <p:sp>
          <p:nvSpPr>
            <p:cNvPr id="183" name="矩形 182"/>
            <p:cNvSpPr/>
            <p:nvPr>
              <p:custDataLst>
                <p:tags r:id="rId38"/>
              </p:custDataLst>
            </p:nvPr>
          </p:nvSpPr>
          <p:spPr>
            <a:xfrm>
              <a:off x="2800" y="3267"/>
              <a:ext cx="567" cy="567"/>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a:t>
              </a:r>
            </a:p>
          </p:txBody>
        </p:sp>
      </p:grpSp>
      <p:sp>
        <p:nvSpPr>
          <p:cNvPr id="184" name="矩形 183"/>
          <p:cNvSpPr/>
          <p:nvPr>
            <p:custDataLst>
              <p:tags r:id="rId3"/>
            </p:custDataLst>
          </p:nvPr>
        </p:nvSpPr>
        <p:spPr>
          <a:xfrm>
            <a:off x="3959860" y="1686560"/>
            <a:ext cx="469265" cy="1600200"/>
          </a:xfrm>
          <a:prstGeom prst="rect">
            <a:avLst/>
          </a:prstGeom>
          <a:gradFill>
            <a:gsLst>
              <a:gs pos="50000">
                <a:srgbClr val="B2DFDC"/>
              </a:gs>
              <a:gs pos="2000">
                <a:srgbClr val="2DA59C"/>
              </a:gs>
              <a:gs pos="100000">
                <a:srgbClr val="B2DFDC"/>
              </a:gs>
            </a:gsLst>
            <a:lin ang="5400000" scaled="0"/>
          </a:gradFill>
          <a:ln w="1905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RWK</a:t>
            </a:r>
          </a:p>
          <a:p>
            <a:pPr algn="ctr"/>
            <a:r>
              <a:rPr lang="en-US" altLang="zh-CN"/>
              <a:t>V</a:t>
            </a:r>
          </a:p>
        </p:txBody>
      </p:sp>
      <p:cxnSp>
        <p:nvCxnSpPr>
          <p:cNvPr id="185" name="直接箭头连接符 184"/>
          <p:cNvCxnSpPr>
            <a:endCxn id="184" idx="1"/>
          </p:cNvCxnSpPr>
          <p:nvPr/>
        </p:nvCxnSpPr>
        <p:spPr>
          <a:xfrm>
            <a:off x="3447415" y="2486660"/>
            <a:ext cx="512445" cy="0"/>
          </a:xfrm>
          <a:prstGeom prst="straightConnector1">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sp>
        <p:nvSpPr>
          <p:cNvPr id="186" name="矩形 185"/>
          <p:cNvSpPr/>
          <p:nvPr>
            <p:custDataLst>
              <p:tags r:id="rId4"/>
            </p:custDataLst>
          </p:nvPr>
        </p:nvSpPr>
        <p:spPr>
          <a:xfrm>
            <a:off x="5240020" y="2306320"/>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我</a:t>
            </a:r>
          </a:p>
        </p:txBody>
      </p:sp>
      <p:cxnSp>
        <p:nvCxnSpPr>
          <p:cNvPr id="187" name="直接箭头连接符 186"/>
          <p:cNvCxnSpPr>
            <a:stCxn id="184" idx="3"/>
            <a:endCxn id="186" idx="1"/>
          </p:cNvCxnSpPr>
          <p:nvPr/>
        </p:nvCxnSpPr>
        <p:spPr>
          <a:xfrm>
            <a:off x="4429125" y="2486660"/>
            <a:ext cx="810895" cy="0"/>
          </a:xfrm>
          <a:prstGeom prst="straightConnector1">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sp>
        <p:nvSpPr>
          <p:cNvPr id="188" name="矩形 187"/>
          <p:cNvSpPr/>
          <p:nvPr>
            <p:custDataLst>
              <p:tags r:id="rId5"/>
            </p:custDataLst>
          </p:nvPr>
        </p:nvSpPr>
        <p:spPr>
          <a:xfrm>
            <a:off x="6511290" y="1685925"/>
            <a:ext cx="469265" cy="1600200"/>
          </a:xfrm>
          <a:prstGeom prst="rect">
            <a:avLst/>
          </a:prstGeom>
          <a:gradFill>
            <a:gsLst>
              <a:gs pos="50000">
                <a:srgbClr val="B2DFDC"/>
              </a:gs>
              <a:gs pos="2000">
                <a:srgbClr val="2DA59C"/>
              </a:gs>
              <a:gs pos="100000">
                <a:srgbClr val="B2DFDC"/>
              </a:gs>
            </a:gsLst>
            <a:lin ang="5400000" scaled="0"/>
          </a:gradFill>
          <a:ln w="1905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RWK</a:t>
            </a:r>
          </a:p>
          <a:p>
            <a:pPr algn="ctr"/>
            <a:r>
              <a:rPr lang="en-US" altLang="zh-CN"/>
              <a:t>V</a:t>
            </a:r>
          </a:p>
        </p:txBody>
      </p:sp>
      <p:cxnSp>
        <p:nvCxnSpPr>
          <p:cNvPr id="189" name="直接箭头连接符 188"/>
          <p:cNvCxnSpPr>
            <a:stCxn id="186" idx="3"/>
            <a:endCxn id="188" idx="1"/>
          </p:cNvCxnSpPr>
          <p:nvPr/>
        </p:nvCxnSpPr>
        <p:spPr>
          <a:xfrm flipV="1">
            <a:off x="5600065" y="2486025"/>
            <a:ext cx="911225" cy="635"/>
          </a:xfrm>
          <a:prstGeom prst="straightConnector1">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sp>
        <p:nvSpPr>
          <p:cNvPr id="190" name="矩形 189"/>
          <p:cNvSpPr/>
          <p:nvPr>
            <p:custDataLst>
              <p:tags r:id="rId6"/>
            </p:custDataLst>
          </p:nvPr>
        </p:nvSpPr>
        <p:spPr>
          <a:xfrm>
            <a:off x="7891780" y="2306320"/>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是</a:t>
            </a:r>
          </a:p>
        </p:txBody>
      </p:sp>
      <p:cxnSp>
        <p:nvCxnSpPr>
          <p:cNvPr id="191" name="直接箭头连接符 190"/>
          <p:cNvCxnSpPr>
            <a:stCxn id="188" idx="3"/>
            <a:endCxn id="190" idx="1"/>
          </p:cNvCxnSpPr>
          <p:nvPr/>
        </p:nvCxnSpPr>
        <p:spPr>
          <a:xfrm>
            <a:off x="6980555" y="2486025"/>
            <a:ext cx="911225" cy="635"/>
          </a:xfrm>
          <a:prstGeom prst="straightConnector1">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sp>
        <p:nvSpPr>
          <p:cNvPr id="196" name="矩形 195"/>
          <p:cNvSpPr/>
          <p:nvPr>
            <p:custDataLst>
              <p:tags r:id="rId7"/>
            </p:custDataLst>
          </p:nvPr>
        </p:nvSpPr>
        <p:spPr>
          <a:xfrm>
            <a:off x="8868410" y="1685925"/>
            <a:ext cx="469265" cy="1600200"/>
          </a:xfrm>
          <a:prstGeom prst="rect">
            <a:avLst/>
          </a:prstGeom>
          <a:gradFill>
            <a:gsLst>
              <a:gs pos="50000">
                <a:srgbClr val="B2DFDC"/>
              </a:gs>
              <a:gs pos="2000">
                <a:srgbClr val="2DA59C"/>
              </a:gs>
              <a:gs pos="100000">
                <a:srgbClr val="B2DFDC"/>
              </a:gs>
            </a:gsLst>
            <a:lin ang="5400000" scaled="0"/>
          </a:gradFill>
          <a:ln w="1905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RWK</a:t>
            </a:r>
          </a:p>
          <a:p>
            <a:pPr algn="ctr"/>
            <a:r>
              <a:rPr lang="en-US" altLang="zh-CN"/>
              <a:t>V</a:t>
            </a:r>
          </a:p>
        </p:txBody>
      </p:sp>
      <p:cxnSp>
        <p:nvCxnSpPr>
          <p:cNvPr id="197" name="直接箭头连接符 196"/>
          <p:cNvCxnSpPr>
            <a:stCxn id="190" idx="3"/>
            <a:endCxn id="196" idx="1"/>
          </p:cNvCxnSpPr>
          <p:nvPr/>
        </p:nvCxnSpPr>
        <p:spPr>
          <a:xfrm flipV="1">
            <a:off x="8251825" y="2486025"/>
            <a:ext cx="616585" cy="635"/>
          </a:xfrm>
          <a:prstGeom prst="straightConnector1">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sp>
        <p:nvSpPr>
          <p:cNvPr id="198" name="矩形 197"/>
          <p:cNvSpPr/>
          <p:nvPr>
            <p:custDataLst>
              <p:tags r:id="rId8"/>
            </p:custDataLst>
          </p:nvPr>
        </p:nvSpPr>
        <p:spPr>
          <a:xfrm>
            <a:off x="10148570" y="2305685"/>
            <a:ext cx="92900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‘RWKV’</a:t>
            </a:r>
          </a:p>
        </p:txBody>
      </p:sp>
      <p:cxnSp>
        <p:nvCxnSpPr>
          <p:cNvPr id="199" name="直接箭头连接符 198"/>
          <p:cNvCxnSpPr>
            <a:stCxn id="196" idx="3"/>
            <a:endCxn id="198" idx="1"/>
          </p:cNvCxnSpPr>
          <p:nvPr/>
        </p:nvCxnSpPr>
        <p:spPr>
          <a:xfrm>
            <a:off x="9337675" y="2486025"/>
            <a:ext cx="810895" cy="0"/>
          </a:xfrm>
          <a:prstGeom prst="straightConnector1">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grpSp>
        <p:nvGrpSpPr>
          <p:cNvPr id="200" name="组合 199"/>
          <p:cNvGrpSpPr/>
          <p:nvPr>
            <p:custDataLst>
              <p:tags r:id="rId9"/>
            </p:custDataLst>
          </p:nvPr>
        </p:nvGrpSpPr>
        <p:grpSpPr>
          <a:xfrm>
            <a:off x="1473844" y="3231515"/>
            <a:ext cx="605752" cy="610414"/>
            <a:chOff x="4048" y="8590"/>
            <a:chExt cx="1417" cy="1417"/>
          </a:xfrm>
        </p:grpSpPr>
        <p:sp>
          <p:nvSpPr>
            <p:cNvPr id="201" name="流程图: 过程 200"/>
            <p:cNvSpPr/>
            <p:nvPr>
              <p:custDataLst>
                <p:tags r:id="rId30"/>
              </p:custDataLst>
            </p:nvPr>
          </p:nvSpPr>
          <p:spPr>
            <a:xfrm>
              <a:off x="4048" y="8590"/>
              <a:ext cx="1417" cy="1417"/>
            </a:xfrm>
            <a:prstGeom prst="flowChartProcess">
              <a:avLst/>
            </a:prstGeom>
            <a:solidFill>
              <a:schemeClr val="bg1"/>
            </a:solidFill>
            <a:ln w="19050">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2" name="圆角矩形 201"/>
            <p:cNvSpPr/>
            <p:nvPr>
              <p:custDataLst>
                <p:tags r:id="rId31"/>
              </p:custDataLst>
            </p:nvPr>
          </p:nvSpPr>
          <p:spPr>
            <a:xfrm>
              <a:off x="4301" y="8816"/>
              <a:ext cx="397" cy="397"/>
            </a:xfrm>
            <a:prstGeom prst="roundRect">
              <a:avLst/>
            </a:prstGeom>
            <a:gradFill>
              <a:gsLst>
                <a:gs pos="34000">
                  <a:srgbClr val="73B6E1"/>
                </a:gs>
                <a:gs pos="100000">
                  <a:srgbClr val="E4E6F5"/>
                </a:gs>
                <a:gs pos="70000">
                  <a:srgbClr val="BFDBF3"/>
                </a:gs>
                <a:gs pos="0">
                  <a:srgbClr val="3467A0"/>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3" name="圆角矩形 202"/>
            <p:cNvSpPr/>
            <p:nvPr>
              <p:custDataLst>
                <p:tags r:id="rId32"/>
              </p:custDataLst>
            </p:nvPr>
          </p:nvSpPr>
          <p:spPr>
            <a:xfrm>
              <a:off x="4501" y="9016"/>
              <a:ext cx="397" cy="397"/>
            </a:xfrm>
            <a:prstGeom prst="roundRect">
              <a:avLst/>
            </a:prstGeom>
            <a:gradFill>
              <a:gsLst>
                <a:gs pos="34000">
                  <a:srgbClr val="73B6E1"/>
                </a:gs>
                <a:gs pos="100000">
                  <a:srgbClr val="E4E6F5"/>
                </a:gs>
                <a:gs pos="70000">
                  <a:srgbClr val="BFDBF3"/>
                </a:gs>
                <a:gs pos="0">
                  <a:srgbClr val="3467A0"/>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4" name="圆角矩形 203"/>
            <p:cNvSpPr/>
            <p:nvPr>
              <p:custDataLst>
                <p:tags r:id="rId33"/>
              </p:custDataLst>
            </p:nvPr>
          </p:nvSpPr>
          <p:spPr>
            <a:xfrm>
              <a:off x="4701" y="9216"/>
              <a:ext cx="397" cy="397"/>
            </a:xfrm>
            <a:prstGeom prst="roundRect">
              <a:avLst/>
            </a:prstGeom>
            <a:gradFill>
              <a:gsLst>
                <a:gs pos="34000">
                  <a:srgbClr val="73B6E1"/>
                </a:gs>
                <a:gs pos="100000">
                  <a:srgbClr val="E4E6F5"/>
                </a:gs>
                <a:gs pos="70000">
                  <a:srgbClr val="BFDBF3"/>
                </a:gs>
                <a:gs pos="0">
                  <a:srgbClr val="3467A0"/>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5" name="圆角矩形 204"/>
            <p:cNvSpPr/>
            <p:nvPr>
              <p:custDataLst>
                <p:tags r:id="rId34"/>
              </p:custDataLst>
            </p:nvPr>
          </p:nvSpPr>
          <p:spPr>
            <a:xfrm>
              <a:off x="4901" y="9416"/>
              <a:ext cx="397" cy="397"/>
            </a:xfrm>
            <a:prstGeom prst="roundRect">
              <a:avLst/>
            </a:prstGeom>
            <a:gradFill>
              <a:gsLst>
                <a:gs pos="34000">
                  <a:srgbClr val="73B6E1"/>
                </a:gs>
                <a:gs pos="100000">
                  <a:srgbClr val="E4E6F5"/>
                </a:gs>
                <a:gs pos="70000">
                  <a:srgbClr val="BFDBF3"/>
                </a:gs>
                <a:gs pos="0">
                  <a:srgbClr val="3467A0"/>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cxnSp>
        <p:nvCxnSpPr>
          <p:cNvPr id="207" name="肘形连接符 206"/>
          <p:cNvCxnSpPr>
            <a:stCxn id="184" idx="3"/>
          </p:cNvCxnSpPr>
          <p:nvPr/>
        </p:nvCxnSpPr>
        <p:spPr>
          <a:xfrm flipH="1">
            <a:off x="1776730" y="2486660"/>
            <a:ext cx="2652395" cy="744855"/>
          </a:xfrm>
          <a:prstGeom prst="bentConnector4">
            <a:avLst>
              <a:gd name="adj1" fmla="val -8978"/>
              <a:gd name="adj2" fmla="val -139386"/>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208" name="肘形连接符 207"/>
          <p:cNvCxnSpPr>
            <a:stCxn id="188" idx="3"/>
          </p:cNvCxnSpPr>
          <p:nvPr>
            <p:custDataLst>
              <p:tags r:id="rId10"/>
            </p:custDataLst>
          </p:nvPr>
        </p:nvCxnSpPr>
        <p:spPr>
          <a:xfrm flipH="1">
            <a:off x="1776730" y="2486025"/>
            <a:ext cx="5203825" cy="745490"/>
          </a:xfrm>
          <a:prstGeom prst="bentConnector4">
            <a:avLst>
              <a:gd name="adj1" fmla="val -4576"/>
              <a:gd name="adj2" fmla="val -139267"/>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209" name="肘形连接符 208"/>
          <p:cNvCxnSpPr>
            <a:endCxn id="184" idx="1"/>
          </p:cNvCxnSpPr>
          <p:nvPr/>
        </p:nvCxnSpPr>
        <p:spPr>
          <a:xfrm flipV="1">
            <a:off x="2079625" y="2486660"/>
            <a:ext cx="1880235" cy="1050290"/>
          </a:xfrm>
          <a:prstGeom prst="bentConnector3">
            <a:avLst>
              <a:gd name="adj1" fmla="val 83856"/>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210" name="肘形连接符 209"/>
          <p:cNvCxnSpPr>
            <a:endCxn id="188" idx="1"/>
          </p:cNvCxnSpPr>
          <p:nvPr/>
        </p:nvCxnSpPr>
        <p:spPr>
          <a:xfrm flipV="1">
            <a:off x="2079625" y="2486025"/>
            <a:ext cx="4431665" cy="1050925"/>
          </a:xfrm>
          <a:prstGeom prst="bentConnector3">
            <a:avLst>
              <a:gd name="adj1" fmla="val 88694"/>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211" name="肘形连接符 210"/>
          <p:cNvCxnSpPr/>
          <p:nvPr/>
        </p:nvCxnSpPr>
        <p:spPr>
          <a:xfrm flipV="1">
            <a:off x="2079625" y="2486025"/>
            <a:ext cx="6788785" cy="1050925"/>
          </a:xfrm>
          <a:prstGeom prst="bentConnector3">
            <a:avLst>
              <a:gd name="adj1" fmla="val 95192"/>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sp>
        <p:nvSpPr>
          <p:cNvPr id="214" name="文本框 213"/>
          <p:cNvSpPr txBox="1"/>
          <p:nvPr/>
        </p:nvSpPr>
        <p:spPr>
          <a:xfrm>
            <a:off x="2425065" y="2666365"/>
            <a:ext cx="723900" cy="368300"/>
          </a:xfrm>
          <a:prstGeom prst="rect">
            <a:avLst/>
          </a:prstGeom>
          <a:noFill/>
        </p:spPr>
        <p:txBody>
          <a:bodyPr wrap="square" rtlCol="0">
            <a:spAutoFit/>
          </a:bodyPr>
          <a:lstStyle/>
          <a:p>
            <a:r>
              <a:rPr lang="en-US" altLang="zh-CN">
                <a:latin typeface="Cascadia Code SemiBold" panose="020B0609020000020004" charset="0"/>
                <a:cs typeface="Cascadia Code SemiBold" panose="020B0609020000020004" charset="0"/>
              </a:rPr>
              <a:t>seq</a:t>
            </a:r>
          </a:p>
        </p:txBody>
      </p:sp>
      <p:sp>
        <p:nvSpPr>
          <p:cNvPr id="215" name="文本框 214"/>
          <p:cNvSpPr txBox="1"/>
          <p:nvPr/>
        </p:nvSpPr>
        <p:spPr>
          <a:xfrm>
            <a:off x="1330325" y="3841750"/>
            <a:ext cx="892810" cy="368300"/>
          </a:xfrm>
          <a:prstGeom prst="rect">
            <a:avLst/>
          </a:prstGeom>
          <a:noFill/>
        </p:spPr>
        <p:txBody>
          <a:bodyPr wrap="square" rtlCol="0">
            <a:spAutoFit/>
          </a:bodyPr>
          <a:lstStyle/>
          <a:p>
            <a:r>
              <a:rPr lang="en-US" altLang="zh-CN">
                <a:latin typeface="Cascadia Code SemiBold" panose="020B0609020000020004" charset="0"/>
                <a:cs typeface="Cascadia Code SemiBold" panose="020B0609020000020004" charset="0"/>
              </a:rPr>
              <a:t>state</a:t>
            </a:r>
          </a:p>
        </p:txBody>
      </p:sp>
      <p:sp>
        <p:nvSpPr>
          <p:cNvPr id="216" name="文本框 215"/>
          <p:cNvSpPr txBox="1"/>
          <p:nvPr/>
        </p:nvSpPr>
        <p:spPr>
          <a:xfrm>
            <a:off x="5025390" y="2666365"/>
            <a:ext cx="897890" cy="368300"/>
          </a:xfrm>
          <a:prstGeom prst="rect">
            <a:avLst/>
          </a:prstGeom>
          <a:noFill/>
        </p:spPr>
        <p:txBody>
          <a:bodyPr wrap="square" rtlCol="0">
            <a:spAutoFit/>
          </a:bodyPr>
          <a:lstStyle/>
          <a:p>
            <a:r>
              <a:rPr lang="en-US" altLang="zh-CN">
                <a:latin typeface="Cascadia Code SemiBold" panose="020B0609020000020004" charset="0"/>
                <a:cs typeface="Cascadia Code SemiBold" panose="020B0609020000020004" charset="0"/>
              </a:rPr>
              <a:t>token</a:t>
            </a:r>
          </a:p>
        </p:txBody>
      </p:sp>
      <p:grpSp>
        <p:nvGrpSpPr>
          <p:cNvPr id="231" name="组合 230"/>
          <p:cNvGrpSpPr/>
          <p:nvPr/>
        </p:nvGrpSpPr>
        <p:grpSpPr>
          <a:xfrm>
            <a:off x="1714500" y="5045710"/>
            <a:ext cx="892810" cy="978535"/>
            <a:chOff x="1848" y="7744"/>
            <a:chExt cx="1406" cy="1541"/>
          </a:xfrm>
        </p:grpSpPr>
        <p:grpSp>
          <p:nvGrpSpPr>
            <p:cNvPr id="217" name="组合 216"/>
            <p:cNvGrpSpPr/>
            <p:nvPr>
              <p:custDataLst>
                <p:tags r:id="rId24"/>
              </p:custDataLst>
            </p:nvPr>
          </p:nvGrpSpPr>
          <p:grpSpPr>
            <a:xfrm>
              <a:off x="2074" y="7744"/>
              <a:ext cx="954" cy="961"/>
              <a:chOff x="4048" y="8590"/>
              <a:chExt cx="1417" cy="1417"/>
            </a:xfrm>
          </p:grpSpPr>
          <p:sp>
            <p:nvSpPr>
              <p:cNvPr id="218" name="流程图: 过程 217"/>
              <p:cNvSpPr/>
              <p:nvPr>
                <p:custDataLst>
                  <p:tags r:id="rId25"/>
                </p:custDataLst>
              </p:nvPr>
            </p:nvSpPr>
            <p:spPr>
              <a:xfrm>
                <a:off x="4048" y="8590"/>
                <a:ext cx="1417" cy="1417"/>
              </a:xfrm>
              <a:prstGeom prst="flowChartProcess">
                <a:avLst/>
              </a:prstGeom>
              <a:solidFill>
                <a:schemeClr val="bg1"/>
              </a:solidFill>
              <a:ln w="19050">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9" name="圆角矩形 218"/>
              <p:cNvSpPr/>
              <p:nvPr>
                <p:custDataLst>
                  <p:tags r:id="rId26"/>
                </p:custDataLst>
              </p:nvPr>
            </p:nvSpPr>
            <p:spPr>
              <a:xfrm>
                <a:off x="4301" y="8816"/>
                <a:ext cx="397" cy="397"/>
              </a:xfrm>
              <a:prstGeom prst="roundRect">
                <a:avLst/>
              </a:prstGeom>
              <a:gradFill>
                <a:gsLst>
                  <a:gs pos="34000">
                    <a:srgbClr val="CFF474"/>
                  </a:gs>
                  <a:gs pos="100000">
                    <a:srgbClr val="4DD803"/>
                  </a:gs>
                </a:gsLst>
                <a:lin ang="189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0" name="圆角矩形 219"/>
              <p:cNvSpPr/>
              <p:nvPr>
                <p:custDataLst>
                  <p:tags r:id="rId27"/>
                </p:custDataLst>
              </p:nvPr>
            </p:nvSpPr>
            <p:spPr>
              <a:xfrm>
                <a:off x="4501" y="9016"/>
                <a:ext cx="397" cy="397"/>
              </a:xfrm>
              <a:prstGeom prst="roundRect">
                <a:avLst/>
              </a:prstGeom>
              <a:gradFill>
                <a:gsLst>
                  <a:gs pos="34000">
                    <a:srgbClr val="CFF474"/>
                  </a:gs>
                  <a:gs pos="100000">
                    <a:srgbClr val="4DD803"/>
                  </a:gs>
                </a:gsLst>
                <a:lin ang="189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1" name="圆角矩形 220"/>
              <p:cNvSpPr/>
              <p:nvPr>
                <p:custDataLst>
                  <p:tags r:id="rId28"/>
                </p:custDataLst>
              </p:nvPr>
            </p:nvSpPr>
            <p:spPr>
              <a:xfrm>
                <a:off x="4701" y="9216"/>
                <a:ext cx="397" cy="397"/>
              </a:xfrm>
              <a:prstGeom prst="roundRect">
                <a:avLst/>
              </a:prstGeom>
              <a:gradFill>
                <a:gsLst>
                  <a:gs pos="34000">
                    <a:srgbClr val="CFF474"/>
                  </a:gs>
                  <a:gs pos="100000">
                    <a:srgbClr val="4DD803"/>
                  </a:gs>
                </a:gsLst>
                <a:lin ang="189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2" name="圆角矩形 221"/>
              <p:cNvSpPr/>
              <p:nvPr>
                <p:custDataLst>
                  <p:tags r:id="rId29"/>
                </p:custDataLst>
              </p:nvPr>
            </p:nvSpPr>
            <p:spPr>
              <a:xfrm>
                <a:off x="4901" y="9416"/>
                <a:ext cx="397" cy="397"/>
              </a:xfrm>
              <a:prstGeom prst="roundRect">
                <a:avLst/>
              </a:prstGeom>
              <a:gradFill>
                <a:gsLst>
                  <a:gs pos="34000">
                    <a:srgbClr val="CFF474"/>
                  </a:gs>
                  <a:gs pos="100000">
                    <a:srgbClr val="4DD803"/>
                  </a:gs>
                </a:gsLst>
                <a:lin ang="189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grpSp>
        <p:sp>
          <p:nvSpPr>
            <p:cNvPr id="223" name="文本框 222"/>
            <p:cNvSpPr txBox="1"/>
            <p:nvPr/>
          </p:nvSpPr>
          <p:spPr>
            <a:xfrm>
              <a:off x="1848" y="8705"/>
              <a:ext cx="1406" cy="580"/>
            </a:xfrm>
            <a:prstGeom prst="rect">
              <a:avLst/>
            </a:prstGeom>
            <a:noFill/>
          </p:spPr>
          <p:txBody>
            <a:bodyPr wrap="square" rtlCol="0">
              <a:spAutoFit/>
            </a:bodyPr>
            <a:lstStyle/>
            <a:p>
              <a:r>
                <a:rPr lang="en-US" altLang="zh-CN">
                  <a:latin typeface="Cascadia Code SemiBold" panose="020B0609020000020004" charset="0"/>
                  <a:cs typeface="Cascadia Code SemiBold" panose="020B0609020000020004" charset="0"/>
                </a:rPr>
                <a:t>state</a:t>
              </a:r>
            </a:p>
          </p:txBody>
        </p:sp>
      </p:grpSp>
      <p:sp>
        <p:nvSpPr>
          <p:cNvPr id="224" name="矩形 223"/>
          <p:cNvSpPr/>
          <p:nvPr>
            <p:custDataLst>
              <p:tags r:id="rId11"/>
            </p:custDataLst>
          </p:nvPr>
        </p:nvSpPr>
        <p:spPr>
          <a:xfrm>
            <a:off x="3362960" y="5045710"/>
            <a:ext cx="1877060" cy="820420"/>
          </a:xfrm>
          <a:prstGeom prst="rect">
            <a:avLst/>
          </a:prstGeom>
          <a:gradFill>
            <a:gsLst>
              <a:gs pos="50000">
                <a:srgbClr val="B2DFDC"/>
              </a:gs>
              <a:gs pos="2000">
                <a:srgbClr val="2DA59C"/>
              </a:gs>
              <a:gs pos="100000">
                <a:srgbClr val="B2DFDC"/>
              </a:gs>
            </a:gsLst>
            <a:lin ang="5400000" scaled="0"/>
          </a:gradFill>
          <a:ln w="19050"/>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RWKV Model</a:t>
            </a:r>
          </a:p>
        </p:txBody>
      </p:sp>
      <p:sp>
        <p:nvSpPr>
          <p:cNvPr id="225" name="文本框 224"/>
          <p:cNvSpPr txBox="1"/>
          <p:nvPr/>
        </p:nvSpPr>
        <p:spPr>
          <a:xfrm>
            <a:off x="7230110" y="4171315"/>
            <a:ext cx="3783965" cy="646331"/>
          </a:xfrm>
          <a:prstGeom prst="rect">
            <a:avLst/>
          </a:prstGeom>
          <a:noFill/>
        </p:spPr>
        <p:txBody>
          <a:bodyPr wrap="square" rtlCol="0">
            <a:spAutoFit/>
          </a:bodyPr>
          <a:lstStyle/>
          <a:p>
            <a:endParaRPr lang="en-US" altLang="zh-CN" dirty="0"/>
          </a:p>
          <a:p>
            <a:endParaRPr lang="en-US" altLang="zh-CN" dirty="0"/>
          </a:p>
        </p:txBody>
      </p:sp>
      <p:sp>
        <p:nvSpPr>
          <p:cNvPr id="227" name="矩形 226"/>
          <p:cNvSpPr/>
          <p:nvPr>
            <p:custDataLst>
              <p:tags r:id="rId12"/>
            </p:custDataLst>
          </p:nvPr>
        </p:nvSpPr>
        <p:spPr>
          <a:xfrm>
            <a:off x="1952625" y="4375785"/>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你</a:t>
            </a:r>
          </a:p>
        </p:txBody>
      </p:sp>
      <p:sp>
        <p:nvSpPr>
          <p:cNvPr id="228" name="矩形 227"/>
          <p:cNvSpPr/>
          <p:nvPr>
            <p:custDataLst>
              <p:tags r:id="rId13"/>
            </p:custDataLst>
          </p:nvPr>
        </p:nvSpPr>
        <p:spPr>
          <a:xfrm>
            <a:off x="2312670" y="4375785"/>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是</a:t>
            </a:r>
          </a:p>
        </p:txBody>
      </p:sp>
      <p:sp>
        <p:nvSpPr>
          <p:cNvPr id="229" name="矩形 228"/>
          <p:cNvSpPr/>
          <p:nvPr>
            <p:custDataLst>
              <p:tags r:id="rId14"/>
            </p:custDataLst>
          </p:nvPr>
        </p:nvSpPr>
        <p:spPr>
          <a:xfrm>
            <a:off x="2672715" y="4375785"/>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谁</a:t>
            </a:r>
          </a:p>
        </p:txBody>
      </p:sp>
      <p:sp>
        <p:nvSpPr>
          <p:cNvPr id="230" name="矩形 229"/>
          <p:cNvSpPr/>
          <p:nvPr>
            <p:custDataLst>
              <p:tags r:id="rId15"/>
            </p:custDataLst>
          </p:nvPr>
        </p:nvSpPr>
        <p:spPr>
          <a:xfrm>
            <a:off x="3032760" y="4375785"/>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a:t>
            </a:r>
          </a:p>
        </p:txBody>
      </p:sp>
      <p:sp>
        <p:nvSpPr>
          <p:cNvPr id="232" name="矩形 231"/>
          <p:cNvSpPr/>
          <p:nvPr>
            <p:custDataLst>
              <p:tags r:id="rId16"/>
            </p:custDataLst>
          </p:nvPr>
        </p:nvSpPr>
        <p:spPr>
          <a:xfrm>
            <a:off x="3392805" y="4375785"/>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我</a:t>
            </a:r>
          </a:p>
        </p:txBody>
      </p:sp>
      <p:sp>
        <p:nvSpPr>
          <p:cNvPr id="233" name="矩形 232"/>
          <p:cNvSpPr/>
          <p:nvPr>
            <p:custDataLst>
              <p:tags r:id="rId17"/>
            </p:custDataLst>
          </p:nvPr>
        </p:nvSpPr>
        <p:spPr>
          <a:xfrm>
            <a:off x="3752850" y="4375785"/>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是</a:t>
            </a:r>
          </a:p>
        </p:txBody>
      </p:sp>
      <p:sp>
        <p:nvSpPr>
          <p:cNvPr id="235" name="矩形 234"/>
          <p:cNvSpPr/>
          <p:nvPr>
            <p:custDataLst>
              <p:tags r:id="rId18"/>
            </p:custDataLst>
          </p:nvPr>
        </p:nvSpPr>
        <p:spPr>
          <a:xfrm>
            <a:off x="3465376" y="6167755"/>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是</a:t>
            </a:r>
          </a:p>
        </p:txBody>
      </p:sp>
      <p:sp>
        <p:nvSpPr>
          <p:cNvPr id="236" name="矩形 235"/>
          <p:cNvSpPr/>
          <p:nvPr>
            <p:custDataLst>
              <p:tags r:id="rId19"/>
            </p:custDataLst>
          </p:nvPr>
        </p:nvSpPr>
        <p:spPr>
          <a:xfrm>
            <a:off x="3825421" y="6167755"/>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谁</a:t>
            </a:r>
          </a:p>
        </p:txBody>
      </p:sp>
      <p:sp>
        <p:nvSpPr>
          <p:cNvPr id="237" name="矩形 236"/>
          <p:cNvSpPr/>
          <p:nvPr>
            <p:custDataLst>
              <p:tags r:id="rId20"/>
            </p:custDataLst>
          </p:nvPr>
        </p:nvSpPr>
        <p:spPr>
          <a:xfrm>
            <a:off x="4185466" y="6167755"/>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a:t>
            </a:r>
          </a:p>
        </p:txBody>
      </p:sp>
      <p:sp>
        <p:nvSpPr>
          <p:cNvPr id="238" name="矩形 237"/>
          <p:cNvSpPr/>
          <p:nvPr>
            <p:custDataLst>
              <p:tags r:id="rId21"/>
            </p:custDataLst>
          </p:nvPr>
        </p:nvSpPr>
        <p:spPr>
          <a:xfrm>
            <a:off x="4545511" y="6167755"/>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我</a:t>
            </a:r>
          </a:p>
        </p:txBody>
      </p:sp>
      <p:sp>
        <p:nvSpPr>
          <p:cNvPr id="239" name="矩形 238"/>
          <p:cNvSpPr/>
          <p:nvPr>
            <p:custDataLst>
              <p:tags r:id="rId22"/>
            </p:custDataLst>
          </p:nvPr>
        </p:nvSpPr>
        <p:spPr>
          <a:xfrm>
            <a:off x="4905556" y="6167755"/>
            <a:ext cx="36004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zh-CN" altLang="en-US"/>
              <a:t>是</a:t>
            </a:r>
          </a:p>
        </p:txBody>
      </p:sp>
      <p:sp>
        <p:nvSpPr>
          <p:cNvPr id="240" name="矩形 239"/>
          <p:cNvSpPr/>
          <p:nvPr>
            <p:custDataLst>
              <p:tags r:id="rId23"/>
            </p:custDataLst>
          </p:nvPr>
        </p:nvSpPr>
        <p:spPr>
          <a:xfrm>
            <a:off x="5265601" y="6167755"/>
            <a:ext cx="929005" cy="360045"/>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‘RWKV’</a:t>
            </a:r>
          </a:p>
        </p:txBody>
      </p:sp>
      <p:sp>
        <p:nvSpPr>
          <p:cNvPr id="241" name="文本框 240"/>
          <p:cNvSpPr txBox="1"/>
          <p:nvPr/>
        </p:nvSpPr>
        <p:spPr>
          <a:xfrm>
            <a:off x="444500" y="4367530"/>
            <a:ext cx="2384425"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rPr>
              <a:t>训练：</a:t>
            </a:r>
          </a:p>
        </p:txBody>
      </p:sp>
      <p:sp>
        <p:nvSpPr>
          <p:cNvPr id="3" name="文本框 2">
            <a:extLst>
              <a:ext uri="{FF2B5EF4-FFF2-40B4-BE49-F238E27FC236}">
                <a16:creationId xmlns:a16="http://schemas.microsoft.com/office/drawing/2014/main" id="{CD29FC23-169A-DD17-B577-864F05AB4C07}"/>
              </a:ext>
            </a:extLst>
          </p:cNvPr>
          <p:cNvSpPr txBox="1"/>
          <p:nvPr/>
        </p:nvSpPr>
        <p:spPr>
          <a:xfrm>
            <a:off x="6296297" y="3953691"/>
            <a:ext cx="5358747" cy="3139321"/>
          </a:xfrm>
          <a:prstGeom prst="rect">
            <a:avLst/>
          </a:prstGeom>
          <a:noFill/>
        </p:spPr>
        <p:txBody>
          <a:bodyPr wrap="square" rtlCol="0">
            <a:spAutoFit/>
          </a:bodyPr>
          <a:lstStyle/>
          <a:p>
            <a:r>
              <a:rPr lang="en-US" altLang="zh-CN" dirty="0"/>
              <a:t>RWKV</a:t>
            </a:r>
            <a:r>
              <a:rPr lang="zh-CN" altLang="en-US" dirty="0"/>
              <a:t>推理只需要一个当前</a:t>
            </a:r>
            <a:r>
              <a:rPr lang="en-US" altLang="zh-CN" dirty="0"/>
              <a:t>token</a:t>
            </a:r>
            <a:r>
              <a:rPr lang="zh-CN" altLang="en-US" dirty="0"/>
              <a:t>和</a:t>
            </a:r>
            <a:r>
              <a:rPr lang="en-US" altLang="zh-CN" dirty="0"/>
              <a:t>state</a:t>
            </a:r>
            <a:r>
              <a:rPr lang="zh-CN" altLang="en-US" dirty="0"/>
              <a:t>，所有的</a:t>
            </a:r>
            <a:r>
              <a:rPr lang="en-US" altLang="zh-CN" dirty="0"/>
              <a:t>token</a:t>
            </a:r>
            <a:r>
              <a:rPr lang="zh-CN" altLang="en-US" dirty="0"/>
              <a:t>以及所有的信息都会被压缩为一个</a:t>
            </a:r>
            <a:r>
              <a:rPr lang="en-US" altLang="zh-CN" dirty="0"/>
              <a:t>state</a:t>
            </a:r>
          </a:p>
          <a:p>
            <a:r>
              <a:rPr lang="zh-CN" altLang="en-US" dirty="0"/>
              <a:t>设想一下我们让</a:t>
            </a:r>
            <a:r>
              <a:rPr lang="en-US" altLang="zh-CN" dirty="0"/>
              <a:t>RWKV</a:t>
            </a:r>
            <a:r>
              <a:rPr lang="zh-CN" altLang="en-US" dirty="0"/>
              <a:t>读完一整本红楼梦我们最后也会得到一个</a:t>
            </a:r>
            <a:r>
              <a:rPr lang="en-US" altLang="zh-CN" dirty="0"/>
              <a:t>state</a:t>
            </a:r>
            <a:r>
              <a:rPr lang="zh-CN" altLang="en-US" dirty="0"/>
              <a:t>，每个用</a:t>
            </a:r>
            <a:r>
              <a:rPr lang="en-US" altLang="zh-CN" dirty="0"/>
              <a:t>RWKV</a:t>
            </a:r>
            <a:r>
              <a:rPr lang="zh-CN" altLang="en-US" dirty="0"/>
              <a:t>的人使用这个</a:t>
            </a:r>
            <a:r>
              <a:rPr lang="en-US" altLang="zh-CN" dirty="0"/>
              <a:t>state</a:t>
            </a:r>
            <a:r>
              <a:rPr lang="zh-CN" altLang="en-US" dirty="0"/>
              <a:t>都可以对他进行关于红楼梦内容的提问并且相当准确（这就相当于预制</a:t>
            </a:r>
            <a:r>
              <a:rPr lang="en-US" altLang="zh-CN" dirty="0"/>
              <a:t>prompt</a:t>
            </a:r>
            <a:r>
              <a:rPr lang="zh-CN" altLang="en-US" dirty="0"/>
              <a:t>）</a:t>
            </a:r>
            <a:endParaRPr lang="en-US" altLang="zh-CN" dirty="0"/>
          </a:p>
          <a:p>
            <a:r>
              <a:rPr lang="zh-CN" altLang="en-US" dirty="0"/>
              <a:t>而通常我们训练推理时初始</a:t>
            </a:r>
            <a:r>
              <a:rPr lang="en-US" altLang="zh-CN" dirty="0"/>
              <a:t>state=0</a:t>
            </a:r>
            <a:r>
              <a:rPr lang="zh-CN" altLang="en-US" dirty="0"/>
              <a:t>，那很自然的就想到我们是否也能训练一个</a:t>
            </a:r>
            <a:r>
              <a:rPr lang="en-US" altLang="zh-CN" dirty="0"/>
              <a:t>state</a:t>
            </a:r>
            <a:r>
              <a:rPr lang="zh-CN" altLang="en-US" dirty="0"/>
              <a:t>让模型完成某项任务？这就是</a:t>
            </a:r>
            <a:r>
              <a:rPr lang="en-US" altLang="zh-CN" dirty="0"/>
              <a:t>state tuning</a:t>
            </a:r>
            <a:r>
              <a:rPr lang="zh-CN" altLang="en-US" dirty="0"/>
              <a:t>的诞生</a:t>
            </a:r>
            <a:endParaRPr lang="en-US" altLang="zh-CN" dirty="0"/>
          </a:p>
          <a:p>
            <a:endParaRPr lang="en-US" altLang="zh-CN" dirty="0"/>
          </a:p>
          <a:p>
            <a:endParaRPr lang="zh-CN" altLang="en-US" dirty="0"/>
          </a:p>
        </p:txBody>
      </p:sp>
      <p:cxnSp>
        <p:nvCxnSpPr>
          <p:cNvPr id="4" name="肘形连接符 208">
            <a:extLst>
              <a:ext uri="{FF2B5EF4-FFF2-40B4-BE49-F238E27FC236}">
                <a16:creationId xmlns:a16="http://schemas.microsoft.com/office/drawing/2014/main" id="{32C19442-73CA-E647-8C49-890C68BF2BC0}"/>
              </a:ext>
            </a:extLst>
          </p:cNvPr>
          <p:cNvCxnSpPr>
            <a:cxnSpLocks/>
            <a:stCxn id="233" idx="3"/>
            <a:endCxn id="224" idx="0"/>
          </p:cNvCxnSpPr>
          <p:nvPr/>
        </p:nvCxnSpPr>
        <p:spPr>
          <a:xfrm>
            <a:off x="4112895" y="4555808"/>
            <a:ext cx="188595" cy="489902"/>
          </a:xfrm>
          <a:prstGeom prst="bentConnector2">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8" name="肘形连接符 208">
            <a:extLst>
              <a:ext uri="{FF2B5EF4-FFF2-40B4-BE49-F238E27FC236}">
                <a16:creationId xmlns:a16="http://schemas.microsoft.com/office/drawing/2014/main" id="{743CE41D-A008-1B64-DA0F-76DC946F035C}"/>
              </a:ext>
            </a:extLst>
          </p:cNvPr>
          <p:cNvCxnSpPr>
            <a:cxnSpLocks/>
            <a:stCxn id="218" idx="3"/>
            <a:endCxn id="224" idx="1"/>
          </p:cNvCxnSpPr>
          <p:nvPr/>
        </p:nvCxnSpPr>
        <p:spPr>
          <a:xfrm>
            <a:off x="2463800" y="5350828"/>
            <a:ext cx="899160" cy="105092"/>
          </a:xfrm>
          <a:prstGeom prst="bentConnector3">
            <a:avLst>
              <a:gd name="adj1" fmla="val 50000"/>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13" name="肘形连接符 208">
            <a:extLst>
              <a:ext uri="{FF2B5EF4-FFF2-40B4-BE49-F238E27FC236}">
                <a16:creationId xmlns:a16="http://schemas.microsoft.com/office/drawing/2014/main" id="{6C9F930C-7C83-AC4D-E560-7178E53DFFCC}"/>
              </a:ext>
            </a:extLst>
          </p:cNvPr>
          <p:cNvCxnSpPr>
            <a:cxnSpLocks/>
            <a:stCxn id="224" idx="3"/>
            <a:endCxn id="235" idx="0"/>
          </p:cNvCxnSpPr>
          <p:nvPr/>
        </p:nvCxnSpPr>
        <p:spPr>
          <a:xfrm flipH="1">
            <a:off x="3645399" y="5455920"/>
            <a:ext cx="1594621" cy="711835"/>
          </a:xfrm>
          <a:prstGeom prst="bentConnector4">
            <a:avLst>
              <a:gd name="adj1" fmla="val -14336"/>
              <a:gd name="adj2" fmla="val 78813"/>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latin typeface="微软雅黑" panose="020B0503020204020204" charset="-122"/>
                <a:ea typeface="微软雅黑" panose="020B0503020204020204" charset="-122"/>
              </a:rPr>
              <a:t>Infinite Context Training (Infctx) </a:t>
            </a:r>
            <a:r>
              <a:rPr lang="zh-CN" altLang="en-US">
                <a:latin typeface="微软雅黑" panose="020B0503020204020204" charset="-122"/>
                <a:ea typeface="微软雅黑" panose="020B0503020204020204" charset="-122"/>
              </a:rPr>
              <a:t>无限上下文长度训练</a:t>
            </a:r>
          </a:p>
        </p:txBody>
      </p:sp>
      <p:sp>
        <p:nvSpPr>
          <p:cNvPr id="10" name="矩形 9"/>
          <p:cNvSpPr/>
          <p:nvPr/>
        </p:nvSpPr>
        <p:spPr>
          <a:xfrm>
            <a:off x="935990" y="2054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矩形 14"/>
          <p:cNvSpPr/>
          <p:nvPr/>
        </p:nvSpPr>
        <p:spPr>
          <a:xfrm>
            <a:off x="1296035" y="2054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矩形 15"/>
          <p:cNvSpPr/>
          <p:nvPr/>
        </p:nvSpPr>
        <p:spPr>
          <a:xfrm>
            <a:off x="1656080" y="2054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2016125" y="2054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910590"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1270635"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矩形 21"/>
          <p:cNvSpPr/>
          <p:nvPr/>
        </p:nvSpPr>
        <p:spPr>
          <a:xfrm>
            <a:off x="1630680"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矩形 22"/>
          <p:cNvSpPr/>
          <p:nvPr/>
        </p:nvSpPr>
        <p:spPr>
          <a:xfrm>
            <a:off x="1990725"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 name="矩形 23"/>
          <p:cNvSpPr/>
          <p:nvPr/>
        </p:nvSpPr>
        <p:spPr>
          <a:xfrm>
            <a:off x="2336800"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矩形 24"/>
          <p:cNvSpPr/>
          <p:nvPr/>
        </p:nvSpPr>
        <p:spPr>
          <a:xfrm>
            <a:off x="2696845"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6" name="矩形 25"/>
          <p:cNvSpPr/>
          <p:nvPr/>
        </p:nvSpPr>
        <p:spPr>
          <a:xfrm>
            <a:off x="3056890"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3416935"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8" name="矩形 27"/>
          <p:cNvSpPr/>
          <p:nvPr/>
        </p:nvSpPr>
        <p:spPr>
          <a:xfrm>
            <a:off x="956310" y="471360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9" name="矩形 28"/>
          <p:cNvSpPr/>
          <p:nvPr/>
        </p:nvSpPr>
        <p:spPr>
          <a:xfrm>
            <a:off x="1316355" y="471360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1676400" y="471360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矩形 30"/>
          <p:cNvSpPr/>
          <p:nvPr/>
        </p:nvSpPr>
        <p:spPr>
          <a:xfrm>
            <a:off x="2036445" y="471360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矩形 31"/>
          <p:cNvSpPr/>
          <p:nvPr/>
        </p:nvSpPr>
        <p:spPr>
          <a:xfrm>
            <a:off x="3958590" y="476694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矩形 32"/>
          <p:cNvSpPr/>
          <p:nvPr/>
        </p:nvSpPr>
        <p:spPr>
          <a:xfrm>
            <a:off x="4318635" y="476694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4" name="矩形 33"/>
          <p:cNvSpPr/>
          <p:nvPr/>
        </p:nvSpPr>
        <p:spPr>
          <a:xfrm>
            <a:off x="4678680" y="476694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5038725" y="476694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42" name="曲线连接符 41"/>
          <p:cNvCxnSpPr>
            <a:stCxn id="31" idx="3"/>
            <a:endCxn id="45" idx="1"/>
          </p:cNvCxnSpPr>
          <p:nvPr/>
        </p:nvCxnSpPr>
        <p:spPr>
          <a:xfrm>
            <a:off x="2396490" y="4893945"/>
            <a:ext cx="275590" cy="956945"/>
          </a:xfrm>
          <a:prstGeom prst="curvedConnector3">
            <a:avLst>
              <a:gd name="adj1" fmla="val 50000"/>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43" name="曲线连接符 42"/>
          <p:cNvCxnSpPr>
            <a:stCxn id="45" idx="3"/>
            <a:endCxn id="32" idx="1"/>
          </p:cNvCxnSpPr>
          <p:nvPr/>
        </p:nvCxnSpPr>
        <p:spPr>
          <a:xfrm flipV="1">
            <a:off x="3571875" y="4947285"/>
            <a:ext cx="386715" cy="903605"/>
          </a:xfrm>
          <a:prstGeom prst="curvedConnector3">
            <a:avLst>
              <a:gd name="adj1" fmla="val 50082"/>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sp>
        <p:nvSpPr>
          <p:cNvPr id="59" name="左大括号 58"/>
          <p:cNvSpPr/>
          <p:nvPr/>
        </p:nvSpPr>
        <p:spPr>
          <a:xfrm rot="5400000">
            <a:off x="1481455" y="1131570"/>
            <a:ext cx="321310" cy="1439545"/>
          </a:xfrm>
          <a:prstGeom prst="leftBrace">
            <a:avLst/>
          </a:prstGeom>
          <a:ln w="317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txBody>
          <a:bodyPr rtlCol="0" anchor="ctr"/>
          <a:lstStyle/>
          <a:p>
            <a:pPr algn="ctr"/>
            <a:endParaRPr lang="zh-CN" altLang="en-US"/>
          </a:p>
        </p:txBody>
      </p:sp>
      <p:grpSp>
        <p:nvGrpSpPr>
          <p:cNvPr id="63" name="组合 62"/>
          <p:cNvGrpSpPr/>
          <p:nvPr/>
        </p:nvGrpSpPr>
        <p:grpSpPr>
          <a:xfrm>
            <a:off x="2672080" y="5400675"/>
            <a:ext cx="899160" cy="1206500"/>
            <a:chOff x="4048" y="8590"/>
            <a:chExt cx="1416" cy="1900"/>
          </a:xfrm>
        </p:grpSpPr>
        <p:sp>
          <p:nvSpPr>
            <p:cNvPr id="45" name="流程图: 过程 44"/>
            <p:cNvSpPr/>
            <p:nvPr/>
          </p:nvSpPr>
          <p:spPr>
            <a:xfrm>
              <a:off x="4048" y="8590"/>
              <a:ext cx="1417" cy="1417"/>
            </a:xfrm>
            <a:prstGeom prst="flowChartProcess">
              <a:avLst/>
            </a:prstGeom>
            <a:solidFill>
              <a:schemeClr val="bg1"/>
            </a:solidFill>
            <a:ln w="19050">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6" name="圆角矩形 45"/>
            <p:cNvSpPr/>
            <p:nvPr/>
          </p:nvSpPr>
          <p:spPr>
            <a:xfrm>
              <a:off x="4301" y="8816"/>
              <a:ext cx="397" cy="397"/>
            </a:xfrm>
            <a:prstGeom prst="roundRect">
              <a:avLst/>
            </a:prstGeom>
            <a:gradFill>
              <a:gsLst>
                <a:gs pos="0">
                  <a:srgbClr val="A6DC85"/>
                </a:gs>
                <a:gs pos="100000">
                  <a:srgbClr val="E4EDA6"/>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5" name="圆角矩形 54"/>
            <p:cNvSpPr/>
            <p:nvPr/>
          </p:nvSpPr>
          <p:spPr>
            <a:xfrm>
              <a:off x="4501" y="9016"/>
              <a:ext cx="397" cy="397"/>
            </a:xfrm>
            <a:prstGeom prst="roundRect">
              <a:avLst/>
            </a:prstGeom>
            <a:gradFill>
              <a:gsLst>
                <a:gs pos="0">
                  <a:srgbClr val="A6DC85"/>
                </a:gs>
                <a:gs pos="100000">
                  <a:srgbClr val="E4EDA6"/>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6" name="圆角矩形 55"/>
            <p:cNvSpPr/>
            <p:nvPr/>
          </p:nvSpPr>
          <p:spPr>
            <a:xfrm>
              <a:off x="4701" y="9216"/>
              <a:ext cx="397" cy="397"/>
            </a:xfrm>
            <a:prstGeom prst="roundRect">
              <a:avLst/>
            </a:prstGeom>
            <a:gradFill>
              <a:gsLst>
                <a:gs pos="0">
                  <a:srgbClr val="A6DC85"/>
                </a:gs>
                <a:gs pos="100000">
                  <a:srgbClr val="E4EDA6"/>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7" name="圆角矩形 56"/>
            <p:cNvSpPr/>
            <p:nvPr/>
          </p:nvSpPr>
          <p:spPr>
            <a:xfrm>
              <a:off x="4901" y="9416"/>
              <a:ext cx="397" cy="397"/>
            </a:xfrm>
            <a:prstGeom prst="roundRect">
              <a:avLst/>
            </a:prstGeom>
            <a:gradFill>
              <a:gsLst>
                <a:gs pos="0">
                  <a:srgbClr val="A6DC85"/>
                </a:gs>
                <a:gs pos="100000">
                  <a:srgbClr val="E4EDA6"/>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2" name="文本框 61"/>
            <p:cNvSpPr txBox="1"/>
            <p:nvPr/>
          </p:nvSpPr>
          <p:spPr>
            <a:xfrm>
              <a:off x="4208" y="9922"/>
              <a:ext cx="1090" cy="568"/>
            </a:xfrm>
            <a:prstGeom prst="rect">
              <a:avLst/>
            </a:prstGeom>
            <a:noFill/>
          </p:spPr>
          <p:txBody>
            <a:bodyPr wrap="square" rtlCol="0">
              <a:noAutofit/>
            </a:bodyPr>
            <a:lstStyle/>
            <a:p>
              <a:r>
                <a:rPr lang="en-US" altLang="zh-CN"/>
                <a:t>state</a:t>
              </a:r>
            </a:p>
          </p:txBody>
        </p:sp>
      </p:grpSp>
      <p:sp>
        <p:nvSpPr>
          <p:cNvPr id="64" name="矩形 63"/>
          <p:cNvSpPr/>
          <p:nvPr/>
        </p:nvSpPr>
        <p:spPr>
          <a:xfrm>
            <a:off x="7005320" y="476694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5" name="矩形 64"/>
          <p:cNvSpPr/>
          <p:nvPr/>
        </p:nvSpPr>
        <p:spPr>
          <a:xfrm>
            <a:off x="7365365" y="476694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6" name="矩形 65"/>
          <p:cNvSpPr/>
          <p:nvPr/>
        </p:nvSpPr>
        <p:spPr>
          <a:xfrm>
            <a:off x="7725410" y="476694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7" name="矩形 66"/>
          <p:cNvSpPr/>
          <p:nvPr/>
        </p:nvSpPr>
        <p:spPr>
          <a:xfrm>
            <a:off x="8085455" y="4766945"/>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68" name="曲线连接符 67"/>
          <p:cNvCxnSpPr>
            <a:cxnSpLocks/>
            <a:stCxn id="35" idx="3"/>
            <a:endCxn id="71" idx="1"/>
          </p:cNvCxnSpPr>
          <p:nvPr/>
        </p:nvCxnSpPr>
        <p:spPr>
          <a:xfrm>
            <a:off x="5398725" y="4946945"/>
            <a:ext cx="363900" cy="905533"/>
          </a:xfrm>
          <a:prstGeom prst="curvedConnector3">
            <a:avLst>
              <a:gd name="adj1" fmla="val 50000"/>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cxnSp>
        <p:nvCxnSpPr>
          <p:cNvPr id="69" name="曲线连接符 68"/>
          <p:cNvCxnSpPr>
            <a:endCxn id="64" idx="1"/>
          </p:cNvCxnSpPr>
          <p:nvPr/>
        </p:nvCxnSpPr>
        <p:spPr>
          <a:xfrm flipV="1">
            <a:off x="6618605" y="4947285"/>
            <a:ext cx="386715" cy="903605"/>
          </a:xfrm>
          <a:prstGeom prst="curvedConnector3">
            <a:avLst>
              <a:gd name="adj1" fmla="val 50082"/>
            </a:avLst>
          </a:prstGeom>
          <a:ln w="31750">
            <a:gradFill>
              <a:gsLst>
                <a:gs pos="0">
                  <a:schemeClr val="accent1">
                    <a:hueOff val="-4200000"/>
                  </a:schemeClr>
                </a:gs>
                <a:gs pos="100000">
                  <a:schemeClr val="accent1"/>
                </a:gs>
              </a:gsLst>
            </a:gradFill>
            <a:tailEnd type="arrow" w="med" len="med"/>
          </a:ln>
        </p:spPr>
        <p:style>
          <a:lnRef idx="0">
            <a:srgbClr val="FFFFFF"/>
          </a:lnRef>
          <a:fillRef idx="0">
            <a:srgbClr val="FFFFFF"/>
          </a:fillRef>
          <a:effectRef idx="0">
            <a:srgbClr val="FFFFFF"/>
          </a:effectRef>
          <a:fontRef idx="minor">
            <a:schemeClr val="tx1"/>
          </a:fontRef>
        </p:style>
      </p:cxnSp>
      <p:grpSp>
        <p:nvGrpSpPr>
          <p:cNvPr id="70" name="组合 69"/>
          <p:cNvGrpSpPr/>
          <p:nvPr/>
        </p:nvGrpSpPr>
        <p:grpSpPr>
          <a:xfrm>
            <a:off x="5762625" y="5402580"/>
            <a:ext cx="899160" cy="1206500"/>
            <a:chOff x="4048" y="8590"/>
            <a:chExt cx="1416" cy="1900"/>
          </a:xfrm>
        </p:grpSpPr>
        <p:sp>
          <p:nvSpPr>
            <p:cNvPr id="71" name="流程图: 过程 70"/>
            <p:cNvSpPr/>
            <p:nvPr/>
          </p:nvSpPr>
          <p:spPr>
            <a:xfrm>
              <a:off x="4048" y="8590"/>
              <a:ext cx="1417" cy="1417"/>
            </a:xfrm>
            <a:prstGeom prst="flowChartProcess">
              <a:avLst/>
            </a:prstGeom>
            <a:solidFill>
              <a:schemeClr val="bg1"/>
            </a:solidFill>
            <a:ln w="19050">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2" name="圆角矩形 71"/>
            <p:cNvSpPr/>
            <p:nvPr/>
          </p:nvSpPr>
          <p:spPr>
            <a:xfrm>
              <a:off x="4301" y="8816"/>
              <a:ext cx="397" cy="397"/>
            </a:xfrm>
            <a:prstGeom prst="roundRect">
              <a:avLst/>
            </a:prstGeom>
            <a:gradFill>
              <a:gsLst>
                <a:gs pos="0">
                  <a:srgbClr val="A6DC85"/>
                </a:gs>
                <a:gs pos="100000">
                  <a:srgbClr val="E4EDA6"/>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3" name="圆角矩形 72"/>
            <p:cNvSpPr/>
            <p:nvPr/>
          </p:nvSpPr>
          <p:spPr>
            <a:xfrm>
              <a:off x="4501" y="9016"/>
              <a:ext cx="397" cy="397"/>
            </a:xfrm>
            <a:prstGeom prst="roundRect">
              <a:avLst/>
            </a:prstGeom>
            <a:gradFill>
              <a:gsLst>
                <a:gs pos="0">
                  <a:srgbClr val="A6DC85"/>
                </a:gs>
                <a:gs pos="100000">
                  <a:srgbClr val="E4EDA6"/>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4" name="圆角矩形 73"/>
            <p:cNvSpPr/>
            <p:nvPr/>
          </p:nvSpPr>
          <p:spPr>
            <a:xfrm>
              <a:off x="4701" y="9216"/>
              <a:ext cx="397" cy="397"/>
            </a:xfrm>
            <a:prstGeom prst="roundRect">
              <a:avLst/>
            </a:prstGeom>
            <a:gradFill>
              <a:gsLst>
                <a:gs pos="0">
                  <a:srgbClr val="A6DC85"/>
                </a:gs>
                <a:gs pos="100000">
                  <a:srgbClr val="E4EDA6"/>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5" name="圆角矩形 74"/>
            <p:cNvSpPr/>
            <p:nvPr/>
          </p:nvSpPr>
          <p:spPr>
            <a:xfrm>
              <a:off x="4901" y="9416"/>
              <a:ext cx="397" cy="397"/>
            </a:xfrm>
            <a:prstGeom prst="roundRect">
              <a:avLst/>
            </a:prstGeom>
            <a:gradFill>
              <a:gsLst>
                <a:gs pos="0">
                  <a:srgbClr val="A6DC85"/>
                </a:gs>
                <a:gs pos="100000">
                  <a:srgbClr val="E4EDA6"/>
                </a:gs>
              </a:gsLst>
              <a:lin ang="27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6" name="文本框 75"/>
            <p:cNvSpPr txBox="1"/>
            <p:nvPr/>
          </p:nvSpPr>
          <p:spPr>
            <a:xfrm>
              <a:off x="4208" y="9922"/>
              <a:ext cx="1090" cy="568"/>
            </a:xfrm>
            <a:prstGeom prst="rect">
              <a:avLst/>
            </a:prstGeom>
            <a:noFill/>
          </p:spPr>
          <p:txBody>
            <a:bodyPr wrap="square" rtlCol="0">
              <a:noAutofit/>
            </a:bodyPr>
            <a:lstStyle/>
            <a:p>
              <a:r>
                <a:rPr lang="en-US" altLang="zh-CN"/>
                <a:t>state</a:t>
              </a:r>
            </a:p>
          </p:txBody>
        </p:sp>
      </p:grpSp>
      <mc:AlternateContent xmlns:mc="http://schemas.openxmlformats.org/markup-compatibility/2006" xmlns:a14="http://schemas.microsoft.com/office/drawing/2010/main">
        <mc:Choice Requires="a14">
          <p:sp>
            <p:nvSpPr>
              <p:cNvPr id="78" name="文本框 77"/>
              <p:cNvSpPr txBox="1"/>
              <p:nvPr/>
            </p:nvSpPr>
            <p:spPr>
              <a:xfrm>
                <a:off x="1397254" y="1322641"/>
                <a:ext cx="491490" cy="368300"/>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ea typeface="MS Mincho" charset="0"/>
                          <a:cs typeface="Cambria Math" panose="02040503050406030204" charset="0"/>
                        </a:rPr>
                        <m:t>4</m:t>
                      </m:r>
                      <m:r>
                        <a:rPr lang="en-US" altLang="zh-CN" i="1">
                          <a:latin typeface="Cambria Math" panose="02040503050406030204" charset="0"/>
                          <a:ea typeface="MS Mincho" charset="0"/>
                          <a:cs typeface="Cambria Math" panose="02040503050406030204" charset="0"/>
                        </a:rPr>
                        <m:t>𝑘</m:t>
                      </m:r>
                    </m:oMath>
                  </m:oMathPara>
                </a14:m>
                <a:endParaRPr lang="en-US" altLang="zh-CN" i="1">
                  <a:latin typeface="Cambria Math" panose="02040503050406030204" charset="0"/>
                  <a:cs typeface="Cambria Math" panose="02040503050406030204" charset="0"/>
                </a:endParaRPr>
              </a:p>
            </p:txBody>
          </p:sp>
        </mc:Choice>
        <mc:Fallback xmlns="">
          <p:sp>
            <p:nvSpPr>
              <p:cNvPr id="78" name="文本框 77"/>
              <p:cNvSpPr txBox="1">
                <a:spLocks noRot="1" noChangeAspect="1" noMove="1" noResize="1" noEditPoints="1" noAdjustHandles="1" noChangeArrowheads="1" noChangeShapeType="1" noTextEdit="1"/>
              </p:cNvSpPr>
              <p:nvPr/>
            </p:nvSpPr>
            <p:spPr>
              <a:xfrm>
                <a:off x="1397254" y="1322641"/>
                <a:ext cx="491490" cy="368300"/>
              </a:xfrm>
              <a:prstGeom prst="rect">
                <a:avLst/>
              </a:prstGeom>
              <a:blipFill rotWithShape="1">
                <a:blip r:embed="rId2"/>
                <a:stretch>
                  <a:fillRect l="-52" t="-155" r="52" b="155"/>
                </a:stretch>
              </a:blipFill>
            </p:spPr>
            <p:txBody>
              <a:bodyPr/>
              <a:lstStyle/>
              <a:p>
                <a:r>
                  <a:rPr lang="zh-CN" altLang="en-US">
                    <a:noFill/>
                  </a:rPr>
                  <a:t> </a:t>
                </a:r>
              </a:p>
            </p:txBody>
          </p:sp>
        </mc:Fallback>
      </mc:AlternateContent>
      <p:sp>
        <p:nvSpPr>
          <p:cNvPr id="79" name="矩形 78"/>
          <p:cNvSpPr/>
          <p:nvPr/>
        </p:nvSpPr>
        <p:spPr>
          <a:xfrm>
            <a:off x="3783330"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0" name="矩形 79"/>
          <p:cNvSpPr/>
          <p:nvPr/>
        </p:nvSpPr>
        <p:spPr>
          <a:xfrm>
            <a:off x="4143375"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1" name="矩形 80"/>
          <p:cNvSpPr/>
          <p:nvPr/>
        </p:nvSpPr>
        <p:spPr>
          <a:xfrm>
            <a:off x="4503420"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2" name="矩形 81"/>
          <p:cNvSpPr/>
          <p:nvPr/>
        </p:nvSpPr>
        <p:spPr>
          <a:xfrm>
            <a:off x="4863465" y="3451860"/>
            <a:ext cx="360000" cy="360000"/>
          </a:xfrm>
          <a:prstGeom prst="rect">
            <a:avLst/>
          </a:prstGeom>
          <a:gradFill>
            <a:gsLst>
              <a:gs pos="0">
                <a:srgbClr val="D5A2DD"/>
              </a:gs>
              <a:gs pos="50000">
                <a:srgbClr val="E8C0AA"/>
              </a:gs>
              <a:gs pos="100000">
                <a:srgbClr val="FADD77"/>
              </a:gs>
            </a:gsLst>
            <a:lin ang="5400000" scaled="1"/>
          </a:gra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6" name="左大括号 85"/>
          <p:cNvSpPr/>
          <p:nvPr/>
        </p:nvSpPr>
        <p:spPr>
          <a:xfrm rot="5400000">
            <a:off x="2916555" y="1102360"/>
            <a:ext cx="321310" cy="4291965"/>
          </a:xfrm>
          <a:prstGeom prst="leftBrace">
            <a:avLst/>
          </a:prstGeom>
          <a:ln w="31750">
            <a:gradFill>
              <a:gsLst>
                <a:gs pos="0">
                  <a:schemeClr val="accent1">
                    <a:hueOff val="-4200000"/>
                  </a:schemeClr>
                </a:gs>
                <a:gs pos="100000">
                  <a:schemeClr val="accent1"/>
                </a:gs>
              </a:gsLst>
            </a:gradFill>
          </a:ln>
        </p:spPr>
        <p:style>
          <a:lnRef idx="0">
            <a:srgbClr val="FFFFFF"/>
          </a:lnRef>
          <a:fillRef idx="0">
            <a:srgbClr val="FFFFFF"/>
          </a:fillRef>
          <a:effectRef idx="0">
            <a:srgbClr val="FFFFFF"/>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7" name="文本框 86"/>
              <p:cNvSpPr txBox="1"/>
              <p:nvPr/>
            </p:nvSpPr>
            <p:spPr>
              <a:xfrm>
                <a:off x="2336800" y="2719705"/>
                <a:ext cx="1465580" cy="368300"/>
              </a:xfrm>
              <a:prstGeom prst="rect">
                <a:avLst/>
              </a:prstGeom>
              <a:noFill/>
            </p:spPr>
            <p:txBody>
              <a:bodyPr wrap="square" rtlCol="0" anchor="t">
                <a:spAutoFit/>
              </a:bodyPr>
              <a:lstStyle/>
              <a:p>
                <a:pPr algn="l"/>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ea typeface="MS Mincho" charset="0"/>
                          <a:cs typeface="Cambria Math" panose="02040503050406030204" charset="0"/>
                        </a:rPr>
                        <m:t>12</m:t>
                      </m:r>
                      <m:r>
                        <a:rPr lang="en-US" altLang="zh-CN" i="1">
                          <a:latin typeface="Cambria Math" panose="02040503050406030204" charset="0"/>
                          <a:ea typeface="MS Mincho" charset="0"/>
                          <a:cs typeface="Cambria Math" panose="02040503050406030204" charset="0"/>
                        </a:rPr>
                        <m:t>𝑘</m:t>
                      </m:r>
                    </m:oMath>
                  </m:oMathPara>
                </a14:m>
                <a:endParaRPr lang="en-US" altLang="zh-CN" i="1">
                  <a:latin typeface="Cambria Math" panose="02040503050406030204" charset="0"/>
                  <a:cs typeface="Cambria Math" panose="02040503050406030204" charset="0"/>
                </a:endParaRPr>
              </a:p>
            </p:txBody>
          </p:sp>
        </mc:Choice>
        <mc:Fallback xmlns="">
          <p:sp>
            <p:nvSpPr>
              <p:cNvPr id="87" name="文本框 86"/>
              <p:cNvSpPr txBox="1">
                <a:spLocks noRot="1" noChangeAspect="1" noMove="1" noResize="1" noEditPoints="1" noAdjustHandles="1" noChangeArrowheads="1" noChangeShapeType="1" noTextEdit="1"/>
              </p:cNvSpPr>
              <p:nvPr/>
            </p:nvSpPr>
            <p:spPr>
              <a:xfrm>
                <a:off x="2336800" y="2719705"/>
                <a:ext cx="1465580" cy="368300"/>
              </a:xfrm>
              <a:prstGeom prst="rect">
                <a:avLst/>
              </a:prstGeom>
              <a:blipFill rotWithShape="1">
                <a:blip r:embed="rId3"/>
                <a:stretch>
                  <a:fillRect/>
                </a:stretch>
              </a:blipFill>
            </p:spPr>
            <p:txBody>
              <a:bodyPr/>
              <a:lstStyle/>
              <a:p>
                <a:r>
                  <a:rPr lang="zh-CN" altLang="en-US">
                    <a:noFill/>
                  </a:rPr>
                  <a:t> </a:t>
                </a:r>
              </a:p>
            </p:txBody>
          </p:sp>
        </mc:Fallback>
      </mc:AlternateContent>
      <p:sp>
        <p:nvSpPr>
          <p:cNvPr id="88" name="文本框 87"/>
          <p:cNvSpPr txBox="1"/>
          <p:nvPr/>
        </p:nvSpPr>
        <p:spPr>
          <a:xfrm>
            <a:off x="3122930" y="1828800"/>
            <a:ext cx="4962525" cy="645160"/>
          </a:xfrm>
          <a:prstGeom prst="rect">
            <a:avLst/>
          </a:prstGeom>
          <a:noFill/>
        </p:spPr>
        <p:txBody>
          <a:bodyPr wrap="square" rtlCol="0">
            <a:spAutoFit/>
          </a:bodyPr>
          <a:lstStyle/>
          <a:p>
            <a:r>
              <a:rPr lang="zh-CN" altLang="en-US" dirty="0">
                <a:latin typeface="微软雅黑" panose="020B0503020204020204" charset="-122"/>
                <a:ea typeface="微软雅黑" panose="020B0503020204020204" charset="-122"/>
                <a:cs typeface="微软雅黑" panose="020B0503020204020204" charset="-122"/>
              </a:rPr>
              <a:t>例如在</a:t>
            </a:r>
            <a:r>
              <a:rPr lang="en-US" altLang="zh-CN" dirty="0">
                <a:latin typeface="微软雅黑" panose="020B0503020204020204" charset="-122"/>
                <a:ea typeface="微软雅黑" panose="020B0503020204020204" charset="-122"/>
                <a:cs typeface="微软雅黑" panose="020B0503020204020204" charset="-122"/>
              </a:rPr>
              <a:t>24G 4090gpu</a:t>
            </a:r>
            <a:r>
              <a:rPr lang="zh-CN" altLang="en-US" dirty="0">
                <a:latin typeface="微软雅黑" panose="020B0503020204020204" charset="-122"/>
                <a:ea typeface="微软雅黑" panose="020B0503020204020204" charset="-122"/>
                <a:cs typeface="微软雅黑" panose="020B0503020204020204" charset="-122"/>
              </a:rPr>
              <a:t>上进行</a:t>
            </a:r>
            <a:r>
              <a:rPr lang="en-US" altLang="zh-CN" dirty="0">
                <a:latin typeface="微软雅黑" panose="020B0503020204020204" charset="-122"/>
                <a:ea typeface="微软雅黑" panose="020B0503020204020204" charset="-122"/>
                <a:cs typeface="微软雅黑" panose="020B0503020204020204" charset="-122"/>
              </a:rPr>
              <a:t>RWKV-7B</a:t>
            </a:r>
            <a:r>
              <a:rPr lang="zh-CN" altLang="en-US" dirty="0">
                <a:latin typeface="微软雅黑" panose="020B0503020204020204" charset="-122"/>
                <a:ea typeface="微软雅黑" panose="020B0503020204020204" charset="-122"/>
                <a:cs typeface="微软雅黑" panose="020B0503020204020204" charset="-122"/>
              </a:rPr>
              <a:t>的</a:t>
            </a:r>
            <a:r>
              <a:rPr lang="en-US" altLang="zh-CN" dirty="0" err="1">
                <a:latin typeface="微软雅黑" panose="020B0503020204020204" charset="-122"/>
                <a:ea typeface="微软雅黑" panose="020B0503020204020204" charset="-122"/>
                <a:cs typeface="微软雅黑" panose="020B0503020204020204" charset="-122"/>
              </a:rPr>
              <a:t>LoRA</a:t>
            </a:r>
            <a:r>
              <a:rPr lang="zh-CN" altLang="en-US" dirty="0">
                <a:latin typeface="微软雅黑" panose="020B0503020204020204" charset="-122"/>
                <a:ea typeface="微软雅黑" panose="020B0503020204020204" charset="-122"/>
                <a:cs typeface="微软雅黑" panose="020B0503020204020204" charset="-122"/>
              </a:rPr>
              <a:t>微调</a:t>
            </a:r>
            <a:r>
              <a:rPr lang="en-US" altLang="zh-CN" dirty="0">
                <a:latin typeface="微软雅黑" panose="020B0503020204020204" charset="-122"/>
                <a:ea typeface="微软雅黑" panose="020B0503020204020204" charset="-122"/>
                <a:cs typeface="微软雅黑" panose="020B0503020204020204" charset="-122"/>
              </a:rPr>
              <a:t>(4K</a:t>
            </a:r>
            <a:r>
              <a:rPr lang="zh-CN" altLang="en-US" dirty="0">
                <a:latin typeface="微软雅黑" panose="020B0503020204020204" charset="-122"/>
                <a:ea typeface="微软雅黑" panose="020B0503020204020204" charset="-122"/>
                <a:cs typeface="微软雅黑" panose="020B0503020204020204" charset="-122"/>
              </a:rPr>
              <a:t>上下文长度</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，占用显存</a:t>
            </a:r>
            <a:r>
              <a:rPr lang="en-US" altLang="zh-CN" dirty="0">
                <a:latin typeface="微软雅黑" panose="020B0503020204020204" charset="-122"/>
                <a:ea typeface="微软雅黑" panose="020B0503020204020204" charset="-122"/>
                <a:cs typeface="微软雅黑" panose="020B0503020204020204" charset="-122"/>
              </a:rPr>
              <a:t>20G</a:t>
            </a:r>
          </a:p>
        </p:txBody>
      </p:sp>
      <p:sp>
        <p:nvSpPr>
          <p:cNvPr id="89" name="文本框 88"/>
          <p:cNvSpPr txBox="1"/>
          <p:nvPr/>
        </p:nvSpPr>
        <p:spPr>
          <a:xfrm>
            <a:off x="5718810" y="3409315"/>
            <a:ext cx="4984750" cy="368300"/>
          </a:xfrm>
          <a:prstGeom prst="rect">
            <a:avLst/>
          </a:prstGeom>
          <a:noFill/>
        </p:spPr>
        <p:txBody>
          <a:bodyPr wrap="square" rtlCol="0">
            <a:spAutoFit/>
          </a:bodyPr>
          <a:lstStyle/>
          <a:p>
            <a:r>
              <a:rPr lang="zh-CN" altLang="en-US">
                <a:latin typeface="微软雅黑" panose="020B0503020204020204" charset="-122"/>
                <a:ea typeface="微软雅黑" panose="020B0503020204020204" charset="-122"/>
                <a:cs typeface="微软雅黑" panose="020B0503020204020204" charset="-122"/>
              </a:rPr>
              <a:t>而</a:t>
            </a:r>
            <a:r>
              <a:rPr lang="en-US" altLang="zh-CN">
                <a:latin typeface="微软雅黑" panose="020B0503020204020204" charset="-122"/>
                <a:ea typeface="微软雅黑" panose="020B0503020204020204" charset="-122"/>
                <a:cs typeface="微软雅黑" panose="020B0503020204020204" charset="-122"/>
              </a:rPr>
              <a:t>12K</a:t>
            </a:r>
            <a:r>
              <a:rPr lang="zh-CN" altLang="en-US">
                <a:latin typeface="微软雅黑" panose="020B0503020204020204" charset="-122"/>
                <a:ea typeface="微软雅黑" panose="020B0503020204020204" charset="-122"/>
                <a:cs typeface="微软雅黑" panose="020B0503020204020204" charset="-122"/>
              </a:rPr>
              <a:t>上下文长度显然会</a:t>
            </a:r>
            <a:r>
              <a:rPr lang="en-US" altLang="zh-CN">
                <a:latin typeface="微软雅黑" panose="020B0503020204020204" charset="-122"/>
                <a:ea typeface="微软雅黑" panose="020B0503020204020204" charset="-122"/>
                <a:cs typeface="微软雅黑" panose="020B0503020204020204" charset="-122"/>
              </a:rPr>
              <a:t>OOM</a:t>
            </a:r>
          </a:p>
        </p:txBody>
      </p:sp>
      <p:sp>
        <p:nvSpPr>
          <p:cNvPr id="90" name="文本框 89"/>
          <p:cNvSpPr txBox="1"/>
          <p:nvPr/>
        </p:nvSpPr>
        <p:spPr>
          <a:xfrm>
            <a:off x="8625205" y="4361180"/>
            <a:ext cx="2917190" cy="1815465"/>
          </a:xfrm>
          <a:prstGeom prst="rect">
            <a:avLst/>
          </a:prstGeom>
          <a:noFill/>
        </p:spPr>
        <p:txBody>
          <a:bodyPr wrap="square" rtlCol="0">
            <a:noAutofit/>
          </a:bodyPr>
          <a:lstStyle/>
          <a:p>
            <a:r>
              <a:rPr lang="zh-CN" altLang="en-US">
                <a:latin typeface="微软雅黑" panose="020B0503020204020204" charset="-122"/>
                <a:ea typeface="微软雅黑" panose="020B0503020204020204" charset="-122"/>
                <a:cs typeface="微软雅黑" panose="020B0503020204020204" charset="-122"/>
              </a:rPr>
              <a:t>得益于</a:t>
            </a:r>
            <a:r>
              <a:rPr lang="en-US" altLang="zh-CN">
                <a:latin typeface="微软雅黑" panose="020B0503020204020204" charset="-122"/>
                <a:ea typeface="微软雅黑" panose="020B0503020204020204" charset="-122"/>
                <a:cs typeface="微软雅黑" panose="020B0503020204020204" charset="-122"/>
              </a:rPr>
              <a:t>RNN</a:t>
            </a:r>
            <a:r>
              <a:rPr lang="zh-CN" altLang="en-US">
                <a:latin typeface="微软雅黑" panose="020B0503020204020204" charset="-122"/>
                <a:ea typeface="微软雅黑" panose="020B0503020204020204" charset="-122"/>
                <a:cs typeface="微软雅黑" panose="020B0503020204020204" charset="-122"/>
              </a:rPr>
              <a:t>特有的优势，可以对</a:t>
            </a:r>
            <a:r>
              <a:rPr lang="en-US" altLang="zh-CN">
                <a:latin typeface="微软雅黑" panose="020B0503020204020204" charset="-122"/>
                <a:ea typeface="微软雅黑" panose="020B0503020204020204" charset="-122"/>
                <a:cs typeface="微软雅黑" panose="020B0503020204020204" charset="-122"/>
              </a:rPr>
              <a:t>12K</a:t>
            </a:r>
            <a:r>
              <a:rPr lang="zh-CN" altLang="en-US">
                <a:latin typeface="微软雅黑" panose="020B0503020204020204" charset="-122"/>
                <a:ea typeface="微软雅黑" panose="020B0503020204020204" charset="-122"/>
                <a:cs typeface="微软雅黑" panose="020B0503020204020204" charset="-122"/>
              </a:rPr>
              <a:t>序列长度进行切分，每次模型只进行</a:t>
            </a:r>
            <a:r>
              <a:rPr lang="en-US" altLang="zh-CN">
                <a:latin typeface="微软雅黑" panose="020B0503020204020204" charset="-122"/>
                <a:ea typeface="微软雅黑" panose="020B0503020204020204" charset="-122"/>
                <a:cs typeface="微软雅黑" panose="020B0503020204020204" charset="-122"/>
              </a:rPr>
              <a:t>4K</a:t>
            </a:r>
            <a:r>
              <a:rPr lang="zh-CN" altLang="en-US">
                <a:latin typeface="微软雅黑" panose="020B0503020204020204" charset="-122"/>
                <a:ea typeface="微软雅黑" panose="020B0503020204020204" charset="-122"/>
                <a:cs typeface="微软雅黑" panose="020B0503020204020204" charset="-122"/>
              </a:rPr>
              <a:t>计算，以时间换空间从而实现无损的无限长度上下文训练</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RWKV-PEFT</a:t>
            </a:r>
            <a:r>
              <a:rPr lang="zh-CN" altLang="en-US"/>
              <a:t>的训练开销和效果</a:t>
            </a:r>
          </a:p>
        </p:txBody>
      </p:sp>
      <p:pic>
        <p:nvPicPr>
          <p:cNvPr id="5" name="图片 4"/>
          <p:cNvPicPr>
            <a:picLocks noChangeAspect="1"/>
          </p:cNvPicPr>
          <p:nvPr/>
        </p:nvPicPr>
        <p:blipFill>
          <a:blip r:embed="rId2"/>
          <a:stretch>
            <a:fillRect/>
          </a:stretch>
        </p:blipFill>
        <p:spPr>
          <a:xfrm>
            <a:off x="5744210" y="1990090"/>
            <a:ext cx="5568950" cy="1663700"/>
          </a:xfrm>
          <a:prstGeom prst="rect">
            <a:avLst/>
          </a:prstGeom>
        </p:spPr>
      </p:pic>
      <p:pic>
        <p:nvPicPr>
          <p:cNvPr id="6" name="图片 5"/>
          <p:cNvPicPr>
            <a:picLocks noChangeAspect="1"/>
          </p:cNvPicPr>
          <p:nvPr/>
        </p:nvPicPr>
        <p:blipFill>
          <a:blip r:embed="rId3"/>
          <a:stretch>
            <a:fillRect/>
          </a:stretch>
        </p:blipFill>
        <p:spPr>
          <a:xfrm>
            <a:off x="5807075" y="4385945"/>
            <a:ext cx="5443220" cy="1658620"/>
          </a:xfrm>
          <a:prstGeom prst="rect">
            <a:avLst/>
          </a:prstGeom>
        </p:spPr>
      </p:pic>
      <p:sp>
        <p:nvSpPr>
          <p:cNvPr id="11" name="文本框 10"/>
          <p:cNvSpPr txBox="1"/>
          <p:nvPr/>
        </p:nvSpPr>
        <p:spPr>
          <a:xfrm>
            <a:off x="977265" y="4615815"/>
            <a:ext cx="4159250" cy="988060"/>
          </a:xfrm>
          <a:prstGeom prst="rect">
            <a:avLst/>
          </a:prstGeom>
          <a:noFill/>
        </p:spPr>
        <p:txBody>
          <a:bodyPr wrap="square" rtlCol="0">
            <a:noAutofit/>
          </a:bodyPr>
          <a:lstStyle/>
          <a:p>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RWKV7-3B</a:t>
            </a:r>
            <a:r>
              <a:rPr lang="zh-CN" altLang="en-US" dirty="0">
                <a:latin typeface="微软雅黑" panose="020B0503020204020204" pitchFamily="34" charset="-122"/>
                <a:ea typeface="微软雅黑" panose="020B0503020204020204" pitchFamily="34" charset="-122"/>
              </a:rPr>
              <a:t>在</a:t>
            </a:r>
            <a:r>
              <a:rPr lang="en-US" altLang="zh-CN" dirty="0" err="1">
                <a:latin typeface="微软雅黑" panose="020B0503020204020204" pitchFamily="34" charset="-122"/>
                <a:ea typeface="微软雅黑" panose="020B0503020204020204" pitchFamily="34" charset="-122"/>
              </a:rPr>
              <a:t>MetaMathQA</a:t>
            </a:r>
            <a:r>
              <a:rPr lang="zh-CN" altLang="en-US" dirty="0">
                <a:latin typeface="微软雅黑" panose="020B0503020204020204" pitchFamily="34" charset="-122"/>
                <a:ea typeface="微软雅黑" panose="020B0503020204020204" pitchFamily="34" charset="-122"/>
              </a:rPr>
              <a:t>数据集上进行微调并在</a:t>
            </a:r>
            <a:r>
              <a:rPr lang="en-US" altLang="zh-CN" dirty="0">
                <a:latin typeface="微软雅黑" panose="020B0503020204020204" pitchFamily="34" charset="-122"/>
                <a:ea typeface="微软雅黑" panose="020B0503020204020204" pitchFamily="34" charset="-122"/>
              </a:rPr>
              <a:t>GSM8K</a:t>
            </a:r>
            <a:r>
              <a:rPr lang="zh-CN" altLang="en-US" dirty="0">
                <a:latin typeface="微软雅黑" panose="020B0503020204020204" pitchFamily="34" charset="-122"/>
                <a:ea typeface="微软雅黑" panose="020B0503020204020204" pitchFamily="34" charset="-122"/>
              </a:rPr>
              <a:t>上进行测试最高可提升</a:t>
            </a:r>
            <a:r>
              <a:rPr lang="en-US" altLang="zh-CN" dirty="0">
                <a:latin typeface="微软雅黑" panose="020B0503020204020204" pitchFamily="34" charset="-122"/>
                <a:ea typeface="微软雅黑" panose="020B0503020204020204" pitchFamily="34" charset="-122"/>
              </a:rPr>
              <a:t>14</a:t>
            </a:r>
            <a:r>
              <a:rPr lang="zh-CN" altLang="en-US" dirty="0">
                <a:latin typeface="微软雅黑" panose="020B0503020204020204" pitchFamily="34" charset="-122"/>
                <a:ea typeface="微软雅黑" panose="020B0503020204020204" pitchFamily="34" charset="-122"/>
              </a:rPr>
              <a:t>个点</a:t>
            </a:r>
          </a:p>
        </p:txBody>
      </p:sp>
      <p:sp>
        <p:nvSpPr>
          <p:cNvPr id="12" name="文本框 11"/>
          <p:cNvSpPr txBox="1"/>
          <p:nvPr/>
        </p:nvSpPr>
        <p:spPr>
          <a:xfrm>
            <a:off x="977265" y="2339340"/>
            <a:ext cx="4014470" cy="92202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RWKV</a:t>
            </a:r>
            <a:r>
              <a:rPr lang="zh-CN" altLang="en-US" dirty="0">
                <a:latin typeface="微软雅黑" panose="020B0503020204020204" pitchFamily="34" charset="-122"/>
                <a:ea typeface="微软雅黑" panose="020B0503020204020204" pitchFamily="34" charset="-122"/>
              </a:rPr>
              <a:t>训练所需资源很小，基本可在个人设备上进行，许多社区用户都在</a:t>
            </a:r>
            <a:r>
              <a:rPr lang="en-US" altLang="zh-CN" dirty="0">
                <a:latin typeface="微软雅黑" panose="020B0503020204020204" pitchFamily="34" charset="-122"/>
                <a:ea typeface="微软雅黑" panose="020B0503020204020204" pitchFamily="34" charset="-122"/>
              </a:rPr>
              <a:t>12G</a:t>
            </a:r>
            <a:r>
              <a:rPr lang="zh-CN" altLang="en-US" dirty="0">
                <a:latin typeface="微软雅黑" panose="020B0503020204020204" pitchFamily="34" charset="-122"/>
                <a:ea typeface="微软雅黑" panose="020B0503020204020204" pitchFamily="34" charset="-122"/>
              </a:rPr>
              <a:t>显存笔记本上进行微调</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33475" y="244475"/>
            <a:ext cx="10005060" cy="905510"/>
          </a:xfrm>
        </p:spPr>
        <p:txBody>
          <a:bodyPr>
            <a:normAutofit fontScale="90000"/>
          </a:bodyPr>
          <a:lstStyle/>
          <a:p>
            <a:pPr algn="ctr"/>
            <a:r>
              <a:rPr lang="en-US" altLang="zh-CN" dirty="0" err="1">
                <a:latin typeface="微软雅黑" panose="020B0503020204020204" pitchFamily="34" charset="-122"/>
                <a:ea typeface="微软雅黑" panose="020B0503020204020204" pitchFamily="34" charset="-122"/>
              </a:rPr>
              <a:t>DiSHA</a:t>
            </a:r>
            <a:r>
              <a:rPr lang="en-US" altLang="zh-CN" dirty="0">
                <a:latin typeface="微软雅黑" panose="020B0503020204020204" pitchFamily="34" charset="-122"/>
                <a:ea typeface="微软雅黑" panose="020B0503020204020204" pitchFamily="34" charset="-122"/>
              </a:rPr>
              <a:t>: Dimension-Sharding Adaptation of Large Language Models with Fast Convergence and Fast Computation</a:t>
            </a:r>
          </a:p>
        </p:txBody>
      </p:sp>
      <p:sp>
        <p:nvSpPr>
          <p:cNvPr id="4" name="标题 1"/>
          <p:cNvSpPr>
            <a:spLocks noGrp="1"/>
          </p:cNvSpPr>
          <p:nvPr/>
        </p:nvSpPr>
        <p:spPr>
          <a:xfrm>
            <a:off x="1045210" y="1378585"/>
            <a:ext cx="10005060" cy="905510"/>
          </a:xfrm>
          <a:prstGeom prst="rect">
            <a:avLst/>
          </a:prstGeom>
        </p:spPr>
        <p:txBody>
          <a:bodyPr vert="horz" lIns="91440" tIns="45720" rIns="91440" bIns="45720" rtlCol="0" anchor="t" anchorCtr="0">
            <a:normAutofit/>
          </a:bodyPr>
          <a:lstStyle>
            <a:lvl1pPr algn="l" defTabSz="914400" rtl="0" eaLnBrk="1" latinLnBrk="0" hangingPunct="1">
              <a:spcBef>
                <a:spcPct val="0"/>
              </a:spcBef>
              <a:buNone/>
              <a:defRPr sz="2800" kern="1200">
                <a:solidFill>
                  <a:schemeClr val="bg2">
                    <a:lumMod val="25000"/>
                  </a:schemeClr>
                </a:solidFill>
                <a:latin typeface="+mn-lt"/>
                <a:ea typeface="+mj-ea"/>
                <a:cs typeface="+mj-cs"/>
              </a:defRPr>
            </a:lvl1pPr>
          </a:lstStyle>
          <a:p>
            <a:pPr algn="ctr"/>
            <a:r>
              <a:rPr lang="zh-CN" altLang="en-US"/>
              <a:t>具有快速收敛和快速计算的大语言模型的维度分片适配器</a:t>
            </a:r>
          </a:p>
        </p:txBody>
      </p:sp>
      <p:pic>
        <p:nvPicPr>
          <p:cNvPr id="5" name="图片 4"/>
          <p:cNvPicPr>
            <a:picLocks noChangeAspect="1"/>
          </p:cNvPicPr>
          <p:nvPr/>
        </p:nvPicPr>
        <p:blipFill>
          <a:blip r:embed="rId2"/>
          <a:stretch>
            <a:fillRect/>
          </a:stretch>
        </p:blipFill>
        <p:spPr>
          <a:xfrm>
            <a:off x="6922135" y="2512695"/>
            <a:ext cx="4128135" cy="3133725"/>
          </a:xfrm>
          <a:prstGeom prst="rect">
            <a:avLst/>
          </a:prstGeom>
        </p:spPr>
      </p:pic>
      <p:sp>
        <p:nvSpPr>
          <p:cNvPr id="6" name="文本框 5"/>
          <p:cNvSpPr txBox="1"/>
          <p:nvPr/>
        </p:nvSpPr>
        <p:spPr>
          <a:xfrm>
            <a:off x="1133475" y="2739390"/>
            <a:ext cx="4962525" cy="2397125"/>
          </a:xfrm>
          <a:prstGeom prst="rect">
            <a:avLst/>
          </a:prstGeom>
          <a:noFill/>
        </p:spPr>
        <p:txBody>
          <a:bodyPr wrap="square" rtlCol="0">
            <a:noAutofit/>
          </a:bodyPr>
          <a:lstStyle/>
          <a:p>
            <a:r>
              <a:rPr lang="zh-CN" altLang="en-US" dirty="0">
                <a:latin typeface="微软雅黑" panose="020B0503020204020204" charset="-122"/>
                <a:ea typeface="微软雅黑" panose="020B0503020204020204" charset="-122"/>
                <a:cs typeface="微软雅黑" panose="020B0503020204020204" charset="-122"/>
              </a:rPr>
              <a:t>动机：</a:t>
            </a:r>
            <a:r>
              <a:rPr lang="en-US" altLang="zh-CN" dirty="0" err="1">
                <a:latin typeface="微软雅黑" panose="020B0503020204020204" charset="-122"/>
                <a:ea typeface="微软雅黑" panose="020B0503020204020204" charset="-122"/>
                <a:cs typeface="微软雅黑" panose="020B0503020204020204" charset="-122"/>
              </a:rPr>
              <a:t>LoRA</a:t>
            </a:r>
            <a:r>
              <a:rPr lang="zh-CN" altLang="en-US" dirty="0">
                <a:latin typeface="微软雅黑" panose="020B0503020204020204" charset="-122"/>
                <a:ea typeface="微软雅黑" panose="020B0503020204020204" charset="-122"/>
                <a:cs typeface="微软雅黑" panose="020B0503020204020204" charset="-122"/>
              </a:rPr>
              <a:t>训练的收敛速度缓慢，</a:t>
            </a:r>
            <a:r>
              <a:rPr lang="en-US" altLang="zh-CN" dirty="0" err="1">
                <a:latin typeface="微软雅黑" panose="020B0503020204020204" charset="-122"/>
                <a:ea typeface="微软雅黑" panose="020B0503020204020204" charset="-122"/>
                <a:cs typeface="微软雅黑" panose="020B0503020204020204" charset="-122"/>
              </a:rPr>
              <a:t>LoRA</a:t>
            </a:r>
            <a:r>
              <a:rPr lang="zh-CN" altLang="en-US" dirty="0">
                <a:latin typeface="微软雅黑" panose="020B0503020204020204" charset="-122"/>
                <a:ea typeface="微软雅黑" panose="020B0503020204020204" charset="-122"/>
                <a:cs typeface="微软雅黑" panose="020B0503020204020204" charset="-122"/>
              </a:rPr>
              <a:t>变体</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DoRA,PiSSA,LoRA</a:t>
            </a:r>
            <a:r>
              <a:rPr lang="en-US" altLang="zh-CN" dirty="0">
                <a:latin typeface="微软雅黑" panose="020B0503020204020204" charset="-122"/>
                <a:ea typeface="微软雅黑" panose="020B0503020204020204" charset="-122"/>
                <a:cs typeface="微软雅黑" panose="020B0503020204020204" charset="-122"/>
              </a:rPr>
              <a:t>-</a:t>
            </a:r>
            <a:r>
              <a:rPr lang="en-US" altLang="zh-CN" dirty="0" err="1">
                <a:latin typeface="微软雅黑" panose="020B0503020204020204" charset="-122"/>
                <a:ea typeface="微软雅黑" panose="020B0503020204020204" charset="-122"/>
                <a:cs typeface="微软雅黑" panose="020B0503020204020204" charset="-122"/>
              </a:rPr>
              <a:t>GA,LoRA</a:t>
            </a:r>
            <a:r>
              <a:rPr lang="en-US" altLang="zh-CN" dirty="0">
                <a:latin typeface="微软雅黑" panose="020B0503020204020204" charset="-122"/>
                <a:ea typeface="微软雅黑" panose="020B0503020204020204" charset="-122"/>
                <a:cs typeface="微软雅黑" panose="020B0503020204020204" charset="-122"/>
              </a:rPr>
              <a:t>-pro)</a:t>
            </a:r>
            <a:r>
              <a:rPr lang="zh-CN" altLang="en-US" dirty="0">
                <a:latin typeface="微软雅黑" panose="020B0503020204020204" charset="-122"/>
                <a:ea typeface="微软雅黑" panose="020B0503020204020204" charset="-122"/>
                <a:cs typeface="微软雅黑" panose="020B0503020204020204" charset="-122"/>
              </a:rPr>
              <a:t>虽然解决了收敛缓慢的问题，但也带来许多复杂的初始化操作，为了探究模型训练收敛快慢的具体原因，于是我们对模型训练的初始梯度范数进行了大量的实验，并推测出存在更简单的更新机制使得初始化为</a:t>
            </a:r>
            <a:r>
              <a:rPr lang="en-US" altLang="zh-CN" dirty="0">
                <a:latin typeface="微软雅黑" panose="020B0503020204020204" charset="-122"/>
                <a:ea typeface="微软雅黑" panose="020B0503020204020204" charset="-122"/>
                <a:cs typeface="微软雅黑" panose="020B0503020204020204" charset="-122"/>
              </a:rPr>
              <a:t>0</a:t>
            </a:r>
            <a:r>
              <a:rPr lang="zh-CN" altLang="en-US" dirty="0">
                <a:latin typeface="微软雅黑" panose="020B0503020204020204" charset="-122"/>
                <a:ea typeface="微软雅黑" panose="020B0503020204020204" charset="-122"/>
                <a:cs typeface="微软雅黑" panose="020B0503020204020204" charset="-122"/>
              </a:rPr>
              <a:t>的低秩矩阵也能具有较大的梯度，从而实现模型训练的快速收敛</a:t>
            </a:r>
          </a:p>
        </p:txBody>
      </p:sp>
      <p:pic>
        <p:nvPicPr>
          <p:cNvPr id="7" name="图片 6">
            <a:extLst>
              <a:ext uri="{FF2B5EF4-FFF2-40B4-BE49-F238E27FC236}">
                <a16:creationId xmlns:a16="http://schemas.microsoft.com/office/drawing/2014/main" id="{B50256BF-BFB1-4795-3CBC-3E754456E0CC}"/>
              </a:ext>
            </a:extLst>
          </p:cNvPr>
          <p:cNvPicPr>
            <a:picLocks noChangeAspect="1"/>
          </p:cNvPicPr>
          <p:nvPr/>
        </p:nvPicPr>
        <p:blipFill>
          <a:blip r:embed="rId3"/>
          <a:stretch>
            <a:fillRect/>
          </a:stretch>
        </p:blipFill>
        <p:spPr>
          <a:xfrm>
            <a:off x="1242534" y="5139055"/>
            <a:ext cx="4592233" cy="90551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5575300" y="1716405"/>
            <a:ext cx="5054600" cy="3149600"/>
          </a:xfrm>
          <a:prstGeom prst="rect">
            <a:avLst/>
          </a:prstGeom>
        </p:spPr>
      </p:pic>
      <p:sp>
        <p:nvSpPr>
          <p:cNvPr id="6" name="标题 5"/>
          <p:cNvSpPr>
            <a:spLocks noGrp="1"/>
          </p:cNvSpPr>
          <p:nvPr>
            <p:ph type="title"/>
          </p:nvPr>
        </p:nvSpPr>
        <p:spPr/>
        <p:txBody>
          <a:bodyPr/>
          <a:lstStyle/>
          <a:p>
            <a:r>
              <a:rPr lang="en-US" altLang="zh-CN"/>
              <a:t> DiSHA: Dimension-Sharding Adaptation</a:t>
            </a:r>
          </a:p>
        </p:txBody>
      </p:sp>
      <p:pic>
        <p:nvPicPr>
          <p:cNvPr id="9" name="图片 8"/>
          <p:cNvPicPr>
            <a:picLocks noChangeAspect="1"/>
          </p:cNvPicPr>
          <p:nvPr/>
        </p:nvPicPr>
        <p:blipFill>
          <a:blip r:embed="rId3"/>
          <a:stretch>
            <a:fillRect/>
          </a:stretch>
        </p:blipFill>
        <p:spPr>
          <a:xfrm>
            <a:off x="6021705" y="4866005"/>
            <a:ext cx="2839720" cy="375285"/>
          </a:xfrm>
          <a:prstGeom prst="rect">
            <a:avLst/>
          </a:prstGeom>
        </p:spPr>
      </p:pic>
      <p:pic>
        <p:nvPicPr>
          <p:cNvPr id="10" name="图片 9"/>
          <p:cNvPicPr>
            <a:picLocks noChangeAspect="1"/>
          </p:cNvPicPr>
          <p:nvPr/>
        </p:nvPicPr>
        <p:blipFill>
          <a:blip r:embed="rId4"/>
          <a:stretch>
            <a:fillRect/>
          </a:stretch>
        </p:blipFill>
        <p:spPr>
          <a:xfrm>
            <a:off x="8861425" y="4866005"/>
            <a:ext cx="3179445" cy="387985"/>
          </a:xfrm>
          <a:prstGeom prst="rect">
            <a:avLst/>
          </a:prstGeom>
        </p:spPr>
      </p:pic>
      <p:sp>
        <p:nvSpPr>
          <p:cNvPr id="2" name="文本框 1">
            <a:extLst>
              <a:ext uri="{FF2B5EF4-FFF2-40B4-BE49-F238E27FC236}">
                <a16:creationId xmlns:a16="http://schemas.microsoft.com/office/drawing/2014/main" id="{FE4F5408-68EB-EFF0-B73B-87FD3BBEC030}"/>
              </a:ext>
            </a:extLst>
          </p:cNvPr>
          <p:cNvSpPr txBox="1"/>
          <p:nvPr/>
        </p:nvSpPr>
        <p:spPr>
          <a:xfrm>
            <a:off x="783771" y="2290353"/>
            <a:ext cx="3474720" cy="1477328"/>
          </a:xfrm>
          <a:prstGeom prst="rect">
            <a:avLst/>
          </a:prstGeom>
          <a:noFill/>
        </p:spPr>
        <p:txBody>
          <a:bodyPr wrap="square" rtlCol="0">
            <a:spAutoFit/>
          </a:bodyPr>
          <a:lstStyle/>
          <a:p>
            <a:r>
              <a:rPr lang="en-US" altLang="zh-CN" dirty="0" err="1"/>
              <a:t>DiSHA</a:t>
            </a:r>
            <a:r>
              <a:rPr lang="zh-CN" altLang="en-US" dirty="0"/>
              <a:t>采用对权重矩阵</a:t>
            </a:r>
            <a:r>
              <a:rPr lang="en-US" altLang="zh-CN" dirty="0"/>
              <a:t>W</a:t>
            </a:r>
            <a:r>
              <a:rPr lang="zh-CN" altLang="en-US" dirty="0"/>
              <a:t>维度进行划分的方法，使得不同分区的小矩阵共享同一个矩阵进行更新，在计算时只需要按照</a:t>
            </a:r>
            <a:r>
              <a:rPr lang="en-US" altLang="zh-CN" dirty="0"/>
              <a:t>W</a:t>
            </a:r>
            <a:r>
              <a:rPr lang="zh-CN" altLang="en-US" dirty="0"/>
              <a:t>维度，拼接多个</a:t>
            </a:r>
            <a:r>
              <a:rPr lang="en-US" altLang="zh-CN" dirty="0"/>
              <a:t>D</a:t>
            </a:r>
            <a:r>
              <a:rPr lang="zh-CN" altLang="en-US" dirty="0"/>
              <a:t>即可完成更新</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E35187-4968-F12B-27C0-28D4AC42E3AB}"/>
              </a:ext>
            </a:extLst>
          </p:cNvPr>
          <p:cNvSpPr>
            <a:spLocks noGrp="1"/>
          </p:cNvSpPr>
          <p:nvPr>
            <p:ph type="title"/>
          </p:nvPr>
        </p:nvSpPr>
        <p:spPr/>
        <p:txBody>
          <a:bodyPr/>
          <a:lstStyle/>
          <a:p>
            <a:r>
              <a:rPr lang="en-US" altLang="zh-CN" dirty="0" err="1"/>
              <a:t>DiSHA</a:t>
            </a:r>
            <a:r>
              <a:rPr lang="zh-CN" altLang="en-US" dirty="0"/>
              <a:t>设计空间</a:t>
            </a:r>
          </a:p>
        </p:txBody>
      </p:sp>
      <p:pic>
        <p:nvPicPr>
          <p:cNvPr id="5" name="内容占位符 4">
            <a:extLst>
              <a:ext uri="{FF2B5EF4-FFF2-40B4-BE49-F238E27FC236}">
                <a16:creationId xmlns:a16="http://schemas.microsoft.com/office/drawing/2014/main" id="{4A1AF0FE-5886-39EE-133A-A74BE6140D73}"/>
              </a:ext>
            </a:extLst>
          </p:cNvPr>
          <p:cNvPicPr>
            <a:picLocks noGrp="1" noChangeAspect="1"/>
          </p:cNvPicPr>
          <p:nvPr>
            <p:ph sz="quarter" idx="13"/>
          </p:nvPr>
        </p:nvPicPr>
        <p:blipFill>
          <a:blip r:embed="rId2"/>
          <a:stretch>
            <a:fillRect/>
          </a:stretch>
        </p:blipFill>
        <p:spPr>
          <a:xfrm>
            <a:off x="1348954" y="1658304"/>
            <a:ext cx="9401636" cy="2478947"/>
          </a:xfrm>
        </p:spPr>
      </p:pic>
      <p:sp>
        <p:nvSpPr>
          <p:cNvPr id="6" name="文本框 5">
            <a:extLst>
              <a:ext uri="{FF2B5EF4-FFF2-40B4-BE49-F238E27FC236}">
                <a16:creationId xmlns:a16="http://schemas.microsoft.com/office/drawing/2014/main" id="{58B92C36-25EB-807A-170A-F96380CB142E}"/>
              </a:ext>
            </a:extLst>
          </p:cNvPr>
          <p:cNvSpPr txBox="1"/>
          <p:nvPr/>
        </p:nvSpPr>
        <p:spPr>
          <a:xfrm>
            <a:off x="1502087" y="4622496"/>
            <a:ext cx="9248503" cy="369332"/>
          </a:xfrm>
          <a:prstGeom prst="rect">
            <a:avLst/>
          </a:prstGeom>
          <a:noFill/>
        </p:spPr>
        <p:txBody>
          <a:bodyPr wrap="square" rtlCol="0">
            <a:spAutoFit/>
          </a:bodyPr>
          <a:lstStyle/>
          <a:p>
            <a:r>
              <a:rPr lang="zh-CN" altLang="en-US" dirty="0"/>
              <a:t>根据不同的维度划分方式，我们可以设置不同的训练矩阵维度，以满足不同结构的需求</a:t>
            </a:r>
          </a:p>
        </p:txBody>
      </p:sp>
    </p:spTree>
    <p:extLst>
      <p:ext uri="{BB962C8B-B14F-4D97-AF65-F5344CB8AC3E}">
        <p14:creationId xmlns:p14="http://schemas.microsoft.com/office/powerpoint/2010/main" val="28942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Bone: Block Affine Efficient Computation</a:t>
            </a:r>
          </a:p>
        </p:txBody>
      </p:sp>
      <p:pic>
        <p:nvPicPr>
          <p:cNvPr id="4" name="内容占位符 3"/>
          <p:cNvPicPr>
            <a:picLocks noGrp="1" noChangeAspect="1"/>
          </p:cNvPicPr>
          <p:nvPr>
            <p:ph sz="quarter" idx="13"/>
          </p:nvPr>
        </p:nvPicPr>
        <p:blipFill>
          <a:blip r:embed="rId2"/>
          <a:stretch>
            <a:fillRect/>
          </a:stretch>
        </p:blipFill>
        <p:spPr>
          <a:xfrm>
            <a:off x="8599170" y="1832610"/>
            <a:ext cx="2395855" cy="2934970"/>
          </a:xfrm>
          <a:prstGeom prst="rect">
            <a:avLst/>
          </a:prstGeom>
        </p:spPr>
      </p:pic>
      <p:pic>
        <p:nvPicPr>
          <p:cNvPr id="5" name="图片 4"/>
          <p:cNvPicPr>
            <a:picLocks noChangeAspect="1"/>
          </p:cNvPicPr>
          <p:nvPr/>
        </p:nvPicPr>
        <p:blipFill>
          <a:blip r:embed="rId3"/>
          <a:srcRect r="3185"/>
          <a:stretch>
            <a:fillRect/>
          </a:stretch>
        </p:blipFill>
        <p:spPr>
          <a:xfrm>
            <a:off x="4250055" y="1697355"/>
            <a:ext cx="3599815" cy="4551680"/>
          </a:xfrm>
          <a:prstGeom prst="rect">
            <a:avLst/>
          </a:prstGeom>
        </p:spPr>
      </p:pic>
      <p:pic>
        <p:nvPicPr>
          <p:cNvPr id="6" name="图片 5"/>
          <p:cNvPicPr>
            <a:picLocks noChangeAspect="1"/>
          </p:cNvPicPr>
          <p:nvPr/>
        </p:nvPicPr>
        <p:blipFill>
          <a:blip r:embed="rId4"/>
          <a:stretch>
            <a:fillRect/>
          </a:stretch>
        </p:blipFill>
        <p:spPr>
          <a:xfrm>
            <a:off x="7196727" y="4916170"/>
            <a:ext cx="4757924" cy="1332865"/>
          </a:xfrm>
          <a:prstGeom prst="rect">
            <a:avLst/>
          </a:prstGeom>
        </p:spPr>
      </p:pic>
      <p:sp>
        <p:nvSpPr>
          <p:cNvPr id="7" name="文本框 6"/>
          <p:cNvSpPr txBox="1"/>
          <p:nvPr/>
        </p:nvSpPr>
        <p:spPr>
          <a:xfrm>
            <a:off x="618762" y="2459256"/>
            <a:ext cx="3105604" cy="2308324"/>
          </a:xfrm>
          <a:prstGeom prst="rect">
            <a:avLst/>
          </a:prstGeom>
          <a:noFill/>
        </p:spPr>
        <p:txBody>
          <a:bodyPr wrap="square" rtlCol="0">
            <a:spAutoFit/>
          </a:bodyPr>
          <a:lstStyle/>
          <a:p>
            <a:r>
              <a:rPr lang="zh-CN" altLang="en-US" dirty="0"/>
              <a:t>为了结构的易用性，我们将</a:t>
            </a:r>
            <a:r>
              <a:rPr lang="en-US" altLang="zh-CN" dirty="0"/>
              <a:t>D</a:t>
            </a:r>
            <a:r>
              <a:rPr lang="zh-CN" altLang="en-US" dirty="0"/>
              <a:t>的维度设计为长方形矩阵（与</a:t>
            </a:r>
            <a:r>
              <a:rPr lang="en-US" altLang="zh-CN" dirty="0" err="1"/>
              <a:t>LoRA</a:t>
            </a:r>
            <a:r>
              <a:rPr lang="zh-CN" altLang="en-US" dirty="0"/>
              <a:t>中的</a:t>
            </a:r>
            <a:r>
              <a:rPr lang="en-US" altLang="zh-CN" dirty="0"/>
              <a:t>B</a:t>
            </a:r>
            <a:r>
              <a:rPr lang="zh-CN" altLang="en-US" dirty="0"/>
              <a:t>一样），同时提出了</a:t>
            </a:r>
            <a:r>
              <a:rPr lang="en-US" altLang="zh-CN" dirty="0"/>
              <a:t>Bone</a:t>
            </a:r>
            <a:r>
              <a:rPr lang="zh-CN" altLang="en-US" dirty="0"/>
              <a:t>算法，通过对输入</a:t>
            </a:r>
            <a:r>
              <a:rPr lang="en-US" altLang="zh-CN" dirty="0"/>
              <a:t>x</a:t>
            </a:r>
            <a:r>
              <a:rPr lang="zh-CN" altLang="en-US" dirty="0"/>
              <a:t>的</a:t>
            </a:r>
            <a:r>
              <a:rPr lang="en-US" altLang="zh-CN" dirty="0"/>
              <a:t>k</a:t>
            </a:r>
            <a:r>
              <a:rPr lang="zh-CN" altLang="en-US" dirty="0"/>
              <a:t>维度上进行合并计算，不仅节省了中间值的显存占用，而且提高了计算效率</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0&quot;:[50038776],&quot;13&quot;:[4634995,20482060,4721696,19951226,4685212,4695716],&quot;65&quot;:[2023025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3.0"/>
  <p:tag name="KSO_WM_BEAUTIFY_FLAG" val="#wm#"/>
  <p:tag name="KSO_WM_UNIT_TYPE" val="i"/>
  <p:tag name="KSO_WM_UNIT_INDEX" val="2"/>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Lst>
</file>

<file path=ppt/tags/tag12.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 name="KSO_WM_UNIT_CONTENT_GROUP_TYPE" val="contentchip"/>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文档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WPS,a click to unlimited possibilities"/>
  <p:tag name="KSO_WM_UNIT_NOCLEAR" val="0"/>
  <p:tag name="KSO_WM_UNIT_VALUE" val="15"/>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 name="KSO_WM_UNIT_CONTENT_GROUP_TYPE" val="contentchip"/>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SLIDE_ID" val="custom20230250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250"/>
  <p:tag name="KSO_WM_SLIDE_TYPE" val="title"/>
  <p:tag name="KSO_WM_SLIDE_SUBTYPE" val="pureTxt"/>
  <p:tag name="KSO_WM_SLIDE_LAYOUT" val="a_b_f"/>
  <p:tag name="KSO_WM_SLIDE_LAYOUT_CNT" val="1_1_1"/>
  <p:tag name="KSO_WM_SPECIAL_SOURCE" val="bdnull"/>
  <p:tag name="KSO_WM_TEMPLATE_THUMBS_INDEX" val="1、11"/>
  <p:tag name="KSO_WM_SLIDE_CONTENT_AREA" val="{&quot;left&quot;:&quot;58.05&quot;,&quot;top&quot;:&quot;97.9&quot;,&quot;width&quot;:&quot;552.35&quot;,&quot;height&quot;:&quot;316.4&quot;}"/>
</p:tagLst>
</file>

<file path=ppt/tags/tag19.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50_1*f*1"/>
  <p:tag name="KSO_WM_TEMPLATE_CATEGORY" val="custom"/>
  <p:tag name="KSO_WM_TEMPLATE_INDEX" val="20230250"/>
  <p:tag name="KSO_WM_UNIT_LAYERLEVEL" val="1"/>
  <p:tag name="KSO_WM_TAG_VERSION" val="3.0"/>
  <p:tag name="KSO_WM_BEAUTIFY_FLAG" val="#wm#"/>
  <p:tag name="KSO_WM_UNIT_CONTENT_GROUP_TYPE" val="contentchip"/>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5"/>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30250_1*a*1"/>
  <p:tag name="KSO_WM_TEMPLATE_CATEGORY" val="custom"/>
  <p:tag name="KSO_WM_TEMPLATE_INDEX" val="20230250"/>
  <p:tag name="KSO_WM_UNIT_LAYERLEVEL" val="1"/>
  <p:tag name="KSO_WM_TAG_VERSION" val="3.0"/>
  <p:tag name="KSO_WM_BEAUTIFY_FLAG" val="#wm#"/>
  <p:tag name="KSO_WM_UNIT_CONTENT_GROUP_TYPE" val="contentchip"/>
  <p:tag name="KSO_WM_UNIT_PRESET_TEXT" val="添加文档标题"/>
  <p:tag name="KSO_WM_UNIT_TEXT_TYPE" val="1"/>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i*2"/>
  <p:tag name="KSO_WM_UNIT_LAYERLEVEL" val="1"/>
  <p:tag name="KSO_WM_TAG_VERSION" val="3.0"/>
  <p:tag name="KSO_WM_BEAUTIFY_FLAG" val="#wm#"/>
  <p:tag name="KSO_WM_UNIT_TYPE" val="i"/>
  <p:tag name="KSO_WM_UNIT_INDEX" val="2"/>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43.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48.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49.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377.8044881889764,&quot;left&quot;:-3.7137007874015864,&quot;top&quot;:137.35,&quot;width&quot;:816.3137007874016}"/>
</p:tagLst>
</file>

<file path=ppt/tags/tag55.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57.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58.xml><?xml version="1.0" encoding="utf-8"?>
<p:tagLst xmlns:a="http://schemas.openxmlformats.org/drawingml/2006/main" xmlns:r="http://schemas.openxmlformats.org/officeDocument/2006/relationships" xmlns:p="http://schemas.openxmlformats.org/presentationml/2006/main">
  <p:tag name="KSO_WM_DIAGRAM_VIRTUALLY_FRAME" val="{&quot;height&quot;:240.5544881889764,&quot;left&quot;:55.23629921259842,&quot;top&quot;:97.95,&quot;width&quot;:813.1637007874016}"/>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025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0"/>
</p:tagLst>
</file>

<file path=ppt/tags/tag9.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0"/>
  <p:tag name="KSO_WM_SPECIAL_SOURCE" val="bdnull"/>
  <p:tag name="KSO_WM_TEMPLATE_THUMBS_INDEX" val="1、11"/>
</p:tagLst>
</file>

<file path=ppt/theme/theme1.xml><?xml version="1.0" encoding="utf-8"?>
<a:theme xmlns:a="http://schemas.openxmlformats.org/drawingml/2006/main" name="WelcomeDoc">
  <a:themeElements>
    <a:clrScheme name="Custom 1">
      <a:dk1>
        <a:srgbClr val="000000"/>
      </a:dk1>
      <a:lt1>
        <a:srgbClr val="FFFFFF"/>
      </a:lt1>
      <a:dk2>
        <a:srgbClr val="44546A"/>
      </a:dk2>
      <a:lt2>
        <a:srgbClr val="E7E6E6"/>
      </a:lt2>
      <a:accent1>
        <a:srgbClr val="4472C4"/>
      </a:accent1>
      <a:accent2>
        <a:srgbClr val="CF3D1C"/>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商务风渐变沙漏职场办公">
  <a:themeElements>
    <a:clrScheme name="">
      <a:dk1>
        <a:srgbClr val="000000"/>
      </a:dk1>
      <a:lt1>
        <a:srgbClr val="FFFFFF"/>
      </a:lt1>
      <a:dk2>
        <a:srgbClr val="303740"/>
      </a:dk2>
      <a:lt2>
        <a:srgbClr val="EFE9FD"/>
      </a:lt2>
      <a:accent1>
        <a:srgbClr val="8862F3"/>
      </a:accent1>
      <a:accent2>
        <a:srgbClr val="D465C7"/>
      </a:accent2>
      <a:accent3>
        <a:srgbClr val="F6BA95"/>
      </a:accent3>
      <a:accent4>
        <a:srgbClr val="FDDE9A"/>
      </a:accent4>
      <a:accent5>
        <a:srgbClr val="EF752B"/>
      </a:accent5>
      <a:accent6>
        <a:srgbClr val="FEC350"/>
      </a:accent6>
      <a:hlink>
        <a:srgbClr val="158BF9"/>
      </a:hlink>
      <a:folHlink>
        <a:srgbClr val="DE1A37"/>
      </a:folHlink>
    </a:clrScheme>
    <a:fontScheme name="自定义 10">
      <a:majorFont>
        <a:latin typeface="MiSans Heavy"/>
        <a:ea typeface="MiSans Heavy"/>
        <a:cs typeface=""/>
      </a:majorFont>
      <a:minorFont>
        <a:latin typeface="MiSans"/>
        <a:ea typeface="MiSan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C6F549-03FF-4828-9BD8-8F40C0A2B2BD}">
  <ds:schemaRefs/>
</ds:datastoreItem>
</file>

<file path=customXml/itemProps2.xml><?xml version="1.0" encoding="utf-8"?>
<ds:datastoreItem xmlns:ds="http://schemas.openxmlformats.org/officeDocument/2006/customXml" ds:itemID="{A7EFEE82-03DD-4F90-81E2-2AF29E1D81FB}">
  <ds:schemaRefs/>
</ds:datastoreItem>
</file>

<file path=customXml/itemProps3.xml><?xml version="1.0" encoding="utf-8"?>
<ds:datastoreItem xmlns:ds="http://schemas.openxmlformats.org/officeDocument/2006/customXml" ds:itemID="{6FB6FBE4-5ACD-4115-9139-635E82C3D35A}">
  <ds:schemaRefs/>
</ds:datastoreItem>
</file>

<file path=docProps/app.xml><?xml version="1.0" encoding="utf-8"?>
<Properties xmlns="http://schemas.openxmlformats.org/officeDocument/2006/extended-properties" xmlns:vt="http://schemas.openxmlformats.org/officeDocument/2006/docPropsVTypes">
  <TotalTime>0</TotalTime>
  <Words>726</Words>
  <Application>Microsoft Office PowerPoint</Application>
  <PresentationFormat>宽屏</PresentationFormat>
  <Paragraphs>73</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12</vt:i4>
      </vt:variant>
    </vt:vector>
  </HeadingPairs>
  <TitlesOfParts>
    <vt:vector size="24" baseType="lpstr">
      <vt:lpstr>MiSans</vt:lpstr>
      <vt:lpstr>MiSans Heavy</vt:lpstr>
      <vt:lpstr>微软雅黑</vt:lpstr>
      <vt:lpstr>Arial</vt:lpstr>
      <vt:lpstr>Calibri</vt:lpstr>
      <vt:lpstr>Cambria Math</vt:lpstr>
      <vt:lpstr>Cascadia Code SemiBold</vt:lpstr>
      <vt:lpstr>Segoe UI</vt:lpstr>
      <vt:lpstr>Times New Roman</vt:lpstr>
      <vt:lpstr>Wingdings</vt:lpstr>
      <vt:lpstr>WelcomeDoc</vt:lpstr>
      <vt:lpstr>商务风渐变沙漏职场办公</vt:lpstr>
      <vt:lpstr>RWKV-PEFT以及显著超越LoRA的DiSHA</vt:lpstr>
      <vt:lpstr> (目标与特点)</vt:lpstr>
      <vt:lpstr>State tuning</vt:lpstr>
      <vt:lpstr>Infinite Context Training (Infctx) 无限上下文长度训练</vt:lpstr>
      <vt:lpstr>RWKV-PEFT的训练开销和效果</vt:lpstr>
      <vt:lpstr>DiSHA: Dimension-Sharding Adaptation of Large Language Models with Fast Convergence and Fast Computation</vt:lpstr>
      <vt:lpstr> DiSHA: Dimension-Sharding Adaptation</vt:lpstr>
      <vt:lpstr>DiSHA设计空间</vt:lpstr>
      <vt:lpstr>Bone: Block Affine Efficient Computation</vt:lpstr>
      <vt:lpstr>实验结果</vt:lpstr>
      <vt:lpstr>Bat: Block Affine Transformation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cp:revision>
  <dcterms:created xsi:type="dcterms:W3CDTF">2022-05-26T06:44:00Z</dcterms:created>
  <dcterms:modified xsi:type="dcterms:W3CDTF">2025-02-21T16:59:11Z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0FA461CCFE8D4AF4A51BF73FA4CB1765_13</vt:lpwstr>
  </property>
  <property fmtid="{D5CDD505-2E9C-101B-9397-08002B2CF9AE}" pid="5" name="KSOProductBuildVer">
    <vt:lpwstr>2052-12.1.0.19770</vt:lpwstr>
  </property>
</Properties>
</file>