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8" r:id="rId11"/>
    <p:sldId id="269" r:id="rId12"/>
    <p:sldId id="267" r:id="rId13"/>
    <p:sldId id="271"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338B-402E-43C6-9246-596660EBDF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B31AA4-2A84-4E69-95C4-F52448C02B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1D804D-B237-49A6-85F2-1398FE600D1D}"/>
              </a:ext>
            </a:extLst>
          </p:cNvPr>
          <p:cNvSpPr>
            <a:spLocks noGrp="1"/>
          </p:cNvSpPr>
          <p:nvPr>
            <p:ph type="dt" sz="half" idx="10"/>
          </p:nvPr>
        </p:nvSpPr>
        <p:spPr/>
        <p:txBody>
          <a:bodyPr/>
          <a:lstStyle/>
          <a:p>
            <a:fld id="{E3FF7244-E3B9-4049-AC7D-0AD3208DF435}" type="datetimeFigureOut">
              <a:rPr lang="en-US" smtClean="0"/>
              <a:t>4/15/2020</a:t>
            </a:fld>
            <a:endParaRPr lang="en-US"/>
          </a:p>
        </p:txBody>
      </p:sp>
      <p:sp>
        <p:nvSpPr>
          <p:cNvPr id="5" name="Footer Placeholder 4">
            <a:extLst>
              <a:ext uri="{FF2B5EF4-FFF2-40B4-BE49-F238E27FC236}">
                <a16:creationId xmlns:a16="http://schemas.microsoft.com/office/drawing/2014/main" id="{73DD6AA5-962A-4B89-B09B-877C9E9CA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6789F-698F-4B62-B376-12F56AB12484}"/>
              </a:ext>
            </a:extLst>
          </p:cNvPr>
          <p:cNvSpPr>
            <a:spLocks noGrp="1"/>
          </p:cNvSpPr>
          <p:nvPr>
            <p:ph type="sldNum" sz="quarter" idx="12"/>
          </p:nvPr>
        </p:nvSpPr>
        <p:spPr/>
        <p:txBody>
          <a:bodyPr/>
          <a:lstStyle/>
          <a:p>
            <a:fld id="{A1E3A845-E1FF-42CB-8FF5-95F3EFA59EE7}" type="slidenum">
              <a:rPr lang="en-US" smtClean="0"/>
              <a:t>‹#›</a:t>
            </a:fld>
            <a:endParaRPr lang="en-US"/>
          </a:p>
        </p:txBody>
      </p:sp>
    </p:spTree>
    <p:extLst>
      <p:ext uri="{BB962C8B-B14F-4D97-AF65-F5344CB8AC3E}">
        <p14:creationId xmlns:p14="http://schemas.microsoft.com/office/powerpoint/2010/main" val="1552831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8980F-4DE5-4449-9654-F6E75BC083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A2440F-87AF-4B44-A722-BB28CD709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A2884-EB5B-492F-A3F8-941D4045A6B7}"/>
              </a:ext>
            </a:extLst>
          </p:cNvPr>
          <p:cNvSpPr>
            <a:spLocks noGrp="1"/>
          </p:cNvSpPr>
          <p:nvPr>
            <p:ph type="dt" sz="half" idx="10"/>
          </p:nvPr>
        </p:nvSpPr>
        <p:spPr/>
        <p:txBody>
          <a:bodyPr/>
          <a:lstStyle/>
          <a:p>
            <a:fld id="{E3FF7244-E3B9-4049-AC7D-0AD3208DF435}" type="datetimeFigureOut">
              <a:rPr lang="en-US" smtClean="0"/>
              <a:t>4/15/2020</a:t>
            </a:fld>
            <a:endParaRPr lang="en-US"/>
          </a:p>
        </p:txBody>
      </p:sp>
      <p:sp>
        <p:nvSpPr>
          <p:cNvPr id="5" name="Footer Placeholder 4">
            <a:extLst>
              <a:ext uri="{FF2B5EF4-FFF2-40B4-BE49-F238E27FC236}">
                <a16:creationId xmlns:a16="http://schemas.microsoft.com/office/drawing/2014/main" id="{108B7F07-E8D9-4DF7-807F-9F0261E14D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AEC6E-35C3-4762-B441-F5FA6BD5103E}"/>
              </a:ext>
            </a:extLst>
          </p:cNvPr>
          <p:cNvSpPr>
            <a:spLocks noGrp="1"/>
          </p:cNvSpPr>
          <p:nvPr>
            <p:ph type="sldNum" sz="quarter" idx="12"/>
          </p:nvPr>
        </p:nvSpPr>
        <p:spPr/>
        <p:txBody>
          <a:bodyPr/>
          <a:lstStyle/>
          <a:p>
            <a:fld id="{A1E3A845-E1FF-42CB-8FF5-95F3EFA59EE7}" type="slidenum">
              <a:rPr lang="en-US" smtClean="0"/>
              <a:t>‹#›</a:t>
            </a:fld>
            <a:endParaRPr lang="en-US"/>
          </a:p>
        </p:txBody>
      </p:sp>
    </p:spTree>
    <p:extLst>
      <p:ext uri="{BB962C8B-B14F-4D97-AF65-F5344CB8AC3E}">
        <p14:creationId xmlns:p14="http://schemas.microsoft.com/office/powerpoint/2010/main" val="3869299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2805E8-B9CA-4F43-8A34-E613D76159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7D4729-74D3-465A-84FF-1FF7A389E0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4169A-2797-41A7-8FAA-9BC7FFA0BEF9}"/>
              </a:ext>
            </a:extLst>
          </p:cNvPr>
          <p:cNvSpPr>
            <a:spLocks noGrp="1"/>
          </p:cNvSpPr>
          <p:nvPr>
            <p:ph type="dt" sz="half" idx="10"/>
          </p:nvPr>
        </p:nvSpPr>
        <p:spPr/>
        <p:txBody>
          <a:bodyPr/>
          <a:lstStyle/>
          <a:p>
            <a:fld id="{E3FF7244-E3B9-4049-AC7D-0AD3208DF435}" type="datetimeFigureOut">
              <a:rPr lang="en-US" smtClean="0"/>
              <a:t>4/15/2020</a:t>
            </a:fld>
            <a:endParaRPr lang="en-US"/>
          </a:p>
        </p:txBody>
      </p:sp>
      <p:sp>
        <p:nvSpPr>
          <p:cNvPr id="5" name="Footer Placeholder 4">
            <a:extLst>
              <a:ext uri="{FF2B5EF4-FFF2-40B4-BE49-F238E27FC236}">
                <a16:creationId xmlns:a16="http://schemas.microsoft.com/office/drawing/2014/main" id="{A69170E1-0312-4A30-8739-8907AB415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8109BB-9A75-42CE-904F-F2D248B93860}"/>
              </a:ext>
            </a:extLst>
          </p:cNvPr>
          <p:cNvSpPr>
            <a:spLocks noGrp="1"/>
          </p:cNvSpPr>
          <p:nvPr>
            <p:ph type="sldNum" sz="quarter" idx="12"/>
          </p:nvPr>
        </p:nvSpPr>
        <p:spPr/>
        <p:txBody>
          <a:bodyPr/>
          <a:lstStyle/>
          <a:p>
            <a:fld id="{A1E3A845-E1FF-42CB-8FF5-95F3EFA59EE7}" type="slidenum">
              <a:rPr lang="en-US" smtClean="0"/>
              <a:t>‹#›</a:t>
            </a:fld>
            <a:endParaRPr lang="en-US"/>
          </a:p>
        </p:txBody>
      </p:sp>
    </p:spTree>
    <p:extLst>
      <p:ext uri="{BB962C8B-B14F-4D97-AF65-F5344CB8AC3E}">
        <p14:creationId xmlns:p14="http://schemas.microsoft.com/office/powerpoint/2010/main" val="954264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C72A-27C3-4A85-BF21-96BB0C1A5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A18883-7101-4071-B3CC-9C5E4DA5C4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E2B38-C7A1-40E2-A136-477182BD391C}"/>
              </a:ext>
            </a:extLst>
          </p:cNvPr>
          <p:cNvSpPr>
            <a:spLocks noGrp="1"/>
          </p:cNvSpPr>
          <p:nvPr>
            <p:ph type="dt" sz="half" idx="10"/>
          </p:nvPr>
        </p:nvSpPr>
        <p:spPr/>
        <p:txBody>
          <a:bodyPr/>
          <a:lstStyle/>
          <a:p>
            <a:fld id="{E3FF7244-E3B9-4049-AC7D-0AD3208DF435}" type="datetimeFigureOut">
              <a:rPr lang="en-US" smtClean="0"/>
              <a:t>4/15/2020</a:t>
            </a:fld>
            <a:endParaRPr lang="en-US"/>
          </a:p>
        </p:txBody>
      </p:sp>
      <p:sp>
        <p:nvSpPr>
          <p:cNvPr id="5" name="Footer Placeholder 4">
            <a:extLst>
              <a:ext uri="{FF2B5EF4-FFF2-40B4-BE49-F238E27FC236}">
                <a16:creationId xmlns:a16="http://schemas.microsoft.com/office/drawing/2014/main" id="{EC538FCB-9065-46B5-9D49-992E50D4A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96465E-4C3B-4BEC-A063-7E4200ABD037}"/>
              </a:ext>
            </a:extLst>
          </p:cNvPr>
          <p:cNvSpPr>
            <a:spLocks noGrp="1"/>
          </p:cNvSpPr>
          <p:nvPr>
            <p:ph type="sldNum" sz="quarter" idx="12"/>
          </p:nvPr>
        </p:nvSpPr>
        <p:spPr/>
        <p:txBody>
          <a:bodyPr/>
          <a:lstStyle/>
          <a:p>
            <a:fld id="{A1E3A845-E1FF-42CB-8FF5-95F3EFA59EE7}" type="slidenum">
              <a:rPr lang="en-US" smtClean="0"/>
              <a:t>‹#›</a:t>
            </a:fld>
            <a:endParaRPr lang="en-US"/>
          </a:p>
        </p:txBody>
      </p:sp>
    </p:spTree>
    <p:extLst>
      <p:ext uri="{BB962C8B-B14F-4D97-AF65-F5344CB8AC3E}">
        <p14:creationId xmlns:p14="http://schemas.microsoft.com/office/powerpoint/2010/main" val="45379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455B2-BE70-4963-8664-77267BB7C5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F27E17-E50C-4678-81E1-44F7E7F785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E0A230-89A1-44F2-B21D-8696BC31B9C8}"/>
              </a:ext>
            </a:extLst>
          </p:cNvPr>
          <p:cNvSpPr>
            <a:spLocks noGrp="1"/>
          </p:cNvSpPr>
          <p:nvPr>
            <p:ph type="dt" sz="half" idx="10"/>
          </p:nvPr>
        </p:nvSpPr>
        <p:spPr/>
        <p:txBody>
          <a:bodyPr/>
          <a:lstStyle/>
          <a:p>
            <a:fld id="{E3FF7244-E3B9-4049-AC7D-0AD3208DF435}" type="datetimeFigureOut">
              <a:rPr lang="en-US" smtClean="0"/>
              <a:t>4/15/2020</a:t>
            </a:fld>
            <a:endParaRPr lang="en-US"/>
          </a:p>
        </p:txBody>
      </p:sp>
      <p:sp>
        <p:nvSpPr>
          <p:cNvPr id="5" name="Footer Placeholder 4">
            <a:extLst>
              <a:ext uri="{FF2B5EF4-FFF2-40B4-BE49-F238E27FC236}">
                <a16:creationId xmlns:a16="http://schemas.microsoft.com/office/drawing/2014/main" id="{792C436D-39A4-4C0B-98C6-659084B47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ED1A1-43A1-4C8F-A846-49E3EC0137C4}"/>
              </a:ext>
            </a:extLst>
          </p:cNvPr>
          <p:cNvSpPr>
            <a:spLocks noGrp="1"/>
          </p:cNvSpPr>
          <p:nvPr>
            <p:ph type="sldNum" sz="quarter" idx="12"/>
          </p:nvPr>
        </p:nvSpPr>
        <p:spPr/>
        <p:txBody>
          <a:bodyPr/>
          <a:lstStyle/>
          <a:p>
            <a:fld id="{A1E3A845-E1FF-42CB-8FF5-95F3EFA59EE7}" type="slidenum">
              <a:rPr lang="en-US" smtClean="0"/>
              <a:t>‹#›</a:t>
            </a:fld>
            <a:endParaRPr lang="en-US"/>
          </a:p>
        </p:txBody>
      </p:sp>
    </p:spTree>
    <p:extLst>
      <p:ext uri="{BB962C8B-B14F-4D97-AF65-F5344CB8AC3E}">
        <p14:creationId xmlns:p14="http://schemas.microsoft.com/office/powerpoint/2010/main" val="3711328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1237-C391-47F7-BB30-991C5D5CC6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DF00F1-547A-453F-B88F-1BD60C2236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9DC134-FE9E-4464-B73C-40301CD49B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3DD164-26DB-44EE-9DD2-6CCD22A8C3C0}"/>
              </a:ext>
            </a:extLst>
          </p:cNvPr>
          <p:cNvSpPr>
            <a:spLocks noGrp="1"/>
          </p:cNvSpPr>
          <p:nvPr>
            <p:ph type="dt" sz="half" idx="10"/>
          </p:nvPr>
        </p:nvSpPr>
        <p:spPr/>
        <p:txBody>
          <a:bodyPr/>
          <a:lstStyle/>
          <a:p>
            <a:fld id="{E3FF7244-E3B9-4049-AC7D-0AD3208DF435}" type="datetimeFigureOut">
              <a:rPr lang="en-US" smtClean="0"/>
              <a:t>4/15/2020</a:t>
            </a:fld>
            <a:endParaRPr lang="en-US"/>
          </a:p>
        </p:txBody>
      </p:sp>
      <p:sp>
        <p:nvSpPr>
          <p:cNvPr id="6" name="Footer Placeholder 5">
            <a:extLst>
              <a:ext uri="{FF2B5EF4-FFF2-40B4-BE49-F238E27FC236}">
                <a16:creationId xmlns:a16="http://schemas.microsoft.com/office/drawing/2014/main" id="{5A800FB8-BB33-4BEC-A20C-85B57610C7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25AC9C-7D7E-4A33-9A9E-B2041B082EFE}"/>
              </a:ext>
            </a:extLst>
          </p:cNvPr>
          <p:cNvSpPr>
            <a:spLocks noGrp="1"/>
          </p:cNvSpPr>
          <p:nvPr>
            <p:ph type="sldNum" sz="quarter" idx="12"/>
          </p:nvPr>
        </p:nvSpPr>
        <p:spPr/>
        <p:txBody>
          <a:bodyPr/>
          <a:lstStyle/>
          <a:p>
            <a:fld id="{A1E3A845-E1FF-42CB-8FF5-95F3EFA59EE7}" type="slidenum">
              <a:rPr lang="en-US" smtClean="0"/>
              <a:t>‹#›</a:t>
            </a:fld>
            <a:endParaRPr lang="en-US"/>
          </a:p>
        </p:txBody>
      </p:sp>
    </p:spTree>
    <p:extLst>
      <p:ext uri="{BB962C8B-B14F-4D97-AF65-F5344CB8AC3E}">
        <p14:creationId xmlns:p14="http://schemas.microsoft.com/office/powerpoint/2010/main" val="713715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FD8EF-2DEC-4537-B2B5-18DB7B6F42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63F836-286D-4059-985D-122A6FB6F5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8D7461-2A62-4F29-8664-51868792B7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D67A6B-4895-40A6-B4AA-FF35DED4A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0C67D9-49BE-48A7-B3AE-062872565F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433AF-C792-4C07-871F-0F2E4FDB5EE1}"/>
              </a:ext>
            </a:extLst>
          </p:cNvPr>
          <p:cNvSpPr>
            <a:spLocks noGrp="1"/>
          </p:cNvSpPr>
          <p:nvPr>
            <p:ph type="dt" sz="half" idx="10"/>
          </p:nvPr>
        </p:nvSpPr>
        <p:spPr/>
        <p:txBody>
          <a:bodyPr/>
          <a:lstStyle/>
          <a:p>
            <a:fld id="{E3FF7244-E3B9-4049-AC7D-0AD3208DF435}" type="datetimeFigureOut">
              <a:rPr lang="en-US" smtClean="0"/>
              <a:t>4/15/2020</a:t>
            </a:fld>
            <a:endParaRPr lang="en-US"/>
          </a:p>
        </p:txBody>
      </p:sp>
      <p:sp>
        <p:nvSpPr>
          <p:cNvPr id="8" name="Footer Placeholder 7">
            <a:extLst>
              <a:ext uri="{FF2B5EF4-FFF2-40B4-BE49-F238E27FC236}">
                <a16:creationId xmlns:a16="http://schemas.microsoft.com/office/drawing/2014/main" id="{1D83B225-E2C0-4415-870A-4154FE6409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1948B8-1DE5-470D-8274-0F3C57E23DFE}"/>
              </a:ext>
            </a:extLst>
          </p:cNvPr>
          <p:cNvSpPr>
            <a:spLocks noGrp="1"/>
          </p:cNvSpPr>
          <p:nvPr>
            <p:ph type="sldNum" sz="quarter" idx="12"/>
          </p:nvPr>
        </p:nvSpPr>
        <p:spPr/>
        <p:txBody>
          <a:bodyPr/>
          <a:lstStyle/>
          <a:p>
            <a:fld id="{A1E3A845-E1FF-42CB-8FF5-95F3EFA59EE7}" type="slidenum">
              <a:rPr lang="en-US" smtClean="0"/>
              <a:t>‹#›</a:t>
            </a:fld>
            <a:endParaRPr lang="en-US"/>
          </a:p>
        </p:txBody>
      </p:sp>
    </p:spTree>
    <p:extLst>
      <p:ext uri="{BB962C8B-B14F-4D97-AF65-F5344CB8AC3E}">
        <p14:creationId xmlns:p14="http://schemas.microsoft.com/office/powerpoint/2010/main" val="408174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B7F4-38BE-4D12-ABFF-419DD87878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049021-6FC5-4146-8256-96396CFD38E5}"/>
              </a:ext>
            </a:extLst>
          </p:cNvPr>
          <p:cNvSpPr>
            <a:spLocks noGrp="1"/>
          </p:cNvSpPr>
          <p:nvPr>
            <p:ph type="dt" sz="half" idx="10"/>
          </p:nvPr>
        </p:nvSpPr>
        <p:spPr/>
        <p:txBody>
          <a:bodyPr/>
          <a:lstStyle/>
          <a:p>
            <a:fld id="{E3FF7244-E3B9-4049-AC7D-0AD3208DF435}" type="datetimeFigureOut">
              <a:rPr lang="en-US" smtClean="0"/>
              <a:t>4/15/2020</a:t>
            </a:fld>
            <a:endParaRPr lang="en-US"/>
          </a:p>
        </p:txBody>
      </p:sp>
      <p:sp>
        <p:nvSpPr>
          <p:cNvPr id="4" name="Footer Placeholder 3">
            <a:extLst>
              <a:ext uri="{FF2B5EF4-FFF2-40B4-BE49-F238E27FC236}">
                <a16:creationId xmlns:a16="http://schemas.microsoft.com/office/drawing/2014/main" id="{23653025-79D6-4C59-8DF3-EC032FC2C2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F1585F-78CE-4F40-85BA-810A9E26C6DC}"/>
              </a:ext>
            </a:extLst>
          </p:cNvPr>
          <p:cNvSpPr>
            <a:spLocks noGrp="1"/>
          </p:cNvSpPr>
          <p:nvPr>
            <p:ph type="sldNum" sz="quarter" idx="12"/>
          </p:nvPr>
        </p:nvSpPr>
        <p:spPr/>
        <p:txBody>
          <a:bodyPr/>
          <a:lstStyle/>
          <a:p>
            <a:fld id="{A1E3A845-E1FF-42CB-8FF5-95F3EFA59EE7}" type="slidenum">
              <a:rPr lang="en-US" smtClean="0"/>
              <a:t>‹#›</a:t>
            </a:fld>
            <a:endParaRPr lang="en-US"/>
          </a:p>
        </p:txBody>
      </p:sp>
    </p:spTree>
    <p:extLst>
      <p:ext uri="{BB962C8B-B14F-4D97-AF65-F5344CB8AC3E}">
        <p14:creationId xmlns:p14="http://schemas.microsoft.com/office/powerpoint/2010/main" val="3259179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58F4A1-0BAE-41B7-B5C2-5E2F5D7A50F5}"/>
              </a:ext>
            </a:extLst>
          </p:cNvPr>
          <p:cNvSpPr>
            <a:spLocks noGrp="1"/>
          </p:cNvSpPr>
          <p:nvPr>
            <p:ph type="dt" sz="half" idx="10"/>
          </p:nvPr>
        </p:nvSpPr>
        <p:spPr/>
        <p:txBody>
          <a:bodyPr/>
          <a:lstStyle/>
          <a:p>
            <a:fld id="{E3FF7244-E3B9-4049-AC7D-0AD3208DF435}" type="datetimeFigureOut">
              <a:rPr lang="en-US" smtClean="0"/>
              <a:t>4/15/2020</a:t>
            </a:fld>
            <a:endParaRPr lang="en-US"/>
          </a:p>
        </p:txBody>
      </p:sp>
      <p:sp>
        <p:nvSpPr>
          <p:cNvPr id="3" name="Footer Placeholder 2">
            <a:extLst>
              <a:ext uri="{FF2B5EF4-FFF2-40B4-BE49-F238E27FC236}">
                <a16:creationId xmlns:a16="http://schemas.microsoft.com/office/drawing/2014/main" id="{300A01C8-AD7F-4FA9-97A2-4D1F7D228A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1A403C-EC94-4E74-A739-DDB1F09EC78D}"/>
              </a:ext>
            </a:extLst>
          </p:cNvPr>
          <p:cNvSpPr>
            <a:spLocks noGrp="1"/>
          </p:cNvSpPr>
          <p:nvPr>
            <p:ph type="sldNum" sz="quarter" idx="12"/>
          </p:nvPr>
        </p:nvSpPr>
        <p:spPr/>
        <p:txBody>
          <a:bodyPr/>
          <a:lstStyle/>
          <a:p>
            <a:fld id="{A1E3A845-E1FF-42CB-8FF5-95F3EFA59EE7}" type="slidenum">
              <a:rPr lang="en-US" smtClean="0"/>
              <a:t>‹#›</a:t>
            </a:fld>
            <a:endParaRPr lang="en-US"/>
          </a:p>
        </p:txBody>
      </p:sp>
    </p:spTree>
    <p:extLst>
      <p:ext uri="{BB962C8B-B14F-4D97-AF65-F5344CB8AC3E}">
        <p14:creationId xmlns:p14="http://schemas.microsoft.com/office/powerpoint/2010/main" val="127462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2AA1-7156-4B78-BBDD-480977AE9D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EDE7CB-D843-4AF8-8A51-A5178C4983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B1BA26-9764-4A79-AE05-40154F34D2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58CB31-38D4-41C8-ABBB-BB5FEFA80F78}"/>
              </a:ext>
            </a:extLst>
          </p:cNvPr>
          <p:cNvSpPr>
            <a:spLocks noGrp="1"/>
          </p:cNvSpPr>
          <p:nvPr>
            <p:ph type="dt" sz="half" idx="10"/>
          </p:nvPr>
        </p:nvSpPr>
        <p:spPr/>
        <p:txBody>
          <a:bodyPr/>
          <a:lstStyle/>
          <a:p>
            <a:fld id="{E3FF7244-E3B9-4049-AC7D-0AD3208DF435}" type="datetimeFigureOut">
              <a:rPr lang="en-US" smtClean="0"/>
              <a:t>4/15/2020</a:t>
            </a:fld>
            <a:endParaRPr lang="en-US"/>
          </a:p>
        </p:txBody>
      </p:sp>
      <p:sp>
        <p:nvSpPr>
          <p:cNvPr id="6" name="Footer Placeholder 5">
            <a:extLst>
              <a:ext uri="{FF2B5EF4-FFF2-40B4-BE49-F238E27FC236}">
                <a16:creationId xmlns:a16="http://schemas.microsoft.com/office/drawing/2014/main" id="{781D9AD9-7CF2-4E8A-A04E-2BBBFE0546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77A2E4-1376-4A3A-A7A8-7C7058CC9706}"/>
              </a:ext>
            </a:extLst>
          </p:cNvPr>
          <p:cNvSpPr>
            <a:spLocks noGrp="1"/>
          </p:cNvSpPr>
          <p:nvPr>
            <p:ph type="sldNum" sz="quarter" idx="12"/>
          </p:nvPr>
        </p:nvSpPr>
        <p:spPr/>
        <p:txBody>
          <a:bodyPr/>
          <a:lstStyle/>
          <a:p>
            <a:fld id="{A1E3A845-E1FF-42CB-8FF5-95F3EFA59EE7}" type="slidenum">
              <a:rPr lang="en-US" smtClean="0"/>
              <a:t>‹#›</a:t>
            </a:fld>
            <a:endParaRPr lang="en-US"/>
          </a:p>
        </p:txBody>
      </p:sp>
    </p:spTree>
    <p:extLst>
      <p:ext uri="{BB962C8B-B14F-4D97-AF65-F5344CB8AC3E}">
        <p14:creationId xmlns:p14="http://schemas.microsoft.com/office/powerpoint/2010/main" val="2156321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3E7E-C0AB-43ED-94FD-A002A99A5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A122C7-C1A1-466D-9D43-C623D596C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2AC581-0981-451A-8C05-DC5F2C1CB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F9721E-BE69-48A0-BDB7-137BFC1745B6}"/>
              </a:ext>
            </a:extLst>
          </p:cNvPr>
          <p:cNvSpPr>
            <a:spLocks noGrp="1"/>
          </p:cNvSpPr>
          <p:nvPr>
            <p:ph type="dt" sz="half" idx="10"/>
          </p:nvPr>
        </p:nvSpPr>
        <p:spPr/>
        <p:txBody>
          <a:bodyPr/>
          <a:lstStyle/>
          <a:p>
            <a:fld id="{E3FF7244-E3B9-4049-AC7D-0AD3208DF435}" type="datetimeFigureOut">
              <a:rPr lang="en-US" smtClean="0"/>
              <a:t>4/15/2020</a:t>
            </a:fld>
            <a:endParaRPr lang="en-US"/>
          </a:p>
        </p:txBody>
      </p:sp>
      <p:sp>
        <p:nvSpPr>
          <p:cNvPr id="6" name="Footer Placeholder 5">
            <a:extLst>
              <a:ext uri="{FF2B5EF4-FFF2-40B4-BE49-F238E27FC236}">
                <a16:creationId xmlns:a16="http://schemas.microsoft.com/office/drawing/2014/main" id="{1B7C60BF-D6FC-4AC0-AFA9-88D8B93EBC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8B59D9-3A5F-4F2D-9C1D-0504C6490A5A}"/>
              </a:ext>
            </a:extLst>
          </p:cNvPr>
          <p:cNvSpPr>
            <a:spLocks noGrp="1"/>
          </p:cNvSpPr>
          <p:nvPr>
            <p:ph type="sldNum" sz="quarter" idx="12"/>
          </p:nvPr>
        </p:nvSpPr>
        <p:spPr/>
        <p:txBody>
          <a:bodyPr/>
          <a:lstStyle/>
          <a:p>
            <a:fld id="{A1E3A845-E1FF-42CB-8FF5-95F3EFA59EE7}" type="slidenum">
              <a:rPr lang="en-US" smtClean="0"/>
              <a:t>‹#›</a:t>
            </a:fld>
            <a:endParaRPr lang="en-US"/>
          </a:p>
        </p:txBody>
      </p:sp>
    </p:spTree>
    <p:extLst>
      <p:ext uri="{BB962C8B-B14F-4D97-AF65-F5344CB8AC3E}">
        <p14:creationId xmlns:p14="http://schemas.microsoft.com/office/powerpoint/2010/main" val="605681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B24FC7-4348-472B-9076-121EE595B9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66D304-BF96-4252-A9D1-E462458CEB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9327D-B034-4888-96D8-3C5EF616ED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F7244-E3B9-4049-AC7D-0AD3208DF435}" type="datetimeFigureOut">
              <a:rPr lang="en-US" smtClean="0"/>
              <a:t>4/15/2020</a:t>
            </a:fld>
            <a:endParaRPr lang="en-US"/>
          </a:p>
        </p:txBody>
      </p:sp>
      <p:sp>
        <p:nvSpPr>
          <p:cNvPr id="5" name="Footer Placeholder 4">
            <a:extLst>
              <a:ext uri="{FF2B5EF4-FFF2-40B4-BE49-F238E27FC236}">
                <a16:creationId xmlns:a16="http://schemas.microsoft.com/office/drawing/2014/main" id="{9945BFB1-71A9-4392-9784-7EA808869B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2B0F11-B876-47CD-A1A6-626455DE42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E3A845-E1FF-42CB-8FF5-95F3EFA59EE7}" type="slidenum">
              <a:rPr lang="en-US" smtClean="0"/>
              <a:t>‹#›</a:t>
            </a:fld>
            <a:endParaRPr lang="en-US"/>
          </a:p>
        </p:txBody>
      </p:sp>
    </p:spTree>
    <p:extLst>
      <p:ext uri="{BB962C8B-B14F-4D97-AF65-F5344CB8AC3E}">
        <p14:creationId xmlns:p14="http://schemas.microsoft.com/office/powerpoint/2010/main" val="2883040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K-means_clustering" TargetMode="External"/><Relationship Id="rId2" Type="http://schemas.openxmlformats.org/officeDocument/2006/relationships/hyperlink" Target="https://grouplens.org/datasets/movielens/" TargetMode="External"/><Relationship Id="rId1" Type="http://schemas.openxmlformats.org/officeDocument/2006/relationships/slideLayout" Target="../slideLayouts/slideLayout1.xml"/><Relationship Id="rId6" Type="http://schemas.openxmlformats.org/officeDocument/2006/relationships/hyperlink" Target="https://developerswork.online/" TargetMode="External"/><Relationship Id="rId5" Type="http://schemas.openxmlformats.org/officeDocument/2006/relationships/hyperlink" Target="https://pypi.org/project/Flask/" TargetMode="External"/><Relationship Id="rId4" Type="http://schemas.openxmlformats.org/officeDocument/2006/relationships/hyperlink" Target="https://en.wikipedia.org/wiki/Naive_Bayes_classifi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CEA4-B1A0-4B72-ACA4-A191603A8D35}"/>
              </a:ext>
            </a:extLst>
          </p:cNvPr>
          <p:cNvSpPr>
            <a:spLocks noGrp="1"/>
          </p:cNvSpPr>
          <p:nvPr>
            <p:ph type="ctrTitle"/>
          </p:nvPr>
        </p:nvSpPr>
        <p:spPr>
          <a:xfrm>
            <a:off x="197963" y="254524"/>
            <a:ext cx="11896627" cy="3255439"/>
          </a:xfrm>
        </p:spPr>
        <p:txBody>
          <a:bodyPr>
            <a:normAutofit/>
          </a:bodyPr>
          <a:lstStyle/>
          <a:p>
            <a:r>
              <a:rPr lang="en-US" dirty="0"/>
              <a:t>Movie Recommender System using a Hybrid K-Means Clustering and Navie Bayes Classifier</a:t>
            </a:r>
          </a:p>
        </p:txBody>
      </p:sp>
      <p:sp>
        <p:nvSpPr>
          <p:cNvPr id="3" name="Subtitle 2">
            <a:extLst>
              <a:ext uri="{FF2B5EF4-FFF2-40B4-BE49-F238E27FC236}">
                <a16:creationId xmlns:a16="http://schemas.microsoft.com/office/drawing/2014/main" id="{1DF64365-E3F4-4A30-8527-88AA21D369FB}"/>
              </a:ext>
            </a:extLst>
          </p:cNvPr>
          <p:cNvSpPr>
            <a:spLocks noGrp="1"/>
          </p:cNvSpPr>
          <p:nvPr>
            <p:ph type="subTitle" idx="1"/>
          </p:nvPr>
        </p:nvSpPr>
        <p:spPr>
          <a:xfrm>
            <a:off x="1574276" y="4375036"/>
            <a:ext cx="9144000" cy="1655762"/>
          </a:xfrm>
        </p:spPr>
        <p:txBody>
          <a:bodyPr>
            <a:normAutofit fontScale="77500" lnSpcReduction="20000"/>
          </a:bodyPr>
          <a:lstStyle/>
          <a:p>
            <a:r>
              <a:rPr lang="en-US" dirty="0"/>
              <a:t>Supervisor: Dr. XXX</a:t>
            </a:r>
          </a:p>
          <a:p>
            <a:endParaRPr lang="en-US" dirty="0"/>
          </a:p>
          <a:p>
            <a:r>
              <a:rPr lang="en-US" dirty="0"/>
              <a:t>Committee Member: </a:t>
            </a:r>
          </a:p>
          <a:p>
            <a:r>
              <a:rPr lang="en-US" dirty="0"/>
              <a:t>Dr. XXX</a:t>
            </a:r>
          </a:p>
          <a:p>
            <a:r>
              <a:rPr lang="en-US" dirty="0"/>
              <a:t>Dr. XXX</a:t>
            </a:r>
          </a:p>
          <a:p>
            <a:endParaRPr lang="en-US" dirty="0"/>
          </a:p>
        </p:txBody>
      </p:sp>
    </p:spTree>
    <p:extLst>
      <p:ext uri="{BB962C8B-B14F-4D97-AF65-F5344CB8AC3E}">
        <p14:creationId xmlns:p14="http://schemas.microsoft.com/office/powerpoint/2010/main" val="2752521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B5AB76-141E-41BC-92D2-5694F804A129}"/>
              </a:ext>
            </a:extLst>
          </p:cNvPr>
          <p:cNvSpPr>
            <a:spLocks noGrp="1"/>
          </p:cNvSpPr>
          <p:nvPr>
            <p:ph type="ctrTitle"/>
          </p:nvPr>
        </p:nvSpPr>
        <p:spPr>
          <a:xfrm>
            <a:off x="1524000" y="1311421"/>
            <a:ext cx="9144000" cy="942107"/>
          </a:xfrm>
        </p:spPr>
        <p:txBody>
          <a:bodyPr>
            <a:normAutofit fontScale="90000"/>
          </a:bodyPr>
          <a:lstStyle/>
          <a:p>
            <a:r>
              <a:rPr lang="en-US" dirty="0"/>
              <a:t>Dataset</a:t>
            </a:r>
            <a:br>
              <a:rPr lang="en-US" dirty="0"/>
            </a:br>
            <a:r>
              <a:rPr lang="en-US" altLang="en-US" dirty="0">
                <a:latin typeface="Times New Roman" panose="02020603050405020304" pitchFamily="18" charset="0"/>
                <a:ea typeface="Calibri" panose="020F0502020204030204" pitchFamily="34" charset="0"/>
                <a:cs typeface="Times New Roman" panose="02020603050405020304" pitchFamily="18" charset="0"/>
              </a:rPr>
              <a:t>ratings.csv</a:t>
            </a:r>
            <a:br>
              <a:rPr kumimoji="0" lang="en-US" altLang="en-US" sz="4800" b="0" i="0" u="none" strike="noStrike" cap="none" normalizeH="0" baseline="0" dirty="0">
                <a:ln>
                  <a:noFill/>
                </a:ln>
                <a:solidFill>
                  <a:schemeClr val="tx1"/>
                </a:solidFill>
                <a:effectLst/>
              </a:rPr>
            </a:br>
            <a:endParaRPr lang="en-US" dirty="0"/>
          </a:p>
        </p:txBody>
      </p:sp>
      <p:sp>
        <p:nvSpPr>
          <p:cNvPr id="4" name="Subtitle 3">
            <a:extLst>
              <a:ext uri="{FF2B5EF4-FFF2-40B4-BE49-F238E27FC236}">
                <a16:creationId xmlns:a16="http://schemas.microsoft.com/office/drawing/2014/main" id="{F759AF29-ADB0-419D-91F5-052349163176}"/>
              </a:ext>
            </a:extLst>
          </p:cNvPr>
          <p:cNvSpPr>
            <a:spLocks noGrp="1"/>
          </p:cNvSpPr>
          <p:nvPr>
            <p:ph type="subTitle" idx="1"/>
          </p:nvPr>
        </p:nvSpPr>
        <p:spPr>
          <a:xfrm>
            <a:off x="1524000" y="1425647"/>
            <a:ext cx="9144000" cy="1655762"/>
          </a:xfrm>
        </p:spPr>
        <p:txBody>
          <a:bodyPr/>
          <a:lstStyle/>
          <a:p>
            <a:r>
              <a:rPr lang="en-US" dirty="0"/>
              <a:t>This file consists of four fields </a:t>
            </a:r>
            <a:r>
              <a:rPr lang="en-US" dirty="0" err="1"/>
              <a:t>userId</a:t>
            </a:r>
            <a:r>
              <a:rPr lang="en-US" dirty="0"/>
              <a:t>, </a:t>
            </a:r>
            <a:r>
              <a:rPr lang="en-US" dirty="0" err="1"/>
              <a:t>movieId</a:t>
            </a:r>
            <a:r>
              <a:rPr lang="en-US" dirty="0"/>
              <a:t>, rating, timestamp.</a:t>
            </a:r>
          </a:p>
        </p:txBody>
      </p:sp>
      <p:sp>
        <p:nvSpPr>
          <p:cNvPr id="6" name="Rectangle 2">
            <a:extLst>
              <a:ext uri="{FF2B5EF4-FFF2-40B4-BE49-F238E27FC236}">
                <a16:creationId xmlns:a16="http://schemas.microsoft.com/office/drawing/2014/main" id="{03AA68D5-CE12-4482-9630-250426F6A0A0}"/>
              </a:ext>
            </a:extLst>
          </p:cNvPr>
          <p:cNvSpPr>
            <a:spLocks noChangeArrowheads="1"/>
          </p:cNvSpPr>
          <p:nvPr/>
        </p:nvSpPr>
        <p:spPr bwMode="auto">
          <a:xfrm>
            <a:off x="3470275" y="33385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a:extLst>
              <a:ext uri="{FF2B5EF4-FFF2-40B4-BE49-F238E27FC236}">
                <a16:creationId xmlns:a16="http://schemas.microsoft.com/office/drawing/2014/main" id="{96F07E4E-2918-45BD-AEA3-75A930C7CE4D}"/>
              </a:ext>
            </a:extLst>
          </p:cNvPr>
          <p:cNvGraphicFramePr>
            <a:graphicFrameLocks noGrp="1"/>
          </p:cNvGraphicFramePr>
          <p:nvPr>
            <p:extLst>
              <p:ext uri="{D42A27DB-BD31-4B8C-83A1-F6EECF244321}">
                <p14:modId xmlns:p14="http://schemas.microsoft.com/office/powerpoint/2010/main" val="3575994275"/>
              </p:ext>
            </p:extLst>
          </p:nvPr>
        </p:nvGraphicFramePr>
        <p:xfrm>
          <a:off x="1416996" y="2253528"/>
          <a:ext cx="9915726" cy="3832696"/>
        </p:xfrm>
        <a:graphic>
          <a:graphicData uri="http://schemas.openxmlformats.org/drawingml/2006/table">
            <a:tbl>
              <a:tblPr firstRow="1" firstCol="1" bandRow="1">
                <a:tableStyleId>{F5AB1C69-6EDB-4FF4-983F-18BD219EF322}</a:tableStyleId>
              </a:tblPr>
              <a:tblGrid>
                <a:gridCol w="2478332">
                  <a:extLst>
                    <a:ext uri="{9D8B030D-6E8A-4147-A177-3AD203B41FA5}">
                      <a16:colId xmlns:a16="http://schemas.microsoft.com/office/drawing/2014/main" val="1276648187"/>
                    </a:ext>
                  </a:extLst>
                </a:gridCol>
                <a:gridCol w="2478332">
                  <a:extLst>
                    <a:ext uri="{9D8B030D-6E8A-4147-A177-3AD203B41FA5}">
                      <a16:colId xmlns:a16="http://schemas.microsoft.com/office/drawing/2014/main" val="3452661621"/>
                    </a:ext>
                  </a:extLst>
                </a:gridCol>
                <a:gridCol w="2479531">
                  <a:extLst>
                    <a:ext uri="{9D8B030D-6E8A-4147-A177-3AD203B41FA5}">
                      <a16:colId xmlns:a16="http://schemas.microsoft.com/office/drawing/2014/main" val="809824124"/>
                    </a:ext>
                  </a:extLst>
                </a:gridCol>
                <a:gridCol w="2479531">
                  <a:extLst>
                    <a:ext uri="{9D8B030D-6E8A-4147-A177-3AD203B41FA5}">
                      <a16:colId xmlns:a16="http://schemas.microsoft.com/office/drawing/2014/main" val="833614991"/>
                    </a:ext>
                  </a:extLst>
                </a:gridCol>
              </a:tblGrid>
              <a:tr h="547528">
                <a:tc>
                  <a:txBody>
                    <a:bodyPr/>
                    <a:lstStyle/>
                    <a:p>
                      <a:pPr marL="0" marR="0" algn="ctr">
                        <a:lnSpc>
                          <a:spcPct val="150000"/>
                        </a:lnSpc>
                        <a:spcBef>
                          <a:spcPts val="0"/>
                        </a:spcBef>
                        <a:spcAft>
                          <a:spcPts val="0"/>
                        </a:spcAft>
                      </a:pPr>
                      <a:r>
                        <a:rPr lang="en-US" sz="1600" dirty="0" err="1">
                          <a:effectLst/>
                        </a:rPr>
                        <a:t>userId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movieId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rating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timestamp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07606172"/>
                  </a:ext>
                </a:extLst>
              </a:tr>
              <a:tr h="547528">
                <a:tc>
                  <a:txBody>
                    <a:bodyPr/>
                    <a:lstStyle/>
                    <a:p>
                      <a:pPr marL="0" marR="0" algn="ctr">
                        <a:lnSpc>
                          <a:spcPct val="150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964982703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96636365"/>
                  </a:ext>
                </a:extLst>
              </a:tr>
              <a:tr h="547528">
                <a:tc>
                  <a:txBody>
                    <a:bodyPr/>
                    <a:lstStyle/>
                    <a:p>
                      <a:pPr marL="0" marR="0" algn="ctr">
                        <a:lnSpc>
                          <a:spcPct val="150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964981247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70380524"/>
                  </a:ext>
                </a:extLst>
              </a:tr>
              <a:tr h="547528">
                <a:tc>
                  <a:txBody>
                    <a:bodyPr/>
                    <a:lstStyle/>
                    <a:p>
                      <a:pPr marL="0" marR="0" algn="ctr">
                        <a:lnSpc>
                          <a:spcPct val="150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964982224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28740409"/>
                  </a:ext>
                </a:extLst>
              </a:tr>
              <a:tr h="547528">
                <a:tc>
                  <a:txBody>
                    <a:bodyPr/>
                    <a:lstStyle/>
                    <a:p>
                      <a:pPr marL="0" marR="0" algn="ctr">
                        <a:lnSpc>
                          <a:spcPct val="150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47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964983815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96143759"/>
                  </a:ext>
                </a:extLst>
              </a:tr>
              <a:tr h="547528">
                <a:tc>
                  <a:txBody>
                    <a:bodyPr/>
                    <a:lstStyle/>
                    <a:p>
                      <a:pPr marL="0" marR="0" algn="ctr">
                        <a:lnSpc>
                          <a:spcPct val="150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964982931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63048626"/>
                  </a:ext>
                </a:extLst>
              </a:tr>
              <a:tr h="547528">
                <a:tc>
                  <a:txBody>
                    <a:bodyPr/>
                    <a:lstStyle/>
                    <a:p>
                      <a:pPr marL="0" marR="0" algn="ctr">
                        <a:lnSpc>
                          <a:spcPct val="150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70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964982400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83396436"/>
                  </a:ext>
                </a:extLst>
              </a:tr>
            </a:tbl>
          </a:graphicData>
        </a:graphic>
      </p:graphicFrame>
    </p:spTree>
    <p:extLst>
      <p:ext uri="{BB962C8B-B14F-4D97-AF65-F5344CB8AC3E}">
        <p14:creationId xmlns:p14="http://schemas.microsoft.com/office/powerpoint/2010/main" val="2959273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B5AB76-141E-41BC-92D2-5694F804A129}"/>
              </a:ext>
            </a:extLst>
          </p:cNvPr>
          <p:cNvSpPr>
            <a:spLocks noGrp="1"/>
          </p:cNvSpPr>
          <p:nvPr>
            <p:ph type="ctrTitle"/>
          </p:nvPr>
        </p:nvSpPr>
        <p:spPr>
          <a:xfrm>
            <a:off x="1524000" y="1311421"/>
            <a:ext cx="9144000" cy="942107"/>
          </a:xfrm>
        </p:spPr>
        <p:txBody>
          <a:bodyPr>
            <a:normAutofit fontScale="90000"/>
          </a:bodyPr>
          <a:lstStyle/>
          <a:p>
            <a:r>
              <a:rPr lang="en-US" dirty="0"/>
              <a:t>Results</a:t>
            </a:r>
            <a:br>
              <a:rPr lang="en-US" dirty="0"/>
            </a:br>
            <a:r>
              <a:rPr lang="en-US" altLang="en-US" dirty="0">
                <a:latin typeface="Times New Roman" panose="02020603050405020304" pitchFamily="18" charset="0"/>
                <a:ea typeface="Calibri" panose="020F0502020204030204" pitchFamily="34" charset="0"/>
                <a:cs typeface="Times New Roman" panose="02020603050405020304" pitchFamily="18" charset="0"/>
              </a:rPr>
              <a:t>movies.csv</a:t>
            </a:r>
            <a:br>
              <a:rPr kumimoji="0" lang="en-US" altLang="en-US" sz="4800" b="0" i="0" u="none" strike="noStrike" cap="none" normalizeH="0" baseline="0" dirty="0">
                <a:ln>
                  <a:noFill/>
                </a:ln>
                <a:solidFill>
                  <a:schemeClr val="tx1"/>
                </a:solidFill>
                <a:effectLst/>
              </a:rPr>
            </a:br>
            <a:endParaRPr lang="en-US" dirty="0"/>
          </a:p>
        </p:txBody>
      </p:sp>
      <p:sp>
        <p:nvSpPr>
          <p:cNvPr id="4" name="Subtitle 3">
            <a:extLst>
              <a:ext uri="{FF2B5EF4-FFF2-40B4-BE49-F238E27FC236}">
                <a16:creationId xmlns:a16="http://schemas.microsoft.com/office/drawing/2014/main" id="{F759AF29-ADB0-419D-91F5-052349163176}"/>
              </a:ext>
            </a:extLst>
          </p:cNvPr>
          <p:cNvSpPr>
            <a:spLocks noGrp="1"/>
          </p:cNvSpPr>
          <p:nvPr>
            <p:ph type="subTitle" idx="1"/>
          </p:nvPr>
        </p:nvSpPr>
        <p:spPr>
          <a:xfrm>
            <a:off x="1524000" y="1425647"/>
            <a:ext cx="9144000" cy="1655762"/>
          </a:xfrm>
        </p:spPr>
        <p:txBody>
          <a:bodyPr/>
          <a:lstStyle/>
          <a:p>
            <a:endParaRPr lang="en-US" dirty="0"/>
          </a:p>
        </p:txBody>
      </p:sp>
      <p:sp>
        <p:nvSpPr>
          <p:cNvPr id="6" name="Rectangle 2">
            <a:extLst>
              <a:ext uri="{FF2B5EF4-FFF2-40B4-BE49-F238E27FC236}">
                <a16:creationId xmlns:a16="http://schemas.microsoft.com/office/drawing/2014/main" id="{03AA68D5-CE12-4482-9630-250426F6A0A0}"/>
              </a:ext>
            </a:extLst>
          </p:cNvPr>
          <p:cNvSpPr>
            <a:spLocks noChangeArrowheads="1"/>
          </p:cNvSpPr>
          <p:nvPr/>
        </p:nvSpPr>
        <p:spPr bwMode="auto">
          <a:xfrm>
            <a:off x="3470275" y="33385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e 1">
            <a:extLst>
              <a:ext uri="{FF2B5EF4-FFF2-40B4-BE49-F238E27FC236}">
                <a16:creationId xmlns:a16="http://schemas.microsoft.com/office/drawing/2014/main" id="{9F8FA063-E65D-4918-B467-42A420516CF7}"/>
              </a:ext>
            </a:extLst>
          </p:cNvPr>
          <p:cNvGraphicFramePr>
            <a:graphicFrameLocks noGrp="1"/>
          </p:cNvGraphicFramePr>
          <p:nvPr>
            <p:extLst>
              <p:ext uri="{D42A27DB-BD31-4B8C-83A1-F6EECF244321}">
                <p14:modId xmlns:p14="http://schemas.microsoft.com/office/powerpoint/2010/main" val="2185294890"/>
              </p:ext>
            </p:extLst>
          </p:nvPr>
        </p:nvGraphicFramePr>
        <p:xfrm>
          <a:off x="1045723" y="2253528"/>
          <a:ext cx="10100553" cy="4339273"/>
        </p:xfrm>
        <a:graphic>
          <a:graphicData uri="http://schemas.openxmlformats.org/drawingml/2006/table">
            <a:tbl>
              <a:tblPr firstRow="1" firstCol="1" bandRow="1">
                <a:tableStyleId>{F5AB1C69-6EDB-4FF4-983F-18BD219EF322}</a:tableStyleId>
              </a:tblPr>
              <a:tblGrid>
                <a:gridCol w="916011">
                  <a:extLst>
                    <a:ext uri="{9D8B030D-6E8A-4147-A177-3AD203B41FA5}">
                      <a16:colId xmlns:a16="http://schemas.microsoft.com/office/drawing/2014/main" val="2858978082"/>
                    </a:ext>
                  </a:extLst>
                </a:gridCol>
                <a:gridCol w="725481">
                  <a:extLst>
                    <a:ext uri="{9D8B030D-6E8A-4147-A177-3AD203B41FA5}">
                      <a16:colId xmlns:a16="http://schemas.microsoft.com/office/drawing/2014/main" val="38057144"/>
                    </a:ext>
                  </a:extLst>
                </a:gridCol>
                <a:gridCol w="1317836">
                  <a:extLst>
                    <a:ext uri="{9D8B030D-6E8A-4147-A177-3AD203B41FA5}">
                      <a16:colId xmlns:a16="http://schemas.microsoft.com/office/drawing/2014/main" val="313597907"/>
                    </a:ext>
                  </a:extLst>
                </a:gridCol>
                <a:gridCol w="3519926">
                  <a:extLst>
                    <a:ext uri="{9D8B030D-6E8A-4147-A177-3AD203B41FA5}">
                      <a16:colId xmlns:a16="http://schemas.microsoft.com/office/drawing/2014/main" val="689787592"/>
                    </a:ext>
                  </a:extLst>
                </a:gridCol>
                <a:gridCol w="1209135">
                  <a:extLst>
                    <a:ext uri="{9D8B030D-6E8A-4147-A177-3AD203B41FA5}">
                      <a16:colId xmlns:a16="http://schemas.microsoft.com/office/drawing/2014/main" val="3802504261"/>
                    </a:ext>
                  </a:extLst>
                </a:gridCol>
                <a:gridCol w="1475390">
                  <a:extLst>
                    <a:ext uri="{9D8B030D-6E8A-4147-A177-3AD203B41FA5}">
                      <a16:colId xmlns:a16="http://schemas.microsoft.com/office/drawing/2014/main" val="3679839373"/>
                    </a:ext>
                  </a:extLst>
                </a:gridCol>
                <a:gridCol w="936774">
                  <a:extLst>
                    <a:ext uri="{9D8B030D-6E8A-4147-A177-3AD203B41FA5}">
                      <a16:colId xmlns:a16="http://schemas.microsoft.com/office/drawing/2014/main" val="2845325196"/>
                    </a:ext>
                  </a:extLst>
                </a:gridCol>
              </a:tblGrid>
              <a:tr h="535021">
                <a:tc>
                  <a:txBody>
                    <a:bodyPr/>
                    <a:lstStyle/>
                    <a:p>
                      <a:pPr marL="0" marR="0" algn="l">
                        <a:lnSpc>
                          <a:spcPct val="150000"/>
                        </a:lnSpc>
                        <a:spcBef>
                          <a:spcPts val="0"/>
                        </a:spcBef>
                        <a:spcAft>
                          <a:spcPts val="0"/>
                        </a:spcAft>
                      </a:pPr>
                      <a:r>
                        <a:rPr lang="en-US" sz="1600" dirty="0" err="1">
                          <a:effectLst/>
                        </a:rPr>
                        <a:t>movieId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dirty="0">
                          <a:effectLst/>
                        </a:rPr>
                        <a:t>score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rating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title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genre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genre_rating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category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7363288"/>
                  </a:ext>
                </a:extLst>
              </a:tr>
              <a:tr h="468794">
                <a:tc>
                  <a:txBody>
                    <a:bodyPr/>
                    <a:lstStyle/>
                    <a:p>
                      <a:pPr marL="0" marR="0" algn="ctr">
                        <a:lnSpc>
                          <a:spcPct val="150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215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3.920930233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Toy Story (1995)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Adventure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3.215229808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72092980"/>
                  </a:ext>
                </a:extLst>
              </a:tr>
              <a:tr h="468794">
                <a:tc>
                  <a:txBody>
                    <a:bodyPr/>
                    <a:lstStyle/>
                    <a:p>
                      <a:pPr marL="0" marR="0" algn="ctr">
                        <a:lnSpc>
                          <a:spcPct val="150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110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3.431818182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Jumanji (1995)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Adventure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3.215229808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13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02247882"/>
                  </a:ext>
                </a:extLst>
              </a:tr>
              <a:tr h="468794">
                <a:tc>
                  <a:txBody>
                    <a:bodyPr/>
                    <a:lstStyle/>
                    <a:p>
                      <a:pPr marL="0" marR="0" algn="ctr">
                        <a:lnSpc>
                          <a:spcPct val="150000"/>
                        </a:lnSpc>
                        <a:spcBef>
                          <a:spcPts val="0"/>
                        </a:spcBef>
                        <a:spcAft>
                          <a:spcPts val="0"/>
                        </a:spcAft>
                      </a:pPr>
                      <a:r>
                        <a:rPr lang="en-US" sz="1600">
                          <a:effectLst/>
                        </a:rPr>
                        <a:t>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2.875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dirty="0">
                          <a:effectLst/>
                        </a:rPr>
                        <a:t>Tom and Huck (1995)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Adventure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3.215229808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68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51357603"/>
                  </a:ext>
                </a:extLst>
              </a:tr>
              <a:tr h="468794">
                <a:tc>
                  <a:txBody>
                    <a:bodyPr/>
                    <a:lstStyle/>
                    <a:p>
                      <a:pPr marL="0" marR="0" algn="ctr">
                        <a:lnSpc>
                          <a:spcPct val="150000"/>
                        </a:lnSpc>
                        <a:spcBef>
                          <a:spcPts val="0"/>
                        </a:spcBef>
                        <a:spcAft>
                          <a:spcPts val="0"/>
                        </a:spcAft>
                      </a:pPr>
                      <a:r>
                        <a:rPr lang="en-US" sz="16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132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3.496212121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dirty="0" err="1">
                          <a:effectLst/>
                        </a:rPr>
                        <a:t>GoldenEye</a:t>
                      </a:r>
                      <a:r>
                        <a:rPr lang="en-US" sz="1600" dirty="0">
                          <a:effectLst/>
                        </a:rPr>
                        <a:t> (1995)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Adventure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3.215229808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12048585"/>
                  </a:ext>
                </a:extLst>
              </a:tr>
              <a:tr h="468794">
                <a:tc>
                  <a:txBody>
                    <a:bodyPr/>
                    <a:lstStyle/>
                    <a:p>
                      <a:pPr marL="0" marR="0" algn="ctr">
                        <a:lnSpc>
                          <a:spcPct val="150000"/>
                        </a:lnSpc>
                        <a:spcBef>
                          <a:spcPts val="0"/>
                        </a:spcBef>
                        <a:spcAft>
                          <a:spcPts val="0"/>
                        </a:spcAft>
                      </a:pPr>
                      <a:r>
                        <a:rPr lang="en-US" sz="1600">
                          <a:effectLst/>
                        </a:rPr>
                        <a:t>13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3.125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dirty="0" err="1">
                          <a:effectLst/>
                        </a:rPr>
                        <a:t>Balto</a:t>
                      </a:r>
                      <a:r>
                        <a:rPr lang="en-US" sz="1600" dirty="0">
                          <a:effectLst/>
                        </a:rPr>
                        <a:t> (1995)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dirty="0">
                          <a:effectLst/>
                        </a:rPr>
                        <a:t>Adventure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3.215229808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68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12055213"/>
                  </a:ext>
                </a:extLst>
              </a:tr>
              <a:tr h="468794">
                <a:tc>
                  <a:txBody>
                    <a:bodyPr/>
                    <a:lstStyle/>
                    <a:p>
                      <a:pPr marL="0" marR="0" algn="ctr">
                        <a:lnSpc>
                          <a:spcPct val="150000"/>
                        </a:lnSpc>
                        <a:spcBef>
                          <a:spcPts val="0"/>
                        </a:spcBef>
                        <a:spcAft>
                          <a:spcPts val="0"/>
                        </a:spcAft>
                      </a:pPr>
                      <a:r>
                        <a:rPr lang="en-US" sz="1600">
                          <a:effectLst/>
                        </a:rPr>
                        <a:t>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13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Cutthroat Island (1995)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dirty="0">
                          <a:effectLst/>
                        </a:rPr>
                        <a:t>Adventure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3.215229808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41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21015294"/>
                  </a:ext>
                </a:extLst>
              </a:tr>
              <a:tr h="991488">
                <a:tc>
                  <a:txBody>
                    <a:bodyPr/>
                    <a:lstStyle/>
                    <a:p>
                      <a:pPr marL="0" marR="0" algn="ctr">
                        <a:lnSpc>
                          <a:spcPct val="150000"/>
                        </a:lnSpc>
                        <a:spcBef>
                          <a:spcPts val="0"/>
                        </a:spcBef>
                        <a:spcAft>
                          <a:spcPts val="0"/>
                        </a:spcAft>
                      </a:pPr>
                      <a:r>
                        <a:rPr lang="en-US" sz="1600">
                          <a:effectLst/>
                        </a:rPr>
                        <a:t>29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38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4.013157895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City of Lost Children, The (CitÃ© des enfants perdus, La) (1995)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50000"/>
                        </a:lnSpc>
                        <a:spcBef>
                          <a:spcPts val="0"/>
                        </a:spcBef>
                        <a:spcAft>
                          <a:spcPts val="0"/>
                        </a:spcAft>
                      </a:pPr>
                      <a:r>
                        <a:rPr lang="en-US" sz="1600">
                          <a:effectLst/>
                        </a:rPr>
                        <a:t>Adventure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3.215229808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20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66789565"/>
                  </a:ext>
                </a:extLst>
              </a:tr>
            </a:tbl>
          </a:graphicData>
        </a:graphic>
      </p:graphicFrame>
    </p:spTree>
    <p:extLst>
      <p:ext uri="{BB962C8B-B14F-4D97-AF65-F5344CB8AC3E}">
        <p14:creationId xmlns:p14="http://schemas.microsoft.com/office/powerpoint/2010/main" val="4137055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B5AB76-141E-41BC-92D2-5694F804A129}"/>
              </a:ext>
            </a:extLst>
          </p:cNvPr>
          <p:cNvSpPr>
            <a:spLocks noGrp="1"/>
          </p:cNvSpPr>
          <p:nvPr>
            <p:ph type="ctrTitle"/>
          </p:nvPr>
        </p:nvSpPr>
        <p:spPr>
          <a:xfrm>
            <a:off x="1524000" y="820706"/>
            <a:ext cx="9144000" cy="942107"/>
          </a:xfrm>
        </p:spPr>
        <p:txBody>
          <a:bodyPr>
            <a:normAutofit fontScale="90000"/>
          </a:bodyPr>
          <a:lstStyle/>
          <a:p>
            <a:r>
              <a:rPr lang="en-US" dirty="0"/>
              <a:t>Result</a:t>
            </a:r>
            <a:br>
              <a:rPr lang="en-US" dirty="0"/>
            </a:br>
            <a:r>
              <a:rPr lang="en-US" dirty="0"/>
              <a:t>Screenshots of Application</a:t>
            </a:r>
          </a:p>
        </p:txBody>
      </p:sp>
      <p:pic>
        <p:nvPicPr>
          <p:cNvPr id="4" name="Picture 3">
            <a:extLst>
              <a:ext uri="{FF2B5EF4-FFF2-40B4-BE49-F238E27FC236}">
                <a16:creationId xmlns:a16="http://schemas.microsoft.com/office/drawing/2014/main" id="{00E7FE08-7A61-4CDC-83AE-D19EDF11181D}"/>
              </a:ext>
            </a:extLst>
          </p:cNvPr>
          <p:cNvPicPr/>
          <p:nvPr/>
        </p:nvPicPr>
        <p:blipFill>
          <a:blip r:embed="rId2"/>
          <a:stretch>
            <a:fillRect/>
          </a:stretch>
        </p:blipFill>
        <p:spPr>
          <a:xfrm>
            <a:off x="390426" y="1834294"/>
            <a:ext cx="4690621" cy="2045971"/>
          </a:xfrm>
          <a:prstGeom prst="rect">
            <a:avLst/>
          </a:prstGeom>
        </p:spPr>
      </p:pic>
      <p:pic>
        <p:nvPicPr>
          <p:cNvPr id="5" name="Picture 4">
            <a:extLst>
              <a:ext uri="{FF2B5EF4-FFF2-40B4-BE49-F238E27FC236}">
                <a16:creationId xmlns:a16="http://schemas.microsoft.com/office/drawing/2014/main" id="{3290F0C3-0418-42B3-821C-8382D6936CF6}"/>
              </a:ext>
            </a:extLst>
          </p:cNvPr>
          <p:cNvPicPr/>
          <p:nvPr/>
        </p:nvPicPr>
        <p:blipFill>
          <a:blip r:embed="rId3"/>
          <a:stretch>
            <a:fillRect/>
          </a:stretch>
        </p:blipFill>
        <p:spPr>
          <a:xfrm>
            <a:off x="6248400" y="1834295"/>
            <a:ext cx="5943600" cy="2045970"/>
          </a:xfrm>
          <a:prstGeom prst="rect">
            <a:avLst/>
          </a:prstGeom>
        </p:spPr>
      </p:pic>
      <p:pic>
        <p:nvPicPr>
          <p:cNvPr id="6" name="Picture 5">
            <a:extLst>
              <a:ext uri="{FF2B5EF4-FFF2-40B4-BE49-F238E27FC236}">
                <a16:creationId xmlns:a16="http://schemas.microsoft.com/office/drawing/2014/main" id="{FB8F859F-6DBE-442B-AEB8-19FFE89F28B3}"/>
              </a:ext>
            </a:extLst>
          </p:cNvPr>
          <p:cNvPicPr/>
          <p:nvPr/>
        </p:nvPicPr>
        <p:blipFill>
          <a:blip r:embed="rId4"/>
          <a:stretch>
            <a:fillRect/>
          </a:stretch>
        </p:blipFill>
        <p:spPr>
          <a:xfrm>
            <a:off x="4009495" y="4318282"/>
            <a:ext cx="3909060" cy="2312670"/>
          </a:xfrm>
          <a:prstGeom prst="rect">
            <a:avLst/>
          </a:prstGeom>
        </p:spPr>
      </p:pic>
    </p:spTree>
    <p:extLst>
      <p:ext uri="{BB962C8B-B14F-4D97-AF65-F5344CB8AC3E}">
        <p14:creationId xmlns:p14="http://schemas.microsoft.com/office/powerpoint/2010/main" val="154121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B5AB76-141E-41BC-92D2-5694F804A129}"/>
              </a:ext>
            </a:extLst>
          </p:cNvPr>
          <p:cNvSpPr>
            <a:spLocks noGrp="1"/>
          </p:cNvSpPr>
          <p:nvPr>
            <p:ph type="ctrTitle"/>
          </p:nvPr>
        </p:nvSpPr>
        <p:spPr>
          <a:xfrm>
            <a:off x="1392025" y="85415"/>
            <a:ext cx="9144000" cy="942107"/>
          </a:xfrm>
        </p:spPr>
        <p:txBody>
          <a:bodyPr/>
          <a:lstStyle/>
          <a:p>
            <a:r>
              <a:rPr lang="en-US" dirty="0"/>
              <a:t>Bibliography </a:t>
            </a:r>
          </a:p>
        </p:txBody>
      </p:sp>
      <p:sp>
        <p:nvSpPr>
          <p:cNvPr id="9" name="Subtitle 8">
            <a:extLst>
              <a:ext uri="{FF2B5EF4-FFF2-40B4-BE49-F238E27FC236}">
                <a16:creationId xmlns:a16="http://schemas.microsoft.com/office/drawing/2014/main" id="{AFA57FF8-2BC5-4FBC-B57D-863D6897E64C}"/>
              </a:ext>
            </a:extLst>
          </p:cNvPr>
          <p:cNvSpPr>
            <a:spLocks noGrp="1"/>
          </p:cNvSpPr>
          <p:nvPr>
            <p:ph type="subTitle" idx="1"/>
          </p:nvPr>
        </p:nvSpPr>
        <p:spPr>
          <a:xfrm>
            <a:off x="103695" y="1027522"/>
            <a:ext cx="11962613" cy="5561814"/>
          </a:xfrm>
        </p:spPr>
        <p:txBody>
          <a:bodyPr>
            <a:normAutofit fontScale="85000" lnSpcReduction="10000"/>
          </a:bodyPr>
          <a:lstStyle/>
          <a:p>
            <a:pPr algn="l"/>
            <a:r>
              <a:rPr lang="en-US" dirty="0"/>
              <a:t>1. MovieLens Datasets, </a:t>
            </a:r>
            <a:r>
              <a:rPr lang="en-US" u="sng" dirty="0">
                <a:hlinkClick r:id="rId2"/>
              </a:rPr>
              <a:t>https://grouplens.org/datasets/movielens/</a:t>
            </a:r>
            <a:endParaRPr lang="en-US" dirty="0"/>
          </a:p>
          <a:p>
            <a:pPr algn="l"/>
            <a:r>
              <a:rPr lang="en-US" dirty="0"/>
              <a:t>2. K-Means Clustering, </a:t>
            </a:r>
            <a:r>
              <a:rPr lang="en-US" u="sng" dirty="0">
                <a:hlinkClick r:id="rId3"/>
              </a:rPr>
              <a:t>https://en.wikipedia.org/wiki/K-means_clustering</a:t>
            </a:r>
            <a:endParaRPr lang="en-US" dirty="0"/>
          </a:p>
          <a:p>
            <a:pPr algn="l"/>
            <a:r>
              <a:rPr lang="en-US" dirty="0"/>
              <a:t>3. Navie Bayes Classification, </a:t>
            </a:r>
            <a:r>
              <a:rPr lang="en-US" u="sng" dirty="0">
                <a:hlinkClick r:id="rId4"/>
              </a:rPr>
              <a:t>https://en.wikipedia.org/wiki/Naive_Bayes_classifier</a:t>
            </a:r>
            <a:endParaRPr lang="en-US" dirty="0"/>
          </a:p>
          <a:p>
            <a:pPr algn="l"/>
            <a:r>
              <a:rPr lang="en-US" dirty="0"/>
              <a:t>4. Python Flask, </a:t>
            </a:r>
            <a:r>
              <a:rPr lang="en-US" u="sng" dirty="0">
                <a:hlinkClick r:id="rId5"/>
              </a:rPr>
              <a:t>https://pypi.org/project/Flask/</a:t>
            </a:r>
            <a:endParaRPr lang="en-US" dirty="0"/>
          </a:p>
          <a:p>
            <a:pPr algn="l"/>
            <a:r>
              <a:rPr lang="en-US" dirty="0"/>
              <a:t>5. </a:t>
            </a:r>
            <a:r>
              <a:rPr lang="en-US" dirty="0" err="1"/>
              <a:t>Developers@Work</a:t>
            </a:r>
            <a:r>
              <a:rPr lang="en-US" dirty="0"/>
              <a:t>, </a:t>
            </a:r>
            <a:r>
              <a:rPr lang="en-US" u="sng" dirty="0">
                <a:hlinkClick r:id="rId6"/>
              </a:rPr>
              <a:t>https://developerswork.online/</a:t>
            </a:r>
            <a:endParaRPr lang="en-US" dirty="0"/>
          </a:p>
          <a:p>
            <a:pPr algn="l"/>
            <a:r>
              <a:rPr lang="en-US" dirty="0"/>
              <a:t>6. Wang, Z., </a:t>
            </a:r>
            <a:r>
              <a:rPr lang="en-US" dirty="0" err="1"/>
              <a:t>Yub</a:t>
            </a:r>
            <a:r>
              <a:rPr lang="en-US" dirty="0"/>
              <a:t>, X., Feng, N. and Wang, Z. (2014) ‘An improved collaborative movie recommendation system using    computational intelligence’, Journal of Visual Languages and Computing, Vol. 25, No. 6, pp.667–675.</a:t>
            </a:r>
          </a:p>
          <a:p>
            <a:pPr algn="l"/>
            <a:r>
              <a:rPr lang="en-US" dirty="0"/>
              <a:t>7. </a:t>
            </a:r>
            <a:r>
              <a:rPr lang="en-US" dirty="0" err="1"/>
              <a:t>McNee</a:t>
            </a:r>
            <a:r>
              <a:rPr lang="en-US" dirty="0"/>
              <a:t>, S.M., </a:t>
            </a:r>
            <a:r>
              <a:rPr lang="en-US" dirty="0" err="1"/>
              <a:t>Riedl</a:t>
            </a:r>
            <a:r>
              <a:rPr lang="en-US" dirty="0"/>
              <a:t>, J. and </a:t>
            </a:r>
            <a:r>
              <a:rPr lang="en-US" dirty="0" err="1"/>
              <a:t>Konstan</a:t>
            </a:r>
            <a:r>
              <a:rPr lang="en-US" dirty="0"/>
              <a:t>, J.A. (2006) ‘Being accurate is not enough: how accuracy metrics have hurt recommender systems’, ACM CHI ‘06 Extended Abstracts, ACM, pp.1103–1108.</a:t>
            </a:r>
          </a:p>
          <a:p>
            <a:pPr algn="l"/>
            <a:r>
              <a:rPr lang="en-US" dirty="0"/>
              <a:t>8. Fields, B., Rhodes, C. and </a:t>
            </a:r>
            <a:r>
              <a:rPr lang="en-US" dirty="0" err="1"/>
              <a:t>d’Inverno</a:t>
            </a:r>
            <a:r>
              <a:rPr lang="en-US" dirty="0"/>
              <a:t>, M. (2010) ‘Using song social tags and topic models to describe and compare playlists’, Workshop on Music Recommendation and Discovery 2010, CEUR, September, p.633.</a:t>
            </a:r>
          </a:p>
          <a:p>
            <a:pPr algn="l"/>
            <a:r>
              <a:rPr lang="en-US" dirty="0"/>
              <a:t>9. Bennett, J. and Lanning, S. (2007) ‘The </a:t>
            </a:r>
            <a:r>
              <a:rPr lang="en-US" dirty="0" err="1"/>
              <a:t>netflix</a:t>
            </a:r>
            <a:r>
              <a:rPr lang="en-US" dirty="0"/>
              <a:t> prize’, KDD Cup and Workshop ‘07.</a:t>
            </a:r>
          </a:p>
          <a:p>
            <a:pPr algn="l"/>
            <a:r>
              <a:rPr lang="en-US" dirty="0"/>
              <a:t>10. Guy, I., </a:t>
            </a:r>
            <a:r>
              <a:rPr lang="en-US" dirty="0" err="1"/>
              <a:t>Zwerdling</a:t>
            </a:r>
            <a:r>
              <a:rPr lang="en-US" dirty="0"/>
              <a:t>, N., Carmel, D., Ronen, I., </a:t>
            </a:r>
            <a:r>
              <a:rPr lang="en-US" dirty="0" err="1"/>
              <a:t>Uziel</a:t>
            </a:r>
            <a:r>
              <a:rPr lang="en-US" dirty="0"/>
              <a:t>, E., </a:t>
            </a:r>
            <a:r>
              <a:rPr lang="en-US" dirty="0" err="1"/>
              <a:t>Yogev</a:t>
            </a:r>
            <a:r>
              <a:rPr lang="en-US" dirty="0"/>
              <a:t>, </a:t>
            </a:r>
            <a:r>
              <a:rPr lang="en-US" dirty="0" err="1"/>
              <a:t>S.and</a:t>
            </a:r>
            <a:r>
              <a:rPr lang="en-US" dirty="0"/>
              <a:t> </a:t>
            </a:r>
            <a:r>
              <a:rPr lang="en-US" dirty="0" err="1"/>
              <a:t>OfekKoifman</a:t>
            </a:r>
            <a:r>
              <a:rPr lang="en-US" dirty="0"/>
              <a:t>, S. (2009) ‘Personalized recommendation of social software items based on social relations’, ACM </a:t>
            </a:r>
            <a:r>
              <a:rPr lang="en-US" dirty="0" err="1"/>
              <a:t>RecSys</a:t>
            </a:r>
            <a:r>
              <a:rPr lang="en-US" dirty="0"/>
              <a:t> ‘09, ACM, pp.53–60.</a:t>
            </a:r>
          </a:p>
          <a:p>
            <a:pPr algn="l"/>
            <a:r>
              <a:rPr lang="en-US" dirty="0"/>
              <a:t>11. Martin, F.J. (2009) ‘</a:t>
            </a:r>
            <a:r>
              <a:rPr lang="en-US" dirty="0" err="1"/>
              <a:t>RecSys</a:t>
            </a:r>
            <a:r>
              <a:rPr lang="en-US" dirty="0"/>
              <a:t> ‘09 industrial keynote: top 10 lessons learned deploying and operating real-world recommender systems developing’, ACM </a:t>
            </a:r>
            <a:r>
              <a:rPr lang="en-US" dirty="0" err="1"/>
              <a:t>RecSys</a:t>
            </a:r>
            <a:r>
              <a:rPr lang="en-US" dirty="0"/>
              <a:t> ‘09, ACM, pp.1–2.</a:t>
            </a:r>
          </a:p>
        </p:txBody>
      </p:sp>
    </p:spTree>
    <p:extLst>
      <p:ext uri="{BB962C8B-B14F-4D97-AF65-F5344CB8AC3E}">
        <p14:creationId xmlns:p14="http://schemas.microsoft.com/office/powerpoint/2010/main" val="196250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A1AD7D-810C-4694-85D5-D4404AFFF0D5}"/>
              </a:ext>
            </a:extLst>
          </p:cNvPr>
          <p:cNvSpPr>
            <a:spLocks noGrp="1"/>
          </p:cNvSpPr>
          <p:nvPr>
            <p:ph type="title"/>
          </p:nvPr>
        </p:nvSpPr>
        <p:spPr>
          <a:xfrm>
            <a:off x="941895" y="2766218"/>
            <a:ext cx="10515600" cy="1325563"/>
          </a:xfrm>
        </p:spPr>
        <p:txBody>
          <a:bodyPr/>
          <a:lstStyle/>
          <a:p>
            <a:pPr algn="ctr"/>
            <a:r>
              <a:rPr lang="en-US" b="1" dirty="0"/>
              <a:t>Thank You</a:t>
            </a:r>
          </a:p>
        </p:txBody>
      </p:sp>
    </p:spTree>
    <p:extLst>
      <p:ext uri="{BB962C8B-B14F-4D97-AF65-F5344CB8AC3E}">
        <p14:creationId xmlns:p14="http://schemas.microsoft.com/office/powerpoint/2010/main" val="3690647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B5AB76-141E-41BC-92D2-5694F804A129}"/>
              </a:ext>
            </a:extLst>
          </p:cNvPr>
          <p:cNvSpPr>
            <a:spLocks noGrp="1"/>
          </p:cNvSpPr>
          <p:nvPr>
            <p:ph type="ctrTitle"/>
          </p:nvPr>
        </p:nvSpPr>
        <p:spPr>
          <a:xfrm>
            <a:off x="1392025" y="85415"/>
            <a:ext cx="9144000" cy="942107"/>
          </a:xfrm>
        </p:spPr>
        <p:txBody>
          <a:bodyPr/>
          <a:lstStyle/>
          <a:p>
            <a:r>
              <a:rPr lang="en-US" dirty="0"/>
              <a:t>Abstract</a:t>
            </a:r>
          </a:p>
        </p:txBody>
      </p:sp>
      <p:sp>
        <p:nvSpPr>
          <p:cNvPr id="9" name="Subtitle 8">
            <a:extLst>
              <a:ext uri="{FF2B5EF4-FFF2-40B4-BE49-F238E27FC236}">
                <a16:creationId xmlns:a16="http://schemas.microsoft.com/office/drawing/2014/main" id="{AFA57FF8-2BC5-4FBC-B57D-863D6897E64C}"/>
              </a:ext>
            </a:extLst>
          </p:cNvPr>
          <p:cNvSpPr>
            <a:spLocks noGrp="1"/>
          </p:cNvSpPr>
          <p:nvPr>
            <p:ph type="subTitle" idx="1"/>
          </p:nvPr>
        </p:nvSpPr>
        <p:spPr>
          <a:xfrm>
            <a:off x="103695" y="1027522"/>
            <a:ext cx="11962613" cy="5561814"/>
          </a:xfrm>
        </p:spPr>
        <p:txBody>
          <a:bodyPr>
            <a:normAutofit fontScale="92500" lnSpcReduction="10000"/>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Every day a new multimedia streaming platform comes into the market but not all are successful. To be a successful multimedia streaming platform in the market providing the content for as low cost as possible isn’t the only factor to be considered.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Providing the end user what to view or watch next is really important. The better the suggestions are the best the application is. This is what a recommender system does it suggests the content based on patterns of others users in system.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pattern observation can be done based on different attributes like ratings, watch time, categories, content etc., Apart from selection of attributes it is also important to select a right approach for the finding out the suggestions. These types of suggestions are always user specific.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This proposal is to create a Movie Recommender System using a Hybrid K-Means Clustering and Navie Bayes Classifier (HKMNB). Most of the time data will be unsupervised data. But supervised classifiers are always better and efficient, this approach will merge the unsupervised classifier with supervised classifier so that the final recommendations might be more efficient.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approach starts with collections of movies dataset and ratings dataset and once preprocessing is completed the data will be given KMeans to create the clusters and convert the data to supervised data. The supervised data is used to train the Navie Bayes model. This model is used to later to find out the patterns in the user watch history and provide the recommendations.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339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B5AB76-141E-41BC-92D2-5694F804A129}"/>
              </a:ext>
            </a:extLst>
          </p:cNvPr>
          <p:cNvSpPr>
            <a:spLocks noGrp="1"/>
          </p:cNvSpPr>
          <p:nvPr>
            <p:ph type="ctrTitle"/>
          </p:nvPr>
        </p:nvSpPr>
        <p:spPr>
          <a:xfrm>
            <a:off x="1392025" y="85415"/>
            <a:ext cx="9144000" cy="942107"/>
          </a:xfrm>
        </p:spPr>
        <p:txBody>
          <a:bodyPr/>
          <a:lstStyle/>
          <a:p>
            <a:r>
              <a:rPr lang="en-US" dirty="0"/>
              <a:t>Introduction</a:t>
            </a:r>
          </a:p>
        </p:txBody>
      </p:sp>
      <p:sp>
        <p:nvSpPr>
          <p:cNvPr id="9" name="Subtitle 8">
            <a:extLst>
              <a:ext uri="{FF2B5EF4-FFF2-40B4-BE49-F238E27FC236}">
                <a16:creationId xmlns:a16="http://schemas.microsoft.com/office/drawing/2014/main" id="{AFA57FF8-2BC5-4FBC-B57D-863D6897E64C}"/>
              </a:ext>
            </a:extLst>
          </p:cNvPr>
          <p:cNvSpPr>
            <a:spLocks noGrp="1"/>
          </p:cNvSpPr>
          <p:nvPr>
            <p:ph type="subTitle" idx="1"/>
          </p:nvPr>
        </p:nvSpPr>
        <p:spPr>
          <a:xfrm>
            <a:off x="103695" y="1027522"/>
            <a:ext cx="11962613" cy="5561814"/>
          </a:xfrm>
        </p:spPr>
        <p:txBody>
          <a:bodyPr>
            <a:normAutofit fontScale="92500"/>
          </a:bodyPr>
          <a:lstStyle/>
          <a:p>
            <a:pPr marL="342900" indent="-342900" algn="just">
              <a:buFont typeface="Arial" panose="020B0604020202020204" pitchFamily="34" charset="0"/>
              <a:buChar char="•"/>
            </a:pPr>
            <a:r>
              <a:rPr lang="en-US" dirty="0"/>
              <a:t>The amount of data generated by the web is growing at a huge rate. </a:t>
            </a:r>
          </a:p>
          <a:p>
            <a:pPr marL="342900" indent="-342900" algn="just">
              <a:buFont typeface="Arial" panose="020B0604020202020204" pitchFamily="34" charset="0"/>
              <a:buChar char="•"/>
            </a:pPr>
            <a:r>
              <a:rPr lang="en-US" dirty="0"/>
              <a:t>The very fact is that more products and services are available to end users now than ever has, not only compounded the matter but has also increased its scope and diversity. </a:t>
            </a:r>
          </a:p>
          <a:p>
            <a:pPr marL="342900" indent="-342900" algn="just">
              <a:buFont typeface="Arial" panose="020B0604020202020204" pitchFamily="34" charset="0"/>
              <a:buChar char="•"/>
            </a:pPr>
            <a:r>
              <a:rPr lang="en-US" dirty="0"/>
              <a:t>This presents a major challenge to e-commerce because consumers cannot simply explore and compare every possible product. </a:t>
            </a:r>
          </a:p>
          <a:p>
            <a:pPr marL="342900" indent="-342900" algn="just">
              <a:buFont typeface="Arial" panose="020B0604020202020204" pitchFamily="34" charset="0"/>
              <a:buChar char="•"/>
            </a:pPr>
            <a:r>
              <a:rPr lang="en-US" dirty="0"/>
              <a:t>Recommendation systems (RSs) are introduced to e-commerce to assist businesses tackle this challenge. </a:t>
            </a:r>
          </a:p>
          <a:p>
            <a:pPr marL="342900" indent="-342900" algn="just">
              <a:buFont typeface="Arial" panose="020B0604020202020204" pitchFamily="34" charset="0"/>
              <a:buChar char="•"/>
            </a:pPr>
            <a:r>
              <a:rPr lang="en-US" dirty="0"/>
              <a:t>RSs help businesses gauge consumer interests and retain them by actively engaging them. The system provides recommendations supported the ratings on commodities that users have previously rated. </a:t>
            </a:r>
          </a:p>
          <a:p>
            <a:pPr marL="342900" indent="-342900" algn="just">
              <a:buFont typeface="Arial" panose="020B0604020202020204" pitchFamily="34" charset="0"/>
              <a:buChar char="•"/>
            </a:pPr>
            <a:r>
              <a:rPr lang="en-US" dirty="0"/>
              <a:t>A RSs is efficient since in practice the system handles tens of thousands of ratings and prediction is calculated in real-time. </a:t>
            </a:r>
          </a:p>
          <a:p>
            <a:pPr marL="342900" indent="-342900" algn="just">
              <a:buFont typeface="Arial" panose="020B0604020202020204" pitchFamily="34" charset="0"/>
              <a:buChar char="•"/>
            </a:pPr>
            <a:r>
              <a:rPr lang="en-US" dirty="0"/>
              <a:t>The more data the RS has got to work with, more accurate the predictions done by the system are. </a:t>
            </a:r>
          </a:p>
          <a:p>
            <a:pPr marL="342900" indent="-342900" algn="just">
              <a:buFont typeface="Arial" panose="020B0604020202020204" pitchFamily="34" charset="0"/>
              <a:buChar char="•"/>
            </a:pPr>
            <a:r>
              <a:rPr lang="en-US" dirty="0"/>
              <a:t>Recommender systems are often classified supported the approach won’t to provide recommendations and therefore the technique used.</a:t>
            </a:r>
          </a:p>
        </p:txBody>
      </p:sp>
    </p:spTree>
    <p:extLst>
      <p:ext uri="{BB962C8B-B14F-4D97-AF65-F5344CB8AC3E}">
        <p14:creationId xmlns:p14="http://schemas.microsoft.com/office/powerpoint/2010/main" val="2062749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B5AB76-141E-41BC-92D2-5694F804A129}"/>
              </a:ext>
            </a:extLst>
          </p:cNvPr>
          <p:cNvSpPr>
            <a:spLocks noGrp="1"/>
          </p:cNvSpPr>
          <p:nvPr>
            <p:ph type="ctrTitle"/>
          </p:nvPr>
        </p:nvSpPr>
        <p:spPr>
          <a:xfrm>
            <a:off x="1392025" y="85415"/>
            <a:ext cx="9144000" cy="942107"/>
          </a:xfrm>
        </p:spPr>
        <p:txBody>
          <a:bodyPr/>
          <a:lstStyle/>
          <a:p>
            <a:r>
              <a:rPr lang="en-US" dirty="0"/>
              <a:t>Introduction</a:t>
            </a:r>
          </a:p>
        </p:txBody>
      </p:sp>
      <p:sp>
        <p:nvSpPr>
          <p:cNvPr id="9" name="Subtitle 8">
            <a:extLst>
              <a:ext uri="{FF2B5EF4-FFF2-40B4-BE49-F238E27FC236}">
                <a16:creationId xmlns:a16="http://schemas.microsoft.com/office/drawing/2014/main" id="{AFA57FF8-2BC5-4FBC-B57D-863D6897E64C}"/>
              </a:ext>
            </a:extLst>
          </p:cNvPr>
          <p:cNvSpPr>
            <a:spLocks noGrp="1"/>
          </p:cNvSpPr>
          <p:nvPr>
            <p:ph type="subTitle" idx="1"/>
          </p:nvPr>
        </p:nvSpPr>
        <p:spPr>
          <a:xfrm>
            <a:off x="103695" y="1027522"/>
            <a:ext cx="11962613" cy="5561814"/>
          </a:xfrm>
        </p:spPr>
        <p:txBody>
          <a:bodyPr>
            <a:normAutofit fontScale="92500"/>
          </a:bodyPr>
          <a:lstStyle/>
          <a:p>
            <a:pPr marL="342900" indent="-342900" algn="just">
              <a:buFont typeface="Arial" panose="020B0604020202020204" pitchFamily="34" charset="0"/>
              <a:buChar char="•"/>
            </a:pPr>
            <a:r>
              <a:rPr lang="en-US" dirty="0"/>
              <a:t>MovieLens is a website which has these huge movies collection, along with the ratings collected from multiple users for each movie. </a:t>
            </a:r>
          </a:p>
          <a:p>
            <a:pPr marL="342900" indent="-342900" algn="just">
              <a:buFont typeface="Arial" panose="020B0604020202020204" pitchFamily="34" charset="0"/>
              <a:buChar char="•"/>
            </a:pPr>
            <a:r>
              <a:rPr lang="en-US" dirty="0"/>
              <a:t>Using these datasets RSs can build to recommend the movies. </a:t>
            </a:r>
          </a:p>
          <a:p>
            <a:pPr marL="342900" indent="-342900" algn="just">
              <a:buFont typeface="Arial" panose="020B0604020202020204" pitchFamily="34" charset="0"/>
              <a:buChar char="•"/>
            </a:pPr>
            <a:r>
              <a:rPr lang="en-US" dirty="0"/>
              <a:t>The dataset which has been collected will be processed so that it has the average rating of the individual movie along score i.e., numbers of users who has rated the movie and finally the average rating of each genre.</a:t>
            </a:r>
          </a:p>
          <a:p>
            <a:pPr marL="342900" indent="-342900" algn="just">
              <a:buFont typeface="Arial" panose="020B0604020202020204" pitchFamily="34" charset="0"/>
              <a:buChar char="•"/>
            </a:pPr>
            <a:r>
              <a:rPr lang="en-US" dirty="0"/>
              <a:t>Processed dataset will be undergoing clustering process using KMeans clustering algorithm. </a:t>
            </a:r>
          </a:p>
          <a:p>
            <a:pPr marL="342900" indent="-342900" algn="just">
              <a:buFont typeface="Arial" panose="020B0604020202020204" pitchFamily="34" charset="0"/>
              <a:buChar char="•"/>
            </a:pPr>
            <a:r>
              <a:rPr lang="en-US" dirty="0"/>
              <a:t>It uses recursion method to find n centroids for the given data. In this movie’s dataset 100 clusters are required since the score of the movies will be in between from 0.1 to 10.0 every time. </a:t>
            </a:r>
          </a:p>
          <a:p>
            <a:pPr marL="342900" indent="-342900" algn="just">
              <a:buFont typeface="Arial" panose="020B0604020202020204" pitchFamily="34" charset="0"/>
              <a:buChar char="•"/>
            </a:pPr>
            <a:r>
              <a:rPr lang="en-US" dirty="0"/>
              <a:t>One the clustering is done the cluster value indicates the category of the movie. A movie might be on multiple clusters based on average genre rating and score.</a:t>
            </a:r>
          </a:p>
          <a:p>
            <a:pPr marL="342900" indent="-342900" algn="just">
              <a:buFont typeface="Arial" panose="020B0604020202020204" pitchFamily="34" charset="0"/>
              <a:buChar char="•"/>
            </a:pPr>
            <a:r>
              <a:rPr lang="en-US" dirty="0"/>
              <a:t>K-Means generated output is used to train the Navie Bayes model. </a:t>
            </a:r>
          </a:p>
          <a:p>
            <a:pPr marL="342900" indent="-342900" algn="just">
              <a:buFont typeface="Arial" panose="020B0604020202020204" pitchFamily="34" charset="0"/>
              <a:buChar char="•"/>
            </a:pPr>
            <a:r>
              <a:rPr lang="en-US" dirty="0"/>
              <a:t>A python webserver created using Flask package will be providing a REST API which takes input of user’s watch history and processes it using the trained Navie Bayes model to recommend the Movies. </a:t>
            </a:r>
          </a:p>
        </p:txBody>
      </p:sp>
    </p:spTree>
    <p:extLst>
      <p:ext uri="{BB962C8B-B14F-4D97-AF65-F5344CB8AC3E}">
        <p14:creationId xmlns:p14="http://schemas.microsoft.com/office/powerpoint/2010/main" val="257979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B5AB76-141E-41BC-92D2-5694F804A129}"/>
              </a:ext>
            </a:extLst>
          </p:cNvPr>
          <p:cNvSpPr>
            <a:spLocks noGrp="1"/>
          </p:cNvSpPr>
          <p:nvPr>
            <p:ph type="ctrTitle"/>
          </p:nvPr>
        </p:nvSpPr>
        <p:spPr>
          <a:xfrm>
            <a:off x="1392025" y="85415"/>
            <a:ext cx="9144000" cy="942107"/>
          </a:xfrm>
        </p:spPr>
        <p:txBody>
          <a:bodyPr/>
          <a:lstStyle/>
          <a:p>
            <a:r>
              <a:rPr lang="en-US" dirty="0"/>
              <a:t>Literature Review</a:t>
            </a:r>
          </a:p>
        </p:txBody>
      </p:sp>
      <p:sp>
        <p:nvSpPr>
          <p:cNvPr id="9" name="Subtitle 8">
            <a:extLst>
              <a:ext uri="{FF2B5EF4-FFF2-40B4-BE49-F238E27FC236}">
                <a16:creationId xmlns:a16="http://schemas.microsoft.com/office/drawing/2014/main" id="{AFA57FF8-2BC5-4FBC-B57D-863D6897E64C}"/>
              </a:ext>
            </a:extLst>
          </p:cNvPr>
          <p:cNvSpPr>
            <a:spLocks noGrp="1"/>
          </p:cNvSpPr>
          <p:nvPr>
            <p:ph type="subTitle" idx="1"/>
          </p:nvPr>
        </p:nvSpPr>
        <p:spPr>
          <a:xfrm>
            <a:off x="103695" y="1027522"/>
            <a:ext cx="11962613" cy="5561814"/>
          </a:xfrm>
        </p:spPr>
        <p:txBody>
          <a:bodyPr>
            <a:normAutofit/>
          </a:bodyPr>
          <a:lstStyle/>
          <a:p>
            <a:pPr marL="342900" indent="-342900" algn="just">
              <a:buFont typeface="Arial" panose="020B0604020202020204" pitchFamily="34" charset="0"/>
              <a:buChar char="•"/>
            </a:pPr>
            <a:r>
              <a:rPr lang="en-US" dirty="0"/>
              <a:t>	Collaborative filtering is the better approach for movie RSs. Based on candidate user’s purchase history, the ratings of things for a target user are predicted. A collaborative filtering RS adopts the nearest neighbor approach. Neighbors are chosen based on the similarity of item ratings using collaborative filtering. [6]</a:t>
            </a:r>
          </a:p>
          <a:p>
            <a:pPr marL="342900" indent="-342900" algn="just">
              <a:buFont typeface="Arial" panose="020B0604020202020204" pitchFamily="34" charset="0"/>
              <a:buChar char="•"/>
            </a:pPr>
            <a:r>
              <a:rPr lang="en-US" dirty="0"/>
              <a:t>	Clustering models operate on the concept of splitting the sample space into clusters. These models are widely used in scalability problems while still delivering recommendations of comparable efficiency. The aim of the clustering models is to partition items into clusters in such a way that the objects will have the minimum distance between each of them. [7]</a:t>
            </a:r>
          </a:p>
          <a:p>
            <a:pPr marL="342900" indent="-342900" algn="just">
              <a:buFont typeface="Arial" panose="020B0604020202020204" pitchFamily="34" charset="0"/>
              <a:buChar char="•"/>
            </a:pPr>
            <a:r>
              <a:rPr lang="en-US" dirty="0"/>
              <a:t>	The giant success of the e-commerce ventures can be greatly attributed to recommender systems. As a result, they are used extensively in the e-commerce industry. Recommender systems are used to generate highly personalized suggestions for books at Amazon, movies at MovieLens and Netflix. They help filter out humongous masses of irrelevant information, also called noise, from the information that can be leveraged to make highly intelligent suggestions and business decisions. [8] </a:t>
            </a:r>
          </a:p>
        </p:txBody>
      </p:sp>
    </p:spTree>
    <p:extLst>
      <p:ext uri="{BB962C8B-B14F-4D97-AF65-F5344CB8AC3E}">
        <p14:creationId xmlns:p14="http://schemas.microsoft.com/office/powerpoint/2010/main" val="3275444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B5AB76-141E-41BC-92D2-5694F804A129}"/>
              </a:ext>
            </a:extLst>
          </p:cNvPr>
          <p:cNvSpPr>
            <a:spLocks noGrp="1"/>
          </p:cNvSpPr>
          <p:nvPr>
            <p:ph type="ctrTitle"/>
          </p:nvPr>
        </p:nvSpPr>
        <p:spPr>
          <a:xfrm>
            <a:off x="1392025" y="85415"/>
            <a:ext cx="9144000" cy="942107"/>
          </a:xfrm>
        </p:spPr>
        <p:txBody>
          <a:bodyPr/>
          <a:lstStyle/>
          <a:p>
            <a:r>
              <a:rPr lang="en-US" dirty="0"/>
              <a:t>Methodology</a:t>
            </a:r>
          </a:p>
        </p:txBody>
      </p:sp>
      <p:sp>
        <p:nvSpPr>
          <p:cNvPr id="9" name="Subtitle 8">
            <a:extLst>
              <a:ext uri="{FF2B5EF4-FFF2-40B4-BE49-F238E27FC236}">
                <a16:creationId xmlns:a16="http://schemas.microsoft.com/office/drawing/2014/main" id="{AFA57FF8-2BC5-4FBC-B57D-863D6897E64C}"/>
              </a:ext>
            </a:extLst>
          </p:cNvPr>
          <p:cNvSpPr>
            <a:spLocks noGrp="1"/>
          </p:cNvSpPr>
          <p:nvPr>
            <p:ph type="subTitle" idx="1"/>
          </p:nvPr>
        </p:nvSpPr>
        <p:spPr>
          <a:xfrm>
            <a:off x="103695" y="1027522"/>
            <a:ext cx="11962613" cy="5561814"/>
          </a:xfrm>
        </p:spPr>
        <p:txBody>
          <a:bodyPr>
            <a:normAutofit/>
          </a:bodyPr>
          <a:lstStyle/>
          <a:p>
            <a:pPr marL="342900" indent="-342900" algn="just">
              <a:buFont typeface="Arial" panose="020B0604020202020204" pitchFamily="34" charset="0"/>
              <a:buChar char="•"/>
            </a:pPr>
            <a:r>
              <a:rPr lang="en-US" dirty="0"/>
              <a:t>This proposed Movie Recommender System uses a Hybrid Classifier consisting of KMeans and Navie Bayes. </a:t>
            </a:r>
          </a:p>
          <a:p>
            <a:pPr marL="342900" indent="-342900" algn="just">
              <a:buFont typeface="Arial" panose="020B0604020202020204" pitchFamily="34" charset="0"/>
              <a:buChar char="•"/>
            </a:pPr>
            <a:r>
              <a:rPr lang="en-US" dirty="0"/>
              <a:t>KMeans is an unsupervised based clustering algorithm whereas Navie Bayes is an supervised based classification algorithm. </a:t>
            </a:r>
          </a:p>
          <a:p>
            <a:pPr marL="342900" indent="-342900" algn="just">
              <a:buFont typeface="Arial" panose="020B0604020202020204" pitchFamily="34" charset="0"/>
              <a:buChar char="•"/>
            </a:pPr>
            <a:r>
              <a:rPr lang="en-US" dirty="0"/>
              <a:t>The both combined to form a hybrid classifier working to find out the patterns in the users movie’s watch history and recommend movies for them based on the patterns.</a:t>
            </a:r>
          </a:p>
          <a:p>
            <a:pPr algn="just"/>
            <a:endParaRPr lang="en-US" dirty="0"/>
          </a:p>
          <a:p>
            <a:pPr algn="just"/>
            <a:endParaRPr lang="en-US" dirty="0"/>
          </a:p>
        </p:txBody>
      </p:sp>
      <p:pic>
        <p:nvPicPr>
          <p:cNvPr id="4" name="Picture 3">
            <a:extLst>
              <a:ext uri="{FF2B5EF4-FFF2-40B4-BE49-F238E27FC236}">
                <a16:creationId xmlns:a16="http://schemas.microsoft.com/office/drawing/2014/main" id="{2BE613DF-0E70-420B-9F2F-47723E050E6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80906" y="3657600"/>
            <a:ext cx="6834433" cy="2837468"/>
          </a:xfrm>
          <a:prstGeom prst="rect">
            <a:avLst/>
          </a:prstGeom>
          <a:noFill/>
          <a:ln>
            <a:noFill/>
          </a:ln>
        </p:spPr>
      </p:pic>
    </p:spTree>
    <p:extLst>
      <p:ext uri="{BB962C8B-B14F-4D97-AF65-F5344CB8AC3E}">
        <p14:creationId xmlns:p14="http://schemas.microsoft.com/office/powerpoint/2010/main" val="172739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B5AB76-141E-41BC-92D2-5694F804A129}"/>
              </a:ext>
            </a:extLst>
          </p:cNvPr>
          <p:cNvSpPr>
            <a:spLocks noGrp="1"/>
          </p:cNvSpPr>
          <p:nvPr>
            <p:ph type="ctrTitle"/>
          </p:nvPr>
        </p:nvSpPr>
        <p:spPr>
          <a:xfrm>
            <a:off x="1392025" y="85415"/>
            <a:ext cx="9144000" cy="942107"/>
          </a:xfrm>
        </p:spPr>
        <p:txBody>
          <a:bodyPr/>
          <a:lstStyle/>
          <a:p>
            <a:r>
              <a:rPr lang="en-US" dirty="0"/>
              <a:t>Methodology</a:t>
            </a:r>
          </a:p>
        </p:txBody>
      </p:sp>
      <p:sp>
        <p:nvSpPr>
          <p:cNvPr id="9" name="Subtitle 8">
            <a:extLst>
              <a:ext uri="{FF2B5EF4-FFF2-40B4-BE49-F238E27FC236}">
                <a16:creationId xmlns:a16="http://schemas.microsoft.com/office/drawing/2014/main" id="{AFA57FF8-2BC5-4FBC-B57D-863D6897E64C}"/>
              </a:ext>
            </a:extLst>
          </p:cNvPr>
          <p:cNvSpPr>
            <a:spLocks noGrp="1"/>
          </p:cNvSpPr>
          <p:nvPr>
            <p:ph type="subTitle" idx="1"/>
          </p:nvPr>
        </p:nvSpPr>
        <p:spPr>
          <a:xfrm>
            <a:off x="103695" y="1027522"/>
            <a:ext cx="11962613" cy="5561814"/>
          </a:xfrm>
        </p:spPr>
        <p:txBody>
          <a:bodyPr>
            <a:normAutofit/>
          </a:bodyPr>
          <a:lstStyle/>
          <a:p>
            <a:pPr marL="342900" indent="-342900" algn="just">
              <a:buFont typeface="Arial" panose="020B0604020202020204" pitchFamily="34" charset="0"/>
              <a:buChar char="•"/>
            </a:pPr>
            <a:r>
              <a:rPr lang="en-US" dirty="0"/>
              <a:t>The trained Navie Bayes model is used in the webserver to provide the movie recommendations in the real time to the users. </a:t>
            </a:r>
          </a:p>
          <a:p>
            <a:pPr marL="342900" indent="-342900" algn="just">
              <a:buFont typeface="Arial" panose="020B0604020202020204" pitchFamily="34" charset="0"/>
              <a:buChar char="•"/>
            </a:pPr>
            <a:r>
              <a:rPr lang="en-US" dirty="0"/>
              <a:t>The webserver consists of two endpoints. One of the endpoints is root which provides a web-based interface for user to provide input and view the output. </a:t>
            </a:r>
          </a:p>
          <a:p>
            <a:pPr marL="342900" indent="-342900" algn="just">
              <a:buFont typeface="Arial" panose="020B0604020202020204" pitchFamily="34" charset="0"/>
              <a:buChar char="•"/>
            </a:pPr>
            <a:r>
              <a:rPr lang="en-US" dirty="0"/>
              <a:t>The other endpoint is a REST API taking input as users watch history and processes it using Navie Bayes model and sends back the output.</a:t>
            </a:r>
          </a:p>
          <a:p>
            <a:pPr algn="just"/>
            <a:endParaRPr lang="en-US" dirty="0"/>
          </a:p>
        </p:txBody>
      </p:sp>
      <p:pic>
        <p:nvPicPr>
          <p:cNvPr id="5" name="Picture 4">
            <a:extLst>
              <a:ext uri="{FF2B5EF4-FFF2-40B4-BE49-F238E27FC236}">
                <a16:creationId xmlns:a16="http://schemas.microsoft.com/office/drawing/2014/main" id="{D0B48CAF-2BBD-40E5-ADB1-D7F1E0BE0C8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8379" y="3780148"/>
            <a:ext cx="5450012" cy="2343150"/>
          </a:xfrm>
          <a:prstGeom prst="rect">
            <a:avLst/>
          </a:prstGeom>
          <a:noFill/>
          <a:ln>
            <a:noFill/>
          </a:ln>
        </p:spPr>
      </p:pic>
    </p:spTree>
    <p:extLst>
      <p:ext uri="{BB962C8B-B14F-4D97-AF65-F5344CB8AC3E}">
        <p14:creationId xmlns:p14="http://schemas.microsoft.com/office/powerpoint/2010/main" val="251621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B5AB76-141E-41BC-92D2-5694F804A129}"/>
              </a:ext>
            </a:extLst>
          </p:cNvPr>
          <p:cNvSpPr>
            <a:spLocks noGrp="1"/>
          </p:cNvSpPr>
          <p:nvPr>
            <p:ph type="ctrTitle"/>
          </p:nvPr>
        </p:nvSpPr>
        <p:spPr>
          <a:xfrm>
            <a:off x="1392025" y="85415"/>
            <a:ext cx="9144000" cy="942107"/>
          </a:xfrm>
        </p:spPr>
        <p:txBody>
          <a:bodyPr/>
          <a:lstStyle/>
          <a:p>
            <a:r>
              <a:rPr lang="en-US" dirty="0"/>
              <a:t>Algorithm</a:t>
            </a:r>
          </a:p>
        </p:txBody>
      </p:sp>
      <p:sp>
        <p:nvSpPr>
          <p:cNvPr id="9" name="Subtitle 8">
            <a:extLst>
              <a:ext uri="{FF2B5EF4-FFF2-40B4-BE49-F238E27FC236}">
                <a16:creationId xmlns:a16="http://schemas.microsoft.com/office/drawing/2014/main" id="{AFA57FF8-2BC5-4FBC-B57D-863D6897E64C}"/>
              </a:ext>
            </a:extLst>
          </p:cNvPr>
          <p:cNvSpPr>
            <a:spLocks noGrp="1"/>
          </p:cNvSpPr>
          <p:nvPr>
            <p:ph type="subTitle" idx="1"/>
          </p:nvPr>
        </p:nvSpPr>
        <p:spPr>
          <a:xfrm>
            <a:off x="103695" y="1027522"/>
            <a:ext cx="11962613" cy="5561814"/>
          </a:xfrm>
        </p:spPr>
        <p:txBody>
          <a:bodyPr>
            <a:normAutofit fontScale="92500" lnSpcReduction="10000"/>
          </a:bodyPr>
          <a:lstStyle/>
          <a:p>
            <a:pPr marL="457200" lvl="0" indent="-457200" algn="l">
              <a:buFont typeface="+mj-lt"/>
              <a:buAutoNum type="arabicPeriod"/>
            </a:pPr>
            <a:r>
              <a:rPr lang="en-US" dirty="0"/>
              <a:t>Preprocess the dataset</a:t>
            </a:r>
            <a:endParaRPr lang="en-US" sz="3200" dirty="0"/>
          </a:p>
          <a:p>
            <a:pPr marL="457200" lvl="0" indent="-457200" algn="l">
              <a:buFont typeface="+mj-lt"/>
              <a:buAutoNum type="arabicPeriod"/>
            </a:pPr>
            <a:r>
              <a:rPr lang="en-US" dirty="0"/>
              <a:t>Select the ‘k’ value i.e., the number of clusters you want to identify.</a:t>
            </a:r>
            <a:endParaRPr lang="en-US" sz="3200" dirty="0"/>
          </a:p>
          <a:p>
            <a:pPr marL="457200" lvl="0" indent="-457200" algn="l">
              <a:buFont typeface="+mj-lt"/>
              <a:buAutoNum type="arabicPeriod"/>
            </a:pPr>
            <a:r>
              <a:rPr lang="en-US" dirty="0"/>
              <a:t>Choose randomly ‘k’ data points as centroids (c1, c2…, ck) from the vector space.</a:t>
            </a:r>
            <a:endParaRPr lang="en-US" sz="3200" dirty="0"/>
          </a:p>
          <a:p>
            <a:pPr marL="457200" lvl="0" indent="-457200" algn="l">
              <a:buFont typeface="+mj-lt"/>
              <a:buAutoNum type="arabicPeriod"/>
            </a:pPr>
            <a:r>
              <a:rPr lang="en-US" dirty="0"/>
              <a:t>Repeat until convergence:</a:t>
            </a:r>
            <a:endParaRPr lang="en-US" sz="3200" dirty="0"/>
          </a:p>
          <a:p>
            <a:pPr marL="914400" lvl="1" indent="-457200" algn="l">
              <a:buFont typeface="+mj-lt"/>
              <a:buAutoNum type="arabicPeriod"/>
            </a:pPr>
            <a:r>
              <a:rPr lang="en-US" dirty="0"/>
              <a:t>for each data point xi:</a:t>
            </a:r>
            <a:endParaRPr lang="en-US" sz="2800" dirty="0"/>
          </a:p>
          <a:p>
            <a:pPr marL="1257300" lvl="2" indent="-342900" algn="l">
              <a:buFont typeface="+mj-lt"/>
              <a:buAutoNum type="arabicPeriod"/>
            </a:pPr>
            <a:r>
              <a:rPr lang="en-US" dirty="0"/>
              <a:t>find the nearest centroid </a:t>
            </a:r>
            <a:r>
              <a:rPr lang="en-US" dirty="0" err="1"/>
              <a:t>cj</a:t>
            </a:r>
            <a:r>
              <a:rPr lang="en-US" dirty="0"/>
              <a:t> using Euclidian distance.</a:t>
            </a:r>
            <a:endParaRPr lang="en-US" sz="2400" dirty="0"/>
          </a:p>
          <a:p>
            <a:pPr marL="1257300" lvl="2" indent="-342900" algn="l">
              <a:buFont typeface="+mj-lt"/>
              <a:buAutoNum type="arabicPeriod"/>
            </a:pPr>
            <a:r>
              <a:rPr lang="en-US" dirty="0"/>
              <a:t>assign xi to that nearest cluster j.</a:t>
            </a:r>
            <a:endParaRPr lang="en-US" sz="2400" dirty="0"/>
          </a:p>
          <a:p>
            <a:pPr marL="914400" lvl="1" indent="-457200" algn="l">
              <a:buFont typeface="+mj-lt"/>
              <a:buAutoNum type="arabicPeriod"/>
            </a:pPr>
            <a:r>
              <a:rPr lang="en-US" dirty="0"/>
              <a:t>for each cluster find the new centroid which is the mean of all the xi points assigned to that cluster j.</a:t>
            </a:r>
            <a:endParaRPr lang="en-US" sz="2800" dirty="0"/>
          </a:p>
          <a:p>
            <a:pPr marL="457200" lvl="0" indent="-457200" algn="l">
              <a:buFont typeface="+mj-lt"/>
              <a:buAutoNum type="arabicPeriod"/>
            </a:pPr>
            <a:r>
              <a:rPr lang="en-US" dirty="0"/>
              <a:t>Terminate when none of the cluster assignment change.</a:t>
            </a:r>
            <a:endParaRPr lang="en-US" sz="3200" dirty="0"/>
          </a:p>
          <a:p>
            <a:pPr marL="457200" lvl="0" indent="-457200" algn="l">
              <a:buFont typeface="+mj-lt"/>
              <a:buAutoNum type="arabicPeriod"/>
            </a:pPr>
            <a:r>
              <a:rPr lang="en-US" dirty="0"/>
              <a:t>Convert the data into frequencies</a:t>
            </a:r>
            <a:endParaRPr lang="en-US" sz="3200" dirty="0"/>
          </a:p>
          <a:p>
            <a:pPr marL="457200" lvl="0" indent="-457200" algn="l">
              <a:buFont typeface="+mj-lt"/>
              <a:buAutoNum type="arabicPeriod"/>
            </a:pPr>
            <a:r>
              <a:rPr lang="en-US" dirty="0"/>
              <a:t>Find the probabilities of the all possible outcomes using the frequencies</a:t>
            </a:r>
            <a:endParaRPr lang="en-US" sz="3200" dirty="0"/>
          </a:p>
          <a:p>
            <a:pPr marL="457200" lvl="0" indent="-457200" algn="l">
              <a:buFont typeface="+mj-lt"/>
              <a:buAutoNum type="arabicPeriod"/>
            </a:pPr>
            <a:r>
              <a:rPr lang="en-US" dirty="0"/>
              <a:t>Using Navie Bayesian equation calculate the posterior probability.</a:t>
            </a:r>
            <a:endParaRPr lang="en-US" sz="3200" dirty="0"/>
          </a:p>
          <a:p>
            <a:pPr marL="457200" lvl="0" indent="-457200" algn="l">
              <a:buFont typeface="+mj-lt"/>
              <a:buAutoNum type="arabicPeriod"/>
            </a:pPr>
            <a:r>
              <a:rPr lang="en-US" dirty="0"/>
              <a:t>Use the test data to predict the categories</a:t>
            </a:r>
            <a:endParaRPr lang="en-US" sz="3200" dirty="0"/>
          </a:p>
          <a:p>
            <a:pPr marL="457200" lvl="0" indent="-457200" algn="l">
              <a:buFont typeface="+mj-lt"/>
              <a:buAutoNum type="arabicPeriod"/>
            </a:pPr>
            <a:r>
              <a:rPr lang="en-US" dirty="0"/>
              <a:t>Find the most repeated category in the predict data.</a:t>
            </a:r>
            <a:endParaRPr lang="en-US" sz="3200" dirty="0"/>
          </a:p>
          <a:p>
            <a:pPr marL="457200" indent="-457200" algn="l">
              <a:buFont typeface="+mj-lt"/>
              <a:buAutoNum type="arabicPeriod"/>
            </a:pPr>
            <a:r>
              <a:rPr lang="en-US" dirty="0"/>
              <a:t>List top 10 of them as the suggested or recommended</a:t>
            </a:r>
          </a:p>
        </p:txBody>
      </p:sp>
    </p:spTree>
    <p:extLst>
      <p:ext uri="{BB962C8B-B14F-4D97-AF65-F5344CB8AC3E}">
        <p14:creationId xmlns:p14="http://schemas.microsoft.com/office/powerpoint/2010/main" val="221027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B5AB76-141E-41BC-92D2-5694F804A129}"/>
              </a:ext>
            </a:extLst>
          </p:cNvPr>
          <p:cNvSpPr>
            <a:spLocks noGrp="1"/>
          </p:cNvSpPr>
          <p:nvPr>
            <p:ph type="ctrTitle"/>
          </p:nvPr>
        </p:nvSpPr>
        <p:spPr>
          <a:xfrm>
            <a:off x="1524000" y="1311421"/>
            <a:ext cx="9144000" cy="942107"/>
          </a:xfrm>
        </p:spPr>
        <p:txBody>
          <a:bodyPr>
            <a:normAutofit fontScale="90000"/>
          </a:bodyPr>
          <a:lstStyle/>
          <a:p>
            <a:r>
              <a:rPr lang="en-US" dirty="0"/>
              <a:t>Dataset</a:t>
            </a:r>
            <a:br>
              <a:rPr lang="en-US" dirty="0"/>
            </a:br>
            <a:r>
              <a:rPr lang="en-US" altLang="en-US" dirty="0">
                <a:latin typeface="Times New Roman" panose="02020603050405020304" pitchFamily="18" charset="0"/>
                <a:ea typeface="Calibri" panose="020F0502020204030204" pitchFamily="34" charset="0"/>
                <a:cs typeface="Times New Roman" panose="02020603050405020304" pitchFamily="18" charset="0"/>
              </a:rPr>
              <a:t>movies.csv</a:t>
            </a:r>
            <a:br>
              <a:rPr kumimoji="0" lang="en-US" altLang="en-US" sz="4800" b="0" i="0" u="none" strike="noStrike" cap="none" normalizeH="0" baseline="0" dirty="0">
                <a:ln>
                  <a:noFill/>
                </a:ln>
                <a:solidFill>
                  <a:schemeClr val="tx1"/>
                </a:solidFill>
                <a:effectLst/>
              </a:rPr>
            </a:br>
            <a:endParaRPr lang="en-US" dirty="0"/>
          </a:p>
        </p:txBody>
      </p:sp>
      <p:sp>
        <p:nvSpPr>
          <p:cNvPr id="4" name="Subtitle 3">
            <a:extLst>
              <a:ext uri="{FF2B5EF4-FFF2-40B4-BE49-F238E27FC236}">
                <a16:creationId xmlns:a16="http://schemas.microsoft.com/office/drawing/2014/main" id="{F759AF29-ADB0-419D-91F5-052349163176}"/>
              </a:ext>
            </a:extLst>
          </p:cNvPr>
          <p:cNvSpPr>
            <a:spLocks noGrp="1"/>
          </p:cNvSpPr>
          <p:nvPr>
            <p:ph type="subTitle" idx="1"/>
          </p:nvPr>
        </p:nvSpPr>
        <p:spPr>
          <a:xfrm>
            <a:off x="1524000" y="1425647"/>
            <a:ext cx="9144000" cy="1655762"/>
          </a:xfrm>
        </p:spPr>
        <p:txBody>
          <a:bodyPr/>
          <a:lstStyle/>
          <a:p>
            <a:r>
              <a:rPr lang="en-US" dirty="0"/>
              <a:t>This file consists of three fields </a:t>
            </a:r>
            <a:r>
              <a:rPr lang="en-US" dirty="0" err="1"/>
              <a:t>movieId</a:t>
            </a:r>
            <a:r>
              <a:rPr lang="en-US" dirty="0"/>
              <a:t>, title, genres.</a:t>
            </a:r>
          </a:p>
        </p:txBody>
      </p:sp>
      <p:graphicFrame>
        <p:nvGraphicFramePr>
          <p:cNvPr id="5" name="Table 4">
            <a:extLst>
              <a:ext uri="{FF2B5EF4-FFF2-40B4-BE49-F238E27FC236}">
                <a16:creationId xmlns:a16="http://schemas.microsoft.com/office/drawing/2014/main" id="{8BB09EB4-7D4F-463C-A6CD-00D9404DEF5B}"/>
              </a:ext>
            </a:extLst>
          </p:cNvPr>
          <p:cNvGraphicFramePr>
            <a:graphicFrameLocks noGrp="1"/>
          </p:cNvGraphicFramePr>
          <p:nvPr>
            <p:extLst>
              <p:ext uri="{D42A27DB-BD31-4B8C-83A1-F6EECF244321}">
                <p14:modId xmlns:p14="http://schemas.microsoft.com/office/powerpoint/2010/main" val="4125366435"/>
              </p:ext>
            </p:extLst>
          </p:nvPr>
        </p:nvGraphicFramePr>
        <p:xfrm>
          <a:off x="875489" y="2091447"/>
          <a:ext cx="10603150" cy="3722965"/>
        </p:xfrm>
        <a:graphic>
          <a:graphicData uri="http://schemas.openxmlformats.org/drawingml/2006/table">
            <a:tbl>
              <a:tblPr firstRow="1" firstCol="1" bandRow="1">
                <a:tableStyleId>{F5AB1C69-6EDB-4FF4-983F-18BD219EF322}</a:tableStyleId>
              </a:tblPr>
              <a:tblGrid>
                <a:gridCol w="1731524">
                  <a:extLst>
                    <a:ext uri="{9D8B030D-6E8A-4147-A177-3AD203B41FA5}">
                      <a16:colId xmlns:a16="http://schemas.microsoft.com/office/drawing/2014/main" val="978800242"/>
                    </a:ext>
                  </a:extLst>
                </a:gridCol>
                <a:gridCol w="3618690">
                  <a:extLst>
                    <a:ext uri="{9D8B030D-6E8A-4147-A177-3AD203B41FA5}">
                      <a16:colId xmlns:a16="http://schemas.microsoft.com/office/drawing/2014/main" val="784606247"/>
                    </a:ext>
                  </a:extLst>
                </a:gridCol>
                <a:gridCol w="5252936">
                  <a:extLst>
                    <a:ext uri="{9D8B030D-6E8A-4147-A177-3AD203B41FA5}">
                      <a16:colId xmlns:a16="http://schemas.microsoft.com/office/drawing/2014/main" val="1260630719"/>
                    </a:ext>
                  </a:extLst>
                </a:gridCol>
              </a:tblGrid>
              <a:tr h="528639">
                <a:tc>
                  <a:txBody>
                    <a:bodyPr/>
                    <a:lstStyle/>
                    <a:p>
                      <a:pPr marL="0" marR="0" algn="ctr">
                        <a:lnSpc>
                          <a:spcPct val="150000"/>
                        </a:lnSpc>
                        <a:spcBef>
                          <a:spcPts val="0"/>
                        </a:spcBef>
                        <a:spcAft>
                          <a:spcPts val="0"/>
                        </a:spcAft>
                      </a:pPr>
                      <a:r>
                        <a:rPr lang="en-US" sz="1600" dirty="0" err="1">
                          <a:effectLst/>
                        </a:rPr>
                        <a:t>movieId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title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genres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41203550"/>
                  </a:ext>
                </a:extLst>
              </a:tr>
              <a:tr h="551131">
                <a:tc>
                  <a:txBody>
                    <a:bodyPr/>
                    <a:lstStyle/>
                    <a:p>
                      <a:pPr marL="0" marR="0" algn="ctr">
                        <a:lnSpc>
                          <a:spcPct val="150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Toy Story (1995)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err="1">
                          <a:effectLst/>
                        </a:rPr>
                        <a:t>Adventure|Animation|Children|Comedy|Fantasy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10240489"/>
                  </a:ext>
                </a:extLst>
              </a:tr>
              <a:tr h="528639">
                <a:tc>
                  <a:txBody>
                    <a:bodyPr/>
                    <a:lstStyle/>
                    <a:p>
                      <a:pPr marL="0" marR="0" algn="ctr">
                        <a:lnSpc>
                          <a:spcPct val="150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Jumanji (1995)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err="1">
                          <a:effectLst/>
                        </a:rPr>
                        <a:t>Adventure|Children|Fantasy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5234084"/>
                  </a:ext>
                </a:extLst>
              </a:tr>
              <a:tr h="528639">
                <a:tc>
                  <a:txBody>
                    <a:bodyPr/>
                    <a:lstStyle/>
                    <a:p>
                      <a:pPr marL="0" marR="0" algn="ctr">
                        <a:lnSpc>
                          <a:spcPct val="150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Grumpier Old Men (1995)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err="1">
                          <a:effectLst/>
                        </a:rPr>
                        <a:t>Comedy|Romance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31781563"/>
                  </a:ext>
                </a:extLst>
              </a:tr>
              <a:tr h="528639">
                <a:tc>
                  <a:txBody>
                    <a:bodyPr/>
                    <a:lstStyle/>
                    <a:p>
                      <a:pPr marL="0" marR="0" algn="ctr">
                        <a:lnSpc>
                          <a:spcPct val="150000"/>
                        </a:lnSpc>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Waiting to Exhale (1995)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err="1">
                          <a:effectLst/>
                        </a:rPr>
                        <a:t>Comedy|Drama|Romance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64567314"/>
                  </a:ext>
                </a:extLst>
              </a:tr>
              <a:tr h="528639">
                <a:tc>
                  <a:txBody>
                    <a:bodyPr/>
                    <a:lstStyle/>
                    <a:p>
                      <a:pPr marL="0" marR="0" algn="ctr">
                        <a:lnSpc>
                          <a:spcPct val="150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Father of the Bride Part II (1995)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a:effectLst/>
                        </a:rPr>
                        <a:t>Comedy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74600579"/>
                  </a:ext>
                </a:extLst>
              </a:tr>
              <a:tr h="528639">
                <a:tc>
                  <a:txBody>
                    <a:bodyPr/>
                    <a:lstStyle/>
                    <a:p>
                      <a:pPr marL="0" marR="0" algn="ctr">
                        <a:lnSpc>
                          <a:spcPct val="150000"/>
                        </a:lnSpc>
                        <a:spcBef>
                          <a:spcPts val="0"/>
                        </a:spcBef>
                        <a:spcAft>
                          <a:spcPts val="0"/>
                        </a:spcAft>
                      </a:pPr>
                      <a:r>
                        <a:rPr lang="en-US" sz="16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a:effectLst/>
                        </a:rPr>
                        <a:t>Heat (1995)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600" dirty="0" err="1">
                          <a:effectLst/>
                        </a:rPr>
                        <a:t>Action|Crime|Thriller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14447433"/>
                  </a:ext>
                </a:extLst>
              </a:tr>
            </a:tbl>
          </a:graphicData>
        </a:graphic>
      </p:graphicFrame>
      <p:sp>
        <p:nvSpPr>
          <p:cNvPr id="6" name="Rectangle 2">
            <a:extLst>
              <a:ext uri="{FF2B5EF4-FFF2-40B4-BE49-F238E27FC236}">
                <a16:creationId xmlns:a16="http://schemas.microsoft.com/office/drawing/2014/main" id="{03AA68D5-CE12-4482-9630-250426F6A0A0}"/>
              </a:ext>
            </a:extLst>
          </p:cNvPr>
          <p:cNvSpPr>
            <a:spLocks noChangeArrowheads="1"/>
          </p:cNvSpPr>
          <p:nvPr/>
        </p:nvSpPr>
        <p:spPr bwMode="auto">
          <a:xfrm>
            <a:off x="3470275" y="33385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65908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1779</Words>
  <Application>Microsoft Office PowerPoint</Application>
  <PresentationFormat>Widescreen</PresentationFormat>
  <Paragraphs>182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Movie Recommender System using a Hybrid K-Means Clustering and Navie Bayes Classifier</vt:lpstr>
      <vt:lpstr>Abstract</vt:lpstr>
      <vt:lpstr>Introduction</vt:lpstr>
      <vt:lpstr>Introduction</vt:lpstr>
      <vt:lpstr>Literature Review</vt:lpstr>
      <vt:lpstr>Methodology</vt:lpstr>
      <vt:lpstr>Methodology</vt:lpstr>
      <vt:lpstr>Algorithm</vt:lpstr>
      <vt:lpstr>Dataset movies.csv </vt:lpstr>
      <vt:lpstr>Dataset ratings.csv </vt:lpstr>
      <vt:lpstr>Results movies.csv </vt:lpstr>
      <vt:lpstr>Result Screenshots of Application</vt:lpstr>
      <vt:lpstr>Bibliography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Recommender System using a Hybrid K-Means Clustering and Navie Bayes Classifier</dc:title>
  <dc:creator>VIJAYA GOPINADH REDDY VELAGALA</dc:creator>
  <cp:lastModifiedBy>VIJAYA GOPINADH REDDY VELAGALA</cp:lastModifiedBy>
  <cp:revision>9</cp:revision>
  <dcterms:created xsi:type="dcterms:W3CDTF">2020-04-14T16:20:09Z</dcterms:created>
  <dcterms:modified xsi:type="dcterms:W3CDTF">2020-04-15T08:30:47Z</dcterms:modified>
</cp:coreProperties>
</file>