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1654" r:id="rId5"/>
    <p:sldId id="1613" r:id="rId6"/>
    <p:sldId id="1614" r:id="rId7"/>
    <p:sldId id="1623" r:id="rId8"/>
    <p:sldId id="1624" r:id="rId9"/>
    <p:sldId id="1616" r:id="rId10"/>
    <p:sldId id="1617" r:id="rId11"/>
    <p:sldId id="1618" r:id="rId12"/>
    <p:sldId id="1635" r:id="rId13"/>
    <p:sldId id="1625" r:id="rId14"/>
    <p:sldId id="1620" r:id="rId15"/>
    <p:sldId id="1627" r:id="rId16"/>
    <p:sldId id="1622" r:id="rId17"/>
    <p:sldId id="1621" r:id="rId18"/>
    <p:sldId id="1634" r:id="rId19"/>
    <p:sldId id="1628" r:id="rId20"/>
    <p:sldId id="1629" r:id="rId21"/>
    <p:sldId id="1592" r:id="rId22"/>
    <p:sldId id="1630" r:id="rId23"/>
    <p:sldId id="1631" r:id="rId24"/>
    <p:sldId id="1632" r:id="rId25"/>
    <p:sldId id="1633" r:id="rId26"/>
    <p:sldId id="1636" r:id="rId27"/>
    <p:sldId id="1637" r:id="rId28"/>
    <p:sldId id="1638" r:id="rId29"/>
    <p:sldId id="1639" r:id="rId30"/>
    <p:sldId id="1640" r:id="rId31"/>
    <p:sldId id="1641" r:id="rId32"/>
    <p:sldId id="1411" r:id="rId33"/>
    <p:sldId id="1644" r:id="rId34"/>
    <p:sldId id="1642" r:id="rId35"/>
    <p:sldId id="1643" r:id="rId36"/>
    <p:sldId id="1368" r:id="rId37"/>
    <p:sldId id="1647" r:id="rId38"/>
    <p:sldId id="1648" r:id="rId39"/>
    <p:sldId id="1649" r:id="rId40"/>
    <p:sldId id="1650" r:id="rId41"/>
    <p:sldId id="1651" r:id="rId42"/>
    <p:sldId id="1652" r:id="rId43"/>
    <p:sldId id="1645" r:id="rId44"/>
    <p:sldId id="1646" r:id="rId45"/>
    <p:sldId id="165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4BAF4D-F6B3-4A58-AFEE-C37AFC27B158}">
          <p14:sldIdLst>
            <p14:sldId id="1654"/>
            <p14:sldId id="1613"/>
            <p14:sldId id="1614"/>
            <p14:sldId id="1623"/>
            <p14:sldId id="1624"/>
            <p14:sldId id="1616"/>
            <p14:sldId id="1617"/>
            <p14:sldId id="1618"/>
            <p14:sldId id="1635"/>
            <p14:sldId id="1625"/>
            <p14:sldId id="1620"/>
            <p14:sldId id="1627"/>
            <p14:sldId id="1622"/>
            <p14:sldId id="1621"/>
            <p14:sldId id="1634"/>
            <p14:sldId id="1628"/>
            <p14:sldId id="1629"/>
            <p14:sldId id="1592"/>
            <p14:sldId id="1630"/>
            <p14:sldId id="1631"/>
            <p14:sldId id="1632"/>
            <p14:sldId id="1633"/>
            <p14:sldId id="1636"/>
            <p14:sldId id="1637"/>
            <p14:sldId id="1638"/>
            <p14:sldId id="1639"/>
            <p14:sldId id="1640"/>
            <p14:sldId id="1641"/>
            <p14:sldId id="1411"/>
            <p14:sldId id="1644"/>
            <p14:sldId id="1642"/>
            <p14:sldId id="1643"/>
            <p14:sldId id="1368"/>
            <p14:sldId id="1647"/>
            <p14:sldId id="1648"/>
            <p14:sldId id="1649"/>
            <p14:sldId id="1650"/>
            <p14:sldId id="1651"/>
            <p14:sldId id="1652"/>
            <p14:sldId id="1645"/>
            <p14:sldId id="1646"/>
            <p14:sldId id="16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6F553-7B44-4EAF-9965-8BC55503502B}" v="10" dt="2021-09-09T09:18:16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DB169-64F4-43FD-BC79-6C889BF59F5A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287A-EEA1-48BB-8C8A-5E6AD761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0E3B-EAD3-4002-8757-F7A9CF07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04E0-E8A2-48D3-9A57-1CD7E821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0DEE-4D89-4CEE-BAA5-861BAA9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6F52-C1F6-4532-8747-4FFF9FDD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86B9-0CF8-4676-A576-BCE7A7E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0670-7564-4AB8-B888-55A9881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996A8-9970-4033-AE9A-646D2F98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1A9B-3BF1-498D-8B71-AA1AA6C8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C1A9-C89A-491C-9EF2-A850FFE6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32C5-F4C8-4A84-A6F4-FDE205B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0DCE-9F6E-4FA9-9CE5-C2D8A826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6C5D7-C840-4C47-9AC6-1E4048BB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A8FE-D55F-4F65-9486-77AB926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A395-87A7-4AF9-A959-6D8CFC1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09B-D442-4FE5-94E3-BCCD5530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7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1C8E-F204-4D25-9B16-7F823576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4523-1DE4-48AD-82DC-100FDBF2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7EBE-EC0E-4FC0-99A7-BF484DCF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C6D2-3423-485C-BD0E-17E139C8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F38-2426-46FD-BFB8-702171B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8D1-37FE-4E27-ABD9-05E6904C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6BA-2E55-48E4-90CA-D0205AAE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3BA6-A24B-41AF-A640-C0688A7F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DE35-F865-4DB6-9EFA-266E7CAA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9F0-4289-42D2-A561-E83AF49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A121-9131-4C9F-97D7-E96B1735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78C7-AE10-4C1A-BD5B-E44C9A32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2128-83FB-4D66-BB1C-DA39005C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EE1F-FF66-4D3F-A6DF-38947D7C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286F-C96A-4401-857E-20A1542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0B18-4DE3-4DAB-86D8-50A0D40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7C-8D4B-4226-8336-218BDBA3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BD58-D1F8-42D7-918F-F0FA151E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6BED-CBAA-4750-857F-815ED847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A7753-9E9B-4623-9F2C-0218BCDE9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25F42-14CE-4779-BFC3-7DE955C2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562B0-6E40-4681-B86C-6D9E0B79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44CCB-32D7-4F24-95CB-D5A827B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9CB6-32A6-4ED8-B934-8B9E689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0E6A-8096-4FF8-9037-7904F65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AA437-A6B2-485F-AFB3-1F18CE40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A0F1-C3C5-4557-B651-F5F9603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72F51-8758-4556-869B-FC5706A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DB92E-261F-4D9A-B69C-3D1BE01F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88CBA-7DDC-4283-9037-707B497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5265-80A0-445B-A9C4-13CD38D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38E-AC6A-4DE2-8CF5-F083911B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7F5-842B-4C97-B206-A3C41368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16BBE-883B-47C5-BE01-D2A70174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0E03-8185-421C-9098-4695A3AA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12C3-3E7E-4342-AAC9-E199BB3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22ED-82B9-4FE9-9201-2F171E36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970-C9EB-431A-B64F-24286FC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93F6F-28B0-4FB4-9212-2FEA641F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A4B7-3F5F-442B-9708-6226C3E5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2273-95EC-4247-BB79-B308370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6350-D9C7-4180-8922-0F5CD70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F101-2DBB-46B0-9DB4-A19110B9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365D1-9CDE-4CC3-9C96-0276D18F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2F65-5EA6-4826-AE7C-47F24355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F15F-1FC3-481D-8F0A-7008CA75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C053-8636-4BBA-8FAC-8AB23593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pradeep.kumar44@gmail.com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14FB-7E64-4217-9EBE-E34B557E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solidFill>
                  <a:schemeClr val="bg1"/>
                </a:solidFill>
              </a:rPr>
              <a:t>Kubernetes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Basic building block in K8s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8B33FD09-7D35-4B45-A685-DBBA4E549820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BA1DE067-9F4C-462E-93B7-7CFA39611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79031544-24B2-42B3-A6DB-73E0993B3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464FE9E-F33B-4859-B31E-57E018A2E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19254536-1FCE-4F6E-88E0-70AFFE112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21038B3A-075D-4159-B063-EF916B4A9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A5AE4885-2D04-42C1-88DF-A49423806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121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75493D8A-5B88-433B-999E-5045B7E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0" y="133804"/>
            <a:ext cx="10515600" cy="104764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Without Labels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7A4C6-94C7-47A8-BFD9-D6B56C2D1AAF}"/>
              </a:ext>
            </a:extLst>
          </p:cNvPr>
          <p:cNvSpPr/>
          <p:nvPr/>
        </p:nvSpPr>
        <p:spPr>
          <a:xfrm>
            <a:off x="1717646" y="1852568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158589-AE66-4427-9D15-865900B3235E}"/>
              </a:ext>
            </a:extLst>
          </p:cNvPr>
          <p:cNvSpPr/>
          <p:nvPr/>
        </p:nvSpPr>
        <p:spPr>
          <a:xfrm>
            <a:off x="381698" y="3545747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4A1D484-7DF9-4392-913E-AC9A090CDDC3}"/>
              </a:ext>
            </a:extLst>
          </p:cNvPr>
          <p:cNvSpPr/>
          <p:nvPr/>
        </p:nvSpPr>
        <p:spPr>
          <a:xfrm>
            <a:off x="3053593" y="3127695"/>
            <a:ext cx="1442907" cy="8724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Order-API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84F2C3-BA43-4A38-A7AB-1CF7611EF2DC}"/>
              </a:ext>
            </a:extLst>
          </p:cNvPr>
          <p:cNvSpPr/>
          <p:nvPr/>
        </p:nvSpPr>
        <p:spPr>
          <a:xfrm>
            <a:off x="9432021" y="3958205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Order-DB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C2C1352-139C-4F20-8412-BEE8D0685AC2}"/>
              </a:ext>
            </a:extLst>
          </p:cNvPr>
          <p:cNvSpPr/>
          <p:nvPr/>
        </p:nvSpPr>
        <p:spPr>
          <a:xfrm>
            <a:off x="7017390" y="4394432"/>
            <a:ext cx="1442907" cy="8724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Catalog-API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A14353-E6B5-4CB3-8CD7-5071A3F0C95E}"/>
              </a:ext>
            </a:extLst>
          </p:cNvPr>
          <p:cNvSpPr/>
          <p:nvPr/>
        </p:nvSpPr>
        <p:spPr>
          <a:xfrm>
            <a:off x="4470224" y="5001235"/>
            <a:ext cx="1442907" cy="87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Catalog-UI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1F40DF0-5C00-42CD-AF12-BB9C84E82FDF}"/>
              </a:ext>
            </a:extLst>
          </p:cNvPr>
          <p:cNvSpPr/>
          <p:nvPr/>
        </p:nvSpPr>
        <p:spPr>
          <a:xfrm>
            <a:off x="8375008" y="2649523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DFC10EC-CA93-40BC-B084-068258AE99C9}"/>
              </a:ext>
            </a:extLst>
          </p:cNvPr>
          <p:cNvSpPr/>
          <p:nvPr/>
        </p:nvSpPr>
        <p:spPr>
          <a:xfrm>
            <a:off x="2176387" y="4641904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Order-DB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B04592-D8F4-4EAB-B93D-8EF67A595341}"/>
              </a:ext>
            </a:extLst>
          </p:cNvPr>
          <p:cNvSpPr/>
          <p:nvPr/>
        </p:nvSpPr>
        <p:spPr>
          <a:xfrm>
            <a:off x="5317219" y="3379365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Catalog-UI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32782FB-29EA-4D43-A9C2-1A65F68AA2D0}"/>
              </a:ext>
            </a:extLst>
          </p:cNvPr>
          <p:cNvSpPr/>
          <p:nvPr/>
        </p:nvSpPr>
        <p:spPr>
          <a:xfrm>
            <a:off x="6295937" y="1860957"/>
            <a:ext cx="1442907" cy="872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Catalog-DB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735A567-AEB6-47CD-B106-AB88C03678FE}"/>
              </a:ext>
            </a:extLst>
          </p:cNvPr>
          <p:cNvSpPr/>
          <p:nvPr/>
        </p:nvSpPr>
        <p:spPr>
          <a:xfrm>
            <a:off x="4200088" y="1866550"/>
            <a:ext cx="1442907" cy="872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Order-UI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1221C-75A4-4C54-8DD8-3175E195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</p:spTree>
    <p:extLst>
      <p:ext uri="{BB962C8B-B14F-4D97-AF65-F5344CB8AC3E}">
        <p14:creationId xmlns:p14="http://schemas.microsoft.com/office/powerpoint/2010/main" val="410246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To organize resources in general – including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 set of key-value pairs – attaching to resources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Used to select resources using the label selectors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Resources can have more than one label, dev, prod, pre-prod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Keys should be unique, value can be duplicate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be created during creation time, but can also be added later without recreating the resource</a:t>
            </a:r>
          </a:p>
        </p:txBody>
      </p:sp>
    </p:spTree>
    <p:extLst>
      <p:ext uri="{BB962C8B-B14F-4D97-AF65-F5344CB8AC3E}">
        <p14:creationId xmlns:p14="http://schemas.microsoft.com/office/powerpoint/2010/main" val="102067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75493D8A-5B88-433B-999E-5045B7E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0" y="133804"/>
            <a:ext cx="10515600" cy="104764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With Labels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FB44ED-BEAD-4234-87A3-C02FF661E997}"/>
              </a:ext>
            </a:extLst>
          </p:cNvPr>
          <p:cNvGrpSpPr/>
          <p:nvPr/>
        </p:nvGrpSpPr>
        <p:grpSpPr>
          <a:xfrm>
            <a:off x="931178" y="1677085"/>
            <a:ext cx="9766361" cy="4630712"/>
            <a:chOff x="931178" y="1677085"/>
            <a:chExt cx="9766361" cy="463071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07A4C6-94C7-47A8-BFD9-D6B56C2D1AAF}"/>
                </a:ext>
              </a:extLst>
            </p:cNvPr>
            <p:cNvSpPr/>
            <p:nvPr/>
          </p:nvSpPr>
          <p:spPr>
            <a:xfrm>
              <a:off x="931178" y="1823202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8158589-AE66-4427-9D15-865900B3235E}"/>
                </a:ext>
              </a:extLst>
            </p:cNvPr>
            <p:cNvSpPr/>
            <p:nvPr/>
          </p:nvSpPr>
          <p:spPr>
            <a:xfrm>
              <a:off x="945159" y="2943137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4A1D484-7DF9-4392-913E-AC9A090CDDC3}"/>
                </a:ext>
              </a:extLst>
            </p:cNvPr>
            <p:cNvSpPr/>
            <p:nvPr/>
          </p:nvSpPr>
          <p:spPr>
            <a:xfrm>
              <a:off x="4667076" y="1860957"/>
              <a:ext cx="1442907" cy="8724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Order-API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184F2C3-BA43-4A38-A7AB-1CF7611EF2DC}"/>
                </a:ext>
              </a:extLst>
            </p:cNvPr>
            <p:cNvSpPr/>
            <p:nvPr/>
          </p:nvSpPr>
          <p:spPr>
            <a:xfrm>
              <a:off x="6922317" y="3089939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Catalog-DB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C2C1352-139C-4F20-8412-BEE8D0685AC2}"/>
                </a:ext>
              </a:extLst>
            </p:cNvPr>
            <p:cNvSpPr/>
            <p:nvPr/>
          </p:nvSpPr>
          <p:spPr>
            <a:xfrm>
              <a:off x="4742575" y="3077360"/>
              <a:ext cx="1442907" cy="8724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Catalog-API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2A14353-E6B5-4CB3-8CD7-5071A3F0C95E}"/>
                </a:ext>
              </a:extLst>
            </p:cNvPr>
            <p:cNvSpPr/>
            <p:nvPr/>
          </p:nvSpPr>
          <p:spPr>
            <a:xfrm>
              <a:off x="945158" y="4070062"/>
              <a:ext cx="1442907" cy="87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Catalog-UI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FC10EC-CA93-40BC-B084-068258AE99C9}"/>
                </a:ext>
              </a:extLst>
            </p:cNvPr>
            <p:cNvSpPr/>
            <p:nvPr/>
          </p:nvSpPr>
          <p:spPr>
            <a:xfrm>
              <a:off x="6922317" y="1807814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Order-DB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32782FB-29EA-4D43-A9C2-1A65F68AA2D0}"/>
                </a:ext>
              </a:extLst>
            </p:cNvPr>
            <p:cNvSpPr/>
            <p:nvPr/>
          </p:nvSpPr>
          <p:spPr>
            <a:xfrm>
              <a:off x="9028509" y="1807813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Order-DB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735A567-AEB6-47CD-B106-AB88C03678FE}"/>
                </a:ext>
              </a:extLst>
            </p:cNvPr>
            <p:cNvSpPr/>
            <p:nvPr/>
          </p:nvSpPr>
          <p:spPr>
            <a:xfrm>
              <a:off x="2799127" y="1810624"/>
              <a:ext cx="1442907" cy="8724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0CD1E6-5B5C-48F9-8D4B-5B72A0DD01B5}"/>
                </a:ext>
              </a:extLst>
            </p:cNvPr>
            <p:cNvSpPr/>
            <p:nvPr/>
          </p:nvSpPr>
          <p:spPr>
            <a:xfrm>
              <a:off x="2871829" y="3089939"/>
              <a:ext cx="1442907" cy="8724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Order-UI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DD9E23E8-3F94-4D11-8854-26C727974C3A}"/>
                </a:ext>
              </a:extLst>
            </p:cNvPr>
            <p:cNvSpPr/>
            <p:nvPr/>
          </p:nvSpPr>
          <p:spPr>
            <a:xfrm>
              <a:off x="1761689" y="1737217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CDEF26DF-F1EC-4665-9064-DB62F424144F}"/>
                </a:ext>
              </a:extLst>
            </p:cNvPr>
            <p:cNvSpPr/>
            <p:nvPr/>
          </p:nvSpPr>
          <p:spPr>
            <a:xfrm>
              <a:off x="1739316" y="284315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243D0AC6-E057-4167-9CB3-592E5BABD50B}"/>
                </a:ext>
              </a:extLst>
            </p:cNvPr>
            <p:cNvSpPr/>
            <p:nvPr/>
          </p:nvSpPr>
          <p:spPr>
            <a:xfrm>
              <a:off x="1761689" y="3972878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3D10DE19-01B3-4267-A8A0-9E504173E019}"/>
                </a:ext>
              </a:extLst>
            </p:cNvPr>
            <p:cNvSpPr/>
            <p:nvPr/>
          </p:nvSpPr>
          <p:spPr>
            <a:xfrm>
              <a:off x="5454242" y="1760290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03EE40E6-A54A-4F6E-97B3-766D829BB5E6}"/>
                </a:ext>
              </a:extLst>
            </p:cNvPr>
            <p:cNvSpPr/>
            <p:nvPr/>
          </p:nvSpPr>
          <p:spPr>
            <a:xfrm>
              <a:off x="5479410" y="296689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B9BA74CF-AD92-4670-AD63-70CB5A8D86ED}"/>
                </a:ext>
              </a:extLst>
            </p:cNvPr>
            <p:cNvSpPr/>
            <p:nvPr/>
          </p:nvSpPr>
          <p:spPr>
            <a:xfrm>
              <a:off x="3607965" y="1677085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Pentagon 36">
              <a:extLst>
                <a:ext uri="{FF2B5EF4-FFF2-40B4-BE49-F238E27FC236}">
                  <a16:creationId xmlns:a16="http://schemas.microsoft.com/office/drawing/2014/main" id="{69BA64E4-C50E-4AEC-B547-AD78D246EA79}"/>
                </a:ext>
              </a:extLst>
            </p:cNvPr>
            <p:cNvSpPr/>
            <p:nvPr/>
          </p:nvSpPr>
          <p:spPr>
            <a:xfrm>
              <a:off x="3634253" y="2997663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1F555322-B8E4-48AC-AD3D-60938901F88D}"/>
                </a:ext>
              </a:extLst>
            </p:cNvPr>
            <p:cNvSpPr/>
            <p:nvPr/>
          </p:nvSpPr>
          <p:spPr>
            <a:xfrm>
              <a:off x="7692706" y="1734407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2B7F9B5F-2593-42EE-A727-B36A5A54E758}"/>
                </a:ext>
              </a:extLst>
            </p:cNvPr>
            <p:cNvSpPr/>
            <p:nvPr/>
          </p:nvSpPr>
          <p:spPr>
            <a:xfrm>
              <a:off x="7692706" y="3007422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7CBDCA37-AE35-411F-97FA-5334C0119DD4}"/>
                </a:ext>
              </a:extLst>
            </p:cNvPr>
            <p:cNvSpPr/>
            <p:nvPr/>
          </p:nvSpPr>
          <p:spPr>
            <a:xfrm>
              <a:off x="9815963" y="1715534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83FE1BE-E8CB-4AAE-8BAA-C82A66AC8626}"/>
                </a:ext>
              </a:extLst>
            </p:cNvPr>
            <p:cNvSpPr/>
            <p:nvPr/>
          </p:nvSpPr>
          <p:spPr>
            <a:xfrm>
              <a:off x="8985452" y="3073135"/>
              <a:ext cx="1442907" cy="87245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Catalog-DB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E111A0F0-E51A-4E5C-8F3F-6B937A1EB897}"/>
                </a:ext>
              </a:extLst>
            </p:cNvPr>
            <p:cNvSpPr/>
            <p:nvPr/>
          </p:nvSpPr>
          <p:spPr>
            <a:xfrm>
              <a:off x="9772906" y="2980856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A5736C21-8B8C-4778-A9A3-41A66BB57311}"/>
                </a:ext>
              </a:extLst>
            </p:cNvPr>
            <p:cNvSpPr/>
            <p:nvPr/>
          </p:nvSpPr>
          <p:spPr>
            <a:xfrm>
              <a:off x="9292909" y="5485684"/>
              <a:ext cx="612396" cy="247480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CB8D7874-EB18-4875-94ED-346080E14086}"/>
                </a:ext>
              </a:extLst>
            </p:cNvPr>
            <p:cNvSpPr/>
            <p:nvPr/>
          </p:nvSpPr>
          <p:spPr>
            <a:xfrm>
              <a:off x="9306336" y="6060317"/>
              <a:ext cx="612396" cy="247480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BCF7EB-7530-4031-BA23-A00ED5B2D564}"/>
                </a:ext>
              </a:extLst>
            </p:cNvPr>
            <p:cNvSpPr txBox="1"/>
            <p:nvPr/>
          </p:nvSpPr>
          <p:spPr>
            <a:xfrm>
              <a:off x="10066789" y="5417649"/>
              <a:ext cx="630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dev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D37F0A-D19F-4C8F-A7F9-E8B1B7AA6EE6}"/>
                </a:ext>
              </a:extLst>
            </p:cNvPr>
            <p:cNvSpPr txBox="1"/>
            <p:nvPr/>
          </p:nvSpPr>
          <p:spPr>
            <a:xfrm>
              <a:off x="10066789" y="593846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qa 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FE18DE-9482-4761-8840-249B2412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pradeep.kumar44@gmail.com</a:t>
            </a:r>
          </a:p>
        </p:txBody>
      </p:sp>
    </p:spTree>
    <p:extLst>
      <p:ext uri="{BB962C8B-B14F-4D97-AF65-F5344CB8AC3E}">
        <p14:creationId xmlns:p14="http://schemas.microsoft.com/office/powerpoint/2010/main" val="277456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207238"/>
            <a:ext cx="7638520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perform actions by selecting the subset of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Acts like filter criteria to shortlist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 selector can select Pods based on 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or not a label with a key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a label with key and value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Contains a label with key and not matching value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 comma separated label to apply multiple filters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Labels are defined at the worker node level</a:t>
            </a:r>
          </a:p>
        </p:txBody>
      </p:sp>
    </p:spTree>
    <p:extLst>
      <p:ext uri="{BB962C8B-B14F-4D97-AF65-F5344CB8AC3E}">
        <p14:creationId xmlns:p14="http://schemas.microsoft.com/office/powerpoint/2010/main" val="93035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Label Selector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592232"/>
            <a:ext cx="7638520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Listing all the Pods by label name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labels after pod creation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Overriding existing label values  </a:t>
            </a:r>
          </a:p>
        </p:txBody>
      </p:sp>
    </p:spTree>
    <p:extLst>
      <p:ext uri="{BB962C8B-B14F-4D97-AF65-F5344CB8AC3E}">
        <p14:creationId xmlns:p14="http://schemas.microsoft.com/office/powerpoint/2010/main" val="105192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Annotations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33513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Key-Value pairs like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Aren't meant to hold information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Cannot select Pods unlike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Primarily meant to  be parsed by tools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K8s also adds some default annotations to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Used to introduced new features in the spec and delete the old ones in a graceful manner</a:t>
            </a:r>
          </a:p>
        </p:txBody>
      </p:sp>
    </p:spTree>
    <p:extLst>
      <p:ext uri="{BB962C8B-B14F-4D97-AF65-F5344CB8AC3E}">
        <p14:creationId xmlns:p14="http://schemas.microsoft.com/office/powerpoint/2010/main" val="27567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Annotations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592232"/>
            <a:ext cx="7638520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annotations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View the annotations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Delete the annotations</a:t>
            </a:r>
          </a:p>
        </p:txBody>
      </p:sp>
    </p:spTree>
    <p:extLst>
      <p:ext uri="{BB962C8B-B14F-4D97-AF65-F5344CB8AC3E}">
        <p14:creationId xmlns:p14="http://schemas.microsoft.com/office/powerpoint/2010/main" val="91540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Namespaces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Namespaces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761236"/>
            <a:ext cx="7638520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Grouping of resources can be done using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Labels can overlap since multiple resources can have many labels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NS are used to split resources into non-overlapping groups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Common use cases involve splitting based on env, tenants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Resources within the NS should be unique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like packages in Java language</a:t>
            </a:r>
          </a:p>
        </p:txBody>
      </p:sp>
    </p:spTree>
    <p:extLst>
      <p:ext uri="{BB962C8B-B14F-4D97-AF65-F5344CB8AC3E}">
        <p14:creationId xmlns:p14="http://schemas.microsoft.com/office/powerpoint/2010/main" val="36016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Introducing Pods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4127382" y="1403039"/>
            <a:ext cx="6610515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At the heart of Kubernetes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Represents the basic building block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Co-located group of containers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Common to have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one container per pod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but not mandatory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Everything else either manages, exposes or used by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Pods cannot span across nodes</a:t>
            </a:r>
          </a:p>
        </p:txBody>
      </p:sp>
    </p:spTree>
    <p:extLst>
      <p:ext uri="{BB962C8B-B14F-4D97-AF65-F5344CB8AC3E}">
        <p14:creationId xmlns:p14="http://schemas.microsoft.com/office/powerpoint/2010/main" val="10658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Namespace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038234"/>
            <a:ext cx="7638520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Creating a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 all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List all resources specific to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a namespace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 Deletion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484237"/>
            <a:ext cx="7638520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 by name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multiple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 by label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all resources including pods in a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 by retaining the namespace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Deleting pods, RC and namespace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8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Pods- Lab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Lab exercises – 30 mins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8B33FD09-7D35-4B45-A685-DBBA4E549820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BA1DE067-9F4C-462E-93B7-7CFA39611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79031544-24B2-42B3-A6DB-73E0993B3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5464FE9E-F33B-4859-B31E-57E018A2E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19254536-1FCE-4F6E-88E0-70AFFE112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21038B3A-075D-4159-B063-EF916B4A9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A5AE4885-2D04-42C1-88DF-A49423806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04620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 &amp; ReplicaSets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749753"/>
            <a:ext cx="516269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Managing Pods with </a:t>
            </a:r>
            <a:r>
              <a:rPr lang="en-US" sz="1867" err="1">
                <a:solidFill>
                  <a:schemeClr val="bg1"/>
                </a:solidFill>
              </a:rPr>
              <a:t>ReplicaController</a:t>
            </a:r>
            <a:r>
              <a:rPr lang="en-US" sz="1867">
                <a:solidFill>
                  <a:schemeClr val="bg1"/>
                </a:solidFill>
              </a:rPr>
              <a:t>/ReplicaSets</a:t>
            </a:r>
          </a:p>
          <a:p>
            <a:pPr algn="ctr"/>
            <a:endParaRPr lang="en-US" sz="1867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35">
            <a:extLst>
              <a:ext uri="{FF2B5EF4-FFF2-40B4-BE49-F238E27FC236}">
                <a16:creationId xmlns:a16="http://schemas.microsoft.com/office/drawing/2014/main" id="{AB684920-2D13-4315-8A6E-20B03555DD0E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416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Liveness Probe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560925"/>
            <a:ext cx="7063987" cy="5554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are scheduled to the worker node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Kubelet on the Node is responsible for creating the containers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Kubelet keeps the containers  running as long as pod exists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Process crash, the Kubelet recreates the container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Liveness checks the state of the container outside of application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Restarts if the process is unhealthy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Three types of Liveness probe and their successful criteria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HTTP GET probe (2xx and 3xx status codes)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TCP Socket (Successful connection establishment)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/>
              <a:t>Exec (Exit code should be 0) 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2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499544" y="2701471"/>
            <a:ext cx="290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Liveness Probe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(Points to consider)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1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Liveness Probe should be light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contain any business logic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Definition of a healthy Process should be implemented here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No retry loops. K8s will manage internally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take long time to complete. (&lt; 1 sec)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Should not be CPU intensive process </a:t>
            </a:r>
          </a:p>
        </p:txBody>
      </p:sp>
    </p:spTree>
    <p:extLst>
      <p:ext uri="{BB962C8B-B14F-4D97-AF65-F5344CB8AC3E}">
        <p14:creationId xmlns:p14="http://schemas.microsoft.com/office/powerpoint/2010/main" val="27787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1067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0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Is a first class K8s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Ensures that the desired numbers of pods are always running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Creates pod in case the desired count do not match actual count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Continuously monitor the running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If more number of pods are running, deletes the excess pods</a:t>
            </a:r>
          </a:p>
        </p:txBody>
      </p:sp>
    </p:spTree>
    <p:extLst>
      <p:ext uri="{BB962C8B-B14F-4D97-AF65-F5344CB8AC3E}">
        <p14:creationId xmlns:p14="http://schemas.microsoft.com/office/powerpoint/2010/main" val="391023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545A49-71BE-4EDB-A196-80E26E07561C}"/>
              </a:ext>
            </a:extLst>
          </p:cNvPr>
          <p:cNvGrpSpPr/>
          <p:nvPr/>
        </p:nvGrpSpPr>
        <p:grpSpPr>
          <a:xfrm>
            <a:off x="1510242" y="2352360"/>
            <a:ext cx="1360488" cy="1571625"/>
            <a:chOff x="1044575" y="2216894"/>
            <a:chExt cx="1360488" cy="1571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92AFC7-C699-4888-8376-8AABB972EE76}"/>
                </a:ext>
              </a:extLst>
            </p:cNvPr>
            <p:cNvGrpSpPr/>
            <p:nvPr/>
          </p:nvGrpSpPr>
          <p:grpSpPr>
            <a:xfrm>
              <a:off x="1044575" y="2216894"/>
              <a:ext cx="1360488" cy="1571625"/>
              <a:chOff x="4598988" y="3362012"/>
              <a:chExt cx="1360488" cy="1571625"/>
            </a:xfrm>
          </p:grpSpPr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D41260C3-B629-44B0-8E6F-5E99AA37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988" y="3362012"/>
                <a:ext cx="1360488" cy="1571625"/>
              </a:xfrm>
              <a:custGeom>
                <a:avLst/>
                <a:gdLst/>
                <a:ahLst/>
                <a:cxnLst>
                  <a:cxn ang="0">
                    <a:pos x="857" y="744"/>
                  </a:cxn>
                  <a:cxn ang="0">
                    <a:pos x="857" y="246"/>
                  </a:cxn>
                  <a:cxn ang="0">
                    <a:pos x="428" y="0"/>
                  </a:cxn>
                  <a:cxn ang="0">
                    <a:pos x="0" y="248"/>
                  </a:cxn>
                  <a:cxn ang="0">
                    <a:pos x="0" y="744"/>
                  </a:cxn>
                  <a:cxn ang="0">
                    <a:pos x="428" y="990"/>
                  </a:cxn>
                  <a:cxn ang="0">
                    <a:pos x="857" y="744"/>
                  </a:cxn>
                </a:cxnLst>
                <a:rect l="0" t="0" r="r" b="b"/>
                <a:pathLst>
                  <a:path w="857" h="990">
                    <a:moveTo>
                      <a:pt x="857" y="744"/>
                    </a:moveTo>
                    <a:lnTo>
                      <a:pt x="857" y="246"/>
                    </a:lnTo>
                    <a:lnTo>
                      <a:pt x="428" y="0"/>
                    </a:lnTo>
                    <a:lnTo>
                      <a:pt x="0" y="248"/>
                    </a:lnTo>
                    <a:lnTo>
                      <a:pt x="0" y="744"/>
                    </a:lnTo>
                    <a:lnTo>
                      <a:pt x="428" y="990"/>
                    </a:lnTo>
                    <a:lnTo>
                      <a:pt x="857" y="74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730918AD-558E-4F19-9734-598E0E552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988" y="3362012"/>
                <a:ext cx="855663" cy="604838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0" y="381"/>
                  </a:cxn>
                  <a:cxn ang="0">
                    <a:pos x="539" y="64"/>
                  </a:cxn>
                  <a:cxn ang="0">
                    <a:pos x="428" y="0"/>
                  </a:cxn>
                  <a:cxn ang="0">
                    <a:pos x="0" y="248"/>
                  </a:cxn>
                </a:cxnLst>
                <a:rect l="0" t="0" r="r" b="b"/>
                <a:pathLst>
                  <a:path w="539" h="381">
                    <a:moveTo>
                      <a:pt x="0" y="248"/>
                    </a:moveTo>
                    <a:lnTo>
                      <a:pt x="0" y="381"/>
                    </a:lnTo>
                    <a:lnTo>
                      <a:pt x="539" y="64"/>
                    </a:lnTo>
                    <a:lnTo>
                      <a:pt x="428" y="0"/>
                    </a:lnTo>
                    <a:lnTo>
                      <a:pt x="0" y="24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Freeform 123">
              <a:extLst>
                <a:ext uri="{FF2B5EF4-FFF2-40B4-BE49-F238E27FC236}">
                  <a16:creationId xmlns:a16="http://schemas.microsoft.com/office/drawing/2014/main" id="{25064D2D-0AEF-4DBD-84D1-4BCDEA2CD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469" y="2742357"/>
              <a:ext cx="520700" cy="520700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18" y="21"/>
                </a:cxn>
                <a:cxn ang="0">
                  <a:pos x="23" y="25"/>
                </a:cxn>
                <a:cxn ang="0">
                  <a:pos x="24" y="25"/>
                </a:cxn>
                <a:cxn ang="0">
                  <a:pos x="25" y="25"/>
                </a:cxn>
                <a:cxn ang="0">
                  <a:pos x="28" y="21"/>
                </a:cxn>
                <a:cxn ang="0">
                  <a:pos x="32" y="20"/>
                </a:cxn>
                <a:cxn ang="0">
                  <a:pos x="36" y="24"/>
                </a:cxn>
                <a:cxn ang="0">
                  <a:pos x="33" y="28"/>
                </a:cxn>
                <a:cxn ang="0">
                  <a:pos x="26" y="36"/>
                </a:cxn>
                <a:cxn ang="0">
                  <a:pos x="26" y="38"/>
                </a:cxn>
                <a:cxn ang="0">
                  <a:pos x="27" y="39"/>
                </a:cxn>
                <a:cxn ang="0">
                  <a:pos x="35" y="39"/>
                </a:cxn>
                <a:cxn ang="0">
                  <a:pos x="36" y="38"/>
                </a:cxn>
                <a:cxn ang="0">
                  <a:pos x="40" y="34"/>
                </a:cxn>
                <a:cxn ang="0">
                  <a:pos x="47" y="24"/>
                </a:cxn>
                <a:cxn ang="0">
                  <a:pos x="32" y="11"/>
                </a:cxn>
                <a:cxn ang="0">
                  <a:pos x="36" y="43"/>
                </a:cxn>
                <a:cxn ang="0">
                  <a:pos x="35" y="42"/>
                </a:cxn>
                <a:cxn ang="0">
                  <a:pos x="27" y="42"/>
                </a:cxn>
                <a:cxn ang="0">
                  <a:pos x="26" y="43"/>
                </a:cxn>
                <a:cxn ang="0">
                  <a:pos x="26" y="51"/>
                </a:cxn>
                <a:cxn ang="0">
                  <a:pos x="27" y="52"/>
                </a:cxn>
                <a:cxn ang="0">
                  <a:pos x="35" y="52"/>
                </a:cxn>
                <a:cxn ang="0">
                  <a:pos x="36" y="51"/>
                </a:cxn>
                <a:cxn ang="0">
                  <a:pos x="36" y="4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2" y="11"/>
                  </a:moveTo>
                  <a:cubicBezTo>
                    <a:pt x="26" y="11"/>
                    <a:pt x="21" y="14"/>
                    <a:pt x="17" y="19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4" y="25"/>
                  </a:cubicBezTo>
                  <a:cubicBezTo>
                    <a:pt x="24" y="25"/>
                    <a:pt x="24" y="25"/>
                    <a:pt x="25" y="25"/>
                  </a:cubicBezTo>
                  <a:cubicBezTo>
                    <a:pt x="27" y="22"/>
                    <a:pt x="27" y="22"/>
                    <a:pt x="28" y="21"/>
                  </a:cubicBezTo>
                  <a:cubicBezTo>
                    <a:pt x="29" y="21"/>
                    <a:pt x="30" y="20"/>
                    <a:pt x="32" y="20"/>
                  </a:cubicBezTo>
                  <a:cubicBezTo>
                    <a:pt x="34" y="20"/>
                    <a:pt x="36" y="22"/>
                    <a:pt x="36" y="24"/>
                  </a:cubicBezTo>
                  <a:cubicBezTo>
                    <a:pt x="36" y="26"/>
                    <a:pt x="35" y="27"/>
                    <a:pt x="33" y="28"/>
                  </a:cubicBezTo>
                  <a:cubicBezTo>
                    <a:pt x="30" y="29"/>
                    <a:pt x="26" y="32"/>
                    <a:pt x="26" y="3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7" y="39"/>
                    <a:pt x="27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6" y="39"/>
                    <a:pt x="36" y="38"/>
                    <a:pt x="36" y="38"/>
                  </a:cubicBezTo>
                  <a:cubicBezTo>
                    <a:pt x="36" y="37"/>
                    <a:pt x="38" y="35"/>
                    <a:pt x="40" y="34"/>
                  </a:cubicBezTo>
                  <a:cubicBezTo>
                    <a:pt x="43" y="32"/>
                    <a:pt x="47" y="30"/>
                    <a:pt x="47" y="24"/>
                  </a:cubicBezTo>
                  <a:cubicBezTo>
                    <a:pt x="47" y="16"/>
                    <a:pt x="39" y="11"/>
                    <a:pt x="32" y="11"/>
                  </a:cubicBezTo>
                  <a:close/>
                  <a:moveTo>
                    <a:pt x="36" y="43"/>
                  </a:moveTo>
                  <a:cubicBezTo>
                    <a:pt x="36" y="42"/>
                    <a:pt x="36" y="42"/>
                    <a:pt x="35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2"/>
                    <a:pt x="26" y="4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7" y="52"/>
                    <a:pt x="27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6" y="52"/>
                    <a:pt x="36" y="51"/>
                    <a:pt x="36" y="51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BF055C-C8F4-4E9B-85A3-11607FA2EB46}"/>
              </a:ext>
            </a:extLst>
          </p:cNvPr>
          <p:cNvSpPr txBox="1"/>
          <p:nvPr/>
        </p:nvSpPr>
        <p:spPr>
          <a:xfrm>
            <a:off x="3036624" y="2785632"/>
            <a:ext cx="866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How there can be more pods than the actual definition?</a:t>
            </a:r>
          </a:p>
        </p:txBody>
      </p:sp>
    </p:spTree>
    <p:extLst>
      <p:ext uri="{BB962C8B-B14F-4D97-AF65-F5344CB8AC3E}">
        <p14:creationId xmlns:p14="http://schemas.microsoft.com/office/powerpoint/2010/main" val="2780741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202995" y="2165084"/>
            <a:ext cx="1689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82640" y="2165084"/>
            <a:ext cx="0" cy="106471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2995" y="4472973"/>
            <a:ext cx="168980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82640" y="4472973"/>
            <a:ext cx="0" cy="1064712"/>
          </a:xfrm>
          <a:prstGeom prst="line">
            <a:avLst/>
          </a:prstGeom>
          <a:ln w="285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632436" y="3343764"/>
            <a:ext cx="1689805" cy="0"/>
          </a:xfrm>
          <a:prstGeom prst="line">
            <a:avLst/>
          </a:prstGeom>
          <a:ln w="28575">
            <a:solidFill>
              <a:srgbClr val="2AC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301921" y="3357311"/>
            <a:ext cx="0" cy="1064712"/>
          </a:xfrm>
          <a:prstGeom prst="line">
            <a:avLst/>
          </a:prstGeom>
          <a:ln w="28575">
            <a:solidFill>
              <a:srgbClr val="2AC2A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47" y="578800"/>
            <a:ext cx="7518400" cy="471365"/>
          </a:xfrm>
        </p:spPr>
        <p:txBody>
          <a:bodyPr/>
          <a:lstStyle/>
          <a:p>
            <a:r>
              <a:rPr lang="en-US" sz="4400" b="0">
                <a:latin typeface="Roboto" panose="02000000000000000000" pitchFamily="2" charset="0"/>
                <a:ea typeface="Roboto" panose="02000000000000000000" pitchFamily="2" charset="0"/>
              </a:rPr>
              <a:t>Answer</a:t>
            </a:r>
          </a:p>
        </p:txBody>
      </p:sp>
      <p:grpSp>
        <p:nvGrpSpPr>
          <p:cNvPr id="5" name="Group 59"/>
          <p:cNvGrpSpPr/>
          <p:nvPr/>
        </p:nvGrpSpPr>
        <p:grpSpPr>
          <a:xfrm>
            <a:off x="2553352" y="1985542"/>
            <a:ext cx="1649643" cy="396426"/>
            <a:chOff x="1779379" y="1383715"/>
            <a:chExt cx="1237232" cy="297319"/>
          </a:xfrm>
        </p:grpSpPr>
        <p:sp>
          <p:nvSpPr>
            <p:cNvPr id="44" name="Rounded Rectangle 43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988158" y="1409240"/>
              <a:ext cx="790794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Static Pods</a:t>
              </a:r>
            </a:p>
          </p:txBody>
        </p:sp>
      </p:grpSp>
      <p:sp>
        <p:nvSpPr>
          <p:cNvPr id="20" name="Text Placeholder 3"/>
          <p:cNvSpPr txBox="1">
            <a:spLocks/>
          </p:cNvSpPr>
          <p:nvPr/>
        </p:nvSpPr>
        <p:spPr>
          <a:xfrm>
            <a:off x="2730612" y="2405103"/>
            <a:ext cx="3012293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Pods can be created manually and hence the actual count can differ from desired count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774249" y="1609331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5469" y="3849423"/>
            <a:ext cx="5926912" cy="0"/>
          </a:xfrm>
          <a:prstGeom prst="line">
            <a:avLst/>
          </a:prstGeom>
          <a:ln w="44450">
            <a:solidFill>
              <a:srgbClr val="2AC2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0"/>
          <p:cNvGrpSpPr/>
          <p:nvPr/>
        </p:nvGrpSpPr>
        <p:grpSpPr>
          <a:xfrm>
            <a:off x="2706971" y="4293432"/>
            <a:ext cx="1649643" cy="396426"/>
            <a:chOff x="1779379" y="1383715"/>
            <a:chExt cx="1237232" cy="297319"/>
          </a:xfrm>
        </p:grpSpPr>
        <p:sp>
          <p:nvSpPr>
            <p:cNvPr id="62" name="Rounded Rectangle 61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63" name="Text Placeholder 3"/>
            <p:cNvSpPr txBox="1">
              <a:spLocks/>
            </p:cNvSpPr>
            <p:nvPr/>
          </p:nvSpPr>
          <p:spPr>
            <a:xfrm>
              <a:off x="1898249" y="1409240"/>
              <a:ext cx="1020328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Pod definition</a:t>
              </a:r>
            </a:p>
          </p:txBody>
        </p:sp>
      </p:grpSp>
      <p:sp>
        <p:nvSpPr>
          <p:cNvPr id="64" name="Text Placeholder 3"/>
          <p:cNvSpPr txBox="1">
            <a:spLocks/>
          </p:cNvSpPr>
          <p:nvPr/>
        </p:nvSpPr>
        <p:spPr>
          <a:xfrm>
            <a:off x="2874042" y="4712992"/>
            <a:ext cx="2793205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Changing the Pod’s definition will make the desired pods count differ from actual count</a:t>
            </a:r>
          </a:p>
        </p:txBody>
      </p:sp>
      <p:sp>
        <p:nvSpPr>
          <p:cNvPr id="65" name="Text Placeholder 3"/>
          <p:cNvSpPr txBox="1">
            <a:spLocks/>
          </p:cNvSpPr>
          <p:nvPr/>
        </p:nvSpPr>
        <p:spPr>
          <a:xfrm>
            <a:off x="774249" y="3917220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chemeClr val="accent2"/>
                </a:solidFill>
              </a:rPr>
              <a:t>02</a:t>
            </a:r>
          </a:p>
        </p:txBody>
      </p:sp>
      <p:grpSp>
        <p:nvGrpSpPr>
          <p:cNvPr id="7" name="Group 67"/>
          <p:cNvGrpSpPr/>
          <p:nvPr/>
        </p:nvGrpSpPr>
        <p:grpSpPr>
          <a:xfrm>
            <a:off x="8136412" y="3164222"/>
            <a:ext cx="1649643" cy="396426"/>
            <a:chOff x="1779379" y="1383715"/>
            <a:chExt cx="1237232" cy="297319"/>
          </a:xfrm>
        </p:grpSpPr>
        <p:sp>
          <p:nvSpPr>
            <p:cNvPr id="69" name="Rounded Rectangle 68"/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rgbClr val="2A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1917454" y="1409240"/>
              <a:ext cx="975508" cy="21549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867">
                  <a:solidFill>
                    <a:schemeClr val="bg1"/>
                  </a:solidFill>
                </a:rPr>
                <a:t>Pod template</a:t>
              </a:r>
            </a:p>
          </p:txBody>
        </p:sp>
      </p:grpSp>
      <p:sp>
        <p:nvSpPr>
          <p:cNvPr id="71" name="Text Placeholder 3"/>
          <p:cNvSpPr txBox="1">
            <a:spLocks/>
          </p:cNvSpPr>
          <p:nvPr/>
        </p:nvSpPr>
        <p:spPr>
          <a:xfrm>
            <a:off x="8264571" y="3596754"/>
            <a:ext cx="2974117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Changing the Pod template will make the desired count differ from actual count</a:t>
            </a: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6280500" y="2788011"/>
            <a:ext cx="1734449" cy="205178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13333">
                <a:solidFill>
                  <a:srgbClr val="2AC2AC"/>
                </a:solidFill>
              </a:rPr>
              <a:t>03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1322243" y="3849423"/>
            <a:ext cx="869757" cy="0"/>
          </a:xfrm>
          <a:prstGeom prst="line">
            <a:avLst/>
          </a:prstGeom>
          <a:ln w="28575">
            <a:solidFill>
              <a:srgbClr val="2AC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64" grpId="0"/>
      <p:bldP spid="65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Why not Containers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911675"/>
            <a:ext cx="7638520" cy="50346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Containers are designed to run only a single process per container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Best of both the worlds, You get the coherent of related group of process and yet treat individual process as isolated units.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Difficult to manage the logs since all the process with dump the logs on the same container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Norm of working with Kubernetes is to use single process per container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Containers in the pod run under the same IPC namespace and communicate via the IPC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Pod of containers runs a closely group of containers and run them as if they were running in a isolated environment. 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Pods are other resources can be created by posting the json or YAML file to K8s REST API endpoint 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4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2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created by RC is not tied up to RC in any way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contains metadata.ownerReferences pointing to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Changing the label of pod makes it unmanaged by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And is as good as creating the pod manually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Adding additional labels does not impact RC as long as RC matches the Pod labels</a:t>
            </a:r>
          </a:p>
        </p:txBody>
      </p:sp>
    </p:spTree>
    <p:extLst>
      <p:ext uri="{BB962C8B-B14F-4D97-AF65-F5344CB8AC3E}">
        <p14:creationId xmlns:p14="http://schemas.microsoft.com/office/powerpoint/2010/main" val="37547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287872" y="2701471"/>
            <a:ext cx="311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Operations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     of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562176"/>
            <a:ext cx="7063987" cy="55515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on a set of pods matching labels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Ensures actual no. of running pods matches the label-selector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Reconcile the desired count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Three essential parts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Label selector - matching pods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 count - desired count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template – manifest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replica count affects the current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Changing the label selectors makes existing pods out of scope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Controller does not care about the pods which are out of scope</a:t>
            </a:r>
          </a:p>
        </p:txBody>
      </p:sp>
    </p:spTree>
    <p:extLst>
      <p:ext uri="{BB962C8B-B14F-4D97-AF65-F5344CB8AC3E}">
        <p14:creationId xmlns:p14="http://schemas.microsoft.com/office/powerpoint/2010/main" val="1117304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287872" y="2701471"/>
            <a:ext cx="3118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Benefits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                of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Replication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2224169"/>
            <a:ext cx="7063987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Sustains even the Node failure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Enables horizontal scaling of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Declaratively manages the desired number of running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Works like a cookie cutter to manage number of pods</a:t>
            </a:r>
          </a:p>
        </p:txBody>
      </p:sp>
    </p:spTree>
    <p:extLst>
      <p:ext uri="{BB962C8B-B14F-4D97-AF65-F5344CB8AC3E}">
        <p14:creationId xmlns:p14="http://schemas.microsoft.com/office/powerpoint/2010/main" val="90156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remember</a:t>
            </a:r>
          </a:p>
        </p:txBody>
      </p:sp>
      <p:sp>
        <p:nvSpPr>
          <p:cNvPr id="5" name="Freeform 46"/>
          <p:cNvSpPr>
            <a:spLocks noEditPoints="1"/>
          </p:cNvSpPr>
          <p:nvPr/>
        </p:nvSpPr>
        <p:spPr bwMode="auto">
          <a:xfrm>
            <a:off x="3866526" y="1958018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46"/>
          <p:cNvSpPr>
            <a:spLocks noEditPoints="1"/>
          </p:cNvSpPr>
          <p:nvPr/>
        </p:nvSpPr>
        <p:spPr bwMode="auto">
          <a:xfrm>
            <a:off x="3866526" y="2935906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Freeform 46"/>
          <p:cNvSpPr>
            <a:spLocks noEditPoints="1"/>
          </p:cNvSpPr>
          <p:nvPr/>
        </p:nvSpPr>
        <p:spPr bwMode="auto">
          <a:xfrm>
            <a:off x="3866526" y="3913794"/>
            <a:ext cx="662516" cy="662516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679325" y="2044219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If the selector does not match the pod selector, API server validates and will not accept if it is misconfigured 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4679324" y="3020942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K8s will automatically extract the label selector, if it is not part of the replication controller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4679323" y="4054464"/>
            <a:ext cx="4904943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Use this approach and do not specify the label selector in the Replication controller </a:t>
            </a:r>
          </a:p>
        </p:txBody>
      </p:sp>
      <p:grpSp>
        <p:nvGrpSpPr>
          <p:cNvPr id="15" name="Group 26"/>
          <p:cNvGrpSpPr/>
          <p:nvPr/>
        </p:nvGrpSpPr>
        <p:grpSpPr>
          <a:xfrm flipH="1">
            <a:off x="1233617" y="1675859"/>
            <a:ext cx="2206367" cy="4016716"/>
            <a:chOff x="5507038" y="2414588"/>
            <a:chExt cx="1052513" cy="1916113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5970588" y="2414588"/>
              <a:ext cx="395288" cy="395288"/>
            </a:xfrm>
            <a:custGeom>
              <a:avLst/>
              <a:gdLst/>
              <a:ahLst/>
              <a:cxnLst>
                <a:cxn ang="0">
                  <a:pos x="116" y="58"/>
                </a:cxn>
                <a:cxn ang="0">
                  <a:pos x="58" y="116"/>
                </a:cxn>
                <a:cxn ang="0">
                  <a:pos x="0" y="58"/>
                </a:cxn>
                <a:cxn ang="0">
                  <a:pos x="58" y="0"/>
                </a:cxn>
                <a:cxn ang="0">
                  <a:pos x="116" y="58"/>
                </a:cxn>
                <a:cxn ang="0">
                  <a:pos x="116" y="58"/>
                </a:cxn>
                <a:cxn ang="0">
                  <a:pos x="116" y="58"/>
                </a:cxn>
              </a:cxnLst>
              <a:rect l="0" t="0" r="r" b="b"/>
              <a:pathLst>
                <a:path w="116" h="116">
                  <a:moveTo>
                    <a:pt x="116" y="58"/>
                  </a:move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lose/>
                  <a:moveTo>
                    <a:pt x="116" y="58"/>
                  </a:moveTo>
                  <a:cubicBezTo>
                    <a:pt x="116" y="58"/>
                    <a:pt x="116" y="58"/>
                    <a:pt x="116" y="5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5507038" y="2887663"/>
              <a:ext cx="1052513" cy="144303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194" y="67"/>
                </a:cxn>
                <a:cxn ang="0">
                  <a:pos x="146" y="4"/>
                </a:cxn>
                <a:cxn ang="0">
                  <a:pos x="88" y="75"/>
                </a:cxn>
                <a:cxn ang="0">
                  <a:pos x="42" y="34"/>
                </a:cxn>
                <a:cxn ang="0">
                  <a:pos x="9" y="36"/>
                </a:cxn>
                <a:cxn ang="0">
                  <a:pos x="11" y="69"/>
                </a:cxn>
                <a:cxn ang="0">
                  <a:pos x="75" y="127"/>
                </a:cxn>
                <a:cxn ang="0">
                  <a:pos x="91" y="133"/>
                </a:cxn>
                <a:cxn ang="0">
                  <a:pos x="93" y="132"/>
                </a:cxn>
                <a:cxn ang="0">
                  <a:pos x="109" y="124"/>
                </a:cxn>
                <a:cxn ang="0">
                  <a:pos x="135" y="92"/>
                </a:cxn>
                <a:cxn ang="0">
                  <a:pos x="135" y="180"/>
                </a:cxn>
                <a:cxn ang="0">
                  <a:pos x="141" y="210"/>
                </a:cxn>
                <a:cxn ang="0">
                  <a:pos x="141" y="400"/>
                </a:cxn>
                <a:cxn ang="0">
                  <a:pos x="165" y="423"/>
                </a:cxn>
                <a:cxn ang="0">
                  <a:pos x="190" y="399"/>
                </a:cxn>
                <a:cxn ang="0">
                  <a:pos x="197" y="399"/>
                </a:cxn>
                <a:cxn ang="0">
                  <a:pos x="220" y="423"/>
                </a:cxn>
                <a:cxn ang="0">
                  <a:pos x="244" y="400"/>
                </a:cxn>
                <a:cxn ang="0">
                  <a:pos x="244" y="210"/>
                </a:cxn>
                <a:cxn ang="0">
                  <a:pos x="250" y="180"/>
                </a:cxn>
                <a:cxn ang="0">
                  <a:pos x="250" y="104"/>
                </a:cxn>
                <a:cxn ang="0">
                  <a:pos x="260" y="187"/>
                </a:cxn>
                <a:cxn ang="0">
                  <a:pos x="285" y="211"/>
                </a:cxn>
                <a:cxn ang="0">
                  <a:pos x="309" y="188"/>
                </a:cxn>
                <a:cxn ang="0">
                  <a:pos x="243" y="0"/>
                </a:cxn>
                <a:cxn ang="0">
                  <a:pos x="243" y="0"/>
                </a:cxn>
                <a:cxn ang="0">
                  <a:pos x="243" y="0"/>
                </a:cxn>
              </a:cxnLst>
              <a:rect l="0" t="0" r="r" b="b"/>
              <a:pathLst>
                <a:path w="309" h="423">
                  <a:moveTo>
                    <a:pt x="243" y="0"/>
                  </a:moveTo>
                  <a:cubicBezTo>
                    <a:pt x="194" y="67"/>
                    <a:pt x="194" y="67"/>
                    <a:pt x="194" y="67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2" y="25"/>
                    <a:pt x="18" y="26"/>
                    <a:pt x="9" y="36"/>
                  </a:cubicBezTo>
                  <a:cubicBezTo>
                    <a:pt x="0" y="46"/>
                    <a:pt x="1" y="61"/>
                    <a:pt x="11" y="6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80" y="130"/>
                    <a:pt x="85" y="133"/>
                    <a:pt x="91" y="133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9" y="132"/>
                    <a:pt x="105" y="129"/>
                    <a:pt x="109" y="124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5" y="191"/>
                    <a:pt x="135" y="201"/>
                    <a:pt x="141" y="210"/>
                  </a:cubicBezTo>
                  <a:cubicBezTo>
                    <a:pt x="141" y="400"/>
                    <a:pt x="141" y="400"/>
                    <a:pt x="141" y="400"/>
                  </a:cubicBezTo>
                  <a:cubicBezTo>
                    <a:pt x="141" y="413"/>
                    <a:pt x="152" y="423"/>
                    <a:pt x="165" y="423"/>
                  </a:cubicBezTo>
                  <a:cubicBezTo>
                    <a:pt x="178" y="423"/>
                    <a:pt x="190" y="414"/>
                    <a:pt x="190" y="399"/>
                  </a:cubicBezTo>
                  <a:cubicBezTo>
                    <a:pt x="197" y="399"/>
                    <a:pt x="197" y="399"/>
                    <a:pt x="197" y="399"/>
                  </a:cubicBezTo>
                  <a:cubicBezTo>
                    <a:pt x="197" y="414"/>
                    <a:pt x="207" y="423"/>
                    <a:pt x="220" y="423"/>
                  </a:cubicBezTo>
                  <a:cubicBezTo>
                    <a:pt x="233" y="423"/>
                    <a:pt x="244" y="413"/>
                    <a:pt x="244" y="40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50" y="201"/>
                    <a:pt x="250" y="191"/>
                    <a:pt x="250" y="180"/>
                  </a:cubicBezTo>
                  <a:cubicBezTo>
                    <a:pt x="250" y="104"/>
                    <a:pt x="250" y="104"/>
                    <a:pt x="250" y="104"/>
                  </a:cubicBezTo>
                  <a:cubicBezTo>
                    <a:pt x="260" y="125"/>
                    <a:pt x="260" y="152"/>
                    <a:pt x="260" y="187"/>
                  </a:cubicBezTo>
                  <a:cubicBezTo>
                    <a:pt x="260" y="200"/>
                    <a:pt x="272" y="211"/>
                    <a:pt x="285" y="211"/>
                  </a:cubicBezTo>
                  <a:cubicBezTo>
                    <a:pt x="298" y="211"/>
                    <a:pt x="309" y="201"/>
                    <a:pt x="309" y="188"/>
                  </a:cubicBezTo>
                  <a:cubicBezTo>
                    <a:pt x="309" y="67"/>
                    <a:pt x="270" y="18"/>
                    <a:pt x="243" y="0"/>
                  </a:cubicBezTo>
                  <a:close/>
                  <a:moveTo>
                    <a:pt x="243" y="0"/>
                  </a:move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6038850" y="2824163"/>
              <a:ext cx="247650" cy="11271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51" y="8"/>
                </a:cxn>
                <a:cxn ang="0">
                  <a:pos x="37" y="0"/>
                </a:cxn>
                <a:cxn ang="0">
                  <a:pos x="23" y="8"/>
                </a:cxn>
                <a:cxn ang="0">
                  <a:pos x="10" y="3"/>
                </a:cxn>
                <a:cxn ang="0">
                  <a:pos x="3" y="3"/>
                </a:cxn>
                <a:cxn ang="0">
                  <a:pos x="0" y="9"/>
                </a:cxn>
                <a:cxn ang="0">
                  <a:pos x="0" y="26"/>
                </a:cxn>
                <a:cxn ang="0">
                  <a:pos x="3" y="31"/>
                </a:cxn>
                <a:cxn ang="0">
                  <a:pos x="9" y="32"/>
                </a:cxn>
                <a:cxn ang="0">
                  <a:pos x="25" y="27"/>
                </a:cxn>
                <a:cxn ang="0">
                  <a:pos x="37" y="33"/>
                </a:cxn>
                <a:cxn ang="0">
                  <a:pos x="50" y="27"/>
                </a:cxn>
                <a:cxn ang="0">
                  <a:pos x="66" y="32"/>
                </a:cxn>
                <a:cxn ang="0">
                  <a:pos x="71" y="31"/>
                </a:cxn>
                <a:cxn ang="0">
                  <a:pos x="73" y="25"/>
                </a:cxn>
                <a:cxn ang="0">
                  <a:pos x="73" y="8"/>
                </a:cxn>
                <a:cxn ang="0">
                  <a:pos x="71" y="3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3" h="33">
                  <a:moveTo>
                    <a:pt x="65" y="2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49" y="3"/>
                    <a:pt x="43" y="0"/>
                    <a:pt x="37" y="0"/>
                  </a:cubicBezTo>
                  <a:cubicBezTo>
                    <a:pt x="31" y="0"/>
                    <a:pt x="26" y="4"/>
                    <a:pt x="23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30"/>
                    <a:pt x="3" y="31"/>
                  </a:cubicBezTo>
                  <a:cubicBezTo>
                    <a:pt x="4" y="32"/>
                    <a:pt x="7" y="33"/>
                    <a:pt x="9" y="32"/>
                  </a:cubicBezTo>
                  <a:cubicBezTo>
                    <a:pt x="14" y="30"/>
                    <a:pt x="21" y="28"/>
                    <a:pt x="25" y="27"/>
                  </a:cubicBezTo>
                  <a:cubicBezTo>
                    <a:pt x="28" y="31"/>
                    <a:pt x="33" y="33"/>
                    <a:pt x="37" y="33"/>
                  </a:cubicBezTo>
                  <a:cubicBezTo>
                    <a:pt x="42" y="33"/>
                    <a:pt x="47" y="30"/>
                    <a:pt x="50" y="27"/>
                  </a:cubicBezTo>
                  <a:cubicBezTo>
                    <a:pt x="54" y="28"/>
                    <a:pt x="61" y="30"/>
                    <a:pt x="66" y="32"/>
                  </a:cubicBezTo>
                  <a:cubicBezTo>
                    <a:pt x="68" y="32"/>
                    <a:pt x="69" y="32"/>
                    <a:pt x="71" y="31"/>
                  </a:cubicBezTo>
                  <a:cubicBezTo>
                    <a:pt x="73" y="30"/>
                    <a:pt x="73" y="28"/>
                    <a:pt x="73" y="25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6"/>
                    <a:pt x="73" y="4"/>
                    <a:pt x="71" y="3"/>
                  </a:cubicBezTo>
                  <a:cubicBezTo>
                    <a:pt x="69" y="2"/>
                    <a:pt x="67" y="2"/>
                    <a:pt x="65" y="2"/>
                  </a:cubicBezTo>
                  <a:close/>
                  <a:moveTo>
                    <a:pt x="65" y="2"/>
                  </a:moveTo>
                  <a:cubicBezTo>
                    <a:pt x="65" y="2"/>
                    <a:pt x="65" y="2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9355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ReplicaSets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1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ReplicaSets replaces the RC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different is the selector compared to a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More expressive pod selectors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different is the selector compared to a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If multiple selectors exists, all should resolve to true</a:t>
            </a:r>
          </a:p>
        </p:txBody>
      </p:sp>
    </p:spTree>
    <p:extLst>
      <p:ext uri="{BB962C8B-B14F-4D97-AF65-F5344CB8AC3E}">
        <p14:creationId xmlns:p14="http://schemas.microsoft.com/office/powerpoint/2010/main" val="867184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Daemon sets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020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 err="1">
                <a:latin typeface="Roboto" panose="02000000000000000000" pitchFamily="2" charset="0"/>
                <a:ea typeface="Roboto" panose="02000000000000000000" pitchFamily="2" charset="0"/>
              </a:rPr>
              <a:t>DaemonSets</a:t>
            </a:r>
            <a:endParaRPr lang="en-US" sz="2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947171"/>
            <a:ext cx="7063987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Like RS and RC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Pods will be deployed on all nodes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Replicas does not have any meaning in this context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be deployed on a subset of nodes using node-selector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Meant to run system level services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97710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Job resource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0" name="Freeform 135">
            <a:extLst>
              <a:ext uri="{FF2B5EF4-FFF2-40B4-BE49-F238E27FC236}">
                <a16:creationId xmlns:a16="http://schemas.microsoft.com/office/drawing/2014/main" id="{5CAC40BA-D3FC-4C59-96C6-A4D91DFF9B04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80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770472" y="2713352"/>
            <a:ext cx="311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Job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959611" y="1670173"/>
            <a:ext cx="7063987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completable task after which the process stops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Does not start again after the process is successfully completed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Job failure can either set to  RESTART or FAIL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configure to run Jobs in Parallel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Can also configure to execute Cron-Jobs.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 case of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CronJob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, the resource will be </a:t>
            </a:r>
            <a:r>
              <a:rPr lang="en-US" err="1">
                <a:latin typeface="Roboto" panose="02000000000000000000" pitchFamily="2" charset="0"/>
                <a:ea typeface="Roboto" panose="02000000000000000000" pitchFamily="2" charset="0"/>
              </a:rPr>
              <a:t>CronJob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, door&#10;&#10;Description automatically generated">
            <a:extLst>
              <a:ext uri="{FF2B5EF4-FFF2-40B4-BE49-F238E27FC236}">
                <a16:creationId xmlns:a16="http://schemas.microsoft.com/office/drawing/2014/main" id="{2EE30FA5-F125-4328-8342-F27AF08D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2" y="1435852"/>
            <a:ext cx="7706405" cy="43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3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Replication controller Lab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Lab exercises – 30 mins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35">
            <a:extLst>
              <a:ext uri="{FF2B5EF4-FFF2-40B4-BE49-F238E27FC236}">
                <a16:creationId xmlns:a16="http://schemas.microsoft.com/office/drawing/2014/main" id="{F807CE9A-9928-40F7-817F-FCC316A2A096}"/>
              </a:ext>
            </a:extLst>
          </p:cNvPr>
          <p:cNvSpPr>
            <a:spLocks noEditPoints="1"/>
          </p:cNvSpPr>
          <p:nvPr/>
        </p:nvSpPr>
        <p:spPr bwMode="auto">
          <a:xfrm>
            <a:off x="5665524" y="1673805"/>
            <a:ext cx="841184" cy="787944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879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Services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506" y="4749753"/>
            <a:ext cx="4838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>
                <a:solidFill>
                  <a:schemeClr val="bg1"/>
                </a:solidFill>
              </a:rPr>
              <a:t>Exposing Pods outside the Cluster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6" name="Freeform 145">
            <a:extLst>
              <a:ext uri="{FF2B5EF4-FFF2-40B4-BE49-F238E27FC236}">
                <a16:creationId xmlns:a16="http://schemas.microsoft.com/office/drawing/2014/main" id="{E718A5A0-CD58-4507-8A55-DB531BB2B1A4}"/>
              </a:ext>
            </a:extLst>
          </p:cNvPr>
          <p:cNvSpPr>
            <a:spLocks/>
          </p:cNvSpPr>
          <p:nvPr/>
        </p:nvSpPr>
        <p:spPr bwMode="auto">
          <a:xfrm>
            <a:off x="5577416" y="1470192"/>
            <a:ext cx="1037167" cy="809161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ED7D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211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822121" y="2701471"/>
            <a:ext cx="25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4127382" y="1126040"/>
            <a:ext cx="6610515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It’s a standard K8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Provides single point of entry to a group of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Uses label selectors to group Pods under service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Has a constant IP address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Provides Load balancing and allow adding/removing pods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Everything else either manages, exposes or used by Pods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7E1DE-AD9A-4F5F-9984-527807A9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1" y="1138237"/>
            <a:ext cx="6111551" cy="50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3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367171"/>
            <a:ext cx="763852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effectLst/>
              </a:rPr>
              <a:t>Metadata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Status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1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1761236"/>
            <a:ext cx="7638520" cy="3335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definition in YAML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Pod creation from YAML manifest file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Explain command to display the resource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Fetch the existing pod resources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Fetch specific pod by pod name 	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Printing the output in JSON/YAML format</a:t>
            </a:r>
          </a:p>
        </p:txBody>
      </p:sp>
    </p:spTree>
    <p:extLst>
      <p:ext uri="{BB962C8B-B14F-4D97-AF65-F5344CB8AC3E}">
        <p14:creationId xmlns:p14="http://schemas.microsoft.com/office/powerpoint/2010/main" val="43987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0B603-F3C6-428A-9C05-8CF00872F0DD}"/>
              </a:ext>
            </a:extLst>
          </p:cNvPr>
          <p:cNvCxnSpPr/>
          <p:nvPr/>
        </p:nvCxnSpPr>
        <p:spPr>
          <a:xfrm>
            <a:off x="3682767" y="6459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EF2F9B-3AA0-4C44-AC72-9D604206ABF9}"/>
              </a:ext>
            </a:extLst>
          </p:cNvPr>
          <p:cNvSpPr txBox="1"/>
          <p:nvPr/>
        </p:nvSpPr>
        <p:spPr>
          <a:xfrm>
            <a:off x="690465" y="2701471"/>
            <a:ext cx="271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C73-CFA6-4EA4-AEE2-AB1672F0925C}"/>
              </a:ext>
            </a:extLst>
          </p:cNvPr>
          <p:cNvSpPr txBox="1"/>
          <p:nvPr/>
        </p:nvSpPr>
        <p:spPr>
          <a:xfrm>
            <a:off x="3863015" y="2038234"/>
            <a:ext cx="7638520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using docker logs command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using Kubernetes logs command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Log the output of a specific container inside a Pod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Port forwarding to the Pods from the host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6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45098" y="4466689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>
                <a:solidFill>
                  <a:schemeClr val="bg1"/>
                </a:solidFill>
              </a:rPr>
              <a:t>labels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3E06EBA-B9BA-4046-8B77-F86C4C511B39}"/>
              </a:ext>
            </a:extLst>
          </p:cNvPr>
          <p:cNvGrpSpPr/>
          <p:nvPr/>
        </p:nvGrpSpPr>
        <p:grpSpPr>
          <a:xfrm>
            <a:off x="5534778" y="1722418"/>
            <a:ext cx="971441" cy="827836"/>
            <a:chOff x="6365875" y="1458913"/>
            <a:chExt cx="619125" cy="542925"/>
          </a:xfrm>
          <a:solidFill>
            <a:srgbClr val="ED7D31"/>
          </a:solidFill>
        </p:grpSpPr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E8E7866-3825-4BB1-ABF7-E86FDD861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85FEBCBC-E7F3-486F-B095-656DB10C0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94E4A9C0-14C8-4BE8-B1FF-288932E77C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B859556E-10AA-4720-BAE5-0DACCA0BA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D32B9F26-7D62-4E60-A81F-615734D33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7010D601-7354-40DE-8BE8-76A26AAEE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03608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56D9ACD1A248894A167318A63190" ma:contentTypeVersion="11" ma:contentTypeDescription="Create a new document." ma:contentTypeScope="" ma:versionID="6e78c05be8cad82c2c4cda941cff3b44">
  <xsd:schema xmlns:xsd="http://www.w3.org/2001/XMLSchema" xmlns:xs="http://www.w3.org/2001/XMLSchema" xmlns:p="http://schemas.microsoft.com/office/2006/metadata/properties" xmlns:ns3="01ccccc8-0b9a-4ace-b5ae-9d67af3ee2f9" xmlns:ns4="14f0b0f5-c1e5-47e6-999c-5117a5365521" targetNamespace="http://schemas.microsoft.com/office/2006/metadata/properties" ma:root="true" ma:fieldsID="45f6a676b5c320281dc448e9e917e993" ns3:_="" ns4:_="">
    <xsd:import namespace="01ccccc8-0b9a-4ace-b5ae-9d67af3ee2f9"/>
    <xsd:import namespace="14f0b0f5-c1e5-47e6-999c-5117a5365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cccc8-0b9a-4ace-b5ae-9d67af3ee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0b0f5-c1e5-47e6-999c-5117a5365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8D3F3-35D3-4017-9430-104D790733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454ED-8AD3-45F5-B485-FA09A39F97B2}">
  <ds:schemaRefs>
    <ds:schemaRef ds:uri="01ccccc8-0b9a-4ace-b5ae-9d67af3ee2f9"/>
    <ds:schemaRef ds:uri="14f0b0f5-c1e5-47e6-999c-5117a53655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12EAE7-9EAE-4D2B-9C5E-DA87126E0F15}">
  <ds:schemaRefs>
    <ds:schemaRef ds:uri="01ccccc8-0b9a-4ace-b5ae-9d67af3ee2f9"/>
    <ds:schemaRef ds:uri="14f0b0f5-c1e5-47e6-999c-5117a53655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Widescreen</PresentationFormat>
  <Paragraphs>225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Labels</vt:lpstr>
      <vt:lpstr>PowerPoint Presentation</vt:lpstr>
      <vt:lpstr>With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2</cp:revision>
  <dcterms:created xsi:type="dcterms:W3CDTF">2020-03-26T14:26:51Z</dcterms:created>
  <dcterms:modified xsi:type="dcterms:W3CDTF">2022-07-24T11:46:11Z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