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8" r:id="rId5"/>
    <p:sldId id="309" r:id="rId6"/>
    <p:sldId id="259" r:id="rId7"/>
    <p:sldId id="310" r:id="rId8"/>
    <p:sldId id="256" r:id="rId9"/>
    <p:sldId id="257" r:id="rId10"/>
    <p:sldId id="260" r:id="rId11"/>
    <p:sldId id="261" r:id="rId12"/>
    <p:sldId id="262" r:id="rId13"/>
    <p:sldId id="264" r:id="rId14"/>
    <p:sldId id="263" r:id="rId15"/>
    <p:sldId id="266" r:id="rId16"/>
    <p:sldId id="265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8" r:id="rId28"/>
    <p:sldId id="277" r:id="rId29"/>
    <p:sldId id="308" r:id="rId30"/>
    <p:sldId id="280" r:id="rId31"/>
    <p:sldId id="282" r:id="rId32"/>
    <p:sldId id="279" r:id="rId33"/>
    <p:sldId id="284" r:id="rId34"/>
    <p:sldId id="285" r:id="rId35"/>
    <p:sldId id="286" r:id="rId36"/>
    <p:sldId id="283" r:id="rId37"/>
    <p:sldId id="289" r:id="rId38"/>
    <p:sldId id="288" r:id="rId39"/>
    <p:sldId id="290" r:id="rId40"/>
    <p:sldId id="287" r:id="rId41"/>
    <p:sldId id="292" r:id="rId42"/>
    <p:sldId id="293" r:id="rId43"/>
    <p:sldId id="294" r:id="rId44"/>
    <p:sldId id="291" r:id="rId45"/>
    <p:sldId id="296" r:id="rId46"/>
    <p:sldId id="297" r:id="rId47"/>
    <p:sldId id="298" r:id="rId48"/>
    <p:sldId id="295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33C859F-22D3-48F2-BF0A-A8E1E5A48621}" v="29" dt="2021-08-20T09:12:14.7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304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presProps" Target="presProps.xml"/><Relationship Id="rId5" Type="http://schemas.openxmlformats.org/officeDocument/2006/relationships/slide" Target="slides/slide1.xml"/><Relationship Id="rId61" Type="http://schemas.openxmlformats.org/officeDocument/2006/relationships/tableStyles" Target="tableStyles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viewProps" Target="view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8D78E-343E-48E7-9DCF-88381A3E35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5D8CD5-A254-4443-A620-F379E9616B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55573-8BA6-400E-B1F9-DA56491C4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E6662-6AAB-49F4-A8BA-708ED49A2B3B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7FF4FA-A29A-4BDC-89F2-DCE2EEF66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0C9403-45DA-4E48-95D4-B7E068501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E7E0F-7FDC-46DC-BEEB-81123525F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995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281FA-6117-4B4F-9820-D42A194D9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1F306B-038E-4601-B28B-127F3DB264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51C6D0-B134-4CFE-9FD0-A50D9BDB1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E6662-6AAB-49F4-A8BA-708ED49A2B3B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A7E694-F690-4E00-866F-13DDC12EF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0F39A-15C3-4641-A576-0A4E4DBEC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E7E0F-7FDC-46DC-BEEB-81123525F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0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400FA4-B46D-42FD-A771-2B16D79110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6728A5-9FEC-444E-BB50-7BCAF50C65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DDEC93-6C39-4936-990E-91B51B331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E6662-6AAB-49F4-A8BA-708ED49A2B3B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0FA260-3986-4519-8E48-D1FE2A6D7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1F6B8F-DE15-487D-B3DD-15E893476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E7E0F-7FDC-46DC-BEEB-81123525F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297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DE580-0CD6-4C37-9A50-A052F5184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A61218-7FFA-4FB3-80C2-A17E786106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63926E-3130-4BDA-9D46-367480F9D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E6662-6AAB-49F4-A8BA-708ED49A2B3B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EF0DBC-5EC0-4EFA-BE79-C1435F444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A8D8F1-1ECB-416C-B53A-11B296C3E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E7E0F-7FDC-46DC-BEEB-81123525F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74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D8668-284D-4973-837A-8E3121FF2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DFC7D-4E46-4A17-B750-DB56A70170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3F12FA-F14A-4B79-941B-EB8353355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E6662-6AAB-49F4-A8BA-708ED49A2B3B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4BA046-41DF-4051-81FB-B9E47AB62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802181-9217-460E-900B-8539CFA0E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E7E0F-7FDC-46DC-BEEB-81123525F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993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70528-79D9-4CC9-A58C-817C1FCAD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01481-AC99-4793-AF58-6BB95A55D6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39235C-212A-48E9-8654-1B8EF8310C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22D146-9D40-4445-91C9-C925DD9AE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E6662-6AAB-49F4-A8BA-708ED49A2B3B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7D87BE-BFC8-4449-9106-62BD358E3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0FD0F2-14F0-42D8-9A1D-E5BE6782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E7E0F-7FDC-46DC-BEEB-81123525F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018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D8916-57D2-4BB4-8960-5C4C5559F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33C620-245E-4A90-99F4-9C536A472A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E4C32F-0964-4AFF-B3F0-D952FACA27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851D11-855D-441E-8D83-C585CCEABF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7F0195-F8C6-4115-8FE1-7245213E5D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14469A-FE74-4F10-B992-49A12A07D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E6662-6AAB-49F4-A8BA-708ED49A2B3B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B72593-897D-4B00-9C53-977D65A8E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88B559-6054-442E-8651-FB46A3B3A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E7E0F-7FDC-46DC-BEEB-81123525F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099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12CCA-A2C3-4CDF-B8EF-8B6AF0D9C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0BDA55-BAAA-4158-BA67-F43BD6217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E6662-6AAB-49F4-A8BA-708ED49A2B3B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69E438-537A-4A3A-BDC8-3B750F499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7FD8C8-1A1E-462D-9C60-5A873ABE6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E7E0F-7FDC-46DC-BEEB-81123525F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957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12A9B9-4433-4AFD-B04B-93E709A84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E6662-6AAB-49F4-A8BA-708ED49A2B3B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68BC05-74B6-4FCC-9768-59C2489C2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11FEA3-9E8E-4018-BA34-E8996DF10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E7E0F-7FDC-46DC-BEEB-81123525F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221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3EE85-2A4B-40AC-9268-6B000F260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B0C803-72D1-4761-B2E1-90D1C1C289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5D874C-21A7-4115-9366-5FBBC9D28A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D18767-8E6E-4303-BFF9-3192B3530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E6662-6AAB-49F4-A8BA-708ED49A2B3B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5CDD60-ED50-4CF5-BF66-3BB4C0652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5986C2-F018-45FC-95E1-73FC74D0B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E7E0F-7FDC-46DC-BEEB-81123525F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755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F1C6A-C2E2-48AA-B86C-4CEDE342D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8C2E4A-0660-4EDB-AE99-36ECAEDCD1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9A22EA-A798-46DE-B69C-787FC4F843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54A5A0-0DCB-41A9-A596-AAD9F7645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E6662-6AAB-49F4-A8BA-708ED49A2B3B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A967A7-F177-4DA5-B860-FBE6A1C34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EF2851-E959-4BC7-AC44-84179DC68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E7E0F-7FDC-46DC-BEEB-81123525F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828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C98134-0C3C-443D-A329-E5583476E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2B8621-FB0A-4791-B3D5-9D53E5EAA3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5B83AF-AE2E-4E8C-BE8E-6534DC5C95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2E6662-6AAB-49F4-A8BA-708ED49A2B3B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C8EA17-CB88-4317-ABA5-08B847171A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41BF1A-FCC9-4B04-9A2D-BF4489BD4F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1E7E0F-7FDC-46DC-BEEB-81123525F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9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1695D4E-1DBC-433D-97DD-3EB9E40B1B0D}"/>
              </a:ext>
            </a:extLst>
          </p:cNvPr>
          <p:cNvSpPr/>
          <p:nvPr/>
        </p:nvSpPr>
        <p:spPr>
          <a:xfrm>
            <a:off x="0" y="-160002"/>
            <a:ext cx="12192000" cy="702733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F7F2EA6-0B96-40BE-929A-41690B7A714D}"/>
              </a:ext>
            </a:extLst>
          </p:cNvPr>
          <p:cNvSpPr/>
          <p:nvPr/>
        </p:nvSpPr>
        <p:spPr>
          <a:xfrm rot="2700000">
            <a:off x="5964463" y="4739279"/>
            <a:ext cx="230427" cy="2304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DDC1F10-315C-44C1-88B5-2A33A56158EC}"/>
              </a:ext>
            </a:extLst>
          </p:cNvPr>
          <p:cNvCxnSpPr/>
          <p:nvPr/>
        </p:nvCxnSpPr>
        <p:spPr>
          <a:xfrm flipH="1">
            <a:off x="3938899" y="4854492"/>
            <a:ext cx="182422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3EEFDB-109A-43CA-BCC7-F475E8038D6E}"/>
              </a:ext>
            </a:extLst>
          </p:cNvPr>
          <p:cNvCxnSpPr/>
          <p:nvPr/>
        </p:nvCxnSpPr>
        <p:spPr>
          <a:xfrm flipH="1">
            <a:off x="6416001" y="4854492"/>
            <a:ext cx="174741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entagon 10">
            <a:extLst>
              <a:ext uri="{FF2B5EF4-FFF2-40B4-BE49-F238E27FC236}">
                <a16:creationId xmlns:a16="http://schemas.microsoft.com/office/drawing/2014/main" id="{7250E6A7-E4C3-4962-93B1-2ACA2BBFBDED}"/>
              </a:ext>
            </a:extLst>
          </p:cNvPr>
          <p:cNvSpPr/>
          <p:nvPr/>
        </p:nvSpPr>
        <p:spPr bwMode="auto">
          <a:xfrm rot="5400000">
            <a:off x="4127499" y="385778"/>
            <a:ext cx="3937003" cy="3048000"/>
          </a:xfrm>
          <a:prstGeom prst="homePlate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24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AB7E81-252A-479A-9A70-0466E4804DA7}"/>
              </a:ext>
            </a:extLst>
          </p:cNvPr>
          <p:cNvSpPr txBox="1"/>
          <p:nvPr/>
        </p:nvSpPr>
        <p:spPr>
          <a:xfrm>
            <a:off x="2630359" y="4301462"/>
            <a:ext cx="68360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Data streaming with Kafka Streams</a:t>
            </a:r>
          </a:p>
        </p:txBody>
      </p:sp>
      <p:pic>
        <p:nvPicPr>
          <p:cNvPr id="1026" name="Picture 2" descr="asf - Revision 1889637: /kafka/site/logos/originals/png">
            <a:extLst>
              <a:ext uri="{FF2B5EF4-FFF2-40B4-BE49-F238E27FC236}">
                <a16:creationId xmlns:a16="http://schemas.microsoft.com/office/drawing/2014/main" id="{E00F9E8B-F40D-465F-8607-FED57BA423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707503"/>
            <a:ext cx="2952750" cy="155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1351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3F9F342-311C-41E3-8A66-C8D2754D7E34}"/>
              </a:ext>
            </a:extLst>
          </p:cNvPr>
          <p:cNvCxnSpPr/>
          <p:nvPr/>
        </p:nvCxnSpPr>
        <p:spPr>
          <a:xfrm>
            <a:off x="2934986" y="431489"/>
            <a:ext cx="0" cy="5833534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672926F-B00D-4099-ACED-D63FD0935721}"/>
              </a:ext>
            </a:extLst>
          </p:cNvPr>
          <p:cNvSpPr txBox="1"/>
          <p:nvPr/>
        </p:nvSpPr>
        <p:spPr>
          <a:xfrm>
            <a:off x="817346" y="2978924"/>
            <a:ext cx="17197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Partitions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B18024-55F6-451D-A01B-A1C9F9DF2D5B}"/>
              </a:ext>
            </a:extLst>
          </p:cNvPr>
          <p:cNvSpPr txBox="1"/>
          <p:nvPr/>
        </p:nvSpPr>
        <p:spPr>
          <a:xfrm>
            <a:off x="3332884" y="1537920"/>
            <a:ext cx="8428478" cy="36710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Message in partition are assigned offset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Offsets are unique to partition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Messages are ordered only in a partition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Partition key dictates the partition without which the messages will be assigned to a random partition</a:t>
            </a:r>
          </a:p>
        </p:txBody>
      </p:sp>
    </p:spTree>
    <p:extLst>
      <p:ext uri="{BB962C8B-B14F-4D97-AF65-F5344CB8AC3E}">
        <p14:creationId xmlns:p14="http://schemas.microsoft.com/office/powerpoint/2010/main" val="31190657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Image for post">
            <a:extLst>
              <a:ext uri="{FF2B5EF4-FFF2-40B4-BE49-F238E27FC236}">
                <a16:creationId xmlns:a16="http://schemas.microsoft.com/office/drawing/2014/main" id="{7B31983A-F644-4054-B663-67BD60E6E8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6938" y="1490663"/>
            <a:ext cx="7858125" cy="3876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91313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3F9F342-311C-41E3-8A66-C8D2754D7E34}"/>
              </a:ext>
            </a:extLst>
          </p:cNvPr>
          <p:cNvCxnSpPr/>
          <p:nvPr/>
        </p:nvCxnSpPr>
        <p:spPr>
          <a:xfrm>
            <a:off x="2934986" y="431489"/>
            <a:ext cx="0" cy="5833534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672926F-B00D-4099-ACED-D63FD0935721}"/>
              </a:ext>
            </a:extLst>
          </p:cNvPr>
          <p:cNvSpPr txBox="1"/>
          <p:nvPr/>
        </p:nvSpPr>
        <p:spPr>
          <a:xfrm>
            <a:off x="817346" y="2978924"/>
            <a:ext cx="17197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Zookeeper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B18024-55F6-451D-A01B-A1C9F9DF2D5B}"/>
              </a:ext>
            </a:extLst>
          </p:cNvPr>
          <p:cNvSpPr txBox="1"/>
          <p:nvPr/>
        </p:nvSpPr>
        <p:spPr>
          <a:xfrm>
            <a:off x="3332884" y="1537920"/>
            <a:ext cx="8428478" cy="29323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Manages the list of brokers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Elects a leader broker in case of broker failure 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Leader zookeeper handles all the writes 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Follower zookeeper handles only the reads. </a:t>
            </a:r>
          </a:p>
        </p:txBody>
      </p:sp>
    </p:spTree>
    <p:extLst>
      <p:ext uri="{BB962C8B-B14F-4D97-AF65-F5344CB8AC3E}">
        <p14:creationId xmlns:p14="http://schemas.microsoft.com/office/powerpoint/2010/main" val="6753201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Image for post">
            <a:extLst>
              <a:ext uri="{FF2B5EF4-FFF2-40B4-BE49-F238E27FC236}">
                <a16:creationId xmlns:a16="http://schemas.microsoft.com/office/drawing/2014/main" id="{0A10C3F2-5E8F-43E5-99D0-8A930D9EDD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8545" y="314635"/>
            <a:ext cx="8734910" cy="6175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69420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3F9F342-311C-41E3-8A66-C8D2754D7E34}"/>
              </a:ext>
            </a:extLst>
          </p:cNvPr>
          <p:cNvCxnSpPr/>
          <p:nvPr/>
        </p:nvCxnSpPr>
        <p:spPr>
          <a:xfrm>
            <a:off x="2934986" y="431489"/>
            <a:ext cx="0" cy="5833534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672926F-B00D-4099-ACED-D63FD0935721}"/>
              </a:ext>
            </a:extLst>
          </p:cNvPr>
          <p:cNvSpPr txBox="1"/>
          <p:nvPr/>
        </p:nvSpPr>
        <p:spPr>
          <a:xfrm>
            <a:off x="817346" y="2978924"/>
            <a:ext cx="17197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Broker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B18024-55F6-451D-A01B-A1C9F9DF2D5B}"/>
              </a:ext>
            </a:extLst>
          </p:cNvPr>
          <p:cNvSpPr txBox="1"/>
          <p:nvPr/>
        </p:nvSpPr>
        <p:spPr>
          <a:xfrm>
            <a:off x="3492274" y="485502"/>
            <a:ext cx="8428478" cy="5886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Single node managed by the Zookeeper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Set of brokers form a cluster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Topics created are distributed across brokers based on partition and replications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In case of broker node failure, the zookeeper rebalances the cluster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If a leader partition is lost, the follower partition is elected as a new leader </a:t>
            </a:r>
          </a:p>
        </p:txBody>
      </p:sp>
    </p:spTree>
    <p:extLst>
      <p:ext uri="{BB962C8B-B14F-4D97-AF65-F5344CB8AC3E}">
        <p14:creationId xmlns:p14="http://schemas.microsoft.com/office/powerpoint/2010/main" val="23357554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Image for post">
            <a:extLst>
              <a:ext uri="{FF2B5EF4-FFF2-40B4-BE49-F238E27FC236}">
                <a16:creationId xmlns:a16="http://schemas.microsoft.com/office/drawing/2014/main" id="{093C2193-9C76-4BDE-BFD3-9C843893E7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75" y="247650"/>
            <a:ext cx="5810250" cy="636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91779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3F9F342-311C-41E3-8A66-C8D2754D7E34}"/>
              </a:ext>
            </a:extLst>
          </p:cNvPr>
          <p:cNvCxnSpPr/>
          <p:nvPr/>
        </p:nvCxnSpPr>
        <p:spPr>
          <a:xfrm>
            <a:off x="2934986" y="431489"/>
            <a:ext cx="0" cy="5833534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672926F-B00D-4099-ACED-D63FD0935721}"/>
              </a:ext>
            </a:extLst>
          </p:cNvPr>
          <p:cNvSpPr txBox="1"/>
          <p:nvPr/>
        </p:nvSpPr>
        <p:spPr>
          <a:xfrm>
            <a:off x="817346" y="2978924"/>
            <a:ext cx="17197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Replication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B18024-55F6-451D-A01B-A1C9F9DF2D5B}"/>
              </a:ext>
            </a:extLst>
          </p:cNvPr>
          <p:cNvSpPr txBox="1"/>
          <p:nvPr/>
        </p:nvSpPr>
        <p:spPr>
          <a:xfrm>
            <a:off x="3399995" y="566340"/>
            <a:ext cx="8428478" cy="5563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Making a copy of the partition available in another broker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Makes Kafka fault tolerant to broker and partition failure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Leader partition is elected in case of partition available on multiple brokers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The remaining partitions are called followers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Both producers and consumers are served by the same broker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In case of broker failure, the partition from another broker is elected as leader and starts serving the producers and consumers</a:t>
            </a:r>
          </a:p>
        </p:txBody>
      </p:sp>
    </p:spTree>
    <p:extLst>
      <p:ext uri="{BB962C8B-B14F-4D97-AF65-F5344CB8AC3E}">
        <p14:creationId xmlns:p14="http://schemas.microsoft.com/office/powerpoint/2010/main" val="10768373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4" name="Picture 6" descr="Image for post">
            <a:extLst>
              <a:ext uri="{FF2B5EF4-FFF2-40B4-BE49-F238E27FC236}">
                <a16:creationId xmlns:a16="http://schemas.microsoft.com/office/drawing/2014/main" id="{3954DD89-3021-4F80-8035-751DE8B5F7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00213"/>
            <a:ext cx="12192000" cy="3455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12193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1695D4E-1DBC-433D-97DD-3EB9E40B1B0D}"/>
              </a:ext>
            </a:extLst>
          </p:cNvPr>
          <p:cNvSpPr/>
          <p:nvPr/>
        </p:nvSpPr>
        <p:spPr>
          <a:xfrm>
            <a:off x="0" y="-169333"/>
            <a:ext cx="12192000" cy="702733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F7F2EA6-0B96-40BE-929A-41690B7A714D}"/>
              </a:ext>
            </a:extLst>
          </p:cNvPr>
          <p:cNvSpPr/>
          <p:nvPr/>
        </p:nvSpPr>
        <p:spPr>
          <a:xfrm rot="2700000">
            <a:off x="5964463" y="4739279"/>
            <a:ext cx="230427" cy="2304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DDC1F10-315C-44C1-88B5-2A33A56158EC}"/>
              </a:ext>
            </a:extLst>
          </p:cNvPr>
          <p:cNvCxnSpPr/>
          <p:nvPr/>
        </p:nvCxnSpPr>
        <p:spPr>
          <a:xfrm flipH="1">
            <a:off x="3938899" y="4854492"/>
            <a:ext cx="182422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3EEFDB-109A-43CA-BCC7-F475E8038D6E}"/>
              </a:ext>
            </a:extLst>
          </p:cNvPr>
          <p:cNvCxnSpPr/>
          <p:nvPr/>
        </p:nvCxnSpPr>
        <p:spPr>
          <a:xfrm flipH="1">
            <a:off x="6416001" y="4854492"/>
            <a:ext cx="174741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entagon 10">
            <a:extLst>
              <a:ext uri="{FF2B5EF4-FFF2-40B4-BE49-F238E27FC236}">
                <a16:creationId xmlns:a16="http://schemas.microsoft.com/office/drawing/2014/main" id="{7250E6A7-E4C3-4962-93B1-2ACA2BBFBDED}"/>
              </a:ext>
            </a:extLst>
          </p:cNvPr>
          <p:cNvSpPr/>
          <p:nvPr/>
        </p:nvSpPr>
        <p:spPr bwMode="auto">
          <a:xfrm rot="5400000">
            <a:off x="4127499" y="385778"/>
            <a:ext cx="3937003" cy="3048000"/>
          </a:xfrm>
          <a:prstGeom prst="homePlate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24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AB7E81-252A-479A-9A70-0466E4804DA7}"/>
              </a:ext>
            </a:extLst>
          </p:cNvPr>
          <p:cNvSpPr txBox="1"/>
          <p:nvPr/>
        </p:nvSpPr>
        <p:spPr>
          <a:xfrm>
            <a:off x="2677986" y="4135554"/>
            <a:ext cx="68360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solidFill>
                  <a:schemeClr val="bg1"/>
                </a:solidFill>
              </a:rPr>
              <a:t>Producers</a:t>
            </a:r>
          </a:p>
        </p:txBody>
      </p:sp>
    </p:spTree>
    <p:extLst>
      <p:ext uri="{BB962C8B-B14F-4D97-AF65-F5344CB8AC3E}">
        <p14:creationId xmlns:p14="http://schemas.microsoft.com/office/powerpoint/2010/main" val="4272562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3F9F342-311C-41E3-8A66-C8D2754D7E34}"/>
              </a:ext>
            </a:extLst>
          </p:cNvPr>
          <p:cNvCxnSpPr/>
          <p:nvPr/>
        </p:nvCxnSpPr>
        <p:spPr>
          <a:xfrm>
            <a:off x="2934986" y="431489"/>
            <a:ext cx="0" cy="5833534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672926F-B00D-4099-ACED-D63FD0935721}"/>
              </a:ext>
            </a:extLst>
          </p:cNvPr>
          <p:cNvSpPr txBox="1"/>
          <p:nvPr/>
        </p:nvSpPr>
        <p:spPr>
          <a:xfrm>
            <a:off x="817346" y="2978924"/>
            <a:ext cx="17197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Producer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B18024-55F6-451D-A01B-A1C9F9DF2D5B}"/>
              </a:ext>
            </a:extLst>
          </p:cNvPr>
          <p:cNvSpPr txBox="1"/>
          <p:nvPr/>
        </p:nvSpPr>
        <p:spPr>
          <a:xfrm>
            <a:off x="3399995" y="566340"/>
            <a:ext cx="8428478" cy="3901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Writes the messages to appropriate broker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Perform message serialization, partitions, compression.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Load balances messages across brokers based on the partitions.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In case of broker failure, the partition from another broker is elected as leader and starts serving the producers and consumers</a:t>
            </a:r>
          </a:p>
        </p:txBody>
      </p:sp>
    </p:spTree>
    <p:extLst>
      <p:ext uri="{BB962C8B-B14F-4D97-AF65-F5344CB8AC3E}">
        <p14:creationId xmlns:p14="http://schemas.microsoft.com/office/powerpoint/2010/main" val="702718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3F9F342-311C-41E3-8A66-C8D2754D7E34}"/>
              </a:ext>
            </a:extLst>
          </p:cNvPr>
          <p:cNvCxnSpPr/>
          <p:nvPr/>
        </p:nvCxnSpPr>
        <p:spPr>
          <a:xfrm>
            <a:off x="2934986" y="431489"/>
            <a:ext cx="0" cy="5833534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672926F-B00D-4099-ACED-D63FD0935721}"/>
              </a:ext>
            </a:extLst>
          </p:cNvPr>
          <p:cNvSpPr txBox="1"/>
          <p:nvPr/>
        </p:nvSpPr>
        <p:spPr>
          <a:xfrm>
            <a:off x="817346" y="2978924"/>
            <a:ext cx="17197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Kafka ?</a:t>
            </a:r>
          </a:p>
        </p:txBody>
      </p:sp>
      <p:pic>
        <p:nvPicPr>
          <p:cNvPr id="2056" name="Picture 8" descr="The Blind Men and the Elephant">
            <a:extLst>
              <a:ext uri="{FF2B5EF4-FFF2-40B4-BE49-F238E27FC236}">
                <a16:creationId xmlns:a16="http://schemas.microsoft.com/office/drawing/2014/main" id="{C2A89710-FEA0-46ED-B77B-EF03FB23EB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2884" y="1928645"/>
            <a:ext cx="7251943" cy="2900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09100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6" name="Picture 4" descr="Image for post">
            <a:extLst>
              <a:ext uri="{FF2B5EF4-FFF2-40B4-BE49-F238E27FC236}">
                <a16:creationId xmlns:a16="http://schemas.microsoft.com/office/drawing/2014/main" id="{102FD0BB-AD51-4E7A-A522-6E4DBCA7C3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7644" y="1483235"/>
            <a:ext cx="7953375" cy="3438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43659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3F9F342-311C-41E3-8A66-C8D2754D7E34}"/>
              </a:ext>
            </a:extLst>
          </p:cNvPr>
          <p:cNvCxnSpPr/>
          <p:nvPr/>
        </p:nvCxnSpPr>
        <p:spPr>
          <a:xfrm>
            <a:off x="2934986" y="431489"/>
            <a:ext cx="0" cy="5833534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672926F-B00D-4099-ACED-D63FD0935721}"/>
              </a:ext>
            </a:extLst>
          </p:cNvPr>
          <p:cNvSpPr txBox="1"/>
          <p:nvPr/>
        </p:nvSpPr>
        <p:spPr>
          <a:xfrm>
            <a:off x="817346" y="2978924"/>
            <a:ext cx="17197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Producer Properties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B18024-55F6-451D-A01B-A1C9F9DF2D5B}"/>
              </a:ext>
            </a:extLst>
          </p:cNvPr>
          <p:cNvSpPr txBox="1"/>
          <p:nvPr/>
        </p:nvSpPr>
        <p:spPr>
          <a:xfrm>
            <a:off x="3492274" y="1582003"/>
            <a:ext cx="8428478" cy="2793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Bootstrap servers (brokers)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Acknowledgements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Batch.size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Key.serializer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Value.serializer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85387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3F9F342-311C-41E3-8A66-C8D2754D7E34}"/>
              </a:ext>
            </a:extLst>
          </p:cNvPr>
          <p:cNvCxnSpPr/>
          <p:nvPr/>
        </p:nvCxnSpPr>
        <p:spPr>
          <a:xfrm>
            <a:off x="2934986" y="431489"/>
            <a:ext cx="0" cy="5833534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672926F-B00D-4099-ACED-D63FD0935721}"/>
              </a:ext>
            </a:extLst>
          </p:cNvPr>
          <p:cNvSpPr txBox="1"/>
          <p:nvPr/>
        </p:nvSpPr>
        <p:spPr>
          <a:xfrm>
            <a:off x="817346" y="2978924"/>
            <a:ext cx="17197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Producer Record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B18024-55F6-451D-A01B-A1C9F9DF2D5B}"/>
              </a:ext>
            </a:extLst>
          </p:cNvPr>
          <p:cNvSpPr txBox="1"/>
          <p:nvPr/>
        </p:nvSpPr>
        <p:spPr>
          <a:xfrm>
            <a:off x="3492274" y="1582003"/>
            <a:ext cx="8428478" cy="22398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The message written to the Kafka is called as a producer record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Name of the topic and value is mandatory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Other fields like partition, timestamp and key are optional</a:t>
            </a:r>
          </a:p>
        </p:txBody>
      </p:sp>
    </p:spTree>
    <p:extLst>
      <p:ext uri="{BB962C8B-B14F-4D97-AF65-F5344CB8AC3E}">
        <p14:creationId xmlns:p14="http://schemas.microsoft.com/office/powerpoint/2010/main" val="19980619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Image for post">
            <a:extLst>
              <a:ext uri="{FF2B5EF4-FFF2-40B4-BE49-F238E27FC236}">
                <a16:creationId xmlns:a16="http://schemas.microsoft.com/office/drawing/2014/main" id="{1C164758-95E1-44B5-A331-67B3DD686B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4450" y="2414588"/>
            <a:ext cx="1943100" cy="2028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88148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3F9F342-311C-41E3-8A66-C8D2754D7E34}"/>
              </a:ext>
            </a:extLst>
          </p:cNvPr>
          <p:cNvCxnSpPr/>
          <p:nvPr/>
        </p:nvCxnSpPr>
        <p:spPr>
          <a:xfrm>
            <a:off x="2934986" y="431489"/>
            <a:ext cx="0" cy="5833534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672926F-B00D-4099-ACED-D63FD0935721}"/>
              </a:ext>
            </a:extLst>
          </p:cNvPr>
          <p:cNvSpPr txBox="1"/>
          <p:nvPr/>
        </p:nvSpPr>
        <p:spPr>
          <a:xfrm>
            <a:off x="817346" y="2978924"/>
            <a:ext cx="17197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Key Points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B18024-55F6-451D-A01B-A1C9F9DF2D5B}"/>
              </a:ext>
            </a:extLst>
          </p:cNvPr>
          <p:cNvSpPr txBox="1"/>
          <p:nvPr/>
        </p:nvSpPr>
        <p:spPr>
          <a:xfrm>
            <a:off x="3492274" y="1582003"/>
            <a:ext cx="8428478" cy="4455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Bootstrap servers – list of brokers are called bootstrap servers. At least 2 bootstrap servers are recommended.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Producer first establishes the connection with the one of the bootstrap server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bootstrap server returns all the brokers and the metadata like topics, partitions, replication factor etc.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Producer then identifies the leader broker for the leader partition and post the message to the leader broker.</a:t>
            </a:r>
          </a:p>
        </p:txBody>
      </p:sp>
    </p:spTree>
    <p:extLst>
      <p:ext uri="{BB962C8B-B14F-4D97-AF65-F5344CB8AC3E}">
        <p14:creationId xmlns:p14="http://schemas.microsoft.com/office/powerpoint/2010/main" val="25304699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Image for post">
            <a:extLst>
              <a:ext uri="{FF2B5EF4-FFF2-40B4-BE49-F238E27FC236}">
                <a16:creationId xmlns:a16="http://schemas.microsoft.com/office/drawing/2014/main" id="{0641E6DD-6F94-4DE6-838C-FBE6F962D8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00163"/>
            <a:ext cx="12192000" cy="4256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37061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for post">
            <a:extLst>
              <a:ext uri="{FF2B5EF4-FFF2-40B4-BE49-F238E27FC236}">
                <a16:creationId xmlns:a16="http://schemas.microsoft.com/office/drawing/2014/main" id="{CEAAAE9E-3BA4-4E9B-9045-1F526D8E12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204913"/>
            <a:ext cx="11430000" cy="444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61543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1695D4E-1DBC-433D-97DD-3EB9E40B1B0D}"/>
              </a:ext>
            </a:extLst>
          </p:cNvPr>
          <p:cNvSpPr/>
          <p:nvPr/>
        </p:nvSpPr>
        <p:spPr>
          <a:xfrm>
            <a:off x="0" y="-169333"/>
            <a:ext cx="12192000" cy="702733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F7F2EA6-0B96-40BE-929A-41690B7A714D}"/>
              </a:ext>
            </a:extLst>
          </p:cNvPr>
          <p:cNvSpPr/>
          <p:nvPr/>
        </p:nvSpPr>
        <p:spPr>
          <a:xfrm rot="2700000">
            <a:off x="5964463" y="4739279"/>
            <a:ext cx="230427" cy="2304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DDC1F10-315C-44C1-88B5-2A33A56158EC}"/>
              </a:ext>
            </a:extLst>
          </p:cNvPr>
          <p:cNvCxnSpPr/>
          <p:nvPr/>
        </p:nvCxnSpPr>
        <p:spPr>
          <a:xfrm flipH="1">
            <a:off x="3938899" y="4854492"/>
            <a:ext cx="182422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3EEFDB-109A-43CA-BCC7-F475E8038D6E}"/>
              </a:ext>
            </a:extLst>
          </p:cNvPr>
          <p:cNvCxnSpPr/>
          <p:nvPr/>
        </p:nvCxnSpPr>
        <p:spPr>
          <a:xfrm flipH="1">
            <a:off x="6416001" y="4854492"/>
            <a:ext cx="174741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entagon 10">
            <a:extLst>
              <a:ext uri="{FF2B5EF4-FFF2-40B4-BE49-F238E27FC236}">
                <a16:creationId xmlns:a16="http://schemas.microsoft.com/office/drawing/2014/main" id="{7250E6A7-E4C3-4962-93B1-2ACA2BBFBDED}"/>
              </a:ext>
            </a:extLst>
          </p:cNvPr>
          <p:cNvSpPr/>
          <p:nvPr/>
        </p:nvSpPr>
        <p:spPr bwMode="auto">
          <a:xfrm rot="5400000">
            <a:off x="4127499" y="385778"/>
            <a:ext cx="3937003" cy="3048000"/>
          </a:xfrm>
          <a:prstGeom prst="homePlate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24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AB7E81-252A-479A-9A70-0466E4804DA7}"/>
              </a:ext>
            </a:extLst>
          </p:cNvPr>
          <p:cNvSpPr txBox="1"/>
          <p:nvPr/>
        </p:nvSpPr>
        <p:spPr>
          <a:xfrm>
            <a:off x="2677986" y="4135554"/>
            <a:ext cx="68360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solidFill>
                  <a:schemeClr val="bg1"/>
                </a:solidFill>
              </a:rPr>
              <a:t>Workflow</a:t>
            </a:r>
          </a:p>
        </p:txBody>
      </p:sp>
    </p:spTree>
    <p:extLst>
      <p:ext uri="{BB962C8B-B14F-4D97-AF65-F5344CB8AC3E}">
        <p14:creationId xmlns:p14="http://schemas.microsoft.com/office/powerpoint/2010/main" val="1775560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3F9F342-311C-41E3-8A66-C8D2754D7E34}"/>
              </a:ext>
            </a:extLst>
          </p:cNvPr>
          <p:cNvCxnSpPr/>
          <p:nvPr/>
        </p:nvCxnSpPr>
        <p:spPr>
          <a:xfrm>
            <a:off x="2934986" y="431489"/>
            <a:ext cx="0" cy="5833534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672926F-B00D-4099-ACED-D63FD0935721}"/>
              </a:ext>
            </a:extLst>
          </p:cNvPr>
          <p:cNvSpPr txBox="1"/>
          <p:nvPr/>
        </p:nvSpPr>
        <p:spPr>
          <a:xfrm>
            <a:off x="817346" y="2978924"/>
            <a:ext cx="17197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Workflow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B18024-55F6-451D-A01B-A1C9F9DF2D5B}"/>
              </a:ext>
            </a:extLst>
          </p:cNvPr>
          <p:cNvSpPr txBox="1"/>
          <p:nvPr/>
        </p:nvSpPr>
        <p:spPr>
          <a:xfrm>
            <a:off x="3332884" y="751006"/>
            <a:ext cx="8428478" cy="5563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Serializer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Producer first serialize the record based on the serializers passed.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Both key and value are serialized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Partition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Producer decides which partition of the topic the message to be written to.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Partition is decided after hashing the partition key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In case of no partition key, round-robin algorithm is used</a:t>
            </a:r>
          </a:p>
        </p:txBody>
      </p:sp>
    </p:spTree>
    <p:extLst>
      <p:ext uri="{BB962C8B-B14F-4D97-AF65-F5344CB8AC3E}">
        <p14:creationId xmlns:p14="http://schemas.microsoft.com/office/powerpoint/2010/main" val="34522873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8" name="Picture 4" descr="Image for post">
            <a:extLst>
              <a:ext uri="{FF2B5EF4-FFF2-40B4-BE49-F238E27FC236}">
                <a16:creationId xmlns:a16="http://schemas.microsoft.com/office/drawing/2014/main" id="{0541E2D8-5439-477B-A436-A8FC37C847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95488"/>
            <a:ext cx="12192000" cy="2867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689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3F9F342-311C-41E3-8A66-C8D2754D7E34}"/>
              </a:ext>
            </a:extLst>
          </p:cNvPr>
          <p:cNvCxnSpPr/>
          <p:nvPr/>
        </p:nvCxnSpPr>
        <p:spPr>
          <a:xfrm>
            <a:off x="2934986" y="431489"/>
            <a:ext cx="0" cy="5833534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672926F-B00D-4099-ACED-D63FD0935721}"/>
              </a:ext>
            </a:extLst>
          </p:cNvPr>
          <p:cNvSpPr txBox="1"/>
          <p:nvPr/>
        </p:nvSpPr>
        <p:spPr>
          <a:xfrm>
            <a:off x="817346" y="2978924"/>
            <a:ext cx="17197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Use Cases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B18024-55F6-451D-A01B-A1C9F9DF2D5B}"/>
              </a:ext>
            </a:extLst>
          </p:cNvPr>
          <p:cNvSpPr txBox="1"/>
          <p:nvPr/>
        </p:nvSpPr>
        <p:spPr>
          <a:xfrm>
            <a:off x="3332884" y="1512753"/>
            <a:ext cx="8170051" cy="29323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Streaming processing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Tracking user activity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Log Aggregation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De Coupling systems</a:t>
            </a:r>
          </a:p>
        </p:txBody>
      </p:sp>
    </p:spTree>
    <p:extLst>
      <p:ext uri="{BB962C8B-B14F-4D97-AF65-F5344CB8AC3E}">
        <p14:creationId xmlns:p14="http://schemas.microsoft.com/office/powerpoint/2010/main" val="40556374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3F9F342-311C-41E3-8A66-C8D2754D7E34}"/>
              </a:ext>
            </a:extLst>
          </p:cNvPr>
          <p:cNvCxnSpPr/>
          <p:nvPr/>
        </p:nvCxnSpPr>
        <p:spPr>
          <a:xfrm>
            <a:off x="2934986" y="431489"/>
            <a:ext cx="0" cy="5833534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672926F-B00D-4099-ACED-D63FD0935721}"/>
              </a:ext>
            </a:extLst>
          </p:cNvPr>
          <p:cNvSpPr txBox="1"/>
          <p:nvPr/>
        </p:nvSpPr>
        <p:spPr>
          <a:xfrm>
            <a:off x="817346" y="2978924"/>
            <a:ext cx="17197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Workflow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B18024-55F6-451D-A01B-A1C9F9DF2D5B}"/>
              </a:ext>
            </a:extLst>
          </p:cNvPr>
          <p:cNvSpPr txBox="1"/>
          <p:nvPr/>
        </p:nvSpPr>
        <p:spPr>
          <a:xfrm>
            <a:off x="3332884" y="186174"/>
            <a:ext cx="8428478" cy="6671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Partition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Order is maintained per partition in the order received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Partition key plays the role to decided which partition the message is written to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Custom partition can be used to control the partition to be written to.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Compression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Records are compressed before they are written to the record accumulator.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Enables faster replication and faster transfer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Helps better throughput , low latency and better disk utilization.</a:t>
            </a:r>
          </a:p>
        </p:txBody>
      </p:sp>
    </p:spTree>
    <p:extLst>
      <p:ext uri="{BB962C8B-B14F-4D97-AF65-F5344CB8AC3E}">
        <p14:creationId xmlns:p14="http://schemas.microsoft.com/office/powerpoint/2010/main" val="5339964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3F9F342-311C-41E3-8A66-C8D2754D7E34}"/>
              </a:ext>
            </a:extLst>
          </p:cNvPr>
          <p:cNvCxnSpPr/>
          <p:nvPr/>
        </p:nvCxnSpPr>
        <p:spPr>
          <a:xfrm>
            <a:off x="2934986" y="431489"/>
            <a:ext cx="0" cy="5833534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672926F-B00D-4099-ACED-D63FD0935721}"/>
              </a:ext>
            </a:extLst>
          </p:cNvPr>
          <p:cNvSpPr txBox="1"/>
          <p:nvPr/>
        </p:nvSpPr>
        <p:spPr>
          <a:xfrm>
            <a:off x="817346" y="2978924"/>
            <a:ext cx="17197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Workflow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B18024-55F6-451D-A01B-A1C9F9DF2D5B}"/>
              </a:ext>
            </a:extLst>
          </p:cNvPr>
          <p:cNvSpPr txBox="1"/>
          <p:nvPr/>
        </p:nvSpPr>
        <p:spPr>
          <a:xfrm>
            <a:off x="3332884" y="186174"/>
            <a:ext cx="8428478" cy="6117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Record Accumulator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Records are accumulated in buffer per partition of the topic.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Records are grouped into batches based on the producer </a:t>
            </a:r>
            <a:r>
              <a:rPr lang="en-US" sz="2400" b="1" i="1" err="1">
                <a:latin typeface="Arial" panose="020B0604020202020204" pitchFamily="34" charset="0"/>
                <a:cs typeface="Arial" panose="020B0604020202020204" pitchFamily="34" charset="0"/>
              </a:rPr>
              <a:t>batch.size</a:t>
            </a:r>
            <a:r>
              <a:rPr lang="en-US" sz="2400" b="1" i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property.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Each partition in a broker gets a separate buffer/accumulator.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Sender Thread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Batches of the partition in the record accumulator are grouped by broker to which they are sent.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The records are dispatched to the broker.</a:t>
            </a:r>
          </a:p>
        </p:txBody>
      </p:sp>
    </p:spTree>
    <p:extLst>
      <p:ext uri="{BB962C8B-B14F-4D97-AF65-F5344CB8AC3E}">
        <p14:creationId xmlns:p14="http://schemas.microsoft.com/office/powerpoint/2010/main" val="26659618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1695D4E-1DBC-433D-97DD-3EB9E40B1B0D}"/>
              </a:ext>
            </a:extLst>
          </p:cNvPr>
          <p:cNvSpPr/>
          <p:nvPr/>
        </p:nvSpPr>
        <p:spPr>
          <a:xfrm>
            <a:off x="0" y="-169333"/>
            <a:ext cx="12192000" cy="702733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F7F2EA6-0B96-40BE-929A-41690B7A714D}"/>
              </a:ext>
            </a:extLst>
          </p:cNvPr>
          <p:cNvSpPr/>
          <p:nvPr/>
        </p:nvSpPr>
        <p:spPr>
          <a:xfrm rot="2700000">
            <a:off x="5964463" y="4739279"/>
            <a:ext cx="230427" cy="2304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DDC1F10-315C-44C1-88B5-2A33A56158EC}"/>
              </a:ext>
            </a:extLst>
          </p:cNvPr>
          <p:cNvCxnSpPr/>
          <p:nvPr/>
        </p:nvCxnSpPr>
        <p:spPr>
          <a:xfrm flipH="1">
            <a:off x="3938899" y="4854492"/>
            <a:ext cx="182422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3EEFDB-109A-43CA-BCC7-F475E8038D6E}"/>
              </a:ext>
            </a:extLst>
          </p:cNvPr>
          <p:cNvCxnSpPr/>
          <p:nvPr/>
        </p:nvCxnSpPr>
        <p:spPr>
          <a:xfrm flipH="1">
            <a:off x="6416001" y="4854492"/>
            <a:ext cx="174741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entagon 10">
            <a:extLst>
              <a:ext uri="{FF2B5EF4-FFF2-40B4-BE49-F238E27FC236}">
                <a16:creationId xmlns:a16="http://schemas.microsoft.com/office/drawing/2014/main" id="{7250E6A7-E4C3-4962-93B1-2ACA2BBFBDED}"/>
              </a:ext>
            </a:extLst>
          </p:cNvPr>
          <p:cNvSpPr/>
          <p:nvPr/>
        </p:nvSpPr>
        <p:spPr bwMode="auto">
          <a:xfrm rot="5400000">
            <a:off x="4127499" y="385778"/>
            <a:ext cx="3937003" cy="3048000"/>
          </a:xfrm>
          <a:prstGeom prst="homePlate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24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AB7E81-252A-479A-9A70-0466E4804DA7}"/>
              </a:ext>
            </a:extLst>
          </p:cNvPr>
          <p:cNvSpPr txBox="1"/>
          <p:nvPr/>
        </p:nvSpPr>
        <p:spPr>
          <a:xfrm>
            <a:off x="2677986" y="4135554"/>
            <a:ext cx="68360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solidFill>
                  <a:schemeClr val="bg1"/>
                </a:solidFill>
              </a:rPr>
              <a:t>Producer delivery Semantics</a:t>
            </a:r>
          </a:p>
        </p:txBody>
      </p:sp>
    </p:spTree>
    <p:extLst>
      <p:ext uri="{BB962C8B-B14F-4D97-AF65-F5344CB8AC3E}">
        <p14:creationId xmlns:p14="http://schemas.microsoft.com/office/powerpoint/2010/main" val="3139862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6" name="Picture 4" descr="Image for post">
            <a:extLst>
              <a:ext uri="{FF2B5EF4-FFF2-40B4-BE49-F238E27FC236}">
                <a16:creationId xmlns:a16="http://schemas.microsoft.com/office/drawing/2014/main" id="{3EC26B3A-BE2E-42A3-9810-66FA7CEA7B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5100" y="1716833"/>
            <a:ext cx="6781800" cy="2597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65498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3F9F342-311C-41E3-8A66-C8D2754D7E34}"/>
              </a:ext>
            </a:extLst>
          </p:cNvPr>
          <p:cNvCxnSpPr/>
          <p:nvPr/>
        </p:nvCxnSpPr>
        <p:spPr>
          <a:xfrm>
            <a:off x="2934986" y="431489"/>
            <a:ext cx="0" cy="5833534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672926F-B00D-4099-ACED-D63FD0935721}"/>
              </a:ext>
            </a:extLst>
          </p:cNvPr>
          <p:cNvSpPr txBox="1"/>
          <p:nvPr/>
        </p:nvSpPr>
        <p:spPr>
          <a:xfrm>
            <a:off x="817346" y="2978924"/>
            <a:ext cx="17197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At least once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B18024-55F6-451D-A01B-A1C9F9DF2D5B}"/>
              </a:ext>
            </a:extLst>
          </p:cNvPr>
          <p:cNvSpPr txBox="1"/>
          <p:nvPr/>
        </p:nvSpPr>
        <p:spPr>
          <a:xfrm>
            <a:off x="3332884" y="1028005"/>
            <a:ext cx="8428478" cy="4455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Records are acceptable to be read more than once.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Unacceptable to loose a message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Can result in message duplication.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Retries are allowed by the producer till the producer gets the acknowledgement from the broker.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Ensures that all messages are delivered.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Most preferred semantics of all.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Results in moderate throughput and moderate latency.</a:t>
            </a:r>
          </a:p>
        </p:txBody>
      </p:sp>
    </p:spTree>
    <p:extLst>
      <p:ext uri="{BB962C8B-B14F-4D97-AF65-F5344CB8AC3E}">
        <p14:creationId xmlns:p14="http://schemas.microsoft.com/office/powerpoint/2010/main" val="18537310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3F9F342-311C-41E3-8A66-C8D2754D7E34}"/>
              </a:ext>
            </a:extLst>
          </p:cNvPr>
          <p:cNvCxnSpPr/>
          <p:nvPr/>
        </p:nvCxnSpPr>
        <p:spPr>
          <a:xfrm>
            <a:off x="2934986" y="431489"/>
            <a:ext cx="0" cy="5833534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672926F-B00D-4099-ACED-D63FD0935721}"/>
              </a:ext>
            </a:extLst>
          </p:cNvPr>
          <p:cNvSpPr txBox="1"/>
          <p:nvPr/>
        </p:nvSpPr>
        <p:spPr>
          <a:xfrm>
            <a:off x="817346" y="2978924"/>
            <a:ext cx="17197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At most once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B18024-55F6-451D-A01B-A1C9F9DF2D5B}"/>
              </a:ext>
            </a:extLst>
          </p:cNvPr>
          <p:cNvSpPr txBox="1"/>
          <p:nvPr/>
        </p:nvSpPr>
        <p:spPr>
          <a:xfrm>
            <a:off x="3332884" y="1028005"/>
            <a:ext cx="8428478" cy="4455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Records are delivered at the most once or maximum one time.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Acceptable to loose a message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No retries and follow send and forget protocol.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Unacceptable to have duplicate messages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Application adopting at most once can easily achieve high throughput and low latency</a:t>
            </a:r>
          </a:p>
          <a:p>
            <a:pPr lvl="1">
              <a:lnSpc>
                <a:spcPct val="150000"/>
              </a:lnSpc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Ex: metrics, transaction, log events</a:t>
            </a:r>
          </a:p>
        </p:txBody>
      </p:sp>
    </p:spTree>
    <p:extLst>
      <p:ext uri="{BB962C8B-B14F-4D97-AF65-F5344CB8AC3E}">
        <p14:creationId xmlns:p14="http://schemas.microsoft.com/office/powerpoint/2010/main" val="23720104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3F9F342-311C-41E3-8A66-C8D2754D7E34}"/>
              </a:ext>
            </a:extLst>
          </p:cNvPr>
          <p:cNvCxnSpPr/>
          <p:nvPr/>
        </p:nvCxnSpPr>
        <p:spPr>
          <a:xfrm>
            <a:off x="2934986" y="431489"/>
            <a:ext cx="0" cy="5833534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672926F-B00D-4099-ACED-D63FD0935721}"/>
              </a:ext>
            </a:extLst>
          </p:cNvPr>
          <p:cNvSpPr txBox="1"/>
          <p:nvPr/>
        </p:nvSpPr>
        <p:spPr>
          <a:xfrm>
            <a:off x="817346" y="2978924"/>
            <a:ext cx="17197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Exactly once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B18024-55F6-451D-A01B-A1C9F9DF2D5B}"/>
              </a:ext>
            </a:extLst>
          </p:cNvPr>
          <p:cNvSpPr txBox="1"/>
          <p:nvPr/>
        </p:nvSpPr>
        <p:spPr>
          <a:xfrm>
            <a:off x="3332884" y="1028005"/>
            <a:ext cx="8428478" cy="22398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Records should be read only once.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Unacceptable to loose a message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Most difficult delivery semantics of all.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Results in lower throughput and high latency.</a:t>
            </a:r>
          </a:p>
        </p:txBody>
      </p:sp>
    </p:spTree>
    <p:extLst>
      <p:ext uri="{BB962C8B-B14F-4D97-AF65-F5344CB8AC3E}">
        <p14:creationId xmlns:p14="http://schemas.microsoft.com/office/powerpoint/2010/main" val="35741339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Image for post">
            <a:extLst>
              <a:ext uri="{FF2B5EF4-FFF2-40B4-BE49-F238E27FC236}">
                <a16:creationId xmlns:a16="http://schemas.microsoft.com/office/drawing/2014/main" id="{DD6388EC-1579-4492-A69E-6500615782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580" y="2390806"/>
            <a:ext cx="11272839" cy="1785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235584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3F9F342-311C-41E3-8A66-C8D2754D7E34}"/>
              </a:ext>
            </a:extLst>
          </p:cNvPr>
          <p:cNvCxnSpPr/>
          <p:nvPr/>
        </p:nvCxnSpPr>
        <p:spPr>
          <a:xfrm>
            <a:off x="2934986" y="431489"/>
            <a:ext cx="0" cy="5833534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672926F-B00D-4099-ACED-D63FD0935721}"/>
              </a:ext>
            </a:extLst>
          </p:cNvPr>
          <p:cNvSpPr txBox="1"/>
          <p:nvPr/>
        </p:nvSpPr>
        <p:spPr>
          <a:xfrm>
            <a:off x="310398" y="2978924"/>
            <a:ext cx="22266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Producer delivery semantics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B18024-55F6-451D-A01B-A1C9F9DF2D5B}"/>
              </a:ext>
            </a:extLst>
          </p:cNvPr>
          <p:cNvSpPr txBox="1"/>
          <p:nvPr/>
        </p:nvSpPr>
        <p:spPr>
          <a:xfrm>
            <a:off x="3332884" y="1028005"/>
            <a:ext cx="8428478" cy="50098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Ack = 0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At most once delivery semantics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Producer do not wait for acknowledgement from the broker after sending message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Messages will not be retried.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Send and forget approach.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Chances of data loss is high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Can result in data loss in case the message has not reached the broker and the broker dies.</a:t>
            </a:r>
          </a:p>
        </p:txBody>
      </p:sp>
    </p:spTree>
    <p:extLst>
      <p:ext uri="{BB962C8B-B14F-4D97-AF65-F5344CB8AC3E}">
        <p14:creationId xmlns:p14="http://schemas.microsoft.com/office/powerpoint/2010/main" val="90609962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3F9F342-311C-41E3-8A66-C8D2754D7E34}"/>
              </a:ext>
            </a:extLst>
          </p:cNvPr>
          <p:cNvCxnSpPr/>
          <p:nvPr/>
        </p:nvCxnSpPr>
        <p:spPr>
          <a:xfrm>
            <a:off x="2934986" y="431489"/>
            <a:ext cx="0" cy="5833534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672926F-B00D-4099-ACED-D63FD0935721}"/>
              </a:ext>
            </a:extLst>
          </p:cNvPr>
          <p:cNvSpPr txBox="1"/>
          <p:nvPr/>
        </p:nvSpPr>
        <p:spPr>
          <a:xfrm>
            <a:off x="310398" y="2978924"/>
            <a:ext cx="22266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Producer delivery semantics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B18024-55F6-451D-A01B-A1C9F9DF2D5B}"/>
              </a:ext>
            </a:extLst>
          </p:cNvPr>
          <p:cNvSpPr txBox="1"/>
          <p:nvPr/>
        </p:nvSpPr>
        <p:spPr>
          <a:xfrm>
            <a:off x="3265771" y="93087"/>
            <a:ext cx="8428478" cy="6671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Ack = 1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At least once delivery semantics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Producer wait for response from the broker after sending message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Messages will be retried in case the producer does not receive the acknowledgement from the broker.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Producer will retry based on the configuration value.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Default value of retry is 0.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Moderate chances of  data loss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Data loss can happen after sending the ack but before replication to other broker fails and in this case producer will not retry sending the record. </a:t>
            </a:r>
          </a:p>
        </p:txBody>
      </p:sp>
    </p:spTree>
    <p:extLst>
      <p:ext uri="{BB962C8B-B14F-4D97-AF65-F5344CB8AC3E}">
        <p14:creationId xmlns:p14="http://schemas.microsoft.com/office/powerpoint/2010/main" val="1312796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3F9F342-311C-41E3-8A66-C8D2754D7E34}"/>
              </a:ext>
            </a:extLst>
          </p:cNvPr>
          <p:cNvCxnSpPr/>
          <p:nvPr/>
        </p:nvCxnSpPr>
        <p:spPr>
          <a:xfrm>
            <a:off x="2934986" y="431489"/>
            <a:ext cx="0" cy="5833534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672926F-B00D-4099-ACED-D63FD0935721}"/>
              </a:ext>
            </a:extLst>
          </p:cNvPr>
          <p:cNvSpPr txBox="1"/>
          <p:nvPr/>
        </p:nvSpPr>
        <p:spPr>
          <a:xfrm>
            <a:off x="817346" y="2978924"/>
            <a:ext cx="17197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Kafka 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3CB426-1CB7-4848-B365-041418E8EDB7}"/>
              </a:ext>
            </a:extLst>
          </p:cNvPr>
          <p:cNvSpPr txBox="1"/>
          <p:nvPr/>
        </p:nvSpPr>
        <p:spPr>
          <a:xfrm>
            <a:off x="4345577" y="2578814"/>
            <a:ext cx="6096000" cy="17106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0" i="1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Apache Kafka is an open-source distributed event streaming platform used by thousands of companies for high-performance data pipelines, streaming analytics, data integration, and mission-critical applications.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27220651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3F9F342-311C-41E3-8A66-C8D2754D7E34}"/>
              </a:ext>
            </a:extLst>
          </p:cNvPr>
          <p:cNvCxnSpPr/>
          <p:nvPr/>
        </p:nvCxnSpPr>
        <p:spPr>
          <a:xfrm>
            <a:off x="2934986" y="431489"/>
            <a:ext cx="0" cy="5833534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672926F-B00D-4099-ACED-D63FD0935721}"/>
              </a:ext>
            </a:extLst>
          </p:cNvPr>
          <p:cNvSpPr txBox="1"/>
          <p:nvPr/>
        </p:nvSpPr>
        <p:spPr>
          <a:xfrm>
            <a:off x="310398" y="2978924"/>
            <a:ext cx="22266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Producer delivery semantics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B18024-55F6-451D-A01B-A1C9F9DF2D5B}"/>
              </a:ext>
            </a:extLst>
          </p:cNvPr>
          <p:cNvSpPr txBox="1"/>
          <p:nvPr/>
        </p:nvSpPr>
        <p:spPr>
          <a:xfrm>
            <a:off x="3265771" y="93087"/>
            <a:ext cx="8428478" cy="6117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Ack = All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Exactly once delivery semantics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Producer wait for response from the broker after sending message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Messages will be retried in case the producer does not receive the acknowledgement from the broker.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Producer will retry based on the configuration value.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Broker will send the ack only after ISR is met.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Less chances of  data loss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Data loss can happen after sending the ack but all the brokers with 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ISR failed. 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314768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Image for post">
            <a:extLst>
              <a:ext uri="{FF2B5EF4-FFF2-40B4-BE49-F238E27FC236}">
                <a16:creationId xmlns:a16="http://schemas.microsoft.com/office/drawing/2014/main" id="{FECE9E25-54C0-4B0F-B0C1-5D74A072BB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6363" y="2681288"/>
            <a:ext cx="9439275" cy="1495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525136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1695D4E-1DBC-433D-97DD-3EB9E40B1B0D}"/>
              </a:ext>
            </a:extLst>
          </p:cNvPr>
          <p:cNvSpPr/>
          <p:nvPr/>
        </p:nvSpPr>
        <p:spPr>
          <a:xfrm>
            <a:off x="0" y="-169333"/>
            <a:ext cx="12192000" cy="702733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F7F2EA6-0B96-40BE-929A-41690B7A714D}"/>
              </a:ext>
            </a:extLst>
          </p:cNvPr>
          <p:cNvSpPr/>
          <p:nvPr/>
        </p:nvSpPr>
        <p:spPr>
          <a:xfrm rot="2700000">
            <a:off x="5964463" y="4739279"/>
            <a:ext cx="230427" cy="2304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DDC1F10-315C-44C1-88B5-2A33A56158EC}"/>
              </a:ext>
            </a:extLst>
          </p:cNvPr>
          <p:cNvCxnSpPr/>
          <p:nvPr/>
        </p:nvCxnSpPr>
        <p:spPr>
          <a:xfrm flipH="1">
            <a:off x="3938899" y="4854492"/>
            <a:ext cx="182422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3EEFDB-109A-43CA-BCC7-F475E8038D6E}"/>
              </a:ext>
            </a:extLst>
          </p:cNvPr>
          <p:cNvCxnSpPr/>
          <p:nvPr/>
        </p:nvCxnSpPr>
        <p:spPr>
          <a:xfrm flipH="1">
            <a:off x="6416001" y="4854492"/>
            <a:ext cx="174741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entagon 10">
            <a:extLst>
              <a:ext uri="{FF2B5EF4-FFF2-40B4-BE49-F238E27FC236}">
                <a16:creationId xmlns:a16="http://schemas.microsoft.com/office/drawing/2014/main" id="{7250E6A7-E4C3-4962-93B1-2ACA2BBFBDED}"/>
              </a:ext>
            </a:extLst>
          </p:cNvPr>
          <p:cNvSpPr/>
          <p:nvPr/>
        </p:nvSpPr>
        <p:spPr bwMode="auto">
          <a:xfrm rot="5400000">
            <a:off x="4127499" y="385778"/>
            <a:ext cx="3937003" cy="3048000"/>
          </a:xfrm>
          <a:prstGeom prst="homePlate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24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AB7E81-252A-479A-9A70-0466E4804DA7}"/>
              </a:ext>
            </a:extLst>
          </p:cNvPr>
          <p:cNvSpPr txBox="1"/>
          <p:nvPr/>
        </p:nvSpPr>
        <p:spPr>
          <a:xfrm>
            <a:off x="2677986" y="4135554"/>
            <a:ext cx="68360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solidFill>
                  <a:schemeClr val="bg1"/>
                </a:solidFill>
              </a:rPr>
              <a:t>Consumer delivery Semantics</a:t>
            </a:r>
          </a:p>
        </p:txBody>
      </p:sp>
    </p:spTree>
    <p:extLst>
      <p:ext uri="{BB962C8B-B14F-4D97-AF65-F5344CB8AC3E}">
        <p14:creationId xmlns:p14="http://schemas.microsoft.com/office/powerpoint/2010/main" val="3829604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3F9F342-311C-41E3-8A66-C8D2754D7E34}"/>
              </a:ext>
            </a:extLst>
          </p:cNvPr>
          <p:cNvCxnSpPr/>
          <p:nvPr/>
        </p:nvCxnSpPr>
        <p:spPr>
          <a:xfrm>
            <a:off x="2934986" y="431489"/>
            <a:ext cx="0" cy="5833534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672926F-B00D-4099-ACED-D63FD0935721}"/>
              </a:ext>
            </a:extLst>
          </p:cNvPr>
          <p:cNvSpPr txBox="1"/>
          <p:nvPr/>
        </p:nvSpPr>
        <p:spPr>
          <a:xfrm>
            <a:off x="310397" y="2978924"/>
            <a:ext cx="26245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Consumer delivery semantics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B18024-55F6-451D-A01B-A1C9F9DF2D5B}"/>
              </a:ext>
            </a:extLst>
          </p:cNvPr>
          <p:cNvSpPr txBox="1"/>
          <p:nvPr/>
        </p:nvSpPr>
        <p:spPr>
          <a:xfrm>
            <a:off x="3453125" y="1381948"/>
            <a:ext cx="8428478" cy="3901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Consumer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Kafka Consumer can subscribe to one or more topics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Can also subscribe to a list of topics matching a regular expression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Optimal consumption of data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Takes a Kafka connection and consumer properties to read records from the appropriate broker.</a:t>
            </a:r>
          </a:p>
        </p:txBody>
      </p:sp>
    </p:spTree>
    <p:extLst>
      <p:ext uri="{BB962C8B-B14F-4D97-AF65-F5344CB8AC3E}">
        <p14:creationId xmlns:p14="http://schemas.microsoft.com/office/powerpoint/2010/main" val="11785809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3F9F342-311C-41E3-8A66-C8D2754D7E34}"/>
              </a:ext>
            </a:extLst>
          </p:cNvPr>
          <p:cNvCxnSpPr/>
          <p:nvPr/>
        </p:nvCxnSpPr>
        <p:spPr>
          <a:xfrm>
            <a:off x="2934986" y="431489"/>
            <a:ext cx="0" cy="5833534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672926F-B00D-4099-ACED-D63FD0935721}"/>
              </a:ext>
            </a:extLst>
          </p:cNvPr>
          <p:cNvSpPr txBox="1"/>
          <p:nvPr/>
        </p:nvSpPr>
        <p:spPr>
          <a:xfrm>
            <a:off x="310397" y="2978924"/>
            <a:ext cx="26245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Consumer delivery semantics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B18024-55F6-451D-A01B-A1C9F9DF2D5B}"/>
              </a:ext>
            </a:extLst>
          </p:cNvPr>
          <p:cNvSpPr txBox="1"/>
          <p:nvPr/>
        </p:nvSpPr>
        <p:spPr>
          <a:xfrm>
            <a:off x="3316105" y="831318"/>
            <a:ext cx="8428478" cy="5563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Multi app Consumption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Multiple applications can consume records from the same topic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Each application that consumes the data from the broker, gets its own copy and read at its own speed.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Offset consumed from one application can be different from the another application.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Kafka keeps track of offsets consumed by each application in an internal topic called `_</a:t>
            </a:r>
            <a:r>
              <a:rPr lang="en-US" sz="2400" err="1">
                <a:latin typeface="Arial" panose="020B0604020202020204" pitchFamily="34" charset="0"/>
                <a:cs typeface="Arial" panose="020B0604020202020204" pitchFamily="34" charset="0"/>
              </a:rPr>
              <a:t>consumer_offset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` topic.</a:t>
            </a:r>
          </a:p>
        </p:txBody>
      </p:sp>
    </p:spTree>
    <p:extLst>
      <p:ext uri="{BB962C8B-B14F-4D97-AF65-F5344CB8AC3E}">
        <p14:creationId xmlns:p14="http://schemas.microsoft.com/office/powerpoint/2010/main" val="24101210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Image for post">
            <a:extLst>
              <a:ext uri="{FF2B5EF4-FFF2-40B4-BE49-F238E27FC236}">
                <a16:creationId xmlns:a16="http://schemas.microsoft.com/office/drawing/2014/main" id="{8FE62BC1-8D68-41A8-9075-D452E7AB04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2575" y="1423988"/>
            <a:ext cx="9086850" cy="401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467413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3F9F342-311C-41E3-8A66-C8D2754D7E34}"/>
              </a:ext>
            </a:extLst>
          </p:cNvPr>
          <p:cNvCxnSpPr/>
          <p:nvPr/>
        </p:nvCxnSpPr>
        <p:spPr>
          <a:xfrm>
            <a:off x="2934986" y="431489"/>
            <a:ext cx="0" cy="5833534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672926F-B00D-4099-ACED-D63FD0935721}"/>
              </a:ext>
            </a:extLst>
          </p:cNvPr>
          <p:cNvSpPr txBox="1"/>
          <p:nvPr/>
        </p:nvSpPr>
        <p:spPr>
          <a:xfrm>
            <a:off x="310397" y="2978924"/>
            <a:ext cx="26245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Consumer Group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B18024-55F6-451D-A01B-A1C9F9DF2D5B}"/>
              </a:ext>
            </a:extLst>
          </p:cNvPr>
          <p:cNvSpPr txBox="1"/>
          <p:nvPr/>
        </p:nvSpPr>
        <p:spPr>
          <a:xfrm>
            <a:off x="3215437" y="186174"/>
            <a:ext cx="8428478" cy="7225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Each application consuming the records from Kafka is referred to as Consumer Group.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Application = Consumer Group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Each consumer group can have one or more consumers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Consumer from a consumer group will consume all the partitions of a topic.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To increase the rate of processing and in parallel, additional consumers can be added to the consumer group.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Kafka takes care of keeping track of the offsets consumed per consumer in a consumer group and rebalancing when adding/removing consumers.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210806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Image for post">
            <a:extLst>
              <a:ext uri="{FF2B5EF4-FFF2-40B4-BE49-F238E27FC236}">
                <a16:creationId xmlns:a16="http://schemas.microsoft.com/office/drawing/2014/main" id="{67EEA224-5FC6-41A2-A38F-7D3DCBE02E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1366838"/>
            <a:ext cx="7800975" cy="412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330943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Image for post">
            <a:extLst>
              <a:ext uri="{FF2B5EF4-FFF2-40B4-BE49-F238E27FC236}">
                <a16:creationId xmlns:a16="http://schemas.microsoft.com/office/drawing/2014/main" id="{5265CE7B-1B76-4EC5-A755-3A26CD4C3E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1366838"/>
            <a:ext cx="7800975" cy="412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306545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3F9F342-311C-41E3-8A66-C8D2754D7E34}"/>
              </a:ext>
            </a:extLst>
          </p:cNvPr>
          <p:cNvCxnSpPr/>
          <p:nvPr/>
        </p:nvCxnSpPr>
        <p:spPr>
          <a:xfrm>
            <a:off x="2934986" y="431489"/>
            <a:ext cx="0" cy="5833534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672926F-B00D-4099-ACED-D63FD0935721}"/>
              </a:ext>
            </a:extLst>
          </p:cNvPr>
          <p:cNvSpPr txBox="1"/>
          <p:nvPr/>
        </p:nvSpPr>
        <p:spPr>
          <a:xfrm>
            <a:off x="310397" y="2978924"/>
            <a:ext cx="26245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Consumer Group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B18024-55F6-451D-A01B-A1C9F9DF2D5B}"/>
              </a:ext>
            </a:extLst>
          </p:cNvPr>
          <p:cNvSpPr txBox="1"/>
          <p:nvPr/>
        </p:nvSpPr>
        <p:spPr>
          <a:xfrm>
            <a:off x="3215437" y="186174"/>
            <a:ext cx="8428478" cy="5563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In case of multiple consumers in a consumer group, each consumer is assigned with one or more partitions.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Each consumer in the group will process the records in parallel from each of the leader partition of the brokers.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A consumer can read from multiple partitions.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No single partition can be assigned to two consumers in the same consumer group.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When there are more numbers of consumers in a consumer group is more than the number of partitions in a topic, the consumers will be idle.</a:t>
            </a:r>
          </a:p>
        </p:txBody>
      </p:sp>
    </p:spTree>
    <p:extLst>
      <p:ext uri="{BB962C8B-B14F-4D97-AF65-F5344CB8AC3E}">
        <p14:creationId xmlns:p14="http://schemas.microsoft.com/office/powerpoint/2010/main" val="496297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Image for post">
            <a:extLst>
              <a:ext uri="{FF2B5EF4-FFF2-40B4-BE49-F238E27FC236}">
                <a16:creationId xmlns:a16="http://schemas.microsoft.com/office/drawing/2014/main" id="{94AC6A56-1EE5-4220-81EE-D12B4F13EC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9938" y="1552575"/>
            <a:ext cx="5572125" cy="3752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466551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Image for post">
            <a:extLst>
              <a:ext uri="{FF2B5EF4-FFF2-40B4-BE49-F238E27FC236}">
                <a16:creationId xmlns:a16="http://schemas.microsoft.com/office/drawing/2014/main" id="{2D94A233-E627-4CF1-9F5D-FF15936C87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7338" y="1490663"/>
            <a:ext cx="9077325" cy="3876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472696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Image for post">
            <a:extLst>
              <a:ext uri="{FF2B5EF4-FFF2-40B4-BE49-F238E27FC236}">
                <a16:creationId xmlns:a16="http://schemas.microsoft.com/office/drawing/2014/main" id="{E1988443-45D4-454E-95BF-D6EDB60972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7338" y="1490663"/>
            <a:ext cx="9077325" cy="3876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775864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 descr="Image for post">
            <a:extLst>
              <a:ext uri="{FF2B5EF4-FFF2-40B4-BE49-F238E27FC236}">
                <a16:creationId xmlns:a16="http://schemas.microsoft.com/office/drawing/2014/main" id="{F5BEC3B5-CFCC-4442-BCE3-C721214194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6388" y="1466850"/>
            <a:ext cx="9039225" cy="392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79924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 descr="Image for post">
            <a:extLst>
              <a:ext uri="{FF2B5EF4-FFF2-40B4-BE49-F238E27FC236}">
                <a16:creationId xmlns:a16="http://schemas.microsoft.com/office/drawing/2014/main" id="{C4EBFBA7-947B-4989-BE41-678E72195C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8763" y="933450"/>
            <a:ext cx="9134475" cy="499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61FB08E-EF82-477A-B51F-49C55BF8241B}"/>
              </a:ext>
            </a:extLst>
          </p:cNvPr>
          <p:cNvCxnSpPr/>
          <p:nvPr/>
        </p:nvCxnSpPr>
        <p:spPr>
          <a:xfrm>
            <a:off x="9555061" y="3355596"/>
            <a:ext cx="9144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247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for post">
            <a:extLst>
              <a:ext uri="{FF2B5EF4-FFF2-40B4-BE49-F238E27FC236}">
                <a16:creationId xmlns:a16="http://schemas.microsoft.com/office/drawing/2014/main" id="{3C20FC1B-2497-4028-83CD-AE22EA567A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9938" y="1552575"/>
            <a:ext cx="5572125" cy="3752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0086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3F9F342-311C-41E3-8A66-C8D2754D7E34}"/>
              </a:ext>
            </a:extLst>
          </p:cNvPr>
          <p:cNvCxnSpPr/>
          <p:nvPr/>
        </p:nvCxnSpPr>
        <p:spPr>
          <a:xfrm>
            <a:off x="2934986" y="431489"/>
            <a:ext cx="0" cy="5833534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672926F-B00D-4099-ACED-D63FD0935721}"/>
              </a:ext>
            </a:extLst>
          </p:cNvPr>
          <p:cNvSpPr txBox="1"/>
          <p:nvPr/>
        </p:nvSpPr>
        <p:spPr>
          <a:xfrm>
            <a:off x="817346" y="2978924"/>
            <a:ext cx="17197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Kafka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B18024-55F6-451D-A01B-A1C9F9DF2D5B}"/>
              </a:ext>
            </a:extLst>
          </p:cNvPr>
          <p:cNvSpPr txBox="1"/>
          <p:nvPr/>
        </p:nvSpPr>
        <p:spPr>
          <a:xfrm>
            <a:off x="3332884" y="1512753"/>
            <a:ext cx="8170051" cy="44096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Scale to 100s of nodes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Handle millions of messages per second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Real time data processing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Event tracking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Event Sourcing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25850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3F9F342-311C-41E3-8A66-C8D2754D7E34}"/>
              </a:ext>
            </a:extLst>
          </p:cNvPr>
          <p:cNvCxnSpPr/>
          <p:nvPr/>
        </p:nvCxnSpPr>
        <p:spPr>
          <a:xfrm>
            <a:off x="2934986" y="431489"/>
            <a:ext cx="0" cy="5833534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672926F-B00D-4099-ACED-D63FD0935721}"/>
              </a:ext>
            </a:extLst>
          </p:cNvPr>
          <p:cNvSpPr txBox="1"/>
          <p:nvPr/>
        </p:nvSpPr>
        <p:spPr>
          <a:xfrm>
            <a:off x="817346" y="2978924"/>
            <a:ext cx="17197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Topics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B18024-55F6-451D-A01B-A1C9F9DF2D5B}"/>
              </a:ext>
            </a:extLst>
          </p:cNvPr>
          <p:cNvSpPr txBox="1"/>
          <p:nvPr/>
        </p:nvSpPr>
        <p:spPr>
          <a:xfrm>
            <a:off x="3332884" y="1537920"/>
            <a:ext cx="8428478" cy="5148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Logical name to send messages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Topics will be split into multiple partitions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Partition enables topics to be distributed across the cluster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Partition enable horizontal scalability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Unit of parallelism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Topics can span across nodes with partition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09359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 for post">
            <a:extLst>
              <a:ext uri="{FF2B5EF4-FFF2-40B4-BE49-F238E27FC236}">
                <a16:creationId xmlns:a16="http://schemas.microsoft.com/office/drawing/2014/main" id="{2F0CBCE3-A44B-45A5-A245-DBE5DD2D81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25" y="1657350"/>
            <a:ext cx="11496675" cy="354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85805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E5A56D9ACD1A248894A167318A63190" ma:contentTypeVersion="11" ma:contentTypeDescription="Create a new document." ma:contentTypeScope="" ma:versionID="6e78c05be8cad82c2c4cda941cff3b44">
  <xsd:schema xmlns:xsd="http://www.w3.org/2001/XMLSchema" xmlns:xs="http://www.w3.org/2001/XMLSchema" xmlns:p="http://schemas.microsoft.com/office/2006/metadata/properties" xmlns:ns3="01ccccc8-0b9a-4ace-b5ae-9d67af3ee2f9" xmlns:ns4="14f0b0f5-c1e5-47e6-999c-5117a5365521" targetNamespace="http://schemas.microsoft.com/office/2006/metadata/properties" ma:root="true" ma:fieldsID="45f6a676b5c320281dc448e9e917e993" ns3:_="" ns4:_="">
    <xsd:import namespace="01ccccc8-0b9a-4ace-b5ae-9d67af3ee2f9"/>
    <xsd:import namespace="14f0b0f5-c1e5-47e6-999c-5117a536552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Locatio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1ccccc8-0b9a-4ace-b5ae-9d67af3ee2f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4f0b0f5-c1e5-47e6-999c-5117a536552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DF152D1-636B-46D4-B680-E6EE5567908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4C696AC-D9BE-41AD-8C1D-C9B8F3EA98C3}">
  <ds:schemaRefs>
    <ds:schemaRef ds:uri="01ccccc8-0b9a-4ace-b5ae-9d67af3ee2f9"/>
    <ds:schemaRef ds:uri="14f0b0f5-c1e5-47e6-999c-5117a536552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B03D74A2-A82F-4319-9683-B88152AF40BA}">
  <ds:schemaRefs>
    <ds:schemaRef ds:uri="01ccccc8-0b9a-4ace-b5ae-9d67af3ee2f9"/>
    <ds:schemaRef ds:uri="http://www.w3.org/XML/1998/namespace"/>
    <ds:schemaRef ds:uri="http://schemas.microsoft.com/office/2006/documentManagement/types"/>
    <ds:schemaRef ds:uri="http://purl.org/dc/terms/"/>
    <ds:schemaRef ds:uri="http://purl.org/dc/elements/1.1/"/>
    <ds:schemaRef ds:uri="14f0b0f5-c1e5-47e6-999c-5117a5365521"/>
    <ds:schemaRef ds:uri="http://schemas.microsoft.com/office/2006/metadata/properties"/>
    <ds:schemaRef ds:uri="http://schemas.openxmlformats.org/package/2006/metadata/core-properties"/>
    <ds:schemaRef ds:uri="http://schemas.microsoft.com/office/infopath/2007/PartnerControl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1237</TotalTime>
  <Words>1320</Words>
  <Application>Microsoft Office PowerPoint</Application>
  <PresentationFormat>Widescreen</PresentationFormat>
  <Paragraphs>165</Paragraphs>
  <Slides>53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8" baseType="lpstr">
      <vt:lpstr>Arial</vt:lpstr>
      <vt:lpstr>Calibri</vt:lpstr>
      <vt:lpstr>Calibri Light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Pradeep Kumar</dc:creator>
  <cp:lastModifiedBy>Pradeep Kumar</cp:lastModifiedBy>
  <cp:revision>2</cp:revision>
  <dcterms:created xsi:type="dcterms:W3CDTF">2020-10-14T15:45:45Z</dcterms:created>
  <dcterms:modified xsi:type="dcterms:W3CDTF">2022-04-01T14:31:31Z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0x0101005E5A56D9ACD1A248894A167318A63190</vt:lpwstr>
  </property>
</Properties>
</file>