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12" r:id="rId2"/>
    <p:sldId id="1617" r:id="rId3"/>
    <p:sldId id="258" r:id="rId4"/>
    <p:sldId id="257" r:id="rId5"/>
    <p:sldId id="259" r:id="rId6"/>
    <p:sldId id="1613" r:id="rId7"/>
    <p:sldId id="1614" r:id="rId8"/>
    <p:sldId id="1615" r:id="rId9"/>
    <p:sldId id="1618" r:id="rId10"/>
    <p:sldId id="1619" r:id="rId11"/>
    <p:sldId id="1620" r:id="rId12"/>
    <p:sldId id="1621" r:id="rId13"/>
    <p:sldId id="1622" r:id="rId14"/>
    <p:sldId id="1624" r:id="rId15"/>
    <p:sldId id="16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5DFC-A401-41C5-A5D0-28B29D490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3BBA-4257-468D-AE13-51B8C89D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3A0A-0166-4A3B-BF82-7583582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1F16-053E-4494-B48F-70E31464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ACB7-BA0B-4643-A0FC-220D073C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BDBE-4289-4B63-880B-E62679A7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3ED8-87B1-4C73-BAB0-323B1E87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13B-DC73-4E0C-9F7C-CFD8F121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42E6-8CB8-422C-B806-5A7EACF6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C693-1BB4-4E48-A65D-2BA9FA39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64E04-6EF7-481C-88CD-7E51DC59D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AE1E-FAB1-44A9-AD26-80919D15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974D-DF4A-48E2-9B72-128500CA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F368-3FFC-43AA-9BC0-089C9F0D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5E6C-593F-40BF-B705-B7919B14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4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1E8B-E33C-448B-9501-9A484AFB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3BC6-C90A-475F-9373-DA53231F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5A71-36C5-41C4-AD9E-4C451654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FE9F-E4C2-45DD-9E84-9111DFC9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8DA0-AD16-45E9-AAD5-C4388B01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0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91CE-BF76-45C0-BFCB-643AD52B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F896-15D5-4F3B-B9D7-87FBA422D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FC91-5544-489D-BBD6-8890757A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6521-6E73-4BDE-AB2C-8799563A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74DD-43D4-45DC-82E9-E34FD31A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8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DF48-9A4F-43A7-A962-0660ED8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7C-144D-4E41-9FC0-E3BEA181E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1BAC-EF7E-4C3D-8825-7A85EC32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EE5B-2B7F-4775-9234-84AE9249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E1851-08C9-4020-9211-0C73AFD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9C10-2681-44D9-A319-D39FA56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4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F325-029A-4371-BB52-EB178D39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D9E5-1FCE-4C76-BDE2-D19996F4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95974-107E-490B-84BB-8678E897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BB335-983C-4959-9405-8923F4414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EE8A4-2DA4-4DCC-BBE8-3906AD56D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D84-8921-484F-ABE9-297B03AC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C537-F364-41DE-9572-FF674F5C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46E40-0312-492F-BFAA-F52EFB3D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4EC6-39EA-481D-B536-0E533EAF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FC4C3-64F0-47F5-9F33-679958CA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8C2A8-7D21-45F2-9BDC-6032893A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27AFC-EEA5-499B-BE78-C6B90637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373A9-BA4B-47E8-A29B-BEAD8AC7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6B84F-073E-4A20-99B0-BEBE2646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CFB50-418F-46B2-B407-A4C739D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AEB1-BB1A-4E6D-A3C8-40A363A4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7E9E-9B32-4B22-B853-3F9895E1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4906-8576-4095-8269-83284859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FB781-1B9A-431F-AB98-06264208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FDDCD-5EEE-4AFF-85EC-17DC4400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EA9A1-4B9D-41BE-852E-03851C8C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6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2646-7915-4A83-BC41-DEF081A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A623A-8E3B-443C-9D00-078EA2C2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92394-2E3E-4831-83CA-40BDE0B1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A3086-DC19-4F9E-B75E-9C466475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E38-C4FC-4FE6-AF49-A2A2331B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3B26-6B21-403B-BB68-11B3D38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5A3D7-88CA-4F11-8E9C-C1CE72EA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066F-DDEB-4AED-B253-4C78F313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AA9F7-43FE-4238-B9F0-0EF1DE80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2E94-282C-4592-B9B1-7011AA79FA35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4830-FA38-419C-BC7A-FC132B1EA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20EC4-94CD-4CB4-BCD7-4CD1AEF1A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CCFB-FE43-4FD1-82BD-B86ECF3C6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169333"/>
            <a:ext cx="12192000" cy="7027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77984" y="4401743"/>
            <a:ext cx="683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Deployment with K8s</a:t>
            </a:r>
          </a:p>
        </p:txBody>
      </p:sp>
      <p:sp>
        <p:nvSpPr>
          <p:cNvPr id="7" name="Rectangle 6"/>
          <p:cNvSpPr/>
          <p:nvPr/>
        </p:nvSpPr>
        <p:spPr>
          <a:xfrm rot="2700000">
            <a:off x="5970903" y="5342828"/>
            <a:ext cx="230427" cy="2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45339" y="5458041"/>
            <a:ext cx="18242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422441" y="5458041"/>
            <a:ext cx="1747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entagon 10"/>
          <p:cNvSpPr/>
          <p:nvPr/>
        </p:nvSpPr>
        <p:spPr bwMode="auto">
          <a:xfrm rot="5400000">
            <a:off x="4127499" y="385778"/>
            <a:ext cx="3937003" cy="3048000"/>
          </a:xfrm>
          <a:prstGeom prst="homePlat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pic>
        <p:nvPicPr>
          <p:cNvPr id="2" name="Picture 2" descr="What is Infrastructure as Code? - Azure DevOps | Microsoft Docs">
            <a:extLst>
              <a:ext uri="{FF2B5EF4-FFF2-40B4-BE49-F238E27FC236}">
                <a16:creationId xmlns:a16="http://schemas.microsoft.com/office/drawing/2014/main" id="{386DB56A-2579-4FCA-BFC0-763B7496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394" y="735714"/>
            <a:ext cx="2656974" cy="132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102728"/>
      </p:ext>
    </p:extLst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Deployment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261899" y="1424312"/>
            <a:ext cx="618611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Recreate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Delete all the old pods and start with the new pods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Causes application downtime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Can introduce breaking schema changes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N" dirty="0"/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Rolling update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Start the pods and delete the old pods once the new pods are up and serving traffic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No downtime 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Cannot introduce breaking schema changes</a:t>
            </a:r>
          </a:p>
        </p:txBody>
      </p:sp>
    </p:spTree>
    <p:extLst>
      <p:ext uri="{BB962C8B-B14F-4D97-AF65-F5344CB8AC3E}">
        <p14:creationId xmlns:p14="http://schemas.microsoft.com/office/powerpoint/2010/main" val="313711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K8s Deployment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261899" y="1424312"/>
            <a:ext cx="618611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Higher order resource for Deployment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Manages the Replica-Sets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Creates the Replica-Sets in the background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Co-ordinates between older and newer versions of Replica-Sets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No change is needed at the Service and Ingress level</a:t>
            </a:r>
          </a:p>
        </p:txBody>
      </p:sp>
    </p:spTree>
    <p:extLst>
      <p:ext uri="{BB962C8B-B14F-4D97-AF65-F5344CB8AC3E}">
        <p14:creationId xmlns:p14="http://schemas.microsoft.com/office/powerpoint/2010/main" val="240107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Deployment Strategies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261899" y="1424312"/>
            <a:ext cx="618611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Rolling Update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Default strategy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Removes the pod one by one while adding the pods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Application is available through out the deployment steps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Use this, when applications supports both versions of the application to run parallelly.</a:t>
            </a:r>
          </a:p>
        </p:txBody>
      </p:sp>
    </p:spTree>
    <p:extLst>
      <p:ext uri="{BB962C8B-B14F-4D97-AF65-F5344CB8AC3E}">
        <p14:creationId xmlns:p14="http://schemas.microsoft.com/office/powerpoint/2010/main" val="305637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Deployment Strategies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261899" y="1424312"/>
            <a:ext cx="618611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Recreate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Delete all the pods and replaces with new pods 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Use this, when different versions of the applications cannot be run parallelly.</a:t>
            </a:r>
          </a:p>
          <a:p>
            <a:pPr marL="742950" lvl="1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Application downtime during deployment</a:t>
            </a:r>
          </a:p>
        </p:txBody>
      </p:sp>
    </p:spTree>
    <p:extLst>
      <p:ext uri="{BB962C8B-B14F-4D97-AF65-F5344CB8AC3E}">
        <p14:creationId xmlns:p14="http://schemas.microsoft.com/office/powerpoint/2010/main" val="414417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Blue-Green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The Blue Green Deployment Strategy">
            <a:extLst>
              <a:ext uri="{FF2B5EF4-FFF2-40B4-BE49-F238E27FC236}">
                <a16:creationId xmlns:a16="http://schemas.microsoft.com/office/drawing/2014/main" id="{9E5DE7F1-B440-41D4-95A8-F0E1D756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76" y="683812"/>
            <a:ext cx="7612200" cy="45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6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K8s Deployment Commands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261899" y="1424312"/>
            <a:ext cx="6186114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Deployment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Triggering the rolling update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Pausing the deployment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Resuming the deployment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/>
              <a:t>Status of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169621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 descr="Image for post">
            <a:extLst>
              <a:ext uri="{FF2B5EF4-FFF2-40B4-BE49-F238E27FC236}">
                <a16:creationId xmlns:a16="http://schemas.microsoft.com/office/drawing/2014/main" id="{C527B325-97FE-4EA3-8845-223C11A9B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 for post">
            <a:extLst>
              <a:ext uri="{FF2B5EF4-FFF2-40B4-BE49-F238E27FC236}">
                <a16:creationId xmlns:a16="http://schemas.microsoft.com/office/drawing/2014/main" id="{493230CF-5DAE-42C4-898F-F01D6CA4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0"/>
            <a:ext cx="638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for post">
            <a:extLst>
              <a:ext uri="{FF2B5EF4-FFF2-40B4-BE49-F238E27FC236}">
                <a16:creationId xmlns:a16="http://schemas.microsoft.com/office/drawing/2014/main" id="{B3CF5BBE-A8DF-4DDC-92A9-4D99439AC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600075"/>
            <a:ext cx="78105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9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6A655B02-AC55-498A-8590-85F8A643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642EAAC2-CD2A-4D37-8A99-B693510B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254448"/>
            <a:ext cx="6281016" cy="66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4C92AF-8A51-486C-9E73-42C5B31043AC}"/>
              </a:ext>
            </a:extLst>
          </p:cNvPr>
          <p:cNvSpPr txBox="1"/>
          <p:nvPr/>
        </p:nvSpPr>
        <p:spPr>
          <a:xfrm>
            <a:off x="3678649" y="2008962"/>
            <a:ext cx="7692085" cy="2227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Continuous Integration 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Orchestrating builds</a:t>
            </a:r>
          </a:p>
          <a:p>
            <a:pPr marL="285750" indent="-285750">
              <a:lnSpc>
                <a:spcPct val="200000"/>
              </a:lnSpc>
              <a:buClr>
                <a:srgbClr val="ED7D31"/>
              </a:buClr>
              <a:buFont typeface="Wingdings" panose="05000000000000000000" pitchFamily="2" charset="2"/>
              <a:buChar char="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Continuous deployment</a:t>
            </a:r>
          </a:p>
          <a:p>
            <a:pPr>
              <a:lnSpc>
                <a:spcPct val="200000"/>
              </a:lnSpc>
              <a:buClr>
                <a:srgbClr val="ED7D31"/>
              </a:buClr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/ CD </a:t>
            </a:r>
          </a:p>
        </p:txBody>
      </p:sp>
    </p:spTree>
    <p:extLst>
      <p:ext uri="{BB962C8B-B14F-4D97-AF65-F5344CB8AC3E}">
        <p14:creationId xmlns:p14="http://schemas.microsoft.com/office/powerpoint/2010/main" val="199025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29616A-346F-4F34-9E07-5D8AA4705C7E}"/>
              </a:ext>
            </a:extLst>
          </p:cNvPr>
          <p:cNvCxnSpPr/>
          <p:nvPr/>
        </p:nvCxnSpPr>
        <p:spPr>
          <a:xfrm>
            <a:off x="3047767" y="747553"/>
            <a:ext cx="0" cy="57967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DCFF422-09EA-4271-B903-FA9A4E1EADBF}"/>
              </a:ext>
            </a:extLst>
          </p:cNvPr>
          <p:cNvSpPr txBox="1"/>
          <p:nvPr/>
        </p:nvSpPr>
        <p:spPr>
          <a:xfrm>
            <a:off x="490950" y="3122729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CI / CD 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CF579D60-8327-492A-BA5C-E0F7AF264D0D}"/>
              </a:ext>
            </a:extLst>
          </p:cNvPr>
          <p:cNvSpPr/>
          <p:nvPr/>
        </p:nvSpPr>
        <p:spPr>
          <a:xfrm>
            <a:off x="5935595" y="2214694"/>
            <a:ext cx="2348886" cy="1912689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4410C-0AB6-4F62-92A3-9C11F68D3A52}"/>
              </a:ext>
            </a:extLst>
          </p:cNvPr>
          <p:cNvSpPr/>
          <p:nvPr/>
        </p:nvSpPr>
        <p:spPr>
          <a:xfrm>
            <a:off x="5604585" y="645952"/>
            <a:ext cx="3010907" cy="1040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37A08-9D8B-4132-88D0-C51D36549E2B}"/>
              </a:ext>
            </a:extLst>
          </p:cNvPr>
          <p:cNvSpPr/>
          <p:nvPr/>
        </p:nvSpPr>
        <p:spPr>
          <a:xfrm>
            <a:off x="3917659" y="5066950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3429F-D5E8-4AA1-B81A-3A1F1AF1AF02}"/>
              </a:ext>
            </a:extLst>
          </p:cNvPr>
          <p:cNvSpPr/>
          <p:nvPr/>
        </p:nvSpPr>
        <p:spPr>
          <a:xfrm>
            <a:off x="611715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C50F4-BA7A-4274-9577-B119BA437572}"/>
              </a:ext>
            </a:extLst>
          </p:cNvPr>
          <p:cNvSpPr/>
          <p:nvPr/>
        </p:nvSpPr>
        <p:spPr>
          <a:xfrm>
            <a:off x="8449986" y="5066949"/>
            <a:ext cx="2004966" cy="7969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F109D5-2B29-4A9B-B334-6A7DC584892C}"/>
              </a:ext>
            </a:extLst>
          </p:cNvPr>
          <p:cNvCxnSpPr>
            <a:stCxn id="2" idx="3"/>
            <a:endCxn id="3" idx="3"/>
          </p:cNvCxnSpPr>
          <p:nvPr/>
        </p:nvCxnSpPr>
        <p:spPr>
          <a:xfrm flipV="1">
            <a:off x="8284481" y="1166070"/>
            <a:ext cx="331011" cy="2004969"/>
          </a:xfrm>
          <a:prstGeom prst="bentConnector3">
            <a:avLst>
              <a:gd name="adj1" fmla="val 169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AC0B78-3E52-4930-84A6-76572C645331}"/>
              </a:ext>
            </a:extLst>
          </p:cNvPr>
          <p:cNvCxnSpPr>
            <a:stCxn id="3" idx="2"/>
          </p:cNvCxnSpPr>
          <p:nvPr/>
        </p:nvCxnSpPr>
        <p:spPr>
          <a:xfrm flipH="1">
            <a:off x="7110038" y="1686187"/>
            <a:ext cx="1" cy="528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F5923-F9A8-48B0-82AD-654B6A3632A4}"/>
              </a:ext>
            </a:extLst>
          </p:cNvPr>
          <p:cNvCxnSpPr>
            <a:stCxn id="2" idx="2"/>
            <a:endCxn id="7" idx="0"/>
          </p:cNvCxnSpPr>
          <p:nvPr/>
        </p:nvCxnSpPr>
        <p:spPr>
          <a:xfrm flipH="1">
            <a:off x="4920142" y="4127383"/>
            <a:ext cx="2189896" cy="93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1FDB1C-90A2-4E5D-A627-C961D76A28F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7110038" y="4127383"/>
            <a:ext cx="960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231061-1F6A-4963-A8EF-9F33B88E16F0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7110038" y="4127383"/>
            <a:ext cx="2342431" cy="93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19ECA4-37AF-440B-A79F-5D062E40D753}"/>
              </a:ext>
            </a:extLst>
          </p:cNvPr>
          <p:cNvSpPr txBox="1"/>
          <p:nvPr/>
        </p:nvSpPr>
        <p:spPr>
          <a:xfrm>
            <a:off x="8992998" y="2088859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43557-D506-4C8A-89BA-2651A6470A11}"/>
              </a:ext>
            </a:extLst>
          </p:cNvPr>
          <p:cNvSpPr txBox="1"/>
          <p:nvPr/>
        </p:nvSpPr>
        <p:spPr>
          <a:xfrm>
            <a:off x="5813572" y="994096"/>
            <a:ext cx="247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 changes to VC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BF9628-3FAD-4C11-B3F5-D43615125764}"/>
              </a:ext>
            </a:extLst>
          </p:cNvPr>
          <p:cNvSpPr txBox="1"/>
          <p:nvPr/>
        </p:nvSpPr>
        <p:spPr>
          <a:xfrm>
            <a:off x="6673805" y="2938063"/>
            <a:ext cx="10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server</a:t>
            </a:r>
          </a:p>
        </p:txBody>
      </p:sp>
    </p:spTree>
    <p:extLst>
      <p:ext uri="{BB962C8B-B14F-4D97-AF65-F5344CB8AC3E}">
        <p14:creationId xmlns:p14="http://schemas.microsoft.com/office/powerpoint/2010/main" val="120789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I/CD concepts | GitLab">
            <a:extLst>
              <a:ext uri="{FF2B5EF4-FFF2-40B4-BE49-F238E27FC236}">
                <a16:creationId xmlns:a16="http://schemas.microsoft.com/office/drawing/2014/main" id="{2809EA40-6AC1-4A52-9030-8989C43C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4" y="917796"/>
            <a:ext cx="9525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8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97F6C-1E01-4A44-AC2A-40CFA2E0BAF1}"/>
              </a:ext>
            </a:extLst>
          </p:cNvPr>
          <p:cNvSpPr txBox="1"/>
          <p:nvPr/>
        </p:nvSpPr>
        <p:spPr>
          <a:xfrm>
            <a:off x="981010" y="2993850"/>
            <a:ext cx="269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Deployment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4687C-8D32-4DAB-B87D-C75852AF9ABF}"/>
              </a:ext>
            </a:extLst>
          </p:cNvPr>
          <p:cNvCxnSpPr/>
          <p:nvPr/>
        </p:nvCxnSpPr>
        <p:spPr>
          <a:xfrm>
            <a:off x="3668154" y="530604"/>
            <a:ext cx="0" cy="5796792"/>
          </a:xfrm>
          <a:prstGeom prst="line">
            <a:avLst/>
          </a:prstGeom>
          <a:ln w="28575">
            <a:solidFill>
              <a:srgbClr val="DC8D2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B08F3C-E0F8-465E-9191-1250D0454622}"/>
              </a:ext>
            </a:extLst>
          </p:cNvPr>
          <p:cNvSpPr txBox="1"/>
          <p:nvPr/>
        </p:nvSpPr>
        <p:spPr>
          <a:xfrm>
            <a:off x="4341412" y="2155832"/>
            <a:ext cx="6186114" cy="16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Replica-Sets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Blue-Green Deployment</a:t>
            </a:r>
          </a:p>
          <a:p>
            <a:pPr marL="285750" indent="-285750"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Canary-Deployment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5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200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pkpradeep83@hotmail.com</dc:creator>
  <cp:lastModifiedBy>pkpradeep83@hotmail.com</cp:lastModifiedBy>
  <cp:revision>4</cp:revision>
  <dcterms:created xsi:type="dcterms:W3CDTF">2022-03-10T06:40:57Z</dcterms:created>
  <dcterms:modified xsi:type="dcterms:W3CDTF">2022-03-10T15:15:20Z</dcterms:modified>
</cp:coreProperties>
</file>