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00529d73c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00529d73c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800529d73c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00529d73c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800529d73c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00529d73c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800529d73c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00529d73c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800529d73c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00529d73c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00529d73c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00529d73c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800529d73c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800529d73c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00529d73c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00529d73c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800529d73c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800529d73c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800529d73c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800529d73c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00529d73c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00529d73c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800529d73c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00529d73c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800529d73c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800529d73c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800529d73c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800529d73c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800529d73c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800529d73c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00529d73c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00529d73c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00529d73c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00529d73c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00529d73c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00529d73c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00529d73c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00529d73c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00529d73c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00529d73c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800529d73c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00529d73c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00529d73c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00529d73c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78000" y="110093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BusRider App</a:t>
            </a:r>
            <a:endParaRPr/>
          </a:p>
        </p:txBody>
      </p:sp>
      <p:sp>
        <p:nvSpPr>
          <p:cNvPr id="278" name="Google Shape;278;p13"/>
          <p:cNvSpPr txBox="1"/>
          <p:nvPr>
            <p:ph idx="1" type="subTitle"/>
          </p:nvPr>
        </p:nvSpPr>
        <p:spPr>
          <a:xfrm>
            <a:off x="478000" y="2701475"/>
            <a:ext cx="50889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Team Name:</a:t>
            </a:r>
            <a:r>
              <a:rPr lang="en-GB"/>
              <a:t> Tech Team_Returns</a:t>
            </a:r>
            <a:endParaRPr/>
          </a:p>
          <a:p>
            <a:pPr indent="0" lvl="0" marL="0" rtl="0" algn="l">
              <a:spcBef>
                <a:spcPts val="0"/>
              </a:spcBef>
              <a:spcAft>
                <a:spcPts val="0"/>
              </a:spcAft>
              <a:buNone/>
            </a:pPr>
            <a:r>
              <a:rPr b="1" lang="en-GB"/>
              <a:t>Domain Name:</a:t>
            </a:r>
            <a:r>
              <a:rPr lang="en-GB"/>
              <a:t> Transport</a:t>
            </a:r>
            <a:endParaRPr/>
          </a:p>
          <a:p>
            <a:pPr indent="0" lvl="0" marL="0" rtl="0" algn="l">
              <a:spcBef>
                <a:spcPts val="0"/>
              </a:spcBef>
              <a:spcAft>
                <a:spcPts val="0"/>
              </a:spcAft>
              <a:buNone/>
            </a:pPr>
            <a:r>
              <a:rPr b="1" lang="en-GB"/>
              <a:t>Problem Statement:</a:t>
            </a:r>
            <a:r>
              <a:rPr lang="en-GB"/>
              <a:t> How to make people use public transport and also promote </a:t>
            </a:r>
            <a:r>
              <a:rPr lang="en-GB"/>
              <a:t>carpooling.</a:t>
            </a:r>
            <a:endParaRPr/>
          </a:p>
          <a:p>
            <a:pPr indent="0" lvl="0" marL="0" rtl="0" algn="l">
              <a:spcBef>
                <a:spcPts val="0"/>
              </a:spcBef>
              <a:spcAft>
                <a:spcPts val="0"/>
              </a:spcAft>
              <a:buNone/>
            </a:pPr>
            <a:r>
              <a:rPr b="1" lang="en-GB"/>
              <a:t>Solution:</a:t>
            </a:r>
            <a:r>
              <a:rPr lang="en-GB"/>
              <a:t> Automated ticketing and bus ride tracker.</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Mobile Friendly</a:t>
            </a:r>
            <a:endParaRPr/>
          </a:p>
        </p:txBody>
      </p:sp>
      <p:pic>
        <p:nvPicPr>
          <p:cNvPr id="331" name="Google Shape;331;p22"/>
          <p:cNvPicPr preferRelativeResize="0"/>
          <p:nvPr/>
        </p:nvPicPr>
        <p:blipFill>
          <a:blip r:embed="rId3">
            <a:alphaModFix/>
          </a:blip>
          <a:stretch>
            <a:fillRect/>
          </a:stretch>
        </p:blipFill>
        <p:spPr>
          <a:xfrm>
            <a:off x="1303800" y="1597875"/>
            <a:ext cx="1913086" cy="3240825"/>
          </a:xfrm>
          <a:prstGeom prst="rect">
            <a:avLst/>
          </a:prstGeom>
          <a:noFill/>
          <a:ln>
            <a:noFill/>
          </a:ln>
        </p:spPr>
      </p:pic>
      <p:pic>
        <p:nvPicPr>
          <p:cNvPr id="332" name="Google Shape;332;p22"/>
          <p:cNvPicPr preferRelativeResize="0"/>
          <p:nvPr/>
        </p:nvPicPr>
        <p:blipFill>
          <a:blip r:embed="rId4">
            <a:alphaModFix/>
          </a:blip>
          <a:stretch>
            <a:fillRect/>
          </a:stretch>
        </p:blipFill>
        <p:spPr>
          <a:xfrm>
            <a:off x="3369286" y="1597875"/>
            <a:ext cx="1814501" cy="3240826"/>
          </a:xfrm>
          <a:prstGeom prst="rect">
            <a:avLst/>
          </a:prstGeom>
          <a:noFill/>
          <a:ln>
            <a:noFill/>
          </a:ln>
        </p:spPr>
      </p:pic>
      <p:pic>
        <p:nvPicPr>
          <p:cNvPr id="333" name="Google Shape;333;p22"/>
          <p:cNvPicPr preferRelativeResize="0"/>
          <p:nvPr/>
        </p:nvPicPr>
        <p:blipFill>
          <a:blip r:embed="rId5">
            <a:alphaModFix/>
          </a:blip>
          <a:stretch>
            <a:fillRect/>
          </a:stretch>
        </p:blipFill>
        <p:spPr>
          <a:xfrm>
            <a:off x="5392312" y="1597875"/>
            <a:ext cx="1813961" cy="3240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On-Demand Transport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On-Demand Transport</a:t>
            </a:r>
            <a:endParaRPr/>
          </a:p>
        </p:txBody>
      </p:sp>
      <p:sp>
        <p:nvSpPr>
          <p:cNvPr id="344" name="Google Shape;344;p24"/>
          <p:cNvSpPr txBox="1"/>
          <p:nvPr>
            <p:ph idx="1" type="body"/>
          </p:nvPr>
        </p:nvSpPr>
        <p:spPr>
          <a:xfrm>
            <a:off x="1303800" y="15131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on-demand economy is a new paradigm in which economic entities provide on-demand services to others. The modern economy is fuelled by a demand for instant gratification. It aims to provide an immediate response to the demands of the consumer, by bringing opposing parties in the supply chain closer together, and building transport infrastructure around the customer experience.</a:t>
            </a:r>
            <a:endParaRPr/>
          </a:p>
          <a:p>
            <a:pPr indent="0" lvl="0" marL="0" rtl="0" algn="l">
              <a:spcBef>
                <a:spcPts val="1600"/>
              </a:spcBef>
              <a:spcAft>
                <a:spcPts val="0"/>
              </a:spcAft>
              <a:buNone/>
            </a:pPr>
            <a:r>
              <a:rPr lang="en-GB"/>
              <a:t>Thanks to the Internet, consumer behavior has changed, with convenience becoming a critical influence on purchase decisions. A central part of the on-demand economy is on-demand transport services.</a:t>
            </a:r>
            <a:endParaRPr/>
          </a:p>
          <a:p>
            <a:pPr indent="0" lvl="0" marL="0" rtl="0" algn="l">
              <a:spcBef>
                <a:spcPts val="1600"/>
              </a:spcBef>
              <a:spcAft>
                <a:spcPts val="1600"/>
              </a:spcAft>
              <a:buNone/>
            </a:pPr>
            <a:r>
              <a:rPr lang="en-GB"/>
              <a:t>On-demand transportation apps can process payments instantly and give consumers access to a car, e-scooter or bicycle in minutes, using nothing more than their mobile phones.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On-Demand Transport</a:t>
            </a:r>
            <a:endParaRPr/>
          </a:p>
        </p:txBody>
      </p:sp>
      <p:sp>
        <p:nvSpPr>
          <p:cNvPr id="350" name="Google Shape;350;p25"/>
          <p:cNvSpPr txBox="1"/>
          <p:nvPr>
            <p:ph idx="1" type="body"/>
          </p:nvPr>
        </p:nvSpPr>
        <p:spPr>
          <a:xfrm>
            <a:off x="1303800" y="1485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With the proliferation of mobile devices and applications, more people are choosing on-demand transportation services. Some of the trends becoming popular are:</a:t>
            </a:r>
            <a:endParaRPr/>
          </a:p>
          <a:p>
            <a:pPr indent="0" lvl="0" marL="0" rtl="0" algn="l">
              <a:spcBef>
                <a:spcPts val="1600"/>
              </a:spcBef>
              <a:spcAft>
                <a:spcPts val="0"/>
              </a:spcAft>
              <a:buNone/>
            </a:pPr>
            <a:r>
              <a:rPr b="1" lang="en-GB"/>
              <a:t>Ride-hailing: </a:t>
            </a:r>
            <a:r>
              <a:rPr lang="en-GB"/>
              <a:t>An online platform connects passengers in need of a ride with nearby drivers heading the same way. Rides are booked via an application. </a:t>
            </a:r>
            <a:endParaRPr/>
          </a:p>
          <a:p>
            <a:pPr indent="0" lvl="0" marL="0" rtl="0" algn="l">
              <a:spcBef>
                <a:spcPts val="1600"/>
              </a:spcBef>
              <a:spcAft>
                <a:spcPts val="0"/>
              </a:spcAft>
              <a:buNone/>
            </a:pPr>
            <a:r>
              <a:rPr b="1" lang="en-GB"/>
              <a:t>Ridesharing:</a:t>
            </a:r>
            <a:r>
              <a:rPr lang="en-GB"/>
              <a:t> People who seek one-way rides can find available seats offered by drivers going in the same direction. An online platform provides ride-matching software connecting car owners with passengers. </a:t>
            </a:r>
            <a:endParaRPr/>
          </a:p>
          <a:p>
            <a:pPr indent="0" lvl="0" marL="0" rtl="0" algn="l">
              <a:spcBef>
                <a:spcPts val="1600"/>
              </a:spcBef>
              <a:spcAft>
                <a:spcPts val="1600"/>
              </a:spcAft>
              <a:buNone/>
            </a:pPr>
            <a:r>
              <a:rPr b="1" lang="en-GB"/>
              <a:t>Carpooling:</a:t>
            </a:r>
            <a:r>
              <a:rPr lang="en-GB"/>
              <a:t> Rides are exchanged between family and friends who take turns using their cars to transport the group. Employees use this system to share rides to work as well as parents taking turns to transport their children.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Business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Business Model</a:t>
            </a:r>
            <a:endParaRPr/>
          </a:p>
        </p:txBody>
      </p:sp>
      <p:sp>
        <p:nvSpPr>
          <p:cNvPr id="361" name="Google Shape;361;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Monthly fees from bus owners and drivers.</a:t>
            </a:r>
            <a:endParaRPr/>
          </a:p>
          <a:p>
            <a:pPr indent="-311150" lvl="0" marL="457200" rtl="0" algn="l">
              <a:spcBef>
                <a:spcPts val="0"/>
              </a:spcBef>
              <a:spcAft>
                <a:spcPts val="0"/>
              </a:spcAft>
              <a:buSzPts val="1300"/>
              <a:buChar char="●"/>
            </a:pPr>
            <a:r>
              <a:rPr lang="en-GB"/>
              <a:t>Charging a fee from bus owners to be featured on our platform.</a:t>
            </a:r>
            <a:endParaRPr/>
          </a:p>
          <a:p>
            <a:pPr indent="-311150" lvl="0" marL="457200" rtl="0" algn="l">
              <a:spcBef>
                <a:spcPts val="0"/>
              </a:spcBef>
              <a:spcAft>
                <a:spcPts val="0"/>
              </a:spcAft>
              <a:buSzPts val="1300"/>
              <a:buChar char="●"/>
            </a:pPr>
            <a:r>
              <a:rPr lang="en-GB"/>
              <a:t>Taking a small cut from the ticket sales.</a:t>
            </a:r>
            <a:endParaRPr/>
          </a:p>
          <a:p>
            <a:pPr indent="-311150" lvl="0" marL="457200" rtl="0" algn="l">
              <a:spcBef>
                <a:spcPts val="0"/>
              </a:spcBef>
              <a:spcAft>
                <a:spcPts val="0"/>
              </a:spcAft>
              <a:buSzPts val="1300"/>
              <a:buChar char="●"/>
            </a:pPr>
            <a:r>
              <a:rPr lang="en-GB"/>
              <a:t>Charging a premium fee for getting booked on a less crowded bus.</a:t>
            </a:r>
            <a:endParaRPr/>
          </a:p>
          <a:p>
            <a:pPr indent="-311150" lvl="0" marL="457200" rtl="0" algn="l">
              <a:spcBef>
                <a:spcPts val="0"/>
              </a:spcBef>
              <a:spcAft>
                <a:spcPts val="0"/>
              </a:spcAft>
              <a:buSzPts val="1300"/>
              <a:buChar char="●"/>
            </a:pPr>
            <a:r>
              <a:rPr lang="en-GB"/>
              <a:t>Showing advertisements on our platform.</a:t>
            </a:r>
            <a:endParaRPr/>
          </a:p>
          <a:p>
            <a:pPr indent="-311150" lvl="0" marL="457200" rtl="0" algn="l">
              <a:spcBef>
                <a:spcPts val="0"/>
              </a:spcBef>
              <a:spcAft>
                <a:spcPts val="0"/>
              </a:spcAft>
              <a:buSzPts val="1300"/>
              <a:buChar char="●"/>
            </a:pPr>
            <a:r>
              <a:rPr lang="en-GB"/>
              <a:t>Eventually partnering with other forms of transportation.</a:t>
            </a:r>
            <a:endParaRPr/>
          </a:p>
        </p:txBody>
      </p:sp>
      <p:pic>
        <p:nvPicPr>
          <p:cNvPr id="362" name="Google Shape;362;p27"/>
          <p:cNvPicPr preferRelativeResize="0"/>
          <p:nvPr/>
        </p:nvPicPr>
        <p:blipFill>
          <a:blip r:embed="rId3">
            <a:alphaModFix/>
          </a:blip>
          <a:stretch>
            <a:fillRect/>
          </a:stretch>
        </p:blipFill>
        <p:spPr>
          <a:xfrm>
            <a:off x="7532825" y="598575"/>
            <a:ext cx="801475" cy="80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Tech Stack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Tech Stack</a:t>
            </a:r>
            <a:endParaRPr/>
          </a:p>
        </p:txBody>
      </p:sp>
      <p:sp>
        <p:nvSpPr>
          <p:cNvPr id="373" name="Google Shape;373;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use the following Tech Stack for our application:</a:t>
            </a:r>
            <a:endParaRPr/>
          </a:p>
          <a:p>
            <a:pPr indent="-311150" lvl="0" marL="457200" rtl="0" algn="l">
              <a:spcBef>
                <a:spcPts val="1600"/>
              </a:spcBef>
              <a:spcAft>
                <a:spcPts val="0"/>
              </a:spcAft>
              <a:buSzPts val="1300"/>
              <a:buChar char="●"/>
            </a:pPr>
            <a:r>
              <a:rPr lang="en-GB"/>
              <a:t>Python + Flask - as backend server</a:t>
            </a:r>
            <a:endParaRPr/>
          </a:p>
          <a:p>
            <a:pPr indent="-311150" lvl="0" marL="457200" rtl="0" algn="l">
              <a:spcBef>
                <a:spcPts val="0"/>
              </a:spcBef>
              <a:spcAft>
                <a:spcPts val="0"/>
              </a:spcAft>
              <a:buSzPts val="1300"/>
              <a:buChar char="●"/>
            </a:pPr>
            <a:r>
              <a:rPr lang="en-GB"/>
              <a:t>SQLite3 Database - database for our application</a:t>
            </a:r>
            <a:endParaRPr/>
          </a:p>
          <a:p>
            <a:pPr indent="-311150" lvl="0" marL="457200" rtl="0" algn="l">
              <a:spcBef>
                <a:spcPts val="0"/>
              </a:spcBef>
              <a:spcAft>
                <a:spcPts val="0"/>
              </a:spcAft>
              <a:buSzPts val="1300"/>
              <a:buChar char="●"/>
            </a:pPr>
            <a:r>
              <a:rPr lang="en-GB"/>
              <a:t>SQLAlchemy - an interface between Python and the SQLite3 database.</a:t>
            </a:r>
            <a:endParaRPr/>
          </a:p>
          <a:p>
            <a:pPr indent="-311150" lvl="0" marL="457200" rtl="0" algn="l">
              <a:spcBef>
                <a:spcPts val="0"/>
              </a:spcBef>
              <a:spcAft>
                <a:spcPts val="0"/>
              </a:spcAft>
              <a:buSzPts val="1300"/>
              <a:buChar char="●"/>
            </a:pPr>
            <a:r>
              <a:rPr lang="en-GB"/>
              <a:t>Bootstrap - for responsive frontend.</a:t>
            </a:r>
            <a:endParaRPr/>
          </a:p>
        </p:txBody>
      </p:sp>
      <p:pic>
        <p:nvPicPr>
          <p:cNvPr id="374" name="Google Shape;374;p29"/>
          <p:cNvPicPr preferRelativeResize="0"/>
          <p:nvPr/>
        </p:nvPicPr>
        <p:blipFill>
          <a:blip r:embed="rId3">
            <a:alphaModFix/>
          </a:blip>
          <a:stretch>
            <a:fillRect/>
          </a:stretch>
        </p:blipFill>
        <p:spPr>
          <a:xfrm>
            <a:off x="7620300" y="598575"/>
            <a:ext cx="713999" cy="714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Flask</a:t>
            </a:r>
            <a:endParaRPr/>
          </a:p>
        </p:txBody>
      </p:sp>
      <p:sp>
        <p:nvSpPr>
          <p:cNvPr id="380" name="Google Shape;380;p3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Flask is a web framework. This means flask provides you with tools, libraries and technologies that allow you to build a web application. This web application can be some web pages, a blog, a wiki or go as big as a web-based calendar application or a commercial website.</a:t>
            </a:r>
            <a:endParaRPr/>
          </a:p>
          <a:p>
            <a:pPr indent="0" lvl="0" marL="0" rtl="0" algn="l">
              <a:spcBef>
                <a:spcPts val="1600"/>
              </a:spcBef>
              <a:spcAft>
                <a:spcPts val="1600"/>
              </a:spcAft>
              <a:buNone/>
            </a:pPr>
            <a:r>
              <a:rPr lang="en-GB"/>
              <a:t>Flask is part of the categories of the micro-framework. Micro-framework are normally framework with little to no dependencies to external libraries.</a:t>
            </a:r>
            <a:endParaRPr/>
          </a:p>
        </p:txBody>
      </p:sp>
      <p:pic>
        <p:nvPicPr>
          <p:cNvPr id="381" name="Google Shape;381;p30"/>
          <p:cNvPicPr preferRelativeResize="0"/>
          <p:nvPr/>
        </p:nvPicPr>
        <p:blipFill>
          <a:blip r:embed="rId3">
            <a:alphaModFix/>
          </a:blip>
          <a:stretch>
            <a:fillRect/>
          </a:stretch>
        </p:blipFill>
        <p:spPr>
          <a:xfrm>
            <a:off x="6735400" y="456199"/>
            <a:ext cx="1598888" cy="999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SQLite</a:t>
            </a:r>
            <a:endParaRPr/>
          </a:p>
        </p:txBody>
      </p:sp>
      <p:sp>
        <p:nvSpPr>
          <p:cNvPr id="387" name="Google Shape;387;p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SQLite is a relational database management system (RDBMS) contained in a C library. In contrast to many other database management systems, SQLite is not a client–server database engine. Rather, it is embedded into the end program.</a:t>
            </a:r>
            <a:endParaRPr/>
          </a:p>
          <a:p>
            <a:pPr indent="0" lvl="0" marL="0" rtl="0" algn="l">
              <a:spcBef>
                <a:spcPts val="1600"/>
              </a:spcBef>
              <a:spcAft>
                <a:spcPts val="1600"/>
              </a:spcAft>
              <a:buNone/>
            </a:pPr>
            <a:r>
              <a:rPr lang="en-GB"/>
              <a:t>SQLite is a popular choice as embedded database software for local/client storage in application software such as web browsers. It is arguably the most widely deployed database engine.</a:t>
            </a:r>
            <a:endParaRPr/>
          </a:p>
        </p:txBody>
      </p:sp>
      <p:pic>
        <p:nvPicPr>
          <p:cNvPr id="388" name="Google Shape;388;p31"/>
          <p:cNvPicPr preferRelativeResize="0"/>
          <p:nvPr/>
        </p:nvPicPr>
        <p:blipFill>
          <a:blip r:embed="rId3">
            <a:alphaModFix/>
          </a:blip>
          <a:stretch>
            <a:fillRect/>
          </a:stretch>
        </p:blipFill>
        <p:spPr>
          <a:xfrm>
            <a:off x="6403700" y="598575"/>
            <a:ext cx="1519926" cy="720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Identification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It has been observed that one of the main reasons for daily commuters to not avail public transits is the </a:t>
            </a:r>
            <a:r>
              <a:rPr b="1" lang="en-GB"/>
              <a:t>UNCERTAINTY</a:t>
            </a:r>
            <a:r>
              <a:rPr lang="en-GB"/>
              <a:t> that comes with it.</a:t>
            </a:r>
            <a:endParaRPr/>
          </a:p>
          <a:p>
            <a:pPr indent="-311150" lvl="0" marL="457200" rtl="0" algn="l">
              <a:spcBef>
                <a:spcPts val="0"/>
              </a:spcBef>
              <a:spcAft>
                <a:spcPts val="0"/>
              </a:spcAft>
              <a:buSzPts val="1300"/>
              <a:buChar char="●"/>
            </a:pPr>
            <a:r>
              <a:rPr lang="en-GB"/>
              <a:t>Excessive wait time.</a:t>
            </a:r>
            <a:endParaRPr/>
          </a:p>
          <a:p>
            <a:pPr indent="-311150" lvl="0" marL="457200" rtl="0" algn="l">
              <a:spcBef>
                <a:spcPts val="0"/>
              </a:spcBef>
              <a:spcAft>
                <a:spcPts val="0"/>
              </a:spcAft>
              <a:buSzPts val="1300"/>
              <a:buChar char="●"/>
            </a:pPr>
            <a:r>
              <a:rPr lang="en-GB"/>
              <a:t>Missed trip due to wrong information</a:t>
            </a:r>
            <a:endParaRPr/>
          </a:p>
          <a:p>
            <a:pPr indent="-311150" lvl="0" marL="457200" rtl="0" algn="l">
              <a:spcBef>
                <a:spcPts val="0"/>
              </a:spcBef>
              <a:spcAft>
                <a:spcPts val="0"/>
              </a:spcAft>
              <a:buSzPts val="1300"/>
              <a:buChar char="●"/>
            </a:pPr>
            <a:r>
              <a:rPr lang="en-GB"/>
              <a:t>Passed up due to overcrowding</a:t>
            </a:r>
            <a:endParaRPr/>
          </a:p>
          <a:p>
            <a:pPr indent="-311150" lvl="0" marL="457200" rtl="0" algn="l">
              <a:spcBef>
                <a:spcPts val="0"/>
              </a:spcBef>
              <a:spcAft>
                <a:spcPts val="0"/>
              </a:spcAft>
              <a:buSzPts val="1300"/>
              <a:buChar char="●"/>
            </a:pPr>
            <a:r>
              <a:rPr lang="en-GB"/>
              <a:t>Irregular schedules.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SQLAlchemy</a:t>
            </a:r>
            <a:endParaRPr/>
          </a:p>
        </p:txBody>
      </p:sp>
      <p:sp>
        <p:nvSpPr>
          <p:cNvPr id="394" name="Google Shape;394;p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SQLAlchemy is the Python SQL toolkit and Object Relational Mapper that gives application developers the full power and flexibility of SQL.</a:t>
            </a:r>
            <a:endParaRPr/>
          </a:p>
          <a:p>
            <a:pPr indent="0" lvl="0" marL="0" rtl="0" algn="l">
              <a:spcBef>
                <a:spcPts val="1600"/>
              </a:spcBef>
              <a:spcAft>
                <a:spcPts val="0"/>
              </a:spcAft>
              <a:buNone/>
            </a:pPr>
            <a:r>
              <a:rPr lang="en-GB"/>
              <a:t>It provides a full suite of well known enterprise-level persistence patterns, designed for efficient and high-performing database access, adapted into a simple and Pythonic domain language.</a:t>
            </a:r>
            <a:endParaRPr/>
          </a:p>
          <a:p>
            <a:pPr indent="0" lvl="0" marL="0" rtl="0" algn="l">
              <a:spcBef>
                <a:spcPts val="1600"/>
              </a:spcBef>
              <a:spcAft>
                <a:spcPts val="1600"/>
              </a:spcAft>
              <a:buNone/>
            </a:pPr>
            <a:r>
              <a:rPr lang="en-GB"/>
              <a:t>SQL databases behave less like object collections and more like tables and rows. SQLAlchemy aims to accommodate both of these principles.</a:t>
            </a:r>
            <a:endParaRPr/>
          </a:p>
        </p:txBody>
      </p:sp>
      <p:pic>
        <p:nvPicPr>
          <p:cNvPr id="395" name="Google Shape;395;p32"/>
          <p:cNvPicPr preferRelativeResize="0"/>
          <p:nvPr/>
        </p:nvPicPr>
        <p:blipFill>
          <a:blip r:embed="rId3">
            <a:alphaModFix/>
          </a:blip>
          <a:stretch>
            <a:fillRect/>
          </a:stretch>
        </p:blipFill>
        <p:spPr>
          <a:xfrm>
            <a:off x="6485425" y="598575"/>
            <a:ext cx="1848875" cy="739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Database Schema</a:t>
            </a:r>
            <a:endParaRPr/>
          </a:p>
        </p:txBody>
      </p:sp>
      <p:pic>
        <p:nvPicPr>
          <p:cNvPr id="401" name="Google Shape;401;p33"/>
          <p:cNvPicPr preferRelativeResize="0"/>
          <p:nvPr/>
        </p:nvPicPr>
        <p:blipFill>
          <a:blip r:embed="rId3">
            <a:alphaModFix/>
          </a:blip>
          <a:stretch>
            <a:fillRect/>
          </a:stretch>
        </p:blipFill>
        <p:spPr>
          <a:xfrm>
            <a:off x="1303800" y="1565225"/>
            <a:ext cx="6285151" cy="3334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Team Members:</a:t>
            </a:r>
            <a:endParaRPr/>
          </a:p>
          <a:p>
            <a:pPr indent="0" lvl="0" marL="0" rtl="0" algn="l">
              <a:spcBef>
                <a:spcPts val="0"/>
              </a:spcBef>
              <a:spcAft>
                <a:spcPts val="0"/>
              </a:spcAft>
              <a:buNone/>
            </a:pPr>
            <a:r>
              <a:t/>
            </a:r>
            <a:endParaRPr/>
          </a:p>
        </p:txBody>
      </p:sp>
      <p:sp>
        <p:nvSpPr>
          <p:cNvPr id="407" name="Google Shape;407;p3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Shoumik Dey - shoumikdey123@gmail.com</a:t>
            </a:r>
            <a:endParaRPr/>
          </a:p>
          <a:p>
            <a:pPr indent="0" lvl="0" marL="0" rtl="0" algn="l">
              <a:spcBef>
                <a:spcPts val="1600"/>
              </a:spcBef>
              <a:spcAft>
                <a:spcPts val="0"/>
              </a:spcAft>
              <a:buNone/>
            </a:pPr>
            <a:r>
              <a:rPr lang="en-GB"/>
              <a:t>Arya Das - aryadas98@gmail.com</a:t>
            </a:r>
            <a:endParaRPr/>
          </a:p>
          <a:p>
            <a:pPr indent="0" lvl="0" marL="0" rtl="0" algn="l">
              <a:spcBef>
                <a:spcPts val="1600"/>
              </a:spcBef>
              <a:spcAft>
                <a:spcPts val="1600"/>
              </a:spcAft>
              <a:buNone/>
            </a:pPr>
            <a:r>
              <a:rPr lang="en-GB"/>
              <a:t>Rishab Ghosh - rishabghosh1222@gmail.com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5"/>
          <p:cNvSpPr txBox="1"/>
          <p:nvPr>
            <p:ph type="title"/>
          </p:nvPr>
        </p:nvSpPr>
        <p:spPr>
          <a:xfrm>
            <a:off x="824000" y="1454850"/>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The End</a:t>
            </a:r>
            <a:endParaRPr/>
          </a:p>
        </p:txBody>
      </p:sp>
      <p:sp>
        <p:nvSpPr>
          <p:cNvPr id="413" name="Google Shape;413;p35"/>
          <p:cNvSpPr txBox="1"/>
          <p:nvPr>
            <p:ph idx="4294967295" type="body"/>
          </p:nvPr>
        </p:nvSpPr>
        <p:spPr>
          <a:xfrm>
            <a:off x="3903600" y="2252600"/>
            <a:ext cx="3816300" cy="14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rPr>
              <a:t>Shoumik Dey - shoumikdey123@gmail.com</a:t>
            </a:r>
            <a:endParaRPr>
              <a:solidFill>
                <a:schemeClr val="lt1"/>
              </a:solidFill>
            </a:endParaRPr>
          </a:p>
          <a:p>
            <a:pPr indent="0" lvl="0" marL="0" rtl="0" algn="l">
              <a:spcBef>
                <a:spcPts val="1600"/>
              </a:spcBef>
              <a:spcAft>
                <a:spcPts val="0"/>
              </a:spcAft>
              <a:buNone/>
            </a:pPr>
            <a:r>
              <a:rPr lang="en-GB">
                <a:solidFill>
                  <a:schemeClr val="lt1"/>
                </a:solidFill>
              </a:rPr>
              <a:t>Arya Das - aryadas98@gmail.com</a:t>
            </a:r>
            <a:endParaRPr>
              <a:solidFill>
                <a:schemeClr val="lt1"/>
              </a:solidFill>
            </a:endParaRPr>
          </a:p>
          <a:p>
            <a:pPr indent="0" lvl="0" marL="0" rtl="0" algn="l">
              <a:spcBef>
                <a:spcPts val="1600"/>
              </a:spcBef>
              <a:spcAft>
                <a:spcPts val="1600"/>
              </a:spcAft>
              <a:buNone/>
            </a:pPr>
            <a:r>
              <a:rPr lang="en-GB">
                <a:solidFill>
                  <a:schemeClr val="lt1"/>
                </a:solidFill>
              </a:rPr>
              <a:t>Rishab Ghosh - rishabghosh1222@gmail.com</a:t>
            </a:r>
            <a:endParaRPr>
              <a:solidFill>
                <a:schemeClr val="lt1"/>
              </a:solidFill>
            </a:endParaRPr>
          </a:p>
        </p:txBody>
      </p:sp>
      <p:sp>
        <p:nvSpPr>
          <p:cNvPr id="414" name="Google Shape;414;p35"/>
          <p:cNvSpPr txBox="1"/>
          <p:nvPr>
            <p:ph type="title"/>
          </p:nvPr>
        </p:nvSpPr>
        <p:spPr>
          <a:xfrm>
            <a:off x="3903600" y="1394200"/>
            <a:ext cx="4199700" cy="77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Team Members:</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Proposed Solution</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create a new web application called </a:t>
            </a:r>
            <a:r>
              <a:rPr b="1" lang="en-GB"/>
              <a:t>BusRider</a:t>
            </a:r>
            <a:r>
              <a:rPr lang="en-GB"/>
              <a:t> app to solve these problems,</a:t>
            </a:r>
            <a:endParaRPr/>
          </a:p>
          <a:p>
            <a:pPr indent="-311150" lvl="0" marL="457200" rtl="0" algn="l">
              <a:spcBef>
                <a:spcPts val="1600"/>
              </a:spcBef>
              <a:spcAft>
                <a:spcPts val="0"/>
              </a:spcAft>
              <a:buSzPts val="1300"/>
              <a:buChar char="●"/>
            </a:pPr>
            <a:r>
              <a:rPr lang="en-GB"/>
              <a:t>The BusRider app is an app which keeps track of the track of number of passengers in the bus.</a:t>
            </a:r>
            <a:endParaRPr/>
          </a:p>
          <a:p>
            <a:pPr indent="-311150" lvl="0" marL="457200" rtl="0" algn="l">
              <a:spcBef>
                <a:spcPts val="0"/>
              </a:spcBef>
              <a:spcAft>
                <a:spcPts val="0"/>
              </a:spcAft>
              <a:buSzPts val="1300"/>
              <a:buChar char="●"/>
            </a:pPr>
            <a:r>
              <a:rPr lang="en-GB"/>
              <a:t>It also helps to maintain an online ticketing system for both the passengers and the driver.</a:t>
            </a:r>
            <a:endParaRPr/>
          </a:p>
          <a:p>
            <a:pPr indent="-311150" lvl="0" marL="457200" rtl="0" algn="l">
              <a:spcBef>
                <a:spcPts val="0"/>
              </a:spcBef>
              <a:spcAft>
                <a:spcPts val="0"/>
              </a:spcAft>
              <a:buSzPts val="1300"/>
              <a:buChar char="●"/>
            </a:pPr>
            <a:r>
              <a:rPr lang="en-GB"/>
              <a:t>It also tells what bus to take to travel each route.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Solution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Bus Booking and Tracking Platform</a:t>
            </a:r>
            <a:endParaRPr/>
          </a:p>
        </p:txBody>
      </p:sp>
      <p:pic>
        <p:nvPicPr>
          <p:cNvPr id="301" name="Google Shape;301;p17"/>
          <p:cNvPicPr preferRelativeResize="0"/>
          <p:nvPr/>
        </p:nvPicPr>
        <p:blipFill>
          <a:blip r:embed="rId3">
            <a:alphaModFix/>
          </a:blip>
          <a:stretch>
            <a:fillRect/>
          </a:stretch>
        </p:blipFill>
        <p:spPr>
          <a:xfrm>
            <a:off x="1356650" y="1597874"/>
            <a:ext cx="6681693" cy="3084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Book Tickets</a:t>
            </a:r>
            <a:endParaRPr/>
          </a:p>
        </p:txBody>
      </p:sp>
      <p:pic>
        <p:nvPicPr>
          <p:cNvPr id="307" name="Google Shape;307;p18"/>
          <p:cNvPicPr preferRelativeResize="0"/>
          <p:nvPr/>
        </p:nvPicPr>
        <p:blipFill>
          <a:blip r:embed="rId3">
            <a:alphaModFix/>
          </a:blip>
          <a:stretch>
            <a:fillRect/>
          </a:stretch>
        </p:blipFill>
        <p:spPr>
          <a:xfrm>
            <a:off x="1305700" y="1750275"/>
            <a:ext cx="7026697" cy="3240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See Booking Status</a:t>
            </a:r>
            <a:endParaRPr/>
          </a:p>
        </p:txBody>
      </p:sp>
      <p:pic>
        <p:nvPicPr>
          <p:cNvPr id="313" name="Google Shape;313;p19"/>
          <p:cNvPicPr preferRelativeResize="0"/>
          <p:nvPr/>
        </p:nvPicPr>
        <p:blipFill>
          <a:blip r:embed="rId3">
            <a:alphaModFix/>
          </a:blip>
          <a:stretch>
            <a:fillRect/>
          </a:stretch>
        </p:blipFill>
        <p:spPr>
          <a:xfrm>
            <a:off x="1309075" y="1750275"/>
            <a:ext cx="7019943" cy="3240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Bus Seating Status</a:t>
            </a:r>
            <a:endParaRPr/>
          </a:p>
        </p:txBody>
      </p:sp>
      <p:pic>
        <p:nvPicPr>
          <p:cNvPr id="319" name="Google Shape;319;p20"/>
          <p:cNvPicPr preferRelativeResize="0"/>
          <p:nvPr/>
        </p:nvPicPr>
        <p:blipFill>
          <a:blip r:embed="rId3">
            <a:alphaModFix/>
          </a:blip>
          <a:stretch>
            <a:fillRect/>
          </a:stretch>
        </p:blipFill>
        <p:spPr>
          <a:xfrm>
            <a:off x="1318888" y="1750275"/>
            <a:ext cx="7000328" cy="324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Bus Tracking</a:t>
            </a:r>
            <a:endParaRPr/>
          </a:p>
        </p:txBody>
      </p:sp>
      <p:pic>
        <p:nvPicPr>
          <p:cNvPr id="325" name="Google Shape;325;p21"/>
          <p:cNvPicPr preferRelativeResize="0"/>
          <p:nvPr/>
        </p:nvPicPr>
        <p:blipFill>
          <a:blip r:embed="rId3">
            <a:alphaModFix/>
          </a:blip>
          <a:stretch>
            <a:fillRect/>
          </a:stretch>
        </p:blipFill>
        <p:spPr>
          <a:xfrm>
            <a:off x="1303800" y="1740925"/>
            <a:ext cx="7068864" cy="324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