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Medium"/>
      <p:regular r:id="rId33"/>
      <p:bold r:id="rId34"/>
      <p:italic r:id="rId35"/>
      <p:boldItalic r:id="rId36"/>
    </p:embeddedFont>
    <p:embeddedFont>
      <p:font typeface="Roboto"/>
      <p:regular r:id="rId37"/>
      <p:bold r:id="rId38"/>
      <p:italic r:id="rId39"/>
      <p:boldItalic r:id="rId40"/>
    </p:embeddedFont>
    <p:embeddedFont>
      <p:font typeface="Nunito"/>
      <p:regular r:id="rId41"/>
      <p:bold r:id="rId42"/>
      <p:italic r:id="rId43"/>
      <p:boldItalic r:id="rId44"/>
    </p:embeddedFont>
    <p:embeddedFont>
      <p:font typeface="Maven Pro"/>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4739957-C10D-436B-B1B1-AD3A4E11D78B}">
  <a:tblStyle styleId="{D4739957-C10D-436B-B1B1-AD3A4E11D78B}" styleName="Table_0">
    <a:wholeTbl>
      <a:tcTxStyle b="off" i="off">
        <a:font>
          <a:latin typeface="Arial"/>
          <a:ea typeface="Arial"/>
          <a:cs typeface="Arial"/>
        </a:font>
        <a:srgbClr val="000000"/>
      </a:tcTxStyle>
      <a:tcStyle>
        <a:tcBdr>
          <a:left>
            <a:ln cap="flat" cmpd="sng" w="9525">
              <a:solidFill>
                <a:srgbClr val="FFFFFF"/>
              </a:solidFill>
              <a:prstDash val="solid"/>
              <a:round/>
              <a:headEnd len="med" w="med" type="none"/>
              <a:tailEnd len="med" w="med" type="none"/>
            </a:ln>
          </a:left>
          <a:right>
            <a:ln cap="flat" cmpd="sng" w="9525">
              <a:solidFill>
                <a:srgbClr val="FFFFFF"/>
              </a:solidFill>
              <a:prstDash val="solid"/>
              <a:round/>
              <a:headEnd len="med" w="med" type="none"/>
              <a:tailEnd len="med" w="med" type="none"/>
            </a:ln>
          </a:right>
          <a:top>
            <a:ln cap="flat" cmpd="sng" w="9525">
              <a:solidFill>
                <a:srgbClr val="FFFFFF"/>
              </a:solidFill>
              <a:prstDash val="solid"/>
              <a:round/>
              <a:headEnd len="med" w="med" type="none"/>
              <a:tailEnd len="med" w="med" type="none"/>
            </a:ln>
          </a:top>
          <a:bottom>
            <a:ln cap="flat" cmpd="sng" w="9525">
              <a:solidFill>
                <a:srgbClr val="FFFFFF"/>
              </a:solidFill>
              <a:prstDash val="solid"/>
              <a:round/>
              <a:headEnd len="med" w="med" type="none"/>
              <a:tailEnd len="med" w="med" type="none"/>
            </a:ln>
          </a:bottom>
          <a:insideH>
            <a:ln cap="flat" cmpd="sng" w="9525">
              <a:solidFill>
                <a:srgbClr val="FFFFFF"/>
              </a:solidFill>
              <a:prstDash val="solid"/>
              <a:round/>
              <a:headEnd len="med" w="med" type="none"/>
              <a:tailEnd len="med" w="med" type="none"/>
            </a:ln>
          </a:insideH>
          <a:insideV>
            <a:ln cap="flat" cmpd="sng" w="9525">
              <a:solidFill>
                <a:srgbClr val="FFFFFF"/>
              </a:solidFill>
              <a:prstDash val="solid"/>
              <a:round/>
              <a:headEnd len="med" w="med" type="none"/>
              <a:tailEnd len="med" w="med" type="none"/>
            </a:ln>
          </a:insideV>
        </a:tcBdr>
        <a:fill>
          <a:solidFill>
            <a:srgbClr val="EDEDED"/>
          </a:solidFill>
        </a:fill>
      </a:tcStyle>
    </a:wholeTbl>
    <a:band1H>
      <a:tcTxStyle b="off" i="off"/>
      <a:tcStyle>
        <a:fill>
          <a:solidFill>
            <a:srgbClr val="DBDBDB"/>
          </a:solidFill>
        </a:fill>
      </a:tcStyle>
    </a:band1H>
    <a:band2H>
      <a:tcTxStyle b="off" i="off"/>
    </a:band2H>
    <a:band1V>
      <a:tcTxStyle b="off" i="off"/>
      <a:tcStyle>
        <a:fill>
          <a:solidFill>
            <a:srgbClr val="DBDBDB"/>
          </a:solidFill>
        </a:fill>
      </a:tcStyle>
    </a:band1V>
    <a:band2V>
      <a:tcTxStyle b="off" i="off"/>
    </a:band2V>
    <a:lastCol>
      <a:tcTxStyle b="on" i="off">
        <a:srgbClr val="FFFFFF"/>
      </a:tcTxStyle>
      <a:tcStyle>
        <a:tcBdr>
          <a:right>
            <a:ln cap="flat" cmpd="sng" w="9525">
              <a:solidFill>
                <a:srgbClr val="FFFFFF"/>
              </a:solidFill>
              <a:prstDash val="solid"/>
              <a:round/>
              <a:headEnd len="med" w="med" type="none"/>
              <a:tailEnd len="med" w="med" type="none"/>
            </a:ln>
          </a:right>
          <a:top>
            <a:ln cap="flat" cmpd="sng" w="9525">
              <a:solidFill>
                <a:srgbClr val="FFFFFF"/>
              </a:solidFill>
              <a:prstDash val="solid"/>
              <a:round/>
              <a:headEnd len="med" w="med" type="none"/>
              <a:tailEnd len="med" w="med" type="none"/>
            </a:ln>
          </a:top>
          <a:bottom>
            <a:ln cap="flat" cmpd="sng" w="9525">
              <a:solidFill>
                <a:srgbClr val="FFFFFF"/>
              </a:solidFill>
              <a:prstDash val="solid"/>
              <a:round/>
              <a:headEnd len="med" w="med" type="none"/>
              <a:tailEnd len="med" w="med" type="none"/>
            </a:ln>
          </a:bottom>
          <a:insideV>
            <a:ln cap="flat" cmpd="sng" w="9525">
              <a:solidFill>
                <a:srgbClr val="000000"/>
              </a:solidFill>
              <a:prstDash val="solid"/>
              <a:round/>
              <a:headEnd len="med" w="med" type="none"/>
              <a:tailEnd len="med" w="med" type="none"/>
            </a:ln>
          </a:insideV>
        </a:tcBdr>
        <a:fill>
          <a:solidFill>
            <a:srgbClr val="A5A5A5"/>
          </a:solidFill>
        </a:fill>
      </a:tcStyle>
    </a:lastCol>
    <a:firstCol>
      <a:tcTxStyle b="on" i="off">
        <a:srgbClr val="FFFFFF"/>
      </a:tcTxStyle>
      <a:tcStyle>
        <a:tcBdr>
          <a:left>
            <a:ln cap="flat" cmpd="sng" w="9525">
              <a:solidFill>
                <a:srgbClr val="FFFFFF"/>
              </a:solidFill>
              <a:prstDash val="solid"/>
              <a:round/>
              <a:headEnd len="med" w="med" type="none"/>
              <a:tailEnd len="med" w="med" type="none"/>
            </a:ln>
          </a:left>
          <a:top>
            <a:ln cap="flat" cmpd="sng" w="9525">
              <a:solidFill>
                <a:srgbClr val="FFFFFF"/>
              </a:solidFill>
              <a:prstDash val="solid"/>
              <a:round/>
              <a:headEnd len="med" w="med" type="none"/>
              <a:tailEnd len="med" w="med" type="none"/>
            </a:ln>
          </a:top>
          <a:bottom>
            <a:ln cap="flat" cmpd="sng" w="9525">
              <a:solidFill>
                <a:srgbClr val="FFFFFF"/>
              </a:solidFill>
              <a:prstDash val="solid"/>
              <a:round/>
              <a:headEnd len="med" w="med" type="none"/>
              <a:tailEnd len="med" w="med" type="none"/>
            </a:ln>
          </a:bottom>
          <a:insideV>
            <a:ln cap="flat" cmpd="sng" w="9525">
              <a:solidFill>
                <a:srgbClr val="000000"/>
              </a:solidFill>
              <a:prstDash val="solid"/>
              <a:round/>
              <a:headEnd len="med" w="med" type="none"/>
              <a:tailEnd len="med" w="med" type="none"/>
            </a:ln>
          </a:insideV>
        </a:tcBdr>
        <a:fill>
          <a:solidFill>
            <a:srgbClr val="A5A5A5"/>
          </a:solidFill>
        </a:fill>
      </a:tcStyle>
    </a:firstCol>
    <a:lastRow>
      <a:tcTxStyle b="on" i="off">
        <a:srgbClr val="FFFFFF"/>
      </a:tcTxStyle>
      <a:tcStyle>
        <a:tcBdr>
          <a:left>
            <a:ln cap="flat" cmpd="sng" w="9525">
              <a:solidFill>
                <a:srgbClr val="FFFFFF"/>
              </a:solidFill>
              <a:prstDash val="solid"/>
              <a:round/>
              <a:headEnd len="med" w="med" type="none"/>
              <a:tailEnd len="med" w="med" type="none"/>
            </a:ln>
          </a:left>
          <a:right>
            <a:ln cap="flat" cmpd="sng" w="9525">
              <a:solidFill>
                <a:srgbClr val="FFFFFF"/>
              </a:solidFill>
              <a:prstDash val="solid"/>
              <a:round/>
              <a:headEnd len="med" w="med" type="none"/>
              <a:tailEnd len="med" w="med" type="none"/>
            </a:ln>
          </a:right>
          <a:bottom>
            <a:ln cap="flat" cmpd="sng" w="9525">
              <a:solidFill>
                <a:srgbClr val="FFFFFF"/>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fill>
          <a:solidFill>
            <a:srgbClr val="A5A5A5"/>
          </a:solidFill>
        </a:fill>
      </a:tcStyle>
    </a:lastRow>
    <a:seCell>
      <a:tcTxStyle b="off" i="off"/>
    </a:seCell>
    <a:swCell>
      <a:tcTxStyle b="off" i="off"/>
    </a:swCell>
    <a:firstRow>
      <a:tcTxStyle b="on" i="off">
        <a:srgbClr val="FFFFFF"/>
      </a:tcTxStyle>
      <a:tcStyle>
        <a:tcBdr>
          <a:left>
            <a:ln cap="flat" cmpd="sng" w="9525">
              <a:solidFill>
                <a:srgbClr val="FFFFFF"/>
              </a:solidFill>
              <a:prstDash val="solid"/>
              <a:round/>
              <a:headEnd len="med" w="med" type="none"/>
              <a:tailEnd len="med" w="med" type="none"/>
            </a:ln>
          </a:left>
          <a:right>
            <a:ln cap="flat" cmpd="sng" w="9525">
              <a:solidFill>
                <a:srgbClr val="FFFFFF"/>
              </a:solidFill>
              <a:prstDash val="solid"/>
              <a:round/>
              <a:headEnd len="med" w="med" type="none"/>
              <a:tailEnd len="med" w="med" type="none"/>
            </a:ln>
          </a:right>
          <a:top>
            <a:ln cap="flat" cmpd="sng" w="9525">
              <a:solidFill>
                <a:srgbClr val="FFFFFF"/>
              </a:solidFill>
              <a:prstDash val="solid"/>
              <a:round/>
              <a:headEnd len="med" w="med" type="none"/>
              <a:tailEnd len="med" w="med" type="none"/>
            </a:ln>
          </a:top>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fill>
          <a:solidFill>
            <a:srgbClr val="A5A5A5"/>
          </a:solidFill>
        </a:fill>
      </a:tcStyle>
    </a:firstRow>
    <a:neCell>
      <a:tcTxStyle b="off" i="off"/>
    </a:neCell>
    <a:nwCell>
      <a:tcTxStyle b="off" i="off"/>
    </a:nwCell>
  </a:tblStyle>
  <a:tblStyle styleId="{7B66808F-6502-4460-BD98-1F4B436D325A}" styleName="Table_1">
    <a:wholeTbl>
      <a:tcTxStyle>
        <a:font>
          <a:latin typeface="Arial"/>
          <a:ea typeface="Arial"/>
          <a:cs typeface="Arial"/>
        </a:font>
        <a:srgbClr val="000000"/>
      </a:tcTxStyle>
      <a:tcStyle>
        <a:tcBdr>
          <a:left>
            <a:ln cap="flat" cmpd="sng">
              <a:solidFill>
                <a:srgbClr val="000000"/>
              </a:solidFill>
              <a:prstDash val="solid"/>
              <a:round/>
              <a:headEnd len="med" w="med" type="none"/>
              <a:tailEnd len="med" w="med" type="none"/>
            </a:ln>
          </a:left>
          <a:right>
            <a:ln cap="flat" cmpd="sng">
              <a:solidFill>
                <a:srgbClr val="000000"/>
              </a:solidFill>
              <a:prstDash val="solid"/>
              <a:round/>
              <a:headEnd len="med" w="med" type="none"/>
              <a:tailEnd len="med" w="med" type="none"/>
            </a:ln>
          </a:right>
          <a:top>
            <a:ln cap="flat" cmpd="sng">
              <a:solidFill>
                <a:srgbClr val="000000"/>
              </a:solidFill>
              <a:prstDash val="solid"/>
              <a:round/>
              <a:headEnd len="med" w="med" type="none"/>
              <a:tailEnd len="med" w="med" type="none"/>
            </a:ln>
          </a:top>
          <a:bottom>
            <a:ln cap="flat" cmpd="sng">
              <a:solidFill>
                <a:srgbClr val="000000"/>
              </a:solidFill>
              <a:prstDash val="solid"/>
              <a:round/>
              <a:headEnd len="med" w="med" type="none"/>
              <a:tailEnd len="med" w="med" type="none"/>
            </a:ln>
          </a:bottom>
          <a:insideH>
            <a:ln cap="flat" cmpd="sng">
              <a:solidFill>
                <a:srgbClr val="000000"/>
              </a:solidFill>
              <a:prstDash val="solid"/>
              <a:round/>
              <a:headEnd len="med" w="med" type="none"/>
              <a:tailEnd len="med" w="med" type="none"/>
            </a:ln>
          </a:insideH>
          <a:insideV>
            <a:ln cap="flat" cmpd="sng">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Nunito-bold.fntdata"/><Relationship Id="rId41" Type="http://schemas.openxmlformats.org/officeDocument/2006/relationships/font" Target="fonts/Nunito-regular.fntdata"/><Relationship Id="rId22" Type="http://schemas.openxmlformats.org/officeDocument/2006/relationships/slide" Target="slides/slide17.xml"/><Relationship Id="rId44" Type="http://schemas.openxmlformats.org/officeDocument/2006/relationships/font" Target="fonts/Nunito-boldItalic.fntdata"/><Relationship Id="rId21" Type="http://schemas.openxmlformats.org/officeDocument/2006/relationships/slide" Target="slides/slide16.xml"/><Relationship Id="rId43" Type="http://schemas.openxmlformats.org/officeDocument/2006/relationships/font" Target="fonts/Nunito-italic.fntdata"/><Relationship Id="rId24" Type="http://schemas.openxmlformats.org/officeDocument/2006/relationships/slide" Target="slides/slide19.xml"/><Relationship Id="rId46" Type="http://schemas.openxmlformats.org/officeDocument/2006/relationships/font" Target="fonts/MavenPro-bold.fntdata"/><Relationship Id="rId23" Type="http://schemas.openxmlformats.org/officeDocument/2006/relationships/slide" Target="slides/slide18.xml"/><Relationship Id="rId45"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Medium-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Medium-italic.fntdata"/><Relationship Id="rId12" Type="http://schemas.openxmlformats.org/officeDocument/2006/relationships/slide" Target="slides/slide7.xml"/><Relationship Id="rId34" Type="http://schemas.openxmlformats.org/officeDocument/2006/relationships/font" Target="fonts/RobotoMedium-bold.fntdata"/><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RobotoMedium-boldItalic.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spcBef>
                <a:spcPts val="0"/>
              </a:spcBef>
              <a:spcAft>
                <a:spcPts val="0"/>
              </a:spcAft>
              <a:buSzPts val="1100"/>
              <a:buFont typeface="Arial"/>
              <a:buChar char="●"/>
              <a:defRPr b="0" i="0" sz="1100" u="none" cap="none" strike="noStrike"/>
            </a:lvl1pPr>
            <a:lvl2pPr indent="-298450" lvl="1" marL="914400" marR="0" rtl="0" algn="l">
              <a:spcBef>
                <a:spcPts val="0"/>
              </a:spcBef>
              <a:spcAft>
                <a:spcPts val="0"/>
              </a:spcAft>
              <a:buSzPts val="1100"/>
              <a:buFont typeface="Arial"/>
              <a:buChar char="○"/>
              <a:defRPr b="0" i="0" sz="1100" u="none" cap="none" strike="noStrike"/>
            </a:lvl2pPr>
            <a:lvl3pPr indent="-298450" lvl="2" marL="1371600" marR="0" rtl="0" algn="l">
              <a:spcBef>
                <a:spcPts val="0"/>
              </a:spcBef>
              <a:spcAft>
                <a:spcPts val="0"/>
              </a:spcAft>
              <a:buSzPts val="1100"/>
              <a:buFont typeface="Arial"/>
              <a:buChar char="■"/>
              <a:defRPr b="0" i="0" sz="1100" u="none" cap="none" strike="noStrike"/>
            </a:lvl3pPr>
            <a:lvl4pPr indent="-298450" lvl="3" marL="1828800" marR="0" rtl="0" algn="l">
              <a:spcBef>
                <a:spcPts val="0"/>
              </a:spcBef>
              <a:spcAft>
                <a:spcPts val="0"/>
              </a:spcAft>
              <a:buSzPts val="1100"/>
              <a:buFont typeface="Arial"/>
              <a:buChar char="●"/>
              <a:defRPr b="0" i="0" sz="1100" u="none" cap="none" strike="noStrike"/>
            </a:lvl4pPr>
            <a:lvl5pPr indent="-298450" lvl="4" marL="2286000" marR="0" rtl="0" algn="l">
              <a:spcBef>
                <a:spcPts val="0"/>
              </a:spcBef>
              <a:spcAft>
                <a:spcPts val="0"/>
              </a:spcAft>
              <a:buSzPts val="1100"/>
              <a:buFont typeface="Arial"/>
              <a:buChar char="○"/>
              <a:defRPr b="0" i="0" sz="1100" u="none" cap="none" strike="noStrike"/>
            </a:lvl5pPr>
            <a:lvl6pPr indent="-298450" lvl="5" marL="2743200" marR="0" rtl="0" algn="l">
              <a:spcBef>
                <a:spcPts val="0"/>
              </a:spcBef>
              <a:spcAft>
                <a:spcPts val="0"/>
              </a:spcAft>
              <a:buSzPts val="1100"/>
              <a:buFont typeface="Arial"/>
              <a:buChar char="■"/>
              <a:defRPr b="0" i="0" sz="1100" u="none" cap="none" strike="noStrike"/>
            </a:lvl6pPr>
            <a:lvl7pPr indent="-298450" lvl="6" marL="3200400" marR="0" rtl="0" algn="l">
              <a:spcBef>
                <a:spcPts val="0"/>
              </a:spcBef>
              <a:spcAft>
                <a:spcPts val="0"/>
              </a:spcAft>
              <a:buSzPts val="1100"/>
              <a:buFont typeface="Arial"/>
              <a:buChar char="●"/>
              <a:defRPr b="0" i="0" sz="1100" u="none" cap="none" strike="noStrike"/>
            </a:lvl7pPr>
            <a:lvl8pPr indent="-298450" lvl="7" marL="3657600" marR="0" rtl="0" algn="l">
              <a:spcBef>
                <a:spcPts val="0"/>
              </a:spcBef>
              <a:spcAft>
                <a:spcPts val="0"/>
              </a:spcAft>
              <a:buSzPts val="1100"/>
              <a:buFont typeface="Arial"/>
              <a:buChar char="○"/>
              <a:defRPr b="0" i="0" sz="1100" u="none" cap="none" strike="noStrike"/>
            </a:lvl8pPr>
            <a:lvl9pPr indent="-298450" lvl="8" marL="4114800" marR="0" rtl="0" algn="l">
              <a:spcBef>
                <a:spcPts val="0"/>
              </a:spcBef>
              <a:spcAft>
                <a:spcPts val="0"/>
              </a:spcAft>
              <a:buSzPts val="1100"/>
              <a:buFont typeface="Arial"/>
              <a:buChar char="■"/>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all-about-water-filters.com/groundwater-pollution-vs-surface-water-pollution/"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5" name="Shape 27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9" name="Shape 34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8" name="Shape 36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4" name="Shape 37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3" name="Shape 41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9" name="Shape 41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0" name="Shape 46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6" name="Shape 46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7" name="Shape 47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Shape 4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6" name="Shape 4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1" name="Shape 28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7" name="Shape 4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8" name="Shape 5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Shape 5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0" name="Shape 53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6" name="Shape 53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Shape 5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5" name="Shape 54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Shape 5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1" name="Shape 55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4" name="Shape 584"/>
        <p:cNvGrpSpPr/>
        <p:nvPr/>
      </p:nvGrpSpPr>
      <p:grpSpPr>
        <a:xfrm>
          <a:off x="0" y="0"/>
          <a:ext cx="0" cy="0"/>
          <a:chOff x="0" y="0"/>
          <a:chExt cx="0" cy="0"/>
        </a:xfrm>
      </p:grpSpPr>
      <p:sp>
        <p:nvSpPr>
          <p:cNvPr id="585" name="Shape 5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6" name="Shape 586"/>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8" name="Shape 28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4" name="Shape 29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rPr lang="en" u="sng">
                <a:solidFill>
                  <a:schemeClr val="hlink"/>
                </a:solidFill>
                <a:hlinkClick r:id="rId2"/>
              </a:rPr>
              <a:t>http://all-about-water-filters.com/groundwater-pollution-vs-surface-water-pollution/</a:t>
            </a:r>
            <a:r>
              <a:rPr lang="en"/>
              <a:t> details</a:t>
            </a:r>
            <a:endParaRPr/>
          </a:p>
          <a:p>
            <a:pPr indent="0" lvl="0" marL="0" marR="0" rtl="0" algn="l">
              <a:spcBef>
                <a:spcPts val="0"/>
              </a:spcBef>
              <a:spcAft>
                <a:spcPts val="0"/>
              </a:spcAft>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4" name="Shape 30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0" name="Shape 31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8" name="Shape 32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4" name="Shape 33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3" name="Shape 34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2"/>
              <a:chOff x="7343003" y="4453711"/>
              <a:chExt cx="316800" cy="688512"/>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Shape 29"/>
          <p:cNvGrpSpPr/>
          <p:nvPr/>
        </p:nvGrpSpPr>
        <p:grpSpPr>
          <a:xfrm>
            <a:off x="5043503" y="0"/>
            <a:ext cx="3814072" cy="3839101"/>
            <a:chOff x="5043503" y="0"/>
            <a:chExt cx="3814072" cy="3839101"/>
          </a:xfrm>
        </p:grpSpPr>
        <p:sp>
          <p:nvSpPr>
            <p:cNvPr id="30" name="Shape 30"/>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Shape 35"/>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Shape 37"/>
            <p:cNvGrpSpPr/>
            <p:nvPr/>
          </p:nvGrpSpPr>
          <p:grpSpPr>
            <a:xfrm>
              <a:off x="7952721"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Shape 40"/>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Shape 41"/>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Shape 46"/>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1pPr>
            <a:lvl2pPr indent="0" lvl="1">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2pPr>
            <a:lvl3pPr indent="0" lvl="2">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3pPr>
            <a:lvl4pPr indent="0" lvl="3">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4pPr>
            <a:lvl5pPr indent="0" lvl="4">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5pPr>
            <a:lvl6pPr indent="0" lvl="5">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6pPr>
            <a:lvl7pPr indent="0" lvl="6">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7pPr>
            <a:lvl8pPr indent="0" lvl="7">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8pPr>
            <a:lvl9pPr indent="0" lvl="8">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9pPr>
          </a:lstStyle>
          <a:p/>
        </p:txBody>
      </p:sp>
      <p:sp>
        <p:nvSpPr>
          <p:cNvPr id="47" name="Shape 47"/>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lstStyle>
            <a:lvl1pPr indent="-311150" lvl="0" marL="457200"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1pPr>
            <a:lvl2pPr indent="-298450" lvl="1" marL="914400"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2pPr>
            <a:lvl3pPr indent="-298450" lvl="2" marL="1371600"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3pPr>
            <a:lvl4pPr indent="-298450" lvl="3" marL="1828800"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4pPr>
            <a:lvl5pPr indent="-298450" lvl="4" marL="2286000"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5pPr>
            <a:lvl6pPr indent="-298450" lvl="5" marL="2743200"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6pPr>
            <a:lvl7pPr indent="-298450" lvl="6" marL="3200400"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7pPr>
            <a:lvl8pPr indent="-298450" lvl="7" marL="3657600"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8pPr>
            <a:lvl9pPr indent="-298450" lvl="8" marL="4114800" marR="0" rtl="0" algn="l">
              <a:lnSpc>
                <a:spcPct val="100000"/>
              </a:lnSpc>
              <a:spcBef>
                <a:spcPts val="0"/>
              </a:spcBef>
              <a:spcAft>
                <a:spcPts val="0"/>
              </a:spcAft>
              <a:buClr>
                <a:schemeClr val="lt1"/>
              </a:buClr>
              <a:buSzPts val="1600"/>
              <a:buFont typeface="Nunito"/>
              <a:buNone/>
              <a:defRPr b="0" i="0" sz="1600" u="none" cap="none" strike="noStrike">
                <a:solidFill>
                  <a:schemeClr val="lt1"/>
                </a:solidFill>
                <a:latin typeface="Nunito"/>
                <a:ea typeface="Nunito"/>
                <a:cs typeface="Nunito"/>
                <a:sym typeface="Nunito"/>
              </a:defRPr>
            </a:lvl9pPr>
          </a:lstStyle>
          <a:p/>
        </p:txBody>
      </p:sp>
      <p:sp>
        <p:nvSpPr>
          <p:cNvPr id="48" name="Shape 4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400"/>
              <a:buFont typeface="Arial"/>
              <a:buNone/>
            </a:pPr>
            <a:fld id="{00000000-1234-1234-1234-123412341234}" type="slidenum">
              <a:rPr b="0" i="0" lang="en" sz="1400" u="none" cap="none" strike="noStrike">
                <a:solidFill>
                  <a:schemeClr val="lt1"/>
                </a:solidFill>
                <a:latin typeface="Arial"/>
                <a:ea typeface="Arial"/>
                <a:cs typeface="Arial"/>
                <a:sym typeface="Arial"/>
              </a:rPr>
              <a:t>‹#›</a:t>
            </a:fld>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65" name="Shape 265"/>
        <p:cNvGrpSpPr/>
        <p:nvPr/>
      </p:nvGrpSpPr>
      <p:grpSpPr>
        <a:xfrm>
          <a:off x="0" y="0"/>
          <a:ext cx="0" cy="0"/>
          <a:chOff x="0" y="0"/>
          <a:chExt cx="0" cy="0"/>
        </a:xfrm>
      </p:grpSpPr>
      <p:grpSp>
        <p:nvGrpSpPr>
          <p:cNvPr id="266" name="Shape 266"/>
          <p:cNvGrpSpPr/>
          <p:nvPr/>
        </p:nvGrpSpPr>
        <p:grpSpPr>
          <a:xfrm>
            <a:off x="713373" y="3847119"/>
            <a:ext cx="825392" cy="825392"/>
            <a:chOff x="348199" y="179450"/>
            <a:chExt cx="1116300" cy="1116300"/>
          </a:xfrm>
        </p:grpSpPr>
        <p:sp>
          <p:nvSpPr>
            <p:cNvPr id="267" name="Shape 26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Shape 26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9" name="Shape 269"/>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0"/>
              </a:spcBef>
              <a:spcAft>
                <a:spcPts val="0"/>
              </a:spcAft>
              <a:buClr>
                <a:schemeClr val="dk2"/>
              </a:buClr>
              <a:buSzPts val="1300"/>
              <a:buFont typeface="Nunito"/>
              <a:buNone/>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270" name="Shape 27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9" name="Shape 49"/>
        <p:cNvGrpSpPr/>
        <p:nvPr/>
      </p:nvGrpSpPr>
      <p:grpSpPr>
        <a:xfrm>
          <a:off x="0" y="0"/>
          <a:ext cx="0" cy="0"/>
          <a:chOff x="0" y="0"/>
          <a:chExt cx="0" cy="0"/>
        </a:xfrm>
      </p:grpSpPr>
      <p:grpSp>
        <p:nvGrpSpPr>
          <p:cNvPr id="50" name="Shape 50"/>
          <p:cNvGrpSpPr/>
          <p:nvPr/>
        </p:nvGrpSpPr>
        <p:grpSpPr>
          <a:xfrm>
            <a:off x="625966" y="299376"/>
            <a:ext cx="999312" cy="999312"/>
            <a:chOff x="348199" y="179450"/>
            <a:chExt cx="1116300" cy="1116300"/>
          </a:xfrm>
        </p:grpSpPr>
        <p:sp>
          <p:nvSpPr>
            <p:cNvPr id="51" name="Shape 5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Shape 5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a:effectLst>
              <a:outerShdw blurRad="57150" rotWithShape="0" algn="bl" dir="5400000" dist="19050">
                <a:schemeClr val="accent2">
                  <a:alpha val="48627"/>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Shape 5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indent="0"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indent="0"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indent="0"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indent="0"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indent="0"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indent="0"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indent="0"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indent="0"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54" name="Shape 5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55" name="Shape 5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56" name="Shape 56"/>
        <p:cNvGrpSpPr/>
        <p:nvPr/>
      </p:nvGrpSpPr>
      <p:grpSpPr>
        <a:xfrm>
          <a:off x="0" y="0"/>
          <a:ext cx="0" cy="0"/>
          <a:chOff x="0" y="0"/>
          <a:chExt cx="0" cy="0"/>
        </a:xfrm>
      </p:grpSpPr>
      <p:grpSp>
        <p:nvGrpSpPr>
          <p:cNvPr id="57" name="Shape 57"/>
          <p:cNvGrpSpPr/>
          <p:nvPr/>
        </p:nvGrpSpPr>
        <p:grpSpPr>
          <a:xfrm>
            <a:off x="52" y="4099200"/>
            <a:ext cx="9144036" cy="1044300"/>
            <a:chOff x="52" y="4099200"/>
            <a:chExt cx="9144036" cy="1044300"/>
          </a:xfrm>
        </p:grpSpPr>
        <p:grpSp>
          <p:nvGrpSpPr>
            <p:cNvPr id="58" name="Shape 58"/>
            <p:cNvGrpSpPr/>
            <p:nvPr/>
          </p:nvGrpSpPr>
          <p:grpSpPr>
            <a:xfrm>
              <a:off x="52" y="4309200"/>
              <a:ext cx="231622" cy="834300"/>
              <a:chOff x="2688737" y="4301380"/>
              <a:chExt cx="231900" cy="834300"/>
            </a:xfrm>
          </p:grpSpPr>
          <p:sp>
            <p:nvSpPr>
              <p:cNvPr id="59" name="Shape 59"/>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Shape 60"/>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Shape 6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Shape 62"/>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Shape 63"/>
            <p:cNvGrpSpPr/>
            <p:nvPr/>
          </p:nvGrpSpPr>
          <p:grpSpPr>
            <a:xfrm>
              <a:off x="371406" y="4099200"/>
              <a:ext cx="231622" cy="1044300"/>
              <a:chOff x="2688737" y="4091380"/>
              <a:chExt cx="231900" cy="1044300"/>
            </a:xfrm>
          </p:grpSpPr>
          <p:sp>
            <p:nvSpPr>
              <p:cNvPr id="64" name="Shape 64"/>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Shape 65"/>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Shape 66"/>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Shape 67"/>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Shape 68"/>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Shape 69"/>
            <p:cNvGrpSpPr/>
            <p:nvPr/>
          </p:nvGrpSpPr>
          <p:grpSpPr>
            <a:xfrm>
              <a:off x="742761" y="4309200"/>
              <a:ext cx="231622" cy="834300"/>
              <a:chOff x="2688737" y="4301380"/>
              <a:chExt cx="231900" cy="834300"/>
            </a:xfrm>
          </p:grpSpPr>
          <p:sp>
            <p:nvSpPr>
              <p:cNvPr id="70" name="Shape 70"/>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Shape 7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Shape 72"/>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Shape 7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Shape 74"/>
            <p:cNvGrpSpPr/>
            <p:nvPr/>
          </p:nvGrpSpPr>
          <p:grpSpPr>
            <a:xfrm>
              <a:off x="1114115" y="4518900"/>
              <a:ext cx="231622" cy="624600"/>
              <a:chOff x="2688737" y="4511080"/>
              <a:chExt cx="231900" cy="624600"/>
            </a:xfrm>
          </p:grpSpPr>
          <p:sp>
            <p:nvSpPr>
              <p:cNvPr id="75" name="Shape 75"/>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Shape 76"/>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Shape 77"/>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Shape 78"/>
            <p:cNvGrpSpPr/>
            <p:nvPr/>
          </p:nvGrpSpPr>
          <p:grpSpPr>
            <a:xfrm>
              <a:off x="1856753" y="4099200"/>
              <a:ext cx="231600" cy="1044300"/>
              <a:chOff x="1856753" y="4099200"/>
              <a:chExt cx="231600" cy="1044300"/>
            </a:xfrm>
          </p:grpSpPr>
          <p:sp>
            <p:nvSpPr>
              <p:cNvPr id="79" name="Shape 79"/>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Shape 80"/>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Shape 81"/>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Shape 83"/>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 name="Shape 84"/>
            <p:cNvGrpSpPr/>
            <p:nvPr/>
          </p:nvGrpSpPr>
          <p:grpSpPr>
            <a:xfrm>
              <a:off x="2228107" y="4309200"/>
              <a:ext cx="231600" cy="834300"/>
              <a:chOff x="2228107" y="4309200"/>
              <a:chExt cx="231600" cy="834300"/>
            </a:xfrm>
          </p:grpSpPr>
          <p:sp>
            <p:nvSpPr>
              <p:cNvPr id="85" name="Shape 85"/>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Shape 86"/>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Shape 87"/>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Shape 89"/>
            <p:cNvGrpSpPr/>
            <p:nvPr/>
          </p:nvGrpSpPr>
          <p:grpSpPr>
            <a:xfrm>
              <a:off x="2599462" y="4518900"/>
              <a:ext cx="231600" cy="624600"/>
              <a:chOff x="2599462" y="4518900"/>
              <a:chExt cx="231600" cy="624600"/>
            </a:xfrm>
          </p:grpSpPr>
          <p:sp>
            <p:nvSpPr>
              <p:cNvPr id="90" name="Shape 90"/>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Shape 91"/>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Shape 92"/>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 name="Shape 93"/>
            <p:cNvGrpSpPr/>
            <p:nvPr/>
          </p:nvGrpSpPr>
          <p:grpSpPr>
            <a:xfrm>
              <a:off x="3342171" y="4099200"/>
              <a:ext cx="231600" cy="1044300"/>
              <a:chOff x="3342171" y="4099200"/>
              <a:chExt cx="231600" cy="1044300"/>
            </a:xfrm>
          </p:grpSpPr>
          <p:sp>
            <p:nvSpPr>
              <p:cNvPr id="94" name="Shape 94"/>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Shape 95"/>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Shape 96"/>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Shape 97"/>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Shape 98"/>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 name="Shape 99"/>
            <p:cNvGrpSpPr/>
            <p:nvPr/>
          </p:nvGrpSpPr>
          <p:grpSpPr>
            <a:xfrm>
              <a:off x="3713525" y="4309200"/>
              <a:ext cx="231600" cy="834300"/>
              <a:chOff x="3713525" y="4309200"/>
              <a:chExt cx="231600" cy="834300"/>
            </a:xfrm>
          </p:grpSpPr>
          <p:sp>
            <p:nvSpPr>
              <p:cNvPr id="100" name="Shape 100"/>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Shape 101"/>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Shape 102"/>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Shape 103"/>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 name="Shape 104"/>
            <p:cNvGrpSpPr/>
            <p:nvPr/>
          </p:nvGrpSpPr>
          <p:grpSpPr>
            <a:xfrm>
              <a:off x="1485398" y="4309200"/>
              <a:ext cx="231600" cy="834300"/>
              <a:chOff x="1485398" y="4309200"/>
              <a:chExt cx="231600" cy="834300"/>
            </a:xfrm>
          </p:grpSpPr>
          <p:sp>
            <p:nvSpPr>
              <p:cNvPr id="105" name="Shape 105"/>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Shape 106"/>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Shape 107"/>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Shape 108"/>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 name="Shape 109"/>
            <p:cNvGrpSpPr/>
            <p:nvPr/>
          </p:nvGrpSpPr>
          <p:grpSpPr>
            <a:xfrm>
              <a:off x="4084879" y="4518900"/>
              <a:ext cx="231600" cy="624600"/>
              <a:chOff x="4084879" y="4518900"/>
              <a:chExt cx="231600" cy="624600"/>
            </a:xfrm>
          </p:grpSpPr>
          <p:sp>
            <p:nvSpPr>
              <p:cNvPr id="110" name="Shape 110"/>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Shape 111"/>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Shape 112"/>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 name="Shape 113"/>
            <p:cNvGrpSpPr/>
            <p:nvPr/>
          </p:nvGrpSpPr>
          <p:grpSpPr>
            <a:xfrm>
              <a:off x="2970816" y="4309200"/>
              <a:ext cx="231600" cy="834300"/>
              <a:chOff x="2970816" y="4309200"/>
              <a:chExt cx="231600" cy="834300"/>
            </a:xfrm>
          </p:grpSpPr>
          <p:sp>
            <p:nvSpPr>
              <p:cNvPr id="114" name="Shape 114"/>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Shape 115"/>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Shape 116"/>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Shape 117"/>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Shape 118"/>
            <p:cNvGrpSpPr/>
            <p:nvPr/>
          </p:nvGrpSpPr>
          <p:grpSpPr>
            <a:xfrm>
              <a:off x="4456234" y="4309200"/>
              <a:ext cx="231600" cy="834300"/>
              <a:chOff x="4456234" y="4309200"/>
              <a:chExt cx="231600" cy="834300"/>
            </a:xfrm>
          </p:grpSpPr>
          <p:sp>
            <p:nvSpPr>
              <p:cNvPr id="119" name="Shape 119"/>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Shape 120"/>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Shape 121"/>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Shape 122"/>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Shape 123"/>
            <p:cNvGrpSpPr/>
            <p:nvPr/>
          </p:nvGrpSpPr>
          <p:grpSpPr>
            <a:xfrm>
              <a:off x="4827588" y="4099200"/>
              <a:ext cx="231600" cy="1044300"/>
              <a:chOff x="4827588" y="4099200"/>
              <a:chExt cx="231600" cy="1044300"/>
            </a:xfrm>
          </p:grpSpPr>
          <p:sp>
            <p:nvSpPr>
              <p:cNvPr id="124" name="Shape 124"/>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Shape 125"/>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Shape 126"/>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Shape 127"/>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Shape 128"/>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 name="Shape 129"/>
            <p:cNvGrpSpPr/>
            <p:nvPr/>
          </p:nvGrpSpPr>
          <p:grpSpPr>
            <a:xfrm>
              <a:off x="5198943" y="4309200"/>
              <a:ext cx="231600" cy="834300"/>
              <a:chOff x="5198943" y="4309200"/>
              <a:chExt cx="231600" cy="834300"/>
            </a:xfrm>
          </p:grpSpPr>
          <p:sp>
            <p:nvSpPr>
              <p:cNvPr id="130" name="Shape 130"/>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Shape 131"/>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Shape 132"/>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Shape 133"/>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Shape 134"/>
            <p:cNvGrpSpPr/>
            <p:nvPr/>
          </p:nvGrpSpPr>
          <p:grpSpPr>
            <a:xfrm>
              <a:off x="5570297" y="4518900"/>
              <a:ext cx="231600" cy="624600"/>
              <a:chOff x="5570297" y="4518900"/>
              <a:chExt cx="231600" cy="624600"/>
            </a:xfrm>
          </p:grpSpPr>
          <p:sp>
            <p:nvSpPr>
              <p:cNvPr id="135" name="Shape 135"/>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Shape 136"/>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Shape 137"/>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 name="Shape 138"/>
            <p:cNvGrpSpPr/>
            <p:nvPr/>
          </p:nvGrpSpPr>
          <p:grpSpPr>
            <a:xfrm>
              <a:off x="5941652" y="4309200"/>
              <a:ext cx="231600" cy="834300"/>
              <a:chOff x="5941652" y="4309200"/>
              <a:chExt cx="231600" cy="834300"/>
            </a:xfrm>
          </p:grpSpPr>
          <p:sp>
            <p:nvSpPr>
              <p:cNvPr id="139" name="Shape 139"/>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Shape 140"/>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Shape 141"/>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Shape 142"/>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 name="Shape 143"/>
            <p:cNvGrpSpPr/>
            <p:nvPr/>
          </p:nvGrpSpPr>
          <p:grpSpPr>
            <a:xfrm>
              <a:off x="6313006" y="4099200"/>
              <a:ext cx="231600" cy="1044300"/>
              <a:chOff x="6313006" y="4099200"/>
              <a:chExt cx="231600" cy="1044300"/>
            </a:xfrm>
          </p:grpSpPr>
          <p:sp>
            <p:nvSpPr>
              <p:cNvPr id="144" name="Shape 144"/>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Shape 145"/>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Shape 146"/>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Shape 147"/>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Shape 148"/>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Shape 149"/>
            <p:cNvGrpSpPr/>
            <p:nvPr/>
          </p:nvGrpSpPr>
          <p:grpSpPr>
            <a:xfrm>
              <a:off x="6684361" y="4309200"/>
              <a:ext cx="231600" cy="834300"/>
              <a:chOff x="6684361" y="4309200"/>
              <a:chExt cx="231600" cy="834300"/>
            </a:xfrm>
          </p:grpSpPr>
          <p:sp>
            <p:nvSpPr>
              <p:cNvPr id="150" name="Shape 150"/>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Shape 151"/>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Shape 152"/>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Shape 153"/>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Shape 154"/>
            <p:cNvGrpSpPr/>
            <p:nvPr/>
          </p:nvGrpSpPr>
          <p:grpSpPr>
            <a:xfrm>
              <a:off x="7055715" y="4518900"/>
              <a:ext cx="231600" cy="624600"/>
              <a:chOff x="7055715" y="4518900"/>
              <a:chExt cx="231600" cy="624600"/>
            </a:xfrm>
          </p:grpSpPr>
          <p:sp>
            <p:nvSpPr>
              <p:cNvPr id="155" name="Shape 155"/>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Shape 156"/>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Shape 157"/>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 name="Shape 158"/>
            <p:cNvGrpSpPr/>
            <p:nvPr/>
          </p:nvGrpSpPr>
          <p:grpSpPr>
            <a:xfrm>
              <a:off x="7798424" y="4099200"/>
              <a:ext cx="231600" cy="1044300"/>
              <a:chOff x="7798424" y="4099200"/>
              <a:chExt cx="231600" cy="1044300"/>
            </a:xfrm>
          </p:grpSpPr>
          <p:sp>
            <p:nvSpPr>
              <p:cNvPr id="159" name="Shape 159"/>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Shape 160"/>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Shape 161"/>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Shape 162"/>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Shape 163"/>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 name="Shape 164"/>
            <p:cNvGrpSpPr/>
            <p:nvPr/>
          </p:nvGrpSpPr>
          <p:grpSpPr>
            <a:xfrm>
              <a:off x="8169779" y="4309200"/>
              <a:ext cx="231600" cy="834300"/>
              <a:chOff x="8169779" y="4309200"/>
              <a:chExt cx="231600" cy="834300"/>
            </a:xfrm>
          </p:grpSpPr>
          <p:sp>
            <p:nvSpPr>
              <p:cNvPr id="165" name="Shape 165"/>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Shape 166"/>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Shape 167"/>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Shape 168"/>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Shape 169"/>
            <p:cNvGrpSpPr/>
            <p:nvPr/>
          </p:nvGrpSpPr>
          <p:grpSpPr>
            <a:xfrm>
              <a:off x="7427070" y="4309200"/>
              <a:ext cx="231600" cy="834300"/>
              <a:chOff x="7427070" y="4309200"/>
              <a:chExt cx="231600" cy="834300"/>
            </a:xfrm>
          </p:grpSpPr>
          <p:sp>
            <p:nvSpPr>
              <p:cNvPr id="170" name="Shape 170"/>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Shape 171"/>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Shape 172"/>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Shape 173"/>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Shape 174"/>
            <p:cNvGrpSpPr/>
            <p:nvPr/>
          </p:nvGrpSpPr>
          <p:grpSpPr>
            <a:xfrm>
              <a:off x="8541133" y="4518900"/>
              <a:ext cx="231600" cy="624600"/>
              <a:chOff x="8541133" y="4518900"/>
              <a:chExt cx="231600" cy="624600"/>
            </a:xfrm>
          </p:grpSpPr>
          <p:sp>
            <p:nvSpPr>
              <p:cNvPr id="175" name="Shape 175"/>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Shape 176"/>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Shape 177"/>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Shape 178"/>
            <p:cNvGrpSpPr/>
            <p:nvPr/>
          </p:nvGrpSpPr>
          <p:grpSpPr>
            <a:xfrm>
              <a:off x="8912488" y="4309200"/>
              <a:ext cx="231600" cy="834300"/>
              <a:chOff x="8912488" y="4309200"/>
              <a:chExt cx="231600" cy="834300"/>
            </a:xfrm>
          </p:grpSpPr>
          <p:sp>
            <p:nvSpPr>
              <p:cNvPr id="179" name="Shape 179"/>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Shape 180"/>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Shape 181"/>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Shape 182"/>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83" name="Shape 183"/>
          <p:cNvSpPr txBox="1"/>
          <p:nvPr>
            <p:ph type="title"/>
          </p:nvPr>
        </p:nvSpPr>
        <p:spPr>
          <a:xfrm>
            <a:off x="1388625" y="772725"/>
            <a:ext cx="6366900" cy="1863300"/>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lt1"/>
              </a:buClr>
              <a:buSzPts val="8000"/>
              <a:buFont typeface="Maven Pro"/>
              <a:buNone/>
              <a:defRPr b="1" i="0" sz="8000" u="none" cap="none" strike="noStrike">
                <a:solidFill>
                  <a:schemeClr val="lt1"/>
                </a:solidFill>
                <a:latin typeface="Maven Pro"/>
                <a:ea typeface="Maven Pro"/>
                <a:cs typeface="Maven Pro"/>
                <a:sym typeface="Maven Pro"/>
              </a:defRPr>
            </a:lvl1pPr>
            <a:lvl2pPr indent="0" lvl="1" algn="ctr">
              <a:spcBef>
                <a:spcPts val="0"/>
              </a:spcBef>
              <a:spcAft>
                <a:spcPts val="0"/>
              </a:spcAft>
              <a:buClr>
                <a:schemeClr val="lt1"/>
              </a:buClr>
              <a:buSzPts val="8000"/>
              <a:buFont typeface="Maven Pro"/>
              <a:buNone/>
              <a:defRPr b="1" sz="8000">
                <a:solidFill>
                  <a:schemeClr val="lt1"/>
                </a:solidFill>
                <a:latin typeface="Maven Pro"/>
                <a:ea typeface="Maven Pro"/>
                <a:cs typeface="Maven Pro"/>
                <a:sym typeface="Maven Pro"/>
              </a:defRPr>
            </a:lvl2pPr>
            <a:lvl3pPr indent="0" lvl="2" algn="ctr">
              <a:spcBef>
                <a:spcPts val="0"/>
              </a:spcBef>
              <a:spcAft>
                <a:spcPts val="0"/>
              </a:spcAft>
              <a:buClr>
                <a:schemeClr val="lt1"/>
              </a:buClr>
              <a:buSzPts val="8000"/>
              <a:buFont typeface="Maven Pro"/>
              <a:buNone/>
              <a:defRPr b="1" sz="8000">
                <a:solidFill>
                  <a:schemeClr val="lt1"/>
                </a:solidFill>
                <a:latin typeface="Maven Pro"/>
                <a:ea typeface="Maven Pro"/>
                <a:cs typeface="Maven Pro"/>
                <a:sym typeface="Maven Pro"/>
              </a:defRPr>
            </a:lvl3pPr>
            <a:lvl4pPr indent="0" lvl="3" algn="ctr">
              <a:spcBef>
                <a:spcPts val="0"/>
              </a:spcBef>
              <a:spcAft>
                <a:spcPts val="0"/>
              </a:spcAft>
              <a:buClr>
                <a:schemeClr val="lt1"/>
              </a:buClr>
              <a:buSzPts val="8000"/>
              <a:buFont typeface="Maven Pro"/>
              <a:buNone/>
              <a:defRPr b="1" sz="8000">
                <a:solidFill>
                  <a:schemeClr val="lt1"/>
                </a:solidFill>
                <a:latin typeface="Maven Pro"/>
                <a:ea typeface="Maven Pro"/>
                <a:cs typeface="Maven Pro"/>
                <a:sym typeface="Maven Pro"/>
              </a:defRPr>
            </a:lvl4pPr>
            <a:lvl5pPr indent="0" lvl="4" algn="ctr">
              <a:spcBef>
                <a:spcPts val="0"/>
              </a:spcBef>
              <a:spcAft>
                <a:spcPts val="0"/>
              </a:spcAft>
              <a:buClr>
                <a:schemeClr val="lt1"/>
              </a:buClr>
              <a:buSzPts val="8000"/>
              <a:buFont typeface="Maven Pro"/>
              <a:buNone/>
              <a:defRPr b="1" sz="8000">
                <a:solidFill>
                  <a:schemeClr val="lt1"/>
                </a:solidFill>
                <a:latin typeface="Maven Pro"/>
                <a:ea typeface="Maven Pro"/>
                <a:cs typeface="Maven Pro"/>
                <a:sym typeface="Maven Pro"/>
              </a:defRPr>
            </a:lvl5pPr>
            <a:lvl6pPr indent="0" lvl="5" algn="ctr">
              <a:spcBef>
                <a:spcPts val="0"/>
              </a:spcBef>
              <a:spcAft>
                <a:spcPts val="0"/>
              </a:spcAft>
              <a:buClr>
                <a:schemeClr val="lt1"/>
              </a:buClr>
              <a:buSzPts val="8000"/>
              <a:buFont typeface="Maven Pro"/>
              <a:buNone/>
              <a:defRPr b="1" sz="8000">
                <a:solidFill>
                  <a:schemeClr val="lt1"/>
                </a:solidFill>
                <a:latin typeface="Maven Pro"/>
                <a:ea typeface="Maven Pro"/>
                <a:cs typeface="Maven Pro"/>
                <a:sym typeface="Maven Pro"/>
              </a:defRPr>
            </a:lvl6pPr>
            <a:lvl7pPr indent="0" lvl="6" algn="ctr">
              <a:spcBef>
                <a:spcPts val="0"/>
              </a:spcBef>
              <a:spcAft>
                <a:spcPts val="0"/>
              </a:spcAft>
              <a:buClr>
                <a:schemeClr val="lt1"/>
              </a:buClr>
              <a:buSzPts val="8000"/>
              <a:buFont typeface="Maven Pro"/>
              <a:buNone/>
              <a:defRPr b="1" sz="8000">
                <a:solidFill>
                  <a:schemeClr val="lt1"/>
                </a:solidFill>
                <a:latin typeface="Maven Pro"/>
                <a:ea typeface="Maven Pro"/>
                <a:cs typeface="Maven Pro"/>
                <a:sym typeface="Maven Pro"/>
              </a:defRPr>
            </a:lvl7pPr>
            <a:lvl8pPr indent="0" lvl="7" algn="ctr">
              <a:spcBef>
                <a:spcPts val="0"/>
              </a:spcBef>
              <a:spcAft>
                <a:spcPts val="0"/>
              </a:spcAft>
              <a:buClr>
                <a:schemeClr val="lt1"/>
              </a:buClr>
              <a:buSzPts val="8000"/>
              <a:buFont typeface="Maven Pro"/>
              <a:buNone/>
              <a:defRPr b="1" sz="8000">
                <a:solidFill>
                  <a:schemeClr val="lt1"/>
                </a:solidFill>
                <a:latin typeface="Maven Pro"/>
                <a:ea typeface="Maven Pro"/>
                <a:cs typeface="Maven Pro"/>
                <a:sym typeface="Maven Pro"/>
              </a:defRPr>
            </a:lvl8pPr>
            <a:lvl9pPr indent="0" lvl="8" algn="ctr">
              <a:spcBef>
                <a:spcPts val="0"/>
              </a:spcBef>
              <a:spcAft>
                <a:spcPts val="0"/>
              </a:spcAft>
              <a:buClr>
                <a:schemeClr val="lt1"/>
              </a:buClr>
              <a:buSzPts val="8000"/>
              <a:buFont typeface="Maven Pro"/>
              <a:buNone/>
              <a:defRPr b="1" sz="8000">
                <a:solidFill>
                  <a:schemeClr val="lt1"/>
                </a:solidFill>
                <a:latin typeface="Maven Pro"/>
                <a:ea typeface="Maven Pro"/>
                <a:cs typeface="Maven Pro"/>
                <a:sym typeface="Maven Pro"/>
              </a:defRPr>
            </a:lvl9pPr>
          </a:lstStyle>
          <a:p/>
        </p:txBody>
      </p:sp>
      <p:sp>
        <p:nvSpPr>
          <p:cNvPr id="184" name="Shape 184"/>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lstStyle>
            <a:lvl1pPr indent="-311150" lvl="0" marL="457200" marR="0" rtl="0" algn="ctr">
              <a:lnSpc>
                <a:spcPct val="115000"/>
              </a:lnSpc>
              <a:spcBef>
                <a:spcPts val="0"/>
              </a:spcBef>
              <a:spcAft>
                <a:spcPts val="0"/>
              </a:spcAft>
              <a:buClr>
                <a:schemeClr val="lt1"/>
              </a:buClr>
              <a:buSzPts val="1300"/>
              <a:buFont typeface="Nunito"/>
              <a:buChar char="●"/>
              <a:defRPr b="0" i="0" sz="1300" u="none" cap="none" strike="noStrike">
                <a:solidFill>
                  <a:schemeClr val="lt1"/>
                </a:solidFill>
                <a:latin typeface="Nunito"/>
                <a:ea typeface="Nunito"/>
                <a:cs typeface="Nunito"/>
                <a:sym typeface="Nunito"/>
              </a:defRPr>
            </a:lvl1pPr>
            <a:lvl2pPr indent="-298450" lvl="1" marL="914400" marR="0" rtl="0" algn="ctr">
              <a:lnSpc>
                <a:spcPct val="115000"/>
              </a:lnSpc>
              <a:spcBef>
                <a:spcPts val="1600"/>
              </a:spcBef>
              <a:spcAft>
                <a:spcPts val="0"/>
              </a:spcAft>
              <a:buClr>
                <a:schemeClr val="lt1"/>
              </a:buClr>
              <a:buSzPts val="1100"/>
              <a:buFont typeface="Nunito"/>
              <a:buChar char="○"/>
              <a:defRPr b="0" i="0" sz="1100" u="none" cap="none" strike="noStrike">
                <a:solidFill>
                  <a:schemeClr val="lt1"/>
                </a:solidFill>
                <a:latin typeface="Nunito"/>
                <a:ea typeface="Nunito"/>
                <a:cs typeface="Nunito"/>
                <a:sym typeface="Nunito"/>
              </a:defRPr>
            </a:lvl2pPr>
            <a:lvl3pPr indent="-298450" lvl="2" marL="1371600" marR="0" rtl="0" algn="ctr">
              <a:lnSpc>
                <a:spcPct val="115000"/>
              </a:lnSpc>
              <a:spcBef>
                <a:spcPts val="1600"/>
              </a:spcBef>
              <a:spcAft>
                <a:spcPts val="0"/>
              </a:spcAft>
              <a:buClr>
                <a:schemeClr val="lt1"/>
              </a:buClr>
              <a:buSzPts val="1100"/>
              <a:buFont typeface="Nunito"/>
              <a:buChar char="■"/>
              <a:defRPr b="0" i="0" sz="1100" u="none" cap="none" strike="noStrike">
                <a:solidFill>
                  <a:schemeClr val="lt1"/>
                </a:solidFill>
                <a:latin typeface="Nunito"/>
                <a:ea typeface="Nunito"/>
                <a:cs typeface="Nunito"/>
                <a:sym typeface="Nunito"/>
              </a:defRPr>
            </a:lvl3pPr>
            <a:lvl4pPr indent="-298450" lvl="3" marL="1828800" marR="0" rtl="0" algn="ctr">
              <a:lnSpc>
                <a:spcPct val="115000"/>
              </a:lnSpc>
              <a:spcBef>
                <a:spcPts val="1600"/>
              </a:spcBef>
              <a:spcAft>
                <a:spcPts val="0"/>
              </a:spcAft>
              <a:buClr>
                <a:schemeClr val="lt1"/>
              </a:buClr>
              <a:buSzPts val="1100"/>
              <a:buFont typeface="Nunito"/>
              <a:buChar char="●"/>
              <a:defRPr b="0" i="0" sz="1100" u="none" cap="none" strike="noStrike">
                <a:solidFill>
                  <a:schemeClr val="lt1"/>
                </a:solidFill>
                <a:latin typeface="Nunito"/>
                <a:ea typeface="Nunito"/>
                <a:cs typeface="Nunito"/>
                <a:sym typeface="Nunito"/>
              </a:defRPr>
            </a:lvl4pPr>
            <a:lvl5pPr indent="-298450" lvl="4" marL="2286000" marR="0" rtl="0" algn="ctr">
              <a:lnSpc>
                <a:spcPct val="115000"/>
              </a:lnSpc>
              <a:spcBef>
                <a:spcPts val="1600"/>
              </a:spcBef>
              <a:spcAft>
                <a:spcPts val="0"/>
              </a:spcAft>
              <a:buClr>
                <a:schemeClr val="lt1"/>
              </a:buClr>
              <a:buSzPts val="1100"/>
              <a:buFont typeface="Nunito"/>
              <a:buChar char="○"/>
              <a:defRPr b="0" i="0" sz="1100" u="none" cap="none" strike="noStrike">
                <a:solidFill>
                  <a:schemeClr val="lt1"/>
                </a:solidFill>
                <a:latin typeface="Nunito"/>
                <a:ea typeface="Nunito"/>
                <a:cs typeface="Nunito"/>
                <a:sym typeface="Nunito"/>
              </a:defRPr>
            </a:lvl5pPr>
            <a:lvl6pPr indent="-298450" lvl="5" marL="2743200" marR="0" rtl="0" algn="ctr">
              <a:lnSpc>
                <a:spcPct val="115000"/>
              </a:lnSpc>
              <a:spcBef>
                <a:spcPts val="1600"/>
              </a:spcBef>
              <a:spcAft>
                <a:spcPts val="0"/>
              </a:spcAft>
              <a:buClr>
                <a:schemeClr val="lt1"/>
              </a:buClr>
              <a:buSzPts val="1100"/>
              <a:buFont typeface="Nunito"/>
              <a:buChar char="■"/>
              <a:defRPr b="0" i="0" sz="1100" u="none" cap="none" strike="noStrike">
                <a:solidFill>
                  <a:schemeClr val="lt1"/>
                </a:solidFill>
                <a:latin typeface="Nunito"/>
                <a:ea typeface="Nunito"/>
                <a:cs typeface="Nunito"/>
                <a:sym typeface="Nunito"/>
              </a:defRPr>
            </a:lvl6pPr>
            <a:lvl7pPr indent="-298450" lvl="6" marL="3200400" marR="0" rtl="0" algn="ctr">
              <a:lnSpc>
                <a:spcPct val="115000"/>
              </a:lnSpc>
              <a:spcBef>
                <a:spcPts val="1600"/>
              </a:spcBef>
              <a:spcAft>
                <a:spcPts val="0"/>
              </a:spcAft>
              <a:buClr>
                <a:schemeClr val="lt1"/>
              </a:buClr>
              <a:buSzPts val="1100"/>
              <a:buFont typeface="Nunito"/>
              <a:buChar char="●"/>
              <a:defRPr b="0" i="0" sz="1100" u="none" cap="none" strike="noStrike">
                <a:solidFill>
                  <a:schemeClr val="lt1"/>
                </a:solidFill>
                <a:latin typeface="Nunito"/>
                <a:ea typeface="Nunito"/>
                <a:cs typeface="Nunito"/>
                <a:sym typeface="Nunito"/>
              </a:defRPr>
            </a:lvl7pPr>
            <a:lvl8pPr indent="-298450" lvl="7" marL="3657600" marR="0" rtl="0" algn="ctr">
              <a:lnSpc>
                <a:spcPct val="115000"/>
              </a:lnSpc>
              <a:spcBef>
                <a:spcPts val="1600"/>
              </a:spcBef>
              <a:spcAft>
                <a:spcPts val="0"/>
              </a:spcAft>
              <a:buClr>
                <a:schemeClr val="lt1"/>
              </a:buClr>
              <a:buSzPts val="1100"/>
              <a:buFont typeface="Nunito"/>
              <a:buChar char="○"/>
              <a:defRPr b="0" i="0" sz="1100" u="none" cap="none" strike="noStrike">
                <a:solidFill>
                  <a:schemeClr val="lt1"/>
                </a:solidFill>
                <a:latin typeface="Nunito"/>
                <a:ea typeface="Nunito"/>
                <a:cs typeface="Nunito"/>
                <a:sym typeface="Nunito"/>
              </a:defRPr>
            </a:lvl8pPr>
            <a:lvl9pPr indent="-298450" lvl="8" marL="4114800" marR="0" rtl="0" algn="ctr">
              <a:lnSpc>
                <a:spcPct val="115000"/>
              </a:lnSpc>
              <a:spcBef>
                <a:spcPts val="1600"/>
              </a:spcBef>
              <a:spcAft>
                <a:spcPts val="1600"/>
              </a:spcAft>
              <a:buClr>
                <a:schemeClr val="lt1"/>
              </a:buClr>
              <a:buSzPts val="1100"/>
              <a:buFont typeface="Nunito"/>
              <a:buChar char="■"/>
              <a:defRPr b="0" i="0" sz="1100" u="none" cap="none" strike="noStrike">
                <a:solidFill>
                  <a:schemeClr val="lt1"/>
                </a:solidFill>
                <a:latin typeface="Nunito"/>
                <a:ea typeface="Nunito"/>
                <a:cs typeface="Nunito"/>
                <a:sym typeface="Nunito"/>
              </a:defRPr>
            </a:lvl9pPr>
          </a:lstStyle>
          <a:p/>
        </p:txBody>
      </p:sp>
      <p:sp>
        <p:nvSpPr>
          <p:cNvPr id="185" name="Shape 18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400"/>
              <a:buFont typeface="Arial"/>
              <a:buNone/>
            </a:pPr>
            <a:fld id="{00000000-1234-1234-1234-123412341234}" type="slidenum">
              <a:rPr b="0" i="0" lang="en" sz="1400" u="none" cap="none" strike="noStrike">
                <a:solidFill>
                  <a:schemeClr val="lt1"/>
                </a:solidFill>
                <a:latin typeface="Arial"/>
                <a:ea typeface="Arial"/>
                <a:cs typeface="Arial"/>
                <a:sym typeface="Arial"/>
              </a:rPr>
              <a:t>‹#›</a:t>
            </a:fld>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86" name="Shape 186"/>
        <p:cNvGrpSpPr/>
        <p:nvPr/>
      </p:nvGrpSpPr>
      <p:grpSpPr>
        <a:xfrm>
          <a:off x="0" y="0"/>
          <a:ext cx="0" cy="0"/>
          <a:chOff x="0" y="0"/>
          <a:chExt cx="0" cy="0"/>
        </a:xfrm>
      </p:grpSpPr>
      <p:grpSp>
        <p:nvGrpSpPr>
          <p:cNvPr id="187" name="Shape 187"/>
          <p:cNvGrpSpPr/>
          <p:nvPr/>
        </p:nvGrpSpPr>
        <p:grpSpPr>
          <a:xfrm>
            <a:off x="6866714" y="1256"/>
            <a:ext cx="2267379" cy="2601741"/>
            <a:chOff x="6790514" y="1256"/>
            <a:chExt cx="2267379" cy="2601741"/>
          </a:xfrm>
        </p:grpSpPr>
        <p:grpSp>
          <p:nvGrpSpPr>
            <p:cNvPr id="188" name="Shape 188"/>
            <p:cNvGrpSpPr/>
            <p:nvPr/>
          </p:nvGrpSpPr>
          <p:grpSpPr>
            <a:xfrm>
              <a:off x="7067535" y="1256"/>
              <a:ext cx="1990358" cy="1990303"/>
              <a:chOff x="7067535" y="1256"/>
              <a:chExt cx="1990358" cy="1990303"/>
            </a:xfrm>
          </p:grpSpPr>
          <p:sp>
            <p:nvSpPr>
              <p:cNvPr id="189" name="Shape 189"/>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Shape 190"/>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Shape 191"/>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Shape 192"/>
            <p:cNvGrpSpPr/>
            <p:nvPr/>
          </p:nvGrpSpPr>
          <p:grpSpPr>
            <a:xfrm>
              <a:off x="8207126" y="1807997"/>
              <a:ext cx="795000" cy="795000"/>
              <a:chOff x="8207126" y="1807997"/>
              <a:chExt cx="795000" cy="795000"/>
            </a:xfrm>
          </p:grpSpPr>
          <p:sp>
            <p:nvSpPr>
              <p:cNvPr id="193" name="Shape 193"/>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Shape 194"/>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Shape 195"/>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 name="Shape 196"/>
            <p:cNvGrpSpPr/>
            <p:nvPr/>
          </p:nvGrpSpPr>
          <p:grpSpPr>
            <a:xfrm>
              <a:off x="6790514" y="118857"/>
              <a:ext cx="548700" cy="548700"/>
              <a:chOff x="6790514" y="118857"/>
              <a:chExt cx="548700" cy="548700"/>
            </a:xfrm>
          </p:grpSpPr>
          <p:sp>
            <p:nvSpPr>
              <p:cNvPr id="197" name="Shape 197"/>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Shape 198"/>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99" name="Shape 199"/>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1pPr>
            <a:lvl2pPr indent="0" lvl="1">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2pPr>
            <a:lvl3pPr indent="0" lvl="2">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3pPr>
            <a:lvl4pPr indent="0" lvl="3">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4pPr>
            <a:lvl5pPr indent="0" lvl="4">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5pPr>
            <a:lvl6pPr indent="0" lvl="5">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6pPr>
            <a:lvl7pPr indent="0" lvl="6">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7pPr>
            <a:lvl8pPr indent="0" lvl="7">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8pPr>
            <a:lvl9pPr indent="0" lvl="8">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9pPr>
          </a:lstStyle>
          <a:p/>
        </p:txBody>
      </p:sp>
      <p:sp>
        <p:nvSpPr>
          <p:cNvPr id="200" name="Shape 20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400"/>
              <a:buFont typeface="Arial"/>
              <a:buNone/>
            </a:pPr>
            <a:fld id="{00000000-1234-1234-1234-123412341234}" type="slidenum">
              <a:rPr b="0" i="0" lang="en" sz="1400" u="none" cap="none" strike="noStrike">
                <a:solidFill>
                  <a:schemeClr val="lt1"/>
                </a:solidFill>
                <a:latin typeface="Arial"/>
                <a:ea typeface="Arial"/>
                <a:cs typeface="Arial"/>
                <a:sym typeface="Arial"/>
              </a:rPr>
              <a:t>‹#›</a:t>
            </a:fld>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201" name="Shape 201"/>
        <p:cNvGrpSpPr/>
        <p:nvPr/>
      </p:nvGrpSpPr>
      <p:grpSpPr>
        <a:xfrm>
          <a:off x="0" y="0"/>
          <a:ext cx="0" cy="0"/>
          <a:chOff x="0" y="0"/>
          <a:chExt cx="0" cy="0"/>
        </a:xfrm>
      </p:grpSpPr>
      <p:grpSp>
        <p:nvGrpSpPr>
          <p:cNvPr id="202" name="Shape 202"/>
          <p:cNvGrpSpPr/>
          <p:nvPr/>
        </p:nvGrpSpPr>
        <p:grpSpPr>
          <a:xfrm>
            <a:off x="146769" y="3406"/>
            <a:ext cx="1233214" cy="1384535"/>
            <a:chOff x="146769" y="3406"/>
            <a:chExt cx="1233214" cy="1384535"/>
          </a:xfrm>
        </p:grpSpPr>
        <p:grpSp>
          <p:nvGrpSpPr>
            <p:cNvPr id="203" name="Shape 203"/>
            <p:cNvGrpSpPr/>
            <p:nvPr/>
          </p:nvGrpSpPr>
          <p:grpSpPr>
            <a:xfrm>
              <a:off x="1063183" y="3406"/>
              <a:ext cx="316800" cy="688513"/>
              <a:chOff x="1063183" y="3406"/>
              <a:chExt cx="316800" cy="688513"/>
            </a:xfrm>
          </p:grpSpPr>
          <p:sp>
            <p:nvSpPr>
              <p:cNvPr id="204" name="Shape 204"/>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Shape 205"/>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 name="Shape 206"/>
            <p:cNvGrpSpPr/>
            <p:nvPr/>
          </p:nvGrpSpPr>
          <p:grpSpPr>
            <a:xfrm>
              <a:off x="604976" y="3406"/>
              <a:ext cx="316800" cy="1036524"/>
              <a:chOff x="604976" y="3406"/>
              <a:chExt cx="316800" cy="1036524"/>
            </a:xfrm>
          </p:grpSpPr>
          <p:sp>
            <p:nvSpPr>
              <p:cNvPr id="207" name="Shape 207"/>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Shape 208"/>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Shape 209"/>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Shape 210"/>
            <p:cNvGrpSpPr/>
            <p:nvPr/>
          </p:nvGrpSpPr>
          <p:grpSpPr>
            <a:xfrm>
              <a:off x="146769" y="3406"/>
              <a:ext cx="316800" cy="1384535"/>
              <a:chOff x="146769" y="3406"/>
              <a:chExt cx="316800" cy="1384535"/>
            </a:xfrm>
          </p:grpSpPr>
          <p:sp>
            <p:nvSpPr>
              <p:cNvPr id="211" name="Shape 211"/>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Shape 212"/>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Shape 213"/>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Shape 214"/>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15" name="Shape 215"/>
          <p:cNvGrpSpPr/>
          <p:nvPr/>
        </p:nvGrpSpPr>
        <p:grpSpPr>
          <a:xfrm>
            <a:off x="6775084" y="2904008"/>
            <a:ext cx="2186147" cy="2239500"/>
            <a:chOff x="6775084" y="2904008"/>
            <a:chExt cx="2186147" cy="2239500"/>
          </a:xfrm>
        </p:grpSpPr>
        <p:grpSp>
          <p:nvGrpSpPr>
            <p:cNvPr id="216" name="Shape 216"/>
            <p:cNvGrpSpPr/>
            <p:nvPr/>
          </p:nvGrpSpPr>
          <p:grpSpPr>
            <a:xfrm>
              <a:off x="6775084" y="4253708"/>
              <a:ext cx="409500" cy="889800"/>
              <a:chOff x="6775084" y="4253708"/>
              <a:chExt cx="409500" cy="889800"/>
            </a:xfrm>
          </p:grpSpPr>
          <p:sp>
            <p:nvSpPr>
              <p:cNvPr id="217" name="Shape 217"/>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Shape 218"/>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Shape 219"/>
            <p:cNvGrpSpPr/>
            <p:nvPr/>
          </p:nvGrpSpPr>
          <p:grpSpPr>
            <a:xfrm>
              <a:off x="7367299" y="3804008"/>
              <a:ext cx="409500" cy="1339500"/>
              <a:chOff x="7367299" y="3804008"/>
              <a:chExt cx="409500" cy="1339500"/>
            </a:xfrm>
          </p:grpSpPr>
          <p:sp>
            <p:nvSpPr>
              <p:cNvPr id="220" name="Shape 220"/>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Shape 221"/>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Shape 222"/>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Shape 223"/>
            <p:cNvGrpSpPr/>
            <p:nvPr/>
          </p:nvGrpSpPr>
          <p:grpSpPr>
            <a:xfrm>
              <a:off x="7959516" y="3354008"/>
              <a:ext cx="409500" cy="1789500"/>
              <a:chOff x="7959516" y="3354008"/>
              <a:chExt cx="409500" cy="1789500"/>
            </a:xfrm>
          </p:grpSpPr>
          <p:sp>
            <p:nvSpPr>
              <p:cNvPr id="224" name="Shape 224"/>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Shape 225"/>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Shape 226"/>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Shape 227"/>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Shape 228"/>
            <p:cNvGrpSpPr/>
            <p:nvPr/>
          </p:nvGrpSpPr>
          <p:grpSpPr>
            <a:xfrm>
              <a:off x="8551731" y="2904008"/>
              <a:ext cx="409500" cy="2239500"/>
              <a:chOff x="8551731" y="2904008"/>
              <a:chExt cx="409500" cy="2239500"/>
            </a:xfrm>
          </p:grpSpPr>
          <p:sp>
            <p:nvSpPr>
              <p:cNvPr id="229" name="Shape 229"/>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Shape 230"/>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Shape 231"/>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Shape 232"/>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Shape 233"/>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34" name="Shape 234"/>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3600"/>
              <a:buFont typeface="Maven Pro"/>
              <a:buNone/>
              <a:defRPr b="1" i="0" sz="3600" u="none" cap="none" strike="noStrike">
                <a:solidFill>
                  <a:schemeClr val="lt1"/>
                </a:solidFill>
                <a:latin typeface="Maven Pro"/>
                <a:ea typeface="Maven Pro"/>
                <a:cs typeface="Maven Pro"/>
                <a:sym typeface="Maven Pro"/>
              </a:defRPr>
            </a:lvl1pPr>
            <a:lvl2pPr indent="0" lvl="1">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2pPr>
            <a:lvl3pPr indent="0" lvl="2">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3pPr>
            <a:lvl4pPr indent="0" lvl="3">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4pPr>
            <a:lvl5pPr indent="0" lvl="4">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5pPr>
            <a:lvl6pPr indent="0" lvl="5">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6pPr>
            <a:lvl7pPr indent="0" lvl="6">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7pPr>
            <a:lvl8pPr indent="0" lvl="7">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8pPr>
            <a:lvl9pPr indent="0" lvl="8">
              <a:spcBef>
                <a:spcPts val="0"/>
              </a:spcBef>
              <a:spcAft>
                <a:spcPts val="0"/>
              </a:spcAft>
              <a:buClr>
                <a:schemeClr val="lt1"/>
              </a:buClr>
              <a:buSzPts val="3600"/>
              <a:buFont typeface="Maven Pro"/>
              <a:buNone/>
              <a:defRPr b="1" sz="3600">
                <a:solidFill>
                  <a:schemeClr val="lt1"/>
                </a:solidFill>
                <a:latin typeface="Maven Pro"/>
                <a:ea typeface="Maven Pro"/>
                <a:cs typeface="Maven Pro"/>
                <a:sym typeface="Maven Pro"/>
              </a:defRPr>
            </a:lvl9pPr>
          </a:lstStyle>
          <a:p/>
        </p:txBody>
      </p:sp>
      <p:sp>
        <p:nvSpPr>
          <p:cNvPr id="235" name="Shape 23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400"/>
              <a:buFont typeface="Arial"/>
              <a:buNone/>
            </a:pPr>
            <a:fld id="{00000000-1234-1234-1234-123412341234}" type="slidenum">
              <a:rPr b="0" i="0" lang="en" sz="1400" u="none" cap="none" strike="noStrike">
                <a:solidFill>
                  <a:schemeClr val="lt1"/>
                </a:solidFill>
                <a:latin typeface="Arial"/>
                <a:ea typeface="Arial"/>
                <a:cs typeface="Arial"/>
                <a:sym typeface="Arial"/>
              </a:rPr>
              <a:t>‹#›</a:t>
            </a:fld>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36" name="Shape 236"/>
        <p:cNvGrpSpPr/>
        <p:nvPr/>
      </p:nvGrpSpPr>
      <p:grpSpPr>
        <a:xfrm>
          <a:off x="0" y="0"/>
          <a:ext cx="0" cy="0"/>
          <a:chOff x="0" y="0"/>
          <a:chExt cx="0" cy="0"/>
        </a:xfrm>
      </p:grpSpPr>
      <p:grpSp>
        <p:nvGrpSpPr>
          <p:cNvPr id="237" name="Shape 237"/>
          <p:cNvGrpSpPr/>
          <p:nvPr/>
        </p:nvGrpSpPr>
        <p:grpSpPr>
          <a:xfrm>
            <a:off x="625966" y="299376"/>
            <a:ext cx="999312" cy="999312"/>
            <a:chOff x="348199" y="179450"/>
            <a:chExt cx="1116300" cy="1116300"/>
          </a:xfrm>
        </p:grpSpPr>
        <p:sp>
          <p:nvSpPr>
            <p:cNvPr id="238" name="Shape 23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Shape 23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0" name="Shape 24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indent="0"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indent="0"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indent="0"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indent="0"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indent="0"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indent="0"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indent="0"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indent="0"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241" name="Shape 241"/>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242" name="Shape 242"/>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243" name="Shape 24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44" name="Shape 244"/>
        <p:cNvGrpSpPr/>
        <p:nvPr/>
      </p:nvGrpSpPr>
      <p:grpSpPr>
        <a:xfrm>
          <a:off x="0" y="0"/>
          <a:ext cx="0" cy="0"/>
          <a:chOff x="0" y="0"/>
          <a:chExt cx="0" cy="0"/>
        </a:xfrm>
      </p:grpSpPr>
      <p:grpSp>
        <p:nvGrpSpPr>
          <p:cNvPr id="245" name="Shape 245"/>
          <p:cNvGrpSpPr/>
          <p:nvPr/>
        </p:nvGrpSpPr>
        <p:grpSpPr>
          <a:xfrm>
            <a:off x="625966" y="299376"/>
            <a:ext cx="999312" cy="999312"/>
            <a:chOff x="348199" y="179450"/>
            <a:chExt cx="1116300" cy="1116300"/>
          </a:xfrm>
        </p:grpSpPr>
        <p:sp>
          <p:nvSpPr>
            <p:cNvPr id="246" name="Shape 24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Shape 24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8" name="Shape 24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indent="0"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indent="0"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indent="0"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indent="0"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indent="0"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indent="0"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indent="0"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indent="0"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249" name="Shape 24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50" name="Shape 250"/>
        <p:cNvGrpSpPr/>
        <p:nvPr/>
      </p:nvGrpSpPr>
      <p:grpSpPr>
        <a:xfrm>
          <a:off x="0" y="0"/>
          <a:ext cx="0" cy="0"/>
          <a:chOff x="0" y="0"/>
          <a:chExt cx="0" cy="0"/>
        </a:xfrm>
      </p:grpSpPr>
      <p:grpSp>
        <p:nvGrpSpPr>
          <p:cNvPr id="251" name="Shape 251"/>
          <p:cNvGrpSpPr/>
          <p:nvPr/>
        </p:nvGrpSpPr>
        <p:grpSpPr>
          <a:xfrm>
            <a:off x="625966" y="299376"/>
            <a:ext cx="999312" cy="999312"/>
            <a:chOff x="348199" y="179450"/>
            <a:chExt cx="1116300" cy="1116300"/>
          </a:xfrm>
        </p:grpSpPr>
        <p:sp>
          <p:nvSpPr>
            <p:cNvPr id="252" name="Shape 25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Shape 25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4" name="Shape 254"/>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indent="0"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indent="0"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indent="0"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indent="0"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indent="0"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indent="0"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indent="0"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indent="0"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255" name="Shape 255"/>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256" name="Shape 25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257" name="Shape 257"/>
        <p:cNvGrpSpPr/>
        <p:nvPr/>
      </p:nvGrpSpPr>
      <p:grpSpPr>
        <a:xfrm>
          <a:off x="0" y="0"/>
          <a:ext cx="0" cy="0"/>
          <a:chOff x="0" y="0"/>
          <a:chExt cx="0" cy="0"/>
        </a:xfrm>
      </p:grpSpPr>
      <p:grpSp>
        <p:nvGrpSpPr>
          <p:cNvPr id="258" name="Shape 258"/>
          <p:cNvGrpSpPr/>
          <p:nvPr/>
        </p:nvGrpSpPr>
        <p:grpSpPr>
          <a:xfrm>
            <a:off x="625966" y="299376"/>
            <a:ext cx="999312" cy="999312"/>
            <a:chOff x="348199" y="179450"/>
            <a:chExt cx="1116300" cy="1116300"/>
          </a:xfrm>
        </p:grpSpPr>
        <p:sp>
          <p:nvSpPr>
            <p:cNvPr id="259" name="Shape 25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Shape 26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 name="Shape 261"/>
          <p:cNvSpPr txBox="1"/>
          <p:nvPr>
            <p:ph type="title"/>
          </p:nvPr>
        </p:nvSpPr>
        <p:spPr>
          <a:xfrm>
            <a:off x="1303800" y="598575"/>
            <a:ext cx="3430500" cy="1990200"/>
          </a:xfrm>
          <a:prstGeom prst="rect">
            <a:avLst/>
          </a:prstGeom>
          <a:noFill/>
          <a:ln cap="flat" cmpd="sng" w="9525">
            <a:solidFill>
              <a:schemeClr val="lt1"/>
            </a:solidFill>
            <a:prstDash val="solid"/>
            <a:round/>
            <a:headEnd len="med" w="med" type="none"/>
            <a:tailEnd len="med" w="med" type="none"/>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indent="0"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indent="0"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indent="0"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indent="0"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indent="0"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indent="0"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indent="0"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indent="0"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262" name="Shape 262"/>
          <p:cNvSpPr txBox="1"/>
          <p:nvPr>
            <p:ph idx="1" type="subTitle"/>
          </p:nvPr>
        </p:nvSpPr>
        <p:spPr>
          <a:xfrm>
            <a:off x="1303800" y="2743203"/>
            <a:ext cx="3430500" cy="726000"/>
          </a:xfrm>
          <a:prstGeom prst="rect">
            <a:avLst/>
          </a:prstGeom>
          <a:noFill/>
          <a:ln cap="flat" cmpd="sng" w="9525">
            <a:solidFill>
              <a:schemeClr val="lt1"/>
            </a:solidFill>
            <a:prstDash val="solid"/>
            <a:round/>
            <a:headEnd len="med" w="med" type="none"/>
            <a:tailEnd len="med" w="med" type="none"/>
          </a:ln>
        </p:spPr>
        <p:txBody>
          <a:bodyPr anchorCtr="0" anchor="t" bIns="91425" lIns="91425" spcFirstLastPara="1" rIns="91425" wrap="square" tIns="91425"/>
          <a:lstStyle>
            <a:lvl1pPr indent="-311150" lvl="0" marL="457200"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1pPr>
            <a:lvl2pPr indent="-298450" lvl="1" marL="914400"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2pPr>
            <a:lvl3pPr indent="-298450" lvl="2" marL="1371600"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3pPr>
            <a:lvl4pPr indent="-298450" lvl="3" marL="1828800"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4pPr>
            <a:lvl5pPr indent="-298450" lvl="4" marL="2286000"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5pPr>
            <a:lvl6pPr indent="-298450" lvl="5" marL="2743200"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6pPr>
            <a:lvl7pPr indent="-298450" lvl="6" marL="3200400"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7pPr>
            <a:lvl8pPr indent="-298450" lvl="7" marL="3657600"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8pPr>
            <a:lvl9pPr indent="-298450" lvl="8" marL="4114800" marR="0" rtl="0" algn="l">
              <a:lnSpc>
                <a:spcPct val="100000"/>
              </a:lnSpc>
              <a:spcBef>
                <a:spcPts val="0"/>
              </a:spcBef>
              <a:spcAft>
                <a:spcPts val="0"/>
              </a:spcAft>
              <a:buClr>
                <a:schemeClr val="dk2"/>
              </a:buClr>
              <a:buSzPts val="1600"/>
              <a:buFont typeface="Nunito"/>
              <a:buNone/>
              <a:defRPr b="0" i="0" sz="1600" u="none" cap="none" strike="noStrike">
                <a:solidFill>
                  <a:schemeClr val="dk2"/>
                </a:solidFill>
                <a:latin typeface="Nunito"/>
                <a:ea typeface="Nunito"/>
                <a:cs typeface="Nunito"/>
                <a:sym typeface="Nunito"/>
              </a:defRPr>
            </a:lvl9pPr>
          </a:lstStyle>
          <a:p/>
        </p:txBody>
      </p:sp>
      <p:sp>
        <p:nvSpPr>
          <p:cNvPr id="263" name="Shape 263"/>
          <p:cNvSpPr txBox="1"/>
          <p:nvPr>
            <p:ph idx="2" type="body"/>
          </p:nvPr>
        </p:nvSpPr>
        <p:spPr>
          <a:xfrm>
            <a:off x="4903700" y="661000"/>
            <a:ext cx="3430500" cy="3870600"/>
          </a:xfrm>
          <a:prstGeom prst="rect">
            <a:avLst/>
          </a:prstGeom>
          <a:noFill/>
          <a:ln cap="flat" cmpd="sng" w="9525">
            <a:solidFill>
              <a:schemeClr val="lt1"/>
            </a:solidFill>
            <a:prstDash val="solid"/>
            <a:round/>
            <a:headEnd len="med" w="med" type="none"/>
            <a:tailEnd len="med" w="med" type="none"/>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264" name="Shape 26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indent="0"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indent="0"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indent="0"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indent="0"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indent="0"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indent="0"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indent="0"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indent="0"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2"/>
              </a:buClr>
              <a:buSzPts val="900"/>
              <a:buFont typeface="Nunito"/>
              <a:buNone/>
            </a:pPr>
            <a:fld id="{00000000-1234-1234-1234-123412341234}" type="slidenum">
              <a:rPr b="0" i="0" lang="en" sz="900" u="none" cap="none" strike="noStrike">
                <a:solidFill>
                  <a:schemeClr val="dk2"/>
                </a:solidFill>
                <a:latin typeface="Nunito"/>
                <a:ea typeface="Nunito"/>
                <a:cs typeface="Nunito"/>
                <a:sym typeface="Nunito"/>
              </a:rPr>
              <a:t>‹#›</a:t>
            </a:fld>
            <a:endParaRPr b="0" i="0" sz="900" u="none" cap="none" strike="noStrike">
              <a:solidFill>
                <a:schemeClr val="dk2"/>
              </a:solidFill>
              <a:latin typeface="Nunito"/>
              <a:ea typeface="Nunito"/>
              <a:cs typeface="Nunito"/>
              <a:sym typeface="Nuni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9.png"/><Relationship Id="rId7"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7.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jpg"/><Relationship Id="rId4" Type="http://schemas.openxmlformats.org/officeDocument/2006/relationships/image" Target="../media/image34.jpg"/><Relationship Id="rId5" Type="http://schemas.openxmlformats.org/officeDocument/2006/relationships/image" Target="../media/image31.jpg"/><Relationship Id="rId6" Type="http://schemas.openxmlformats.org/officeDocument/2006/relationships/image" Target="../media/image29.jpg"/><Relationship Id="rId7"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7.jpg"/><Relationship Id="rId4" Type="http://schemas.openxmlformats.org/officeDocument/2006/relationships/image" Target="../media/image28.jpg"/><Relationship Id="rId5" Type="http://schemas.openxmlformats.org/officeDocument/2006/relationships/image" Target="../media/image30.jpg"/><Relationship Id="rId6" Type="http://schemas.openxmlformats.org/officeDocument/2006/relationships/image" Target="../media/image26.jpg"/><Relationship Id="rId7" Type="http://schemas.openxmlformats.org/officeDocument/2006/relationships/image" Target="../media/image2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jpg"/><Relationship Id="rId4" Type="http://schemas.openxmlformats.org/officeDocument/2006/relationships/image" Target="../media/image35.jpg"/><Relationship Id="rId5" Type="http://schemas.openxmlformats.org/officeDocument/2006/relationships/image" Target="../media/image38.jpg"/><Relationship Id="rId6" Type="http://schemas.openxmlformats.org/officeDocument/2006/relationships/image" Target="../media/image46.jpg"/><Relationship Id="rId7" Type="http://schemas.openxmlformats.org/officeDocument/2006/relationships/image" Target="../media/image4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0.jpg"/><Relationship Id="rId4" Type="http://schemas.openxmlformats.org/officeDocument/2006/relationships/image" Target="../media/image42.jpg"/><Relationship Id="rId5" Type="http://schemas.openxmlformats.org/officeDocument/2006/relationships/image" Target="../media/image43.jpg"/><Relationship Id="rId6" Type="http://schemas.openxmlformats.org/officeDocument/2006/relationships/image" Target="../media/image44.jpg"/><Relationship Id="rId7" Type="http://schemas.openxmlformats.org/officeDocument/2006/relationships/image" Target="../media/image4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3.jpg"/><Relationship Id="rId4" Type="http://schemas.openxmlformats.org/officeDocument/2006/relationships/image" Target="../media/image39.jpg"/><Relationship Id="rId5" Type="http://schemas.openxmlformats.org/officeDocument/2006/relationships/image" Target="../media/image3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ata.gov.in/catalog/water-quality-india-2014"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276" name="Shape 276"/>
        <p:cNvGrpSpPr/>
        <p:nvPr/>
      </p:nvGrpSpPr>
      <p:grpSpPr>
        <a:xfrm>
          <a:off x="0" y="0"/>
          <a:ext cx="0" cy="0"/>
          <a:chOff x="0" y="0"/>
          <a:chExt cx="0" cy="0"/>
        </a:xfrm>
      </p:grpSpPr>
      <p:sp>
        <p:nvSpPr>
          <p:cNvPr id="277" name="Shape 277"/>
          <p:cNvSpPr txBox="1"/>
          <p:nvPr>
            <p:ph type="ctrTitle"/>
          </p:nvPr>
        </p:nvSpPr>
        <p:spPr>
          <a:xfrm>
            <a:off x="387475" y="437075"/>
            <a:ext cx="5032800" cy="2147100"/>
          </a:xfrm>
          <a:prstGeom prst="rect">
            <a:avLst/>
          </a:prstGeom>
          <a:noFill/>
          <a:ln>
            <a:noFill/>
          </a:ln>
        </p:spPr>
        <p:txBody>
          <a:bodyPr anchorCtr="0" anchor="ctr" bIns="91425" lIns="91425" spcFirstLastPara="1" rIns="91425" wrap="square" tIns="91425">
            <a:noAutofit/>
          </a:bodyPr>
          <a:lstStyle/>
          <a:p>
            <a:pPr indent="0" lvl="0" marL="0" marR="0" rtl="0" algn="l">
              <a:lnSpc>
                <a:spcPct val="130000"/>
              </a:lnSpc>
              <a:spcBef>
                <a:spcPts val="0"/>
              </a:spcBef>
              <a:spcAft>
                <a:spcPts val="0"/>
              </a:spcAft>
              <a:buClr>
                <a:schemeClr val="lt1"/>
              </a:buClr>
              <a:buSzPts val="3600"/>
              <a:buFont typeface="Maven Pro"/>
              <a:buNone/>
            </a:pPr>
            <a:r>
              <a:rPr b="0" lang="en" cap="small">
                <a:solidFill>
                  <a:srgbClr val="FFFFFF"/>
                </a:solidFill>
                <a:latin typeface="Calibri"/>
                <a:ea typeface="Calibri"/>
                <a:cs typeface="Calibri"/>
                <a:sym typeface="Calibri"/>
              </a:rPr>
              <a:t>GROUND </a:t>
            </a:r>
            <a:r>
              <a:rPr b="0" i="0" lang="en" sz="3600" u="none" cap="small" strike="noStrike">
                <a:solidFill>
                  <a:srgbClr val="FFFFFF"/>
                </a:solidFill>
                <a:latin typeface="Calibri"/>
                <a:ea typeface="Calibri"/>
                <a:cs typeface="Calibri"/>
                <a:sym typeface="Calibri"/>
              </a:rPr>
              <a:t>WATER QUALITY IN INDIA</a:t>
            </a:r>
            <a:endParaRPr b="0" i="0" sz="3600" u="none" cap="small" strike="noStrike">
              <a:solidFill>
                <a:srgbClr val="FFFFFF"/>
              </a:solidFill>
              <a:latin typeface="Calibri"/>
              <a:ea typeface="Calibri"/>
              <a:cs typeface="Calibri"/>
              <a:sym typeface="Calibri"/>
            </a:endParaRPr>
          </a:p>
          <a:p>
            <a:pPr indent="0" lvl="0" marL="0" marR="0" rtl="0" algn="just">
              <a:lnSpc>
                <a:spcPct val="100000"/>
              </a:lnSpc>
              <a:spcBef>
                <a:spcPts val="0"/>
              </a:spcBef>
              <a:spcAft>
                <a:spcPts val="0"/>
              </a:spcAft>
              <a:buClr>
                <a:schemeClr val="lt1"/>
              </a:buClr>
              <a:buSzPts val="3600"/>
              <a:buFont typeface="Maven Pro"/>
              <a:buNone/>
            </a:pPr>
            <a:r>
              <a:rPr b="0" i="0" lang="en" sz="1800" u="none" cap="none" strike="noStrike">
                <a:solidFill>
                  <a:srgbClr val="666666"/>
                </a:solidFill>
                <a:latin typeface="Calibri"/>
                <a:ea typeface="Calibri"/>
                <a:cs typeface="Calibri"/>
                <a:sym typeface="Calibri"/>
              </a:rPr>
              <a:t>An Analysis of the Primary Factors contributing</a:t>
            </a:r>
            <a:br>
              <a:rPr b="0" i="0" lang="en" sz="1800" u="none" cap="none" strike="noStrike">
                <a:solidFill>
                  <a:srgbClr val="666666"/>
                </a:solidFill>
                <a:latin typeface="Calibri"/>
                <a:ea typeface="Calibri"/>
                <a:cs typeface="Calibri"/>
                <a:sym typeface="Calibri"/>
              </a:rPr>
            </a:br>
            <a:r>
              <a:rPr b="0" i="0" lang="en" sz="1800" u="none" cap="none" strike="noStrike">
                <a:solidFill>
                  <a:srgbClr val="666666"/>
                </a:solidFill>
                <a:latin typeface="Calibri"/>
                <a:ea typeface="Calibri"/>
                <a:cs typeface="Calibri"/>
                <a:sym typeface="Calibri"/>
              </a:rPr>
              <a:t>to Ground Water Pollution in India</a:t>
            </a:r>
            <a:endParaRPr b="1" i="0" sz="1800" u="none" cap="none" strike="noStrike">
              <a:solidFill>
                <a:srgbClr val="666666"/>
              </a:solidFill>
              <a:latin typeface="Maven Pro"/>
              <a:ea typeface="Maven Pro"/>
              <a:cs typeface="Maven Pro"/>
              <a:sym typeface="Maven Pro"/>
            </a:endParaRPr>
          </a:p>
        </p:txBody>
      </p:sp>
      <p:sp>
        <p:nvSpPr>
          <p:cNvPr id="278" name="Shape 278"/>
          <p:cNvSpPr txBox="1"/>
          <p:nvPr>
            <p:ph idx="1" type="subTitle"/>
          </p:nvPr>
        </p:nvSpPr>
        <p:spPr>
          <a:xfrm>
            <a:off x="467675" y="3633025"/>
            <a:ext cx="4255500" cy="695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lt1"/>
              </a:buClr>
              <a:buSzPts val="1600"/>
              <a:buFont typeface="Nunito"/>
              <a:buNone/>
            </a:pPr>
            <a:r>
              <a:rPr lang="en" sz="1400" cap="small">
                <a:solidFill>
                  <a:srgbClr val="F3F3F3"/>
                </a:solidFill>
                <a:latin typeface="Calibri"/>
                <a:ea typeface="Calibri"/>
                <a:cs typeface="Calibri"/>
                <a:sym typeface="Calibri"/>
              </a:rPr>
              <a:t>GROUP DETAILS</a:t>
            </a:r>
            <a:endParaRPr b="1" i="0" sz="1400" u="none" cap="small" strike="noStrike">
              <a:solidFill>
                <a:srgbClr val="F3F3F3"/>
              </a:solidFill>
              <a:latin typeface="Calibri"/>
              <a:ea typeface="Calibri"/>
              <a:cs typeface="Calibri"/>
              <a:sym typeface="Calibri"/>
            </a:endParaRPr>
          </a:p>
          <a:p>
            <a:pPr indent="-317500" lvl="0" marL="457200" marR="0" rtl="0" algn="just">
              <a:lnSpc>
                <a:spcPct val="100000"/>
              </a:lnSpc>
              <a:spcBef>
                <a:spcPts val="0"/>
              </a:spcBef>
              <a:spcAft>
                <a:spcPts val="0"/>
              </a:spcAft>
              <a:buClr>
                <a:srgbClr val="666666"/>
              </a:buClr>
              <a:buSzPts val="1400"/>
              <a:buFont typeface="Calibri"/>
              <a:buChar char="●"/>
            </a:pPr>
            <a:r>
              <a:rPr b="0" i="0" lang="en" sz="1400" u="none" cap="none" strike="noStrike">
                <a:solidFill>
                  <a:srgbClr val="666666"/>
                </a:solidFill>
                <a:latin typeface="Calibri"/>
                <a:ea typeface="Calibri"/>
                <a:cs typeface="Calibri"/>
                <a:sym typeface="Calibri"/>
              </a:rPr>
              <a:t>Shoumik Goswami</a:t>
            </a:r>
            <a:endParaRPr b="0" i="0" sz="1400" u="none" cap="none" strike="noStrike">
              <a:solidFill>
                <a:srgbClr val="666666"/>
              </a:solidFill>
              <a:latin typeface="Calibri"/>
              <a:ea typeface="Calibri"/>
              <a:cs typeface="Calibri"/>
              <a:sym typeface="Calibri"/>
            </a:endParaRPr>
          </a:p>
          <a:p>
            <a:pPr indent="-317500" lvl="0" marL="457200" marR="0" rtl="0" algn="just">
              <a:lnSpc>
                <a:spcPct val="100000"/>
              </a:lnSpc>
              <a:spcBef>
                <a:spcPts val="0"/>
              </a:spcBef>
              <a:spcAft>
                <a:spcPts val="0"/>
              </a:spcAft>
              <a:buClr>
                <a:srgbClr val="666666"/>
              </a:buClr>
              <a:buSzPts val="1400"/>
              <a:buFont typeface="Calibri"/>
              <a:buChar char="●"/>
            </a:pPr>
            <a:r>
              <a:rPr b="0" i="0" lang="en" sz="1400" u="none" cap="none" strike="noStrike">
                <a:solidFill>
                  <a:srgbClr val="666666"/>
                </a:solidFill>
                <a:latin typeface="Calibri"/>
                <a:ea typeface="Calibri"/>
                <a:cs typeface="Calibri"/>
                <a:sym typeface="Calibri"/>
              </a:rPr>
              <a:t>Vanessa D’ Souza</a:t>
            </a:r>
            <a:endParaRPr b="0" i="0" sz="1400" u="none" cap="none" strike="noStrike">
              <a:solidFill>
                <a:srgbClr val="666666"/>
              </a:solidFill>
              <a:latin typeface="Calibri"/>
              <a:ea typeface="Calibri"/>
              <a:cs typeface="Calibri"/>
              <a:sym typeface="Calibri"/>
            </a:endParaRPr>
          </a:p>
          <a:p>
            <a:pPr indent="-317500" lvl="0" marL="457200" marR="0" rtl="0" algn="just">
              <a:lnSpc>
                <a:spcPct val="100000"/>
              </a:lnSpc>
              <a:spcBef>
                <a:spcPts val="0"/>
              </a:spcBef>
              <a:spcAft>
                <a:spcPts val="0"/>
              </a:spcAft>
              <a:buClr>
                <a:srgbClr val="666666"/>
              </a:buClr>
              <a:buSzPts val="1400"/>
              <a:buFont typeface="Calibri"/>
              <a:buChar char="●"/>
            </a:pPr>
            <a:r>
              <a:rPr b="0" i="0" lang="en" sz="1400" u="none" cap="none" strike="noStrike">
                <a:solidFill>
                  <a:srgbClr val="666666"/>
                </a:solidFill>
                <a:latin typeface="Calibri"/>
                <a:ea typeface="Calibri"/>
                <a:cs typeface="Calibri"/>
                <a:sym typeface="Calibri"/>
              </a:rPr>
              <a:t>Vyshak Reghukumar</a:t>
            </a:r>
            <a:endParaRPr b="0" i="0" sz="1400" u="none" cap="none" strike="noStrike">
              <a:solidFill>
                <a:srgbClr val="666666"/>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lang="en"/>
              <a:t>WQI</a:t>
            </a:r>
            <a:endParaRPr b="1" i="0" sz="2800" u="none" cap="none" strike="noStrike">
              <a:solidFill>
                <a:schemeClr val="dk2"/>
              </a:solidFill>
              <a:latin typeface="Maven Pro"/>
              <a:ea typeface="Maven Pro"/>
              <a:cs typeface="Maven Pro"/>
              <a:sym typeface="Maven Pro"/>
            </a:endParaRPr>
          </a:p>
        </p:txBody>
      </p:sp>
      <p:sp>
        <p:nvSpPr>
          <p:cNvPr id="352" name="Shape 352"/>
          <p:cNvSpPr txBox="1"/>
          <p:nvPr/>
        </p:nvSpPr>
        <p:spPr>
          <a:xfrm>
            <a:off x="1273500" y="1261150"/>
            <a:ext cx="7233000" cy="13476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lang="en" sz="1200">
                <a:latin typeface="Roboto"/>
                <a:ea typeface="Roboto"/>
                <a:cs typeface="Roboto"/>
                <a:sym typeface="Roboto"/>
              </a:rPr>
              <a:t>Water Quality Index (WQI) is a very useful and efficient method which can provide a simple indicator of water quality and it is based on some very important parameters. </a:t>
            </a:r>
            <a:endParaRPr sz="1200">
              <a:latin typeface="Roboto"/>
              <a:ea typeface="Roboto"/>
              <a:cs typeface="Roboto"/>
              <a:sym typeface="Roboto"/>
            </a:endParaRPr>
          </a:p>
          <a:p>
            <a:pPr indent="0" lvl="0" marL="0" rtl="0" algn="just">
              <a:lnSpc>
                <a:spcPct val="107916"/>
              </a:lnSpc>
              <a:spcBef>
                <a:spcPts val="800"/>
              </a:spcBef>
              <a:spcAft>
                <a:spcPts val="0"/>
              </a:spcAft>
              <a:buNone/>
            </a:pPr>
            <a:r>
              <a:rPr lang="en" sz="1200">
                <a:latin typeface="Roboto"/>
                <a:ea typeface="Roboto"/>
                <a:cs typeface="Roboto"/>
                <a:sym typeface="Roboto"/>
              </a:rPr>
              <a:t>In current study, Water Quality Index (WQI) was calculated by using the Weighted Arithmetic Index method. In this model, different water quality components are multiplied by a weighting factor and are then aggregated using simple arithmetic mean.</a:t>
            </a:r>
            <a:endParaRPr sz="1200">
              <a:latin typeface="Roboto"/>
              <a:ea typeface="Roboto"/>
              <a:cs typeface="Roboto"/>
              <a:sym typeface="Roboto"/>
            </a:endParaRPr>
          </a:p>
          <a:p>
            <a:pPr indent="0" lvl="0" marL="0" rtl="0" algn="just">
              <a:lnSpc>
                <a:spcPct val="107916"/>
              </a:lnSpc>
              <a:spcBef>
                <a:spcPts val="800"/>
              </a:spcBef>
              <a:spcAft>
                <a:spcPts val="800"/>
              </a:spcAft>
              <a:buNone/>
            </a:pPr>
            <a:r>
              <a:t/>
            </a:r>
            <a:endParaRPr sz="1200">
              <a:latin typeface="Roboto"/>
              <a:ea typeface="Roboto"/>
              <a:cs typeface="Roboto"/>
              <a:sym typeface="Roboto"/>
            </a:endParaRPr>
          </a:p>
        </p:txBody>
      </p:sp>
      <p:pic>
        <p:nvPicPr>
          <p:cNvPr id="353" name="Shape 353"/>
          <p:cNvPicPr preferRelativeResize="0"/>
          <p:nvPr/>
        </p:nvPicPr>
        <p:blipFill>
          <a:blip r:embed="rId3">
            <a:alphaModFix/>
          </a:blip>
          <a:stretch>
            <a:fillRect/>
          </a:stretch>
        </p:blipFill>
        <p:spPr>
          <a:xfrm>
            <a:off x="4802763" y="2844950"/>
            <a:ext cx="1562100" cy="1162050"/>
          </a:xfrm>
          <a:prstGeom prst="rect">
            <a:avLst/>
          </a:prstGeom>
          <a:noFill/>
          <a:ln>
            <a:noFill/>
          </a:ln>
        </p:spPr>
      </p:pic>
      <p:sp>
        <p:nvSpPr>
          <p:cNvPr id="354" name="Shape 354"/>
          <p:cNvSpPr txBox="1"/>
          <p:nvPr/>
        </p:nvSpPr>
        <p:spPr>
          <a:xfrm>
            <a:off x="6459600" y="2737800"/>
            <a:ext cx="2238000" cy="6552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lang="en" sz="1200">
                <a:latin typeface="Roboto"/>
                <a:ea typeface="Roboto"/>
                <a:cs typeface="Roboto"/>
                <a:sym typeface="Roboto"/>
              </a:rPr>
              <a:t>Where,</a:t>
            </a:r>
            <a:endParaRPr sz="1200">
              <a:latin typeface="Roboto"/>
              <a:ea typeface="Roboto"/>
              <a:cs typeface="Roboto"/>
              <a:sym typeface="Roboto"/>
            </a:endParaRPr>
          </a:p>
          <a:p>
            <a:pPr indent="0" lvl="0" marL="0" rtl="0" algn="just">
              <a:spcBef>
                <a:spcPts val="800"/>
              </a:spcBef>
              <a:spcAft>
                <a:spcPts val="0"/>
              </a:spcAft>
              <a:buNone/>
            </a:pPr>
            <a:r>
              <a:rPr lang="en" sz="1200">
                <a:latin typeface="Roboto"/>
                <a:ea typeface="Roboto"/>
                <a:cs typeface="Roboto"/>
                <a:sym typeface="Roboto"/>
              </a:rPr>
              <a:t>Q</a:t>
            </a:r>
            <a:r>
              <a:rPr baseline="-25000" lang="en" sz="1600">
                <a:latin typeface="Roboto"/>
                <a:ea typeface="Roboto"/>
                <a:cs typeface="Roboto"/>
                <a:sym typeface="Roboto"/>
              </a:rPr>
              <a:t>i</a:t>
            </a:r>
            <a:r>
              <a:rPr lang="en" sz="1200">
                <a:latin typeface="Roboto"/>
                <a:ea typeface="Roboto"/>
                <a:cs typeface="Roboto"/>
                <a:sym typeface="Roboto"/>
              </a:rPr>
              <a:t> = Quality rating</a:t>
            </a:r>
            <a:endParaRPr sz="1200">
              <a:latin typeface="Roboto"/>
              <a:ea typeface="Roboto"/>
              <a:cs typeface="Roboto"/>
              <a:sym typeface="Roboto"/>
            </a:endParaRPr>
          </a:p>
          <a:p>
            <a:pPr indent="0" lvl="0" marL="0" rtl="0" algn="just">
              <a:spcBef>
                <a:spcPts val="0"/>
              </a:spcBef>
              <a:spcAft>
                <a:spcPts val="0"/>
              </a:spcAft>
              <a:buNone/>
            </a:pPr>
            <a:r>
              <a:rPr lang="en" sz="1200">
                <a:latin typeface="Roboto"/>
                <a:ea typeface="Roboto"/>
                <a:cs typeface="Roboto"/>
                <a:sym typeface="Roboto"/>
              </a:rPr>
              <a:t>W</a:t>
            </a:r>
            <a:r>
              <a:rPr baseline="-25000" lang="en" sz="1600">
                <a:latin typeface="Roboto"/>
                <a:ea typeface="Roboto"/>
                <a:cs typeface="Roboto"/>
                <a:sym typeface="Roboto"/>
              </a:rPr>
              <a:t>i</a:t>
            </a:r>
            <a:r>
              <a:rPr lang="en" sz="1200">
                <a:latin typeface="Roboto"/>
                <a:ea typeface="Roboto"/>
                <a:cs typeface="Roboto"/>
                <a:sym typeface="Roboto"/>
              </a:rPr>
              <a:t> = Relative weight in general</a:t>
            </a:r>
            <a:endParaRPr sz="1200">
              <a:latin typeface="Roboto"/>
              <a:ea typeface="Roboto"/>
              <a:cs typeface="Roboto"/>
              <a:sym typeface="Roboto"/>
            </a:endParaRPr>
          </a:p>
          <a:p>
            <a:pPr indent="0" lvl="0" marL="0" rtl="0" algn="just">
              <a:lnSpc>
                <a:spcPct val="107916"/>
              </a:lnSpc>
              <a:spcBef>
                <a:spcPts val="0"/>
              </a:spcBef>
              <a:spcAft>
                <a:spcPts val="0"/>
              </a:spcAft>
              <a:buNone/>
            </a:pPr>
            <a:r>
              <a:t/>
            </a:r>
            <a:endParaRPr sz="1200">
              <a:latin typeface="Roboto"/>
              <a:ea typeface="Roboto"/>
              <a:cs typeface="Roboto"/>
              <a:sym typeface="Roboto"/>
            </a:endParaRPr>
          </a:p>
          <a:p>
            <a:pPr indent="0" lvl="0" marL="0">
              <a:spcBef>
                <a:spcPts val="800"/>
              </a:spcBef>
              <a:spcAft>
                <a:spcPts val="0"/>
              </a:spcAft>
              <a:buNone/>
            </a:pPr>
            <a:r>
              <a:t/>
            </a:r>
            <a:endParaRPr>
              <a:latin typeface="Roboto"/>
              <a:ea typeface="Roboto"/>
              <a:cs typeface="Roboto"/>
              <a:sym typeface="Roboto"/>
            </a:endParaRPr>
          </a:p>
        </p:txBody>
      </p:sp>
      <p:pic>
        <p:nvPicPr>
          <p:cNvPr id="355" name="Shape 355"/>
          <p:cNvPicPr preferRelativeResize="0"/>
          <p:nvPr/>
        </p:nvPicPr>
        <p:blipFill>
          <a:blip r:embed="rId4">
            <a:alphaModFix/>
          </a:blip>
          <a:stretch>
            <a:fillRect/>
          </a:stretch>
        </p:blipFill>
        <p:spPr>
          <a:xfrm>
            <a:off x="733300" y="3149525"/>
            <a:ext cx="1143000" cy="723900"/>
          </a:xfrm>
          <a:prstGeom prst="rect">
            <a:avLst/>
          </a:prstGeom>
          <a:noFill/>
          <a:ln>
            <a:noFill/>
          </a:ln>
        </p:spPr>
      </p:pic>
      <p:sp>
        <p:nvSpPr>
          <p:cNvPr id="356" name="Shape 356"/>
          <p:cNvSpPr txBox="1"/>
          <p:nvPr/>
        </p:nvSpPr>
        <p:spPr>
          <a:xfrm>
            <a:off x="1976525" y="2769575"/>
            <a:ext cx="2731500" cy="14838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lang="en" sz="1200">
                <a:latin typeface="Roboto"/>
                <a:ea typeface="Roboto"/>
                <a:cs typeface="Roboto"/>
                <a:sym typeface="Roboto"/>
              </a:rPr>
              <a:t>Where,</a:t>
            </a:r>
            <a:endParaRPr sz="1200">
              <a:latin typeface="Roboto"/>
              <a:ea typeface="Roboto"/>
              <a:cs typeface="Roboto"/>
              <a:sym typeface="Roboto"/>
            </a:endParaRPr>
          </a:p>
          <a:p>
            <a:pPr indent="0" lvl="0" marL="0" rtl="0" algn="just">
              <a:spcBef>
                <a:spcPts val="800"/>
              </a:spcBef>
              <a:spcAft>
                <a:spcPts val="0"/>
              </a:spcAft>
              <a:buNone/>
            </a:pPr>
            <a:r>
              <a:rPr lang="en" sz="1200">
                <a:latin typeface="Roboto"/>
                <a:ea typeface="Roboto"/>
                <a:cs typeface="Roboto"/>
                <a:sym typeface="Roboto"/>
              </a:rPr>
              <a:t>W</a:t>
            </a:r>
            <a:r>
              <a:rPr baseline="-25000" lang="en" sz="1600">
                <a:latin typeface="Roboto"/>
                <a:ea typeface="Roboto"/>
                <a:cs typeface="Roboto"/>
                <a:sym typeface="Roboto"/>
              </a:rPr>
              <a:t>i</a:t>
            </a:r>
            <a:r>
              <a:rPr lang="en" sz="1200">
                <a:latin typeface="Roboto"/>
                <a:ea typeface="Roboto"/>
                <a:cs typeface="Roboto"/>
                <a:sym typeface="Roboto"/>
              </a:rPr>
              <a:t> = Relative (unit) weight for nth parameter</a:t>
            </a:r>
            <a:endParaRPr sz="1200">
              <a:latin typeface="Roboto"/>
              <a:ea typeface="Roboto"/>
              <a:cs typeface="Roboto"/>
              <a:sym typeface="Roboto"/>
            </a:endParaRPr>
          </a:p>
          <a:p>
            <a:pPr indent="0" lvl="0" marL="0" rtl="0" algn="just">
              <a:spcBef>
                <a:spcPts val="0"/>
              </a:spcBef>
              <a:spcAft>
                <a:spcPts val="0"/>
              </a:spcAft>
              <a:buNone/>
            </a:pPr>
            <a:r>
              <a:rPr lang="en" sz="1200">
                <a:latin typeface="Roboto"/>
                <a:ea typeface="Roboto"/>
                <a:cs typeface="Roboto"/>
                <a:sym typeface="Roboto"/>
              </a:rPr>
              <a:t>S</a:t>
            </a:r>
            <a:r>
              <a:rPr baseline="-25000" lang="en" sz="1600">
                <a:latin typeface="Roboto"/>
                <a:ea typeface="Roboto"/>
                <a:cs typeface="Roboto"/>
                <a:sym typeface="Roboto"/>
              </a:rPr>
              <a:t>i </a:t>
            </a:r>
            <a:r>
              <a:rPr lang="en" sz="1200">
                <a:latin typeface="Roboto"/>
                <a:ea typeface="Roboto"/>
                <a:cs typeface="Roboto"/>
                <a:sym typeface="Roboto"/>
              </a:rPr>
              <a:t>= Standard permissible value for nth parameter</a:t>
            </a:r>
            <a:endParaRPr sz="1200">
              <a:latin typeface="Roboto"/>
              <a:ea typeface="Roboto"/>
              <a:cs typeface="Roboto"/>
              <a:sym typeface="Roboto"/>
            </a:endParaRPr>
          </a:p>
          <a:p>
            <a:pPr indent="0" lvl="0" marL="0" rtl="0" algn="just">
              <a:spcBef>
                <a:spcPts val="0"/>
              </a:spcBef>
              <a:spcAft>
                <a:spcPts val="0"/>
              </a:spcAft>
              <a:buNone/>
            </a:pPr>
            <a:r>
              <a:rPr lang="en" sz="1200">
                <a:latin typeface="Roboto"/>
                <a:ea typeface="Roboto"/>
                <a:cs typeface="Roboto"/>
                <a:sym typeface="Roboto"/>
              </a:rPr>
              <a:t>I = Proportionality constant.</a:t>
            </a:r>
            <a:endParaRPr sz="1200">
              <a:latin typeface="Roboto"/>
              <a:ea typeface="Roboto"/>
              <a:cs typeface="Roboto"/>
              <a:sym typeface="Roboto"/>
            </a:endParaRPr>
          </a:p>
          <a:p>
            <a:pPr indent="0" lvl="0" marL="0">
              <a:spcBef>
                <a:spcPts val="0"/>
              </a:spcBef>
              <a:spcAft>
                <a:spcPts val="0"/>
              </a:spcAft>
              <a:buNone/>
            </a:pPr>
            <a:r>
              <a:t/>
            </a:r>
            <a:endParaRPr>
              <a:latin typeface="Roboto"/>
              <a:ea typeface="Roboto"/>
              <a:cs typeface="Roboto"/>
              <a:sym typeface="Roboto"/>
            </a:endParaRPr>
          </a:p>
        </p:txBody>
      </p:sp>
      <p:sp>
        <p:nvSpPr>
          <p:cNvPr id="357" name="Shape 357"/>
          <p:cNvSpPr/>
          <p:nvPr/>
        </p:nvSpPr>
        <p:spPr>
          <a:xfrm>
            <a:off x="667675" y="2769575"/>
            <a:ext cx="4040400" cy="1582500"/>
          </a:xfrm>
          <a:prstGeom prst="rect">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8" name="Shape 358"/>
          <p:cNvSpPr/>
          <p:nvPr/>
        </p:nvSpPr>
        <p:spPr>
          <a:xfrm>
            <a:off x="4706275" y="2769575"/>
            <a:ext cx="4040400" cy="1582500"/>
          </a:xfrm>
          <a:prstGeom prst="rect">
            <a:avLst/>
          </a:prstGeom>
          <a:no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Parameters and WQI Range</a:t>
            </a:r>
            <a:endParaRPr/>
          </a:p>
        </p:txBody>
      </p:sp>
      <p:graphicFrame>
        <p:nvGraphicFramePr>
          <p:cNvPr id="364" name="Shape 364"/>
          <p:cNvGraphicFramePr/>
          <p:nvPr/>
        </p:nvGraphicFramePr>
        <p:xfrm>
          <a:off x="622225" y="1597875"/>
          <a:ext cx="3000000" cy="3000000"/>
        </p:xfrm>
        <a:graphic>
          <a:graphicData uri="http://schemas.openxmlformats.org/drawingml/2006/table">
            <a:tbl>
              <a:tblPr bandRow="1">
                <a:noFill/>
                <a:tableStyleId>{7B66808F-6502-4460-BD98-1F4B436D325A}</a:tableStyleId>
              </a:tblPr>
              <a:tblGrid>
                <a:gridCol w="1290125"/>
                <a:gridCol w="520575"/>
                <a:gridCol w="667700"/>
                <a:gridCol w="1425925"/>
              </a:tblGrid>
              <a:tr h="413050">
                <a:tc>
                  <a:txBody>
                    <a:bodyPr>
                      <a:noAutofit/>
                    </a:bodyPr>
                    <a:lstStyle/>
                    <a:p>
                      <a:pPr indent="0" lvl="0" marL="0" rtl="0" algn="just">
                        <a:spcBef>
                          <a:spcPts val="0"/>
                        </a:spcBef>
                        <a:spcAft>
                          <a:spcPts val="0"/>
                        </a:spcAft>
                        <a:buNone/>
                      </a:pPr>
                      <a:r>
                        <a:rPr b="1" lang="en" sz="1500">
                          <a:latin typeface="Calibri"/>
                          <a:ea typeface="Calibri"/>
                          <a:cs typeface="Calibri"/>
                          <a:sym typeface="Calibri"/>
                        </a:rPr>
                        <a:t>Parameters</a:t>
                      </a:r>
                      <a:endParaRPr b="1"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c>
                  <a:txBody>
                    <a:bodyPr>
                      <a:noAutofit/>
                    </a:bodyPr>
                    <a:lstStyle/>
                    <a:p>
                      <a:pPr indent="0" lvl="0" marL="0" rtl="0" algn="just">
                        <a:spcBef>
                          <a:spcPts val="0"/>
                        </a:spcBef>
                        <a:spcAft>
                          <a:spcPts val="0"/>
                        </a:spcAft>
                        <a:buNone/>
                      </a:pPr>
                      <a:r>
                        <a:rPr b="1" lang="en" sz="1500">
                          <a:latin typeface="Calibri"/>
                          <a:ea typeface="Calibri"/>
                          <a:cs typeface="Calibri"/>
                          <a:sym typeface="Calibri"/>
                        </a:rPr>
                        <a:t>Si</a:t>
                      </a:r>
                      <a:endParaRPr b="1"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c>
                  <a:txBody>
                    <a:bodyPr>
                      <a:noAutofit/>
                    </a:bodyPr>
                    <a:lstStyle/>
                    <a:p>
                      <a:pPr indent="0" lvl="0" marL="0" rtl="0" algn="just">
                        <a:spcBef>
                          <a:spcPts val="0"/>
                        </a:spcBef>
                        <a:spcAft>
                          <a:spcPts val="0"/>
                        </a:spcAft>
                        <a:buNone/>
                      </a:pPr>
                      <a:r>
                        <a:rPr b="1" lang="en" sz="1500">
                          <a:latin typeface="Calibri"/>
                          <a:ea typeface="Calibri"/>
                          <a:cs typeface="Calibri"/>
                          <a:sym typeface="Calibri"/>
                        </a:rPr>
                        <a:t>Wi</a:t>
                      </a:r>
                      <a:endParaRPr b="1"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c>
                  <a:txBody>
                    <a:bodyPr>
                      <a:noAutofit/>
                    </a:bodyPr>
                    <a:lstStyle/>
                    <a:p>
                      <a:pPr indent="0" lvl="0" marL="0" rtl="0" algn="just">
                        <a:spcBef>
                          <a:spcPts val="0"/>
                        </a:spcBef>
                        <a:spcAft>
                          <a:spcPts val="0"/>
                        </a:spcAft>
                        <a:buNone/>
                      </a:pPr>
                      <a:r>
                        <a:rPr b="1" lang="en" sz="1500">
                          <a:latin typeface="Calibri"/>
                          <a:ea typeface="Calibri"/>
                          <a:cs typeface="Calibri"/>
                          <a:sym typeface="Calibri"/>
                        </a:rPr>
                        <a:t>Acceptable range</a:t>
                      </a:r>
                      <a:endParaRPr b="1"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r>
              <a:tr h="413050">
                <a:tc>
                  <a:txBody>
                    <a:bodyPr>
                      <a:noAutofit/>
                    </a:bodyPr>
                    <a:lstStyle/>
                    <a:p>
                      <a:pPr indent="0" lvl="0" marL="0" rtl="0" algn="just">
                        <a:spcBef>
                          <a:spcPts val="0"/>
                        </a:spcBef>
                        <a:spcAft>
                          <a:spcPts val="0"/>
                        </a:spcAft>
                        <a:buNone/>
                      </a:pPr>
                      <a:r>
                        <a:rPr lang="en" sz="1500">
                          <a:latin typeface="Calibri"/>
                          <a:ea typeface="Calibri"/>
                          <a:cs typeface="Calibri"/>
                          <a:sym typeface="Calibri"/>
                        </a:rPr>
                        <a:t>pH</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8.5</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0.11</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6.5-8.5</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r>
              <a:tr h="413050">
                <a:tc>
                  <a:txBody>
                    <a:bodyPr>
                      <a:noAutofit/>
                    </a:bodyPr>
                    <a:lstStyle/>
                    <a:p>
                      <a:pPr indent="0" lvl="0" marL="0" rtl="0" algn="just">
                        <a:spcBef>
                          <a:spcPts val="0"/>
                        </a:spcBef>
                        <a:spcAft>
                          <a:spcPts val="0"/>
                        </a:spcAft>
                        <a:buNone/>
                      </a:pPr>
                      <a:r>
                        <a:rPr lang="en" sz="1500">
                          <a:latin typeface="Calibri"/>
                          <a:ea typeface="Calibri"/>
                          <a:cs typeface="Calibri"/>
                          <a:sym typeface="Calibri"/>
                        </a:rPr>
                        <a:t>Conductivity</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250</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0.004</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150 to 500</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r>
              <a:tr h="413050">
                <a:tc>
                  <a:txBody>
                    <a:bodyPr>
                      <a:noAutofit/>
                    </a:bodyPr>
                    <a:lstStyle/>
                    <a:p>
                      <a:pPr indent="0" lvl="0" marL="0" rtl="0" algn="just">
                        <a:spcBef>
                          <a:spcPts val="0"/>
                        </a:spcBef>
                        <a:spcAft>
                          <a:spcPts val="0"/>
                        </a:spcAft>
                        <a:buNone/>
                      </a:pPr>
                      <a:r>
                        <a:rPr lang="en" sz="1500">
                          <a:latin typeface="Calibri"/>
                          <a:ea typeface="Calibri"/>
                          <a:cs typeface="Calibri"/>
                          <a:sym typeface="Calibri"/>
                        </a:rPr>
                        <a:t>Temperature</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25</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0.1</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~25</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r>
              <a:tr h="413050">
                <a:tc>
                  <a:txBody>
                    <a:bodyPr>
                      <a:noAutofit/>
                    </a:bodyPr>
                    <a:lstStyle/>
                    <a:p>
                      <a:pPr indent="0" lvl="0" marL="0" rtl="0" algn="just">
                        <a:spcBef>
                          <a:spcPts val="0"/>
                        </a:spcBef>
                        <a:spcAft>
                          <a:spcPts val="0"/>
                        </a:spcAft>
                        <a:buNone/>
                      </a:pPr>
                      <a:r>
                        <a:rPr lang="en" sz="1500">
                          <a:latin typeface="Calibri"/>
                          <a:ea typeface="Calibri"/>
                          <a:cs typeface="Calibri"/>
                          <a:sym typeface="Calibri"/>
                        </a:rPr>
                        <a:t>BOD</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6</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0.11</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4-11</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r>
              <a:tr h="413050">
                <a:tc>
                  <a:txBody>
                    <a:bodyPr>
                      <a:noAutofit/>
                    </a:bodyPr>
                    <a:lstStyle/>
                    <a:p>
                      <a:pPr indent="0" lvl="0" marL="0" rtl="0" algn="just">
                        <a:spcBef>
                          <a:spcPts val="0"/>
                        </a:spcBef>
                        <a:spcAft>
                          <a:spcPts val="0"/>
                        </a:spcAft>
                        <a:buNone/>
                      </a:pPr>
                      <a:r>
                        <a:rPr lang="en" sz="1500">
                          <a:latin typeface="Calibri"/>
                          <a:ea typeface="Calibri"/>
                          <a:cs typeface="Calibri"/>
                          <a:sym typeface="Calibri"/>
                        </a:rPr>
                        <a:t>Nitrate</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200</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0.1</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&lt; 10</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r>
              <a:tr h="413050">
                <a:tc>
                  <a:txBody>
                    <a:bodyPr>
                      <a:noAutofit/>
                    </a:bodyPr>
                    <a:lstStyle/>
                    <a:p>
                      <a:pPr indent="0" lvl="0" marL="0" rtl="0" algn="just">
                        <a:spcBef>
                          <a:spcPts val="0"/>
                        </a:spcBef>
                        <a:spcAft>
                          <a:spcPts val="0"/>
                        </a:spcAft>
                        <a:buNone/>
                      </a:pPr>
                      <a:r>
                        <a:rPr lang="en" sz="1500">
                          <a:latin typeface="Calibri"/>
                          <a:ea typeface="Calibri"/>
                          <a:cs typeface="Calibri"/>
                          <a:sym typeface="Calibri"/>
                        </a:rPr>
                        <a:t>Fecal Coliform</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20</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0.16</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&lt;0.1</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FF2CC"/>
                    </a:solidFill>
                  </a:tcPr>
                </a:tc>
              </a:tr>
            </a:tbl>
          </a:graphicData>
        </a:graphic>
      </p:graphicFrame>
      <p:graphicFrame>
        <p:nvGraphicFramePr>
          <p:cNvPr id="365" name="Shape 365"/>
          <p:cNvGraphicFramePr/>
          <p:nvPr/>
        </p:nvGraphicFramePr>
        <p:xfrm>
          <a:off x="4724375" y="1597875"/>
          <a:ext cx="3000000" cy="3000000"/>
        </p:xfrm>
        <a:graphic>
          <a:graphicData uri="http://schemas.openxmlformats.org/drawingml/2006/table">
            <a:tbl>
              <a:tblPr bandRow="1">
                <a:noFill/>
                <a:tableStyleId>{7B66808F-6502-4460-BD98-1F4B436D325A}</a:tableStyleId>
              </a:tblPr>
              <a:tblGrid>
                <a:gridCol w="658125"/>
                <a:gridCol w="1030075"/>
                <a:gridCol w="2354475"/>
              </a:tblGrid>
              <a:tr h="444250">
                <a:tc>
                  <a:txBody>
                    <a:bodyPr>
                      <a:noAutofit/>
                    </a:bodyPr>
                    <a:lstStyle/>
                    <a:p>
                      <a:pPr indent="0" lvl="0" marL="0" rtl="0" algn="just">
                        <a:spcBef>
                          <a:spcPts val="0"/>
                        </a:spcBef>
                        <a:spcAft>
                          <a:spcPts val="0"/>
                        </a:spcAft>
                        <a:buNone/>
                      </a:pPr>
                      <a:r>
                        <a:rPr b="1" lang="en" sz="1500">
                          <a:latin typeface="Calibri"/>
                          <a:ea typeface="Calibri"/>
                          <a:cs typeface="Calibri"/>
                          <a:sym typeface="Calibri"/>
                        </a:rPr>
                        <a:t>S. No</a:t>
                      </a:r>
                      <a:endParaRPr b="1"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a:txBody>
                    <a:bodyPr>
                      <a:noAutofit/>
                    </a:bodyPr>
                    <a:lstStyle/>
                    <a:p>
                      <a:pPr indent="0" lvl="0" marL="0" rtl="0" algn="just">
                        <a:spcBef>
                          <a:spcPts val="0"/>
                        </a:spcBef>
                        <a:spcAft>
                          <a:spcPts val="0"/>
                        </a:spcAft>
                        <a:buNone/>
                      </a:pPr>
                      <a:r>
                        <a:rPr b="1" lang="en" sz="1500">
                          <a:latin typeface="Calibri"/>
                          <a:ea typeface="Calibri"/>
                          <a:cs typeface="Calibri"/>
                          <a:sym typeface="Calibri"/>
                        </a:rPr>
                        <a:t>WQI value</a:t>
                      </a:r>
                      <a:endParaRPr b="1"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a:txBody>
                    <a:bodyPr>
                      <a:noAutofit/>
                    </a:bodyPr>
                    <a:lstStyle/>
                    <a:p>
                      <a:pPr indent="0" lvl="0" marL="0" rtl="0" algn="just">
                        <a:spcBef>
                          <a:spcPts val="0"/>
                        </a:spcBef>
                        <a:spcAft>
                          <a:spcPts val="0"/>
                        </a:spcAft>
                        <a:buNone/>
                      </a:pPr>
                      <a:r>
                        <a:rPr b="1" lang="en" sz="1500">
                          <a:latin typeface="Calibri"/>
                          <a:ea typeface="Calibri"/>
                          <a:cs typeface="Calibri"/>
                          <a:sym typeface="Calibri"/>
                        </a:rPr>
                        <a:t>Water quality</a:t>
                      </a:r>
                      <a:endParaRPr b="1"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r>
              <a:tr h="518300">
                <a:tc>
                  <a:txBody>
                    <a:bodyPr>
                      <a:noAutofit/>
                    </a:bodyPr>
                    <a:lstStyle/>
                    <a:p>
                      <a:pPr indent="0" lvl="0" marL="0" rtl="0" algn="just">
                        <a:spcBef>
                          <a:spcPts val="0"/>
                        </a:spcBef>
                        <a:spcAft>
                          <a:spcPts val="0"/>
                        </a:spcAft>
                        <a:buNone/>
                      </a:pPr>
                      <a:r>
                        <a:rPr lang="en" sz="1500">
                          <a:latin typeface="Calibri"/>
                          <a:ea typeface="Calibri"/>
                          <a:cs typeface="Calibri"/>
                          <a:sym typeface="Calibri"/>
                        </a:rPr>
                        <a:t>1</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&lt;50</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Excellent</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r>
              <a:tr h="518300">
                <a:tc>
                  <a:txBody>
                    <a:bodyPr>
                      <a:noAutofit/>
                    </a:bodyPr>
                    <a:lstStyle/>
                    <a:p>
                      <a:pPr indent="0" lvl="0" marL="0" rtl="0" algn="just">
                        <a:spcBef>
                          <a:spcPts val="0"/>
                        </a:spcBef>
                        <a:spcAft>
                          <a:spcPts val="0"/>
                        </a:spcAft>
                        <a:buNone/>
                      </a:pPr>
                      <a:r>
                        <a:rPr lang="en" sz="1500">
                          <a:latin typeface="Calibri"/>
                          <a:ea typeface="Calibri"/>
                          <a:cs typeface="Calibri"/>
                          <a:sym typeface="Calibri"/>
                        </a:rPr>
                        <a:t>2</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50-100</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Good</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r>
              <a:tr h="518300">
                <a:tc>
                  <a:txBody>
                    <a:bodyPr>
                      <a:noAutofit/>
                    </a:bodyPr>
                    <a:lstStyle/>
                    <a:p>
                      <a:pPr indent="0" lvl="0" marL="0" rtl="0" algn="just">
                        <a:spcBef>
                          <a:spcPts val="0"/>
                        </a:spcBef>
                        <a:spcAft>
                          <a:spcPts val="0"/>
                        </a:spcAft>
                        <a:buNone/>
                      </a:pPr>
                      <a:r>
                        <a:rPr lang="en" sz="1500">
                          <a:latin typeface="Calibri"/>
                          <a:ea typeface="Calibri"/>
                          <a:cs typeface="Calibri"/>
                          <a:sym typeface="Calibri"/>
                        </a:rPr>
                        <a:t>3</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100-250</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Poor</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r>
              <a:tr h="518300">
                <a:tc>
                  <a:txBody>
                    <a:bodyPr>
                      <a:noAutofit/>
                    </a:bodyPr>
                    <a:lstStyle/>
                    <a:p>
                      <a:pPr indent="0" lvl="0" marL="0" rtl="0" algn="just">
                        <a:spcBef>
                          <a:spcPts val="0"/>
                        </a:spcBef>
                        <a:spcAft>
                          <a:spcPts val="0"/>
                        </a:spcAft>
                        <a:buNone/>
                      </a:pPr>
                      <a:r>
                        <a:rPr lang="en" sz="1500">
                          <a:latin typeface="Calibri"/>
                          <a:ea typeface="Calibri"/>
                          <a:cs typeface="Calibri"/>
                          <a:sym typeface="Calibri"/>
                        </a:rPr>
                        <a:t>4</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250-350</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Very poor</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r>
              <a:tr h="418050">
                <a:tc>
                  <a:txBody>
                    <a:bodyPr>
                      <a:noAutofit/>
                    </a:bodyPr>
                    <a:lstStyle/>
                    <a:p>
                      <a:pPr indent="0" lvl="0" marL="0" rtl="0" algn="just">
                        <a:spcBef>
                          <a:spcPts val="0"/>
                        </a:spcBef>
                        <a:spcAft>
                          <a:spcPts val="0"/>
                        </a:spcAft>
                        <a:buNone/>
                      </a:pPr>
                      <a:r>
                        <a:rPr lang="en" sz="1500">
                          <a:latin typeface="Calibri"/>
                          <a:ea typeface="Calibri"/>
                          <a:cs typeface="Calibri"/>
                          <a:sym typeface="Calibri"/>
                        </a:rPr>
                        <a:t>5</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&gt;350</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c>
                  <a:txBody>
                    <a:bodyPr>
                      <a:noAutofit/>
                    </a:bodyPr>
                    <a:lstStyle/>
                    <a:p>
                      <a:pPr indent="0" lvl="0" marL="0" rtl="0" algn="just">
                        <a:spcBef>
                          <a:spcPts val="0"/>
                        </a:spcBef>
                        <a:spcAft>
                          <a:spcPts val="0"/>
                        </a:spcAft>
                        <a:buNone/>
                      </a:pPr>
                      <a:r>
                        <a:rPr lang="en" sz="1500">
                          <a:latin typeface="Calibri"/>
                          <a:ea typeface="Calibri"/>
                          <a:cs typeface="Calibri"/>
                          <a:sym typeface="Calibri"/>
                        </a:rPr>
                        <a:t>Water unsuitable for drinking</a:t>
                      </a:r>
                      <a:endParaRPr sz="1500">
                        <a:latin typeface="Calibri"/>
                        <a:ea typeface="Calibri"/>
                        <a:cs typeface="Calibri"/>
                        <a:sym typeface="Calibri"/>
                      </a:endParaRPr>
                    </a:p>
                  </a:txBody>
                  <a:tcPr marT="0" marB="0" marR="73025" marL="73025" anchor="b">
                    <a:lnL cap="flat" cmpd="sng" w="9525">
                      <a:solidFill>
                        <a:srgbClr val="000000"/>
                      </a:solidFill>
                      <a:prstDash val="solid"/>
                      <a:round/>
                      <a:headEnd len="med" w="med" type="none"/>
                      <a:tailEnd len="med" w="med" type="none"/>
                    </a:lnL>
                    <a:lnR cap="flat" cmpd="sng" w="9525">
                      <a:solidFill>
                        <a:srgbClr val="000000"/>
                      </a:solidFill>
                      <a:prstDash val="solid"/>
                      <a:round/>
                      <a:headEnd len="med" w="med" type="none"/>
                      <a:tailEnd len="med" w="med" type="none"/>
                    </a:lnR>
                    <a:lnT cap="flat" cmpd="sng" w="9525">
                      <a:solidFill>
                        <a:srgbClr val="000000"/>
                      </a:solidFill>
                      <a:prstDash val="solid"/>
                      <a:round/>
                      <a:headEnd len="med" w="med" type="none"/>
                      <a:tailEnd len="med" w="med" type="none"/>
                    </a:lnT>
                    <a:lnB cap="flat" cmpd="sng" w="9525">
                      <a:solidFill>
                        <a:srgbClr val="000000"/>
                      </a:solidFill>
                      <a:prstDash val="solid"/>
                      <a:round/>
                      <a:headEnd len="med" w="med" type="none"/>
                      <a:tailEnd len="med" w="med" type="none"/>
                    </a:lnB>
                    <a:solidFill>
                      <a:srgbClr val="F3F3F3"/>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369" name="Shape 369"/>
        <p:cNvGrpSpPr/>
        <p:nvPr/>
      </p:nvGrpSpPr>
      <p:grpSpPr>
        <a:xfrm>
          <a:off x="0" y="0"/>
          <a:ext cx="0" cy="0"/>
          <a:chOff x="0" y="0"/>
          <a:chExt cx="0" cy="0"/>
        </a:xfrm>
      </p:grpSpPr>
      <p:sp>
        <p:nvSpPr>
          <p:cNvPr id="370" name="Shape 370"/>
          <p:cNvSpPr txBox="1"/>
          <p:nvPr>
            <p:ph type="title"/>
          </p:nvPr>
        </p:nvSpPr>
        <p:spPr>
          <a:xfrm>
            <a:off x="1072875" y="772725"/>
            <a:ext cx="6682500" cy="1863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8000"/>
              <a:buFont typeface="Maven Pro"/>
              <a:buNone/>
            </a:pPr>
            <a:r>
              <a:rPr b="1" i="0" lang="en" sz="8000" u="none" cap="none" strike="noStrike">
                <a:solidFill>
                  <a:schemeClr val="lt1"/>
                </a:solidFill>
                <a:latin typeface="Maven Pro"/>
                <a:ea typeface="Maven Pro"/>
                <a:cs typeface="Maven Pro"/>
                <a:sym typeface="Maven Pro"/>
              </a:rPr>
              <a:t>Methodology</a:t>
            </a:r>
            <a:endParaRPr b="1" i="0" sz="8000" u="none" cap="none" strike="noStrike">
              <a:solidFill>
                <a:schemeClr val="lt1"/>
              </a:solidFill>
              <a:latin typeface="Maven Pro"/>
              <a:ea typeface="Maven Pro"/>
              <a:cs typeface="Maven Pro"/>
              <a:sym typeface="Maven Pro"/>
            </a:endParaRPr>
          </a:p>
        </p:txBody>
      </p:sp>
      <p:sp>
        <p:nvSpPr>
          <p:cNvPr id="371" name="Shape 37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lt1"/>
              </a:buClr>
              <a:buSzPts val="1300"/>
              <a:buFont typeface="Nunito"/>
              <a:buNone/>
            </a:pPr>
            <a:r>
              <a:t/>
            </a:r>
            <a:endParaRPr b="0" i="0" sz="1300" u="none" cap="none" strike="noStrike">
              <a:solidFill>
                <a:schemeClr val="lt1"/>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p:nvPr/>
        </p:nvSpPr>
        <p:spPr>
          <a:xfrm>
            <a:off x="4624175" y="2416075"/>
            <a:ext cx="2351400" cy="2727300"/>
          </a:xfrm>
          <a:prstGeom prst="rect">
            <a:avLst/>
          </a:prstGeom>
          <a:solidFill>
            <a:srgbClr val="F8F8F8"/>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7" name="Shape 377"/>
          <p:cNvSpPr/>
          <p:nvPr/>
        </p:nvSpPr>
        <p:spPr>
          <a:xfrm>
            <a:off x="289350" y="2416075"/>
            <a:ext cx="2183700" cy="2727300"/>
          </a:xfrm>
          <a:prstGeom prst="rect">
            <a:avLst/>
          </a:prstGeom>
          <a:solidFill>
            <a:srgbClr val="F8F8F8"/>
          </a:solidFill>
          <a:ln cap="flat" cmpd="sng" w="9525">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8" name="Shape 37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dk2"/>
                </a:solidFill>
                <a:latin typeface="Maven Pro"/>
                <a:ea typeface="Maven Pro"/>
                <a:cs typeface="Maven Pro"/>
                <a:sym typeface="Maven Pro"/>
              </a:rPr>
              <a:t>METHODOLOGY</a:t>
            </a:r>
            <a:endParaRPr b="1" i="0" sz="2800" u="none" cap="none" strike="noStrike">
              <a:solidFill>
                <a:schemeClr val="dk2"/>
              </a:solidFill>
              <a:latin typeface="Maven Pro"/>
              <a:ea typeface="Maven Pro"/>
              <a:cs typeface="Maven Pro"/>
              <a:sym typeface="Maven Pro"/>
            </a:endParaRPr>
          </a:p>
        </p:txBody>
      </p:sp>
      <p:sp>
        <p:nvSpPr>
          <p:cNvPr id="379" name="Shape 379"/>
          <p:cNvSpPr/>
          <p:nvPr/>
        </p:nvSpPr>
        <p:spPr>
          <a:xfrm>
            <a:off x="2044511" y="1867213"/>
            <a:ext cx="629400" cy="44100"/>
          </a:xfrm>
          <a:prstGeom prst="roundRect">
            <a:avLst>
              <a:gd fmla="val 50000" name="adj"/>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200" u="none" cap="none" strike="noStrike">
              <a:solidFill>
                <a:srgbClr val="000000"/>
              </a:solidFill>
              <a:latin typeface="Roboto"/>
              <a:ea typeface="Roboto"/>
              <a:cs typeface="Roboto"/>
              <a:sym typeface="Roboto"/>
            </a:endParaRPr>
          </a:p>
        </p:txBody>
      </p:sp>
      <p:grpSp>
        <p:nvGrpSpPr>
          <p:cNvPr id="380" name="Shape 380"/>
          <p:cNvGrpSpPr/>
          <p:nvPr/>
        </p:nvGrpSpPr>
        <p:grpSpPr>
          <a:xfrm>
            <a:off x="289362" y="1521032"/>
            <a:ext cx="2080641" cy="2430340"/>
            <a:chOff x="610433" y="1957150"/>
            <a:chExt cx="1854900" cy="1960426"/>
          </a:xfrm>
        </p:grpSpPr>
        <p:sp>
          <p:nvSpPr>
            <p:cNvPr id="381" name="Shape 381"/>
            <p:cNvSpPr/>
            <p:nvPr/>
          </p:nvSpPr>
          <p:spPr>
            <a:xfrm>
              <a:off x="1151886" y="1957150"/>
              <a:ext cx="594300" cy="594300"/>
            </a:xfrm>
            <a:prstGeom prst="ellipse">
              <a:avLst/>
            </a:prstGeom>
            <a:noFill/>
            <a:ln cap="flat" cmpd="sng" w="38100">
              <a:solidFill>
                <a:srgbClr val="4285F4"/>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200" u="none" cap="none" strike="noStrike">
                <a:solidFill>
                  <a:srgbClr val="000000"/>
                </a:solidFill>
                <a:latin typeface="Roboto"/>
                <a:ea typeface="Roboto"/>
                <a:cs typeface="Roboto"/>
                <a:sym typeface="Roboto"/>
              </a:endParaRPr>
            </a:p>
          </p:txBody>
        </p:sp>
        <p:sp>
          <p:nvSpPr>
            <p:cNvPr id="382" name="Shape 382"/>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4285F4"/>
                </a:buClr>
                <a:buSzPts val="1100"/>
                <a:buFont typeface="Roboto"/>
                <a:buNone/>
              </a:pPr>
              <a:r>
                <a:rPr b="1" lang="en" sz="1200">
                  <a:solidFill>
                    <a:srgbClr val="4285F4"/>
                  </a:solidFill>
                  <a:latin typeface="Roboto"/>
                  <a:ea typeface="Roboto"/>
                  <a:cs typeface="Roboto"/>
                  <a:sym typeface="Roboto"/>
                </a:rPr>
                <a:t>1</a:t>
              </a:r>
              <a:endParaRPr b="1" i="0" sz="1200" u="none" cap="none" strike="noStrike">
                <a:solidFill>
                  <a:srgbClr val="4285F4"/>
                </a:solidFill>
                <a:latin typeface="Roboto"/>
                <a:ea typeface="Roboto"/>
                <a:cs typeface="Roboto"/>
                <a:sym typeface="Roboto"/>
              </a:endParaRPr>
            </a:p>
          </p:txBody>
        </p:sp>
        <p:sp>
          <p:nvSpPr>
            <p:cNvPr id="383" name="Shape 383"/>
            <p:cNvSpPr txBox="1"/>
            <p:nvPr/>
          </p:nvSpPr>
          <p:spPr>
            <a:xfrm>
              <a:off x="617438" y="2733778"/>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t/>
              </a:r>
              <a:endParaRPr b="1" i="0" sz="1200" u="none" cap="none" strike="noStrike">
                <a:solidFill>
                  <a:srgbClr val="4285F4"/>
                </a:solidFill>
                <a:latin typeface="Roboto"/>
                <a:ea typeface="Roboto"/>
                <a:cs typeface="Roboto"/>
                <a:sym typeface="Roboto"/>
              </a:endParaRPr>
            </a:p>
            <a:p>
              <a:pPr indent="0" lvl="0" marL="0" marR="0" rtl="0" algn="ctr">
                <a:lnSpc>
                  <a:spcPct val="115000"/>
                </a:lnSpc>
                <a:spcBef>
                  <a:spcPts val="0"/>
                </a:spcBef>
                <a:spcAft>
                  <a:spcPts val="0"/>
                </a:spcAft>
                <a:buClr>
                  <a:srgbClr val="4285F4"/>
                </a:buClr>
                <a:buSzPts val="1000"/>
                <a:buFont typeface="Roboto"/>
                <a:buNone/>
              </a:pPr>
              <a:r>
                <a:rPr b="1" i="0" lang="en" sz="1200" u="none" cap="none" strike="noStrike">
                  <a:solidFill>
                    <a:srgbClr val="4285F4"/>
                  </a:solidFill>
                  <a:latin typeface="Roboto"/>
                  <a:ea typeface="Roboto"/>
                  <a:cs typeface="Roboto"/>
                  <a:sym typeface="Roboto"/>
                </a:rPr>
                <a:t>COLLECT AND </a:t>
              </a:r>
              <a:br>
                <a:rPr b="1" i="0" lang="en" sz="1200" u="none" cap="none" strike="noStrike">
                  <a:solidFill>
                    <a:srgbClr val="4285F4"/>
                  </a:solidFill>
                  <a:latin typeface="Roboto"/>
                  <a:ea typeface="Roboto"/>
                  <a:cs typeface="Roboto"/>
                  <a:sym typeface="Roboto"/>
                </a:rPr>
              </a:br>
              <a:r>
                <a:rPr b="1" i="0" lang="en" sz="1200" u="none" cap="none" strike="noStrike">
                  <a:solidFill>
                    <a:srgbClr val="4285F4"/>
                  </a:solidFill>
                  <a:latin typeface="Roboto"/>
                  <a:ea typeface="Roboto"/>
                  <a:cs typeface="Roboto"/>
                  <a:sym typeface="Roboto"/>
                </a:rPr>
                <a:t>CLEAN DATA</a:t>
              </a:r>
              <a:endParaRPr b="1" i="0" sz="1200" u="none" cap="none" strike="noStrike">
                <a:solidFill>
                  <a:srgbClr val="4285F4"/>
                </a:solidFill>
                <a:latin typeface="Roboto"/>
                <a:ea typeface="Roboto"/>
                <a:cs typeface="Roboto"/>
                <a:sym typeface="Roboto"/>
              </a:endParaRPr>
            </a:p>
          </p:txBody>
        </p:sp>
        <p:sp>
          <p:nvSpPr>
            <p:cNvPr id="384" name="Shape 384"/>
            <p:cNvSpPr txBox="1"/>
            <p:nvPr/>
          </p:nvSpPr>
          <p:spPr>
            <a:xfrm>
              <a:off x="610433" y="3180176"/>
              <a:ext cx="1854900" cy="737400"/>
            </a:xfrm>
            <a:prstGeom prst="rect">
              <a:avLst/>
            </a:prstGeom>
            <a:noFill/>
            <a:ln>
              <a:noFill/>
            </a:ln>
          </p:spPr>
          <p:txBody>
            <a:bodyPr anchorCtr="0" anchor="t" bIns="91425" lIns="91425" spcFirstLastPara="1" rIns="91425" wrap="square" tIns="91425">
              <a:noAutofit/>
            </a:bodyPr>
            <a:lstStyle/>
            <a:p>
              <a:pPr indent="-304800" lvl="0" marL="457200" rtl="0">
                <a:lnSpc>
                  <a:spcPct val="115000"/>
                </a:lnSpc>
                <a:spcBef>
                  <a:spcPts val="0"/>
                </a:spcBef>
                <a:spcAft>
                  <a:spcPts val="0"/>
                </a:spcAft>
                <a:buClr>
                  <a:srgbClr val="4285F4"/>
                </a:buClr>
                <a:buSzPts val="1200"/>
                <a:buFont typeface="Roboto"/>
                <a:buChar char="●"/>
              </a:pPr>
              <a:r>
                <a:rPr lang="en" sz="1200">
                  <a:solidFill>
                    <a:srgbClr val="4285F4"/>
                  </a:solidFill>
                  <a:latin typeface="Roboto"/>
                  <a:ea typeface="Roboto"/>
                  <a:cs typeface="Roboto"/>
                  <a:sym typeface="Roboto"/>
                </a:rPr>
                <a:t>Extract data from Data.gov.in</a:t>
              </a:r>
              <a:endParaRPr sz="1200">
                <a:solidFill>
                  <a:srgbClr val="4285F4"/>
                </a:solidFill>
                <a:latin typeface="Roboto"/>
                <a:ea typeface="Roboto"/>
                <a:cs typeface="Roboto"/>
                <a:sym typeface="Roboto"/>
              </a:endParaRPr>
            </a:p>
            <a:p>
              <a:pPr indent="-304800" lvl="0" marL="457200" rtl="0">
                <a:lnSpc>
                  <a:spcPct val="115000"/>
                </a:lnSpc>
                <a:spcBef>
                  <a:spcPts val="0"/>
                </a:spcBef>
                <a:spcAft>
                  <a:spcPts val="0"/>
                </a:spcAft>
                <a:buClr>
                  <a:srgbClr val="4285F4"/>
                </a:buClr>
                <a:buSzPts val="1200"/>
                <a:buFont typeface="Roboto"/>
                <a:buChar char="●"/>
              </a:pPr>
              <a:r>
                <a:rPr lang="en" sz="1200">
                  <a:solidFill>
                    <a:srgbClr val="4285F4"/>
                  </a:solidFill>
                  <a:latin typeface="Roboto"/>
                  <a:ea typeface="Roboto"/>
                  <a:cs typeface="Roboto"/>
                  <a:sym typeface="Roboto"/>
                </a:rPr>
                <a:t>Merge and Transform data</a:t>
              </a:r>
              <a:endParaRPr sz="1200">
                <a:solidFill>
                  <a:srgbClr val="4285F4"/>
                </a:solidFill>
                <a:latin typeface="Roboto"/>
                <a:ea typeface="Roboto"/>
                <a:cs typeface="Roboto"/>
                <a:sym typeface="Roboto"/>
              </a:endParaRPr>
            </a:p>
            <a:p>
              <a:pPr indent="0" lvl="0" marL="0" marR="0" rtl="0">
                <a:lnSpc>
                  <a:spcPct val="115000"/>
                </a:lnSpc>
                <a:spcBef>
                  <a:spcPts val="0"/>
                </a:spcBef>
                <a:spcAft>
                  <a:spcPts val="0"/>
                </a:spcAft>
                <a:buClr>
                  <a:srgbClr val="4285F4"/>
                </a:buClr>
                <a:buSzPts val="800"/>
                <a:buFont typeface="Roboto"/>
                <a:buNone/>
              </a:pPr>
              <a:r>
                <a:t/>
              </a:r>
              <a:endParaRPr sz="1200">
                <a:solidFill>
                  <a:srgbClr val="4285F4"/>
                </a:solidFill>
                <a:latin typeface="Roboto"/>
                <a:ea typeface="Roboto"/>
                <a:cs typeface="Roboto"/>
                <a:sym typeface="Roboto"/>
              </a:endParaRPr>
            </a:p>
            <a:p>
              <a:pPr indent="0" lvl="0" marL="0" marR="0" rtl="0">
                <a:lnSpc>
                  <a:spcPct val="115000"/>
                </a:lnSpc>
                <a:spcBef>
                  <a:spcPts val="0"/>
                </a:spcBef>
                <a:spcAft>
                  <a:spcPts val="0"/>
                </a:spcAft>
                <a:buClr>
                  <a:srgbClr val="4285F4"/>
                </a:buClr>
                <a:buSzPts val="800"/>
                <a:buFont typeface="Roboto"/>
                <a:buNone/>
              </a:pPr>
              <a:r>
                <a:t/>
              </a:r>
              <a:endParaRPr sz="1200">
                <a:solidFill>
                  <a:srgbClr val="4285F4"/>
                </a:solidFill>
                <a:latin typeface="Roboto"/>
                <a:ea typeface="Roboto"/>
                <a:cs typeface="Roboto"/>
                <a:sym typeface="Roboto"/>
              </a:endParaRPr>
            </a:p>
          </p:txBody>
        </p:sp>
      </p:grpSp>
      <p:grpSp>
        <p:nvGrpSpPr>
          <p:cNvPr id="385" name="Shape 385"/>
          <p:cNvGrpSpPr/>
          <p:nvPr/>
        </p:nvGrpSpPr>
        <p:grpSpPr>
          <a:xfrm>
            <a:off x="2369376" y="1518756"/>
            <a:ext cx="2158849" cy="2468178"/>
            <a:chOff x="2471742" y="1957150"/>
            <a:chExt cx="2038381" cy="2060765"/>
          </a:xfrm>
        </p:grpSpPr>
        <p:sp>
          <p:nvSpPr>
            <p:cNvPr id="386" name="Shape 386"/>
            <p:cNvSpPr/>
            <p:nvPr/>
          </p:nvSpPr>
          <p:spPr>
            <a:xfrm>
              <a:off x="3256823" y="1957150"/>
              <a:ext cx="594300" cy="594300"/>
            </a:xfrm>
            <a:prstGeom prst="ellipse">
              <a:avLst/>
            </a:prstGeom>
            <a:noFill/>
            <a:ln cap="flat" cmpd="sng" w="38100">
              <a:solidFill>
                <a:srgbClr val="4285F4"/>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200" u="none" cap="none" strike="noStrike">
                <a:solidFill>
                  <a:srgbClr val="000000"/>
                </a:solidFill>
                <a:latin typeface="Roboto"/>
                <a:ea typeface="Roboto"/>
                <a:cs typeface="Roboto"/>
                <a:sym typeface="Roboto"/>
              </a:endParaRPr>
            </a:p>
          </p:txBody>
        </p:sp>
        <p:sp>
          <p:nvSpPr>
            <p:cNvPr id="387" name="Shape 387"/>
            <p:cNvSpPr txBox="1"/>
            <p:nvPr/>
          </p:nvSpPr>
          <p:spPr>
            <a:xfrm>
              <a:off x="2655223" y="2897719"/>
              <a:ext cx="18549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4285F4"/>
                </a:buClr>
                <a:buSzPts val="1000"/>
                <a:buFont typeface="Roboto"/>
                <a:buNone/>
              </a:pPr>
              <a:r>
                <a:t/>
              </a:r>
              <a:endParaRPr b="1" sz="1200">
                <a:solidFill>
                  <a:srgbClr val="4285F4"/>
                </a:solidFill>
                <a:latin typeface="Roboto"/>
                <a:ea typeface="Roboto"/>
                <a:cs typeface="Roboto"/>
                <a:sym typeface="Roboto"/>
              </a:endParaRPr>
            </a:p>
            <a:p>
              <a:pPr indent="0" lvl="0" marL="0" marR="0" rtl="0" algn="ctr">
                <a:lnSpc>
                  <a:spcPct val="115000"/>
                </a:lnSpc>
                <a:spcBef>
                  <a:spcPts val="0"/>
                </a:spcBef>
                <a:spcAft>
                  <a:spcPts val="0"/>
                </a:spcAft>
                <a:buClr>
                  <a:srgbClr val="4285F4"/>
                </a:buClr>
                <a:buSzPts val="1000"/>
                <a:buFont typeface="Roboto"/>
                <a:buNone/>
              </a:pPr>
              <a:r>
                <a:t/>
              </a:r>
              <a:endParaRPr b="1" sz="1200">
                <a:solidFill>
                  <a:srgbClr val="4285F4"/>
                </a:solidFill>
                <a:latin typeface="Roboto"/>
                <a:ea typeface="Roboto"/>
                <a:cs typeface="Roboto"/>
                <a:sym typeface="Roboto"/>
              </a:endParaRPr>
            </a:p>
            <a:p>
              <a:pPr indent="0" lvl="0" marL="0" marR="0" rtl="0" algn="ctr">
                <a:lnSpc>
                  <a:spcPct val="115000"/>
                </a:lnSpc>
                <a:spcBef>
                  <a:spcPts val="0"/>
                </a:spcBef>
                <a:spcAft>
                  <a:spcPts val="0"/>
                </a:spcAft>
                <a:buClr>
                  <a:srgbClr val="4285F4"/>
                </a:buClr>
                <a:buSzPts val="1000"/>
                <a:buFont typeface="Roboto"/>
                <a:buNone/>
              </a:pPr>
              <a:r>
                <a:t/>
              </a:r>
              <a:endParaRPr b="1" sz="1200">
                <a:solidFill>
                  <a:srgbClr val="4285F4"/>
                </a:solidFill>
                <a:latin typeface="Roboto"/>
                <a:ea typeface="Roboto"/>
                <a:cs typeface="Roboto"/>
                <a:sym typeface="Roboto"/>
              </a:endParaRPr>
            </a:p>
            <a:p>
              <a:pPr indent="0" lvl="0" marL="0" marR="0" rtl="0" algn="ctr">
                <a:lnSpc>
                  <a:spcPct val="115000"/>
                </a:lnSpc>
                <a:spcBef>
                  <a:spcPts val="0"/>
                </a:spcBef>
                <a:spcAft>
                  <a:spcPts val="0"/>
                </a:spcAft>
                <a:buClr>
                  <a:srgbClr val="4285F4"/>
                </a:buClr>
                <a:buSzPts val="1000"/>
                <a:buFont typeface="Roboto"/>
                <a:buNone/>
              </a:pPr>
              <a:r>
                <a:t/>
              </a:r>
              <a:endParaRPr b="1" sz="1200">
                <a:solidFill>
                  <a:srgbClr val="4285F4"/>
                </a:solidFill>
                <a:latin typeface="Roboto"/>
                <a:ea typeface="Roboto"/>
                <a:cs typeface="Roboto"/>
                <a:sym typeface="Roboto"/>
              </a:endParaRPr>
            </a:p>
            <a:p>
              <a:pPr indent="0" lvl="0" marL="0" marR="0" rtl="0" algn="ctr">
                <a:lnSpc>
                  <a:spcPct val="115000"/>
                </a:lnSpc>
                <a:spcBef>
                  <a:spcPts val="0"/>
                </a:spcBef>
                <a:spcAft>
                  <a:spcPts val="0"/>
                </a:spcAft>
                <a:buClr>
                  <a:srgbClr val="4285F4"/>
                </a:buClr>
                <a:buSzPts val="1000"/>
                <a:buFont typeface="Roboto"/>
                <a:buNone/>
              </a:pPr>
              <a:r>
                <a:rPr b="1" lang="en" sz="1200">
                  <a:solidFill>
                    <a:srgbClr val="4285F4"/>
                  </a:solidFill>
                  <a:latin typeface="Roboto"/>
                  <a:ea typeface="Roboto"/>
                  <a:cs typeface="Roboto"/>
                  <a:sym typeface="Roboto"/>
                </a:rPr>
                <a:t>CREATE TIME SERIES MODELS AND FORECAST</a:t>
              </a:r>
              <a:endParaRPr b="1" sz="1200">
                <a:solidFill>
                  <a:srgbClr val="4285F4"/>
                </a:solidFill>
                <a:latin typeface="Roboto"/>
                <a:ea typeface="Roboto"/>
                <a:cs typeface="Roboto"/>
                <a:sym typeface="Roboto"/>
              </a:endParaRPr>
            </a:p>
            <a:p>
              <a:pPr indent="0" lvl="0" marL="0" marR="0" rtl="0" algn="ctr">
                <a:lnSpc>
                  <a:spcPct val="115000"/>
                </a:lnSpc>
                <a:spcBef>
                  <a:spcPts val="0"/>
                </a:spcBef>
                <a:spcAft>
                  <a:spcPts val="0"/>
                </a:spcAft>
                <a:buClr>
                  <a:srgbClr val="4285F4"/>
                </a:buClr>
                <a:buSzPts val="1000"/>
                <a:buFont typeface="Roboto"/>
                <a:buNone/>
              </a:pPr>
              <a:r>
                <a:rPr b="1" lang="en" sz="1200">
                  <a:solidFill>
                    <a:srgbClr val="4285F4"/>
                  </a:solidFill>
                  <a:latin typeface="Roboto"/>
                  <a:ea typeface="Roboto"/>
                  <a:cs typeface="Roboto"/>
                  <a:sym typeface="Roboto"/>
                </a:rPr>
                <a:t> PARAMETERS </a:t>
              </a:r>
              <a:endParaRPr b="1" i="0" sz="1200" u="none" cap="none" strike="noStrike">
                <a:solidFill>
                  <a:srgbClr val="4285F4"/>
                </a:solidFill>
                <a:latin typeface="Roboto"/>
                <a:ea typeface="Roboto"/>
                <a:cs typeface="Roboto"/>
                <a:sym typeface="Roboto"/>
              </a:endParaRPr>
            </a:p>
          </p:txBody>
        </p:sp>
        <p:sp>
          <p:nvSpPr>
            <p:cNvPr id="388" name="Shape 388"/>
            <p:cNvSpPr txBox="1"/>
            <p:nvPr/>
          </p:nvSpPr>
          <p:spPr>
            <a:xfrm>
              <a:off x="2471742" y="3280515"/>
              <a:ext cx="1964400" cy="737400"/>
            </a:xfrm>
            <a:prstGeom prst="rect">
              <a:avLst/>
            </a:prstGeom>
            <a:noFill/>
            <a:ln>
              <a:noFill/>
            </a:ln>
          </p:spPr>
          <p:txBody>
            <a:bodyPr anchorCtr="0" anchor="t" bIns="91425" lIns="91425" spcFirstLastPara="1" rIns="91425" wrap="square" tIns="91425">
              <a:noAutofit/>
            </a:bodyPr>
            <a:lstStyle/>
            <a:p>
              <a:pPr indent="-304800" lvl="0" marL="457200" marR="0" rtl="0">
                <a:lnSpc>
                  <a:spcPct val="115000"/>
                </a:lnSpc>
                <a:spcBef>
                  <a:spcPts val="0"/>
                </a:spcBef>
                <a:spcAft>
                  <a:spcPts val="0"/>
                </a:spcAft>
                <a:buClr>
                  <a:srgbClr val="4285F4"/>
                </a:buClr>
                <a:buSzPts val="1200"/>
                <a:buFont typeface="Roboto"/>
                <a:buChar char="●"/>
              </a:pPr>
              <a:r>
                <a:rPr lang="en" sz="1200">
                  <a:solidFill>
                    <a:srgbClr val="4285F4"/>
                  </a:solidFill>
                  <a:latin typeface="Roboto"/>
                  <a:ea typeface="Roboto"/>
                  <a:cs typeface="Roboto"/>
                  <a:sym typeface="Roboto"/>
                </a:rPr>
                <a:t>Analyse parameters across the years</a:t>
              </a:r>
              <a:endParaRPr sz="1200">
                <a:solidFill>
                  <a:srgbClr val="4285F4"/>
                </a:solidFill>
                <a:latin typeface="Roboto"/>
                <a:ea typeface="Roboto"/>
                <a:cs typeface="Roboto"/>
                <a:sym typeface="Roboto"/>
              </a:endParaRPr>
            </a:p>
            <a:p>
              <a:pPr indent="-304800" lvl="0" marL="457200" marR="0" rtl="0">
                <a:lnSpc>
                  <a:spcPct val="115000"/>
                </a:lnSpc>
                <a:spcBef>
                  <a:spcPts val="0"/>
                </a:spcBef>
                <a:spcAft>
                  <a:spcPts val="0"/>
                </a:spcAft>
                <a:buClr>
                  <a:srgbClr val="4285F4"/>
                </a:buClr>
                <a:buSzPts val="1200"/>
                <a:buFont typeface="Roboto"/>
                <a:buChar char="●"/>
              </a:pPr>
              <a:r>
                <a:rPr lang="en" sz="1200">
                  <a:solidFill>
                    <a:srgbClr val="4285F4"/>
                  </a:solidFill>
                  <a:latin typeface="Roboto"/>
                  <a:ea typeface="Roboto"/>
                  <a:cs typeface="Roboto"/>
                  <a:sym typeface="Roboto"/>
                </a:rPr>
                <a:t>Predict values using </a:t>
              </a:r>
              <a:r>
                <a:rPr b="1" lang="en" sz="1200">
                  <a:solidFill>
                    <a:srgbClr val="4285F4"/>
                  </a:solidFill>
                  <a:latin typeface="Roboto"/>
                  <a:ea typeface="Roboto"/>
                  <a:cs typeface="Roboto"/>
                  <a:sym typeface="Roboto"/>
                </a:rPr>
                <a:t>Holt’s Winter Time Series model</a:t>
              </a:r>
              <a:endParaRPr b="1" sz="1200">
                <a:solidFill>
                  <a:srgbClr val="4285F4"/>
                </a:solidFill>
                <a:latin typeface="Roboto"/>
                <a:ea typeface="Roboto"/>
                <a:cs typeface="Roboto"/>
                <a:sym typeface="Roboto"/>
              </a:endParaRPr>
            </a:p>
          </p:txBody>
        </p:sp>
        <p:sp>
          <p:nvSpPr>
            <p:cNvPr id="389" name="Shape 389"/>
            <p:cNvSpPr txBox="1"/>
            <p:nvPr/>
          </p:nvSpPr>
          <p:spPr>
            <a:xfrm>
              <a:off x="3335573"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4285F4"/>
                </a:buClr>
                <a:buSzPts val="1100"/>
                <a:buFont typeface="Roboto"/>
                <a:buNone/>
              </a:pPr>
              <a:r>
                <a:rPr b="1" i="0" lang="en" sz="1200" u="none" cap="none" strike="noStrike">
                  <a:solidFill>
                    <a:srgbClr val="4285F4"/>
                  </a:solidFill>
                  <a:latin typeface="Roboto"/>
                  <a:ea typeface="Roboto"/>
                  <a:cs typeface="Roboto"/>
                  <a:sym typeface="Roboto"/>
                </a:rPr>
                <a:t>2</a:t>
              </a:r>
              <a:endParaRPr b="1" i="0" sz="1200" u="none" cap="none" strike="noStrike">
                <a:solidFill>
                  <a:srgbClr val="4285F4"/>
                </a:solidFill>
                <a:latin typeface="Roboto"/>
                <a:ea typeface="Roboto"/>
                <a:cs typeface="Roboto"/>
                <a:sym typeface="Roboto"/>
              </a:endParaRPr>
            </a:p>
          </p:txBody>
        </p:sp>
      </p:grpSp>
      <p:sp>
        <p:nvSpPr>
          <p:cNvPr id="390" name="Shape 390"/>
          <p:cNvSpPr/>
          <p:nvPr/>
        </p:nvSpPr>
        <p:spPr>
          <a:xfrm>
            <a:off x="6409572" y="1867213"/>
            <a:ext cx="629400" cy="44100"/>
          </a:xfrm>
          <a:prstGeom prst="roundRect">
            <a:avLst>
              <a:gd fmla="val 50000" name="adj"/>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200" u="none" cap="none" strike="noStrike">
              <a:solidFill>
                <a:srgbClr val="000000"/>
              </a:solidFill>
              <a:latin typeface="Roboto"/>
              <a:ea typeface="Roboto"/>
              <a:cs typeface="Roboto"/>
              <a:sym typeface="Roboto"/>
            </a:endParaRPr>
          </a:p>
        </p:txBody>
      </p:sp>
      <p:grpSp>
        <p:nvGrpSpPr>
          <p:cNvPr id="391" name="Shape 391"/>
          <p:cNvGrpSpPr/>
          <p:nvPr/>
        </p:nvGrpSpPr>
        <p:grpSpPr>
          <a:xfrm>
            <a:off x="4678642" y="1518767"/>
            <a:ext cx="2290718" cy="2394601"/>
            <a:chOff x="571536" y="1957150"/>
            <a:chExt cx="1897390" cy="1999333"/>
          </a:xfrm>
        </p:grpSpPr>
        <p:sp>
          <p:nvSpPr>
            <p:cNvPr id="392" name="Shape 392"/>
            <p:cNvSpPr/>
            <p:nvPr/>
          </p:nvSpPr>
          <p:spPr>
            <a:xfrm>
              <a:off x="1151886" y="1957150"/>
              <a:ext cx="594300" cy="594300"/>
            </a:xfrm>
            <a:prstGeom prst="ellipse">
              <a:avLst/>
            </a:prstGeom>
            <a:noFill/>
            <a:ln cap="flat" cmpd="sng" w="38100">
              <a:solidFill>
                <a:srgbClr val="4285F4"/>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200" u="none" cap="none" strike="noStrike">
                <a:solidFill>
                  <a:srgbClr val="000000"/>
                </a:solidFill>
                <a:latin typeface="Roboto"/>
                <a:ea typeface="Roboto"/>
                <a:cs typeface="Roboto"/>
                <a:sym typeface="Roboto"/>
              </a:endParaRPr>
            </a:p>
          </p:txBody>
        </p:sp>
        <p:sp>
          <p:nvSpPr>
            <p:cNvPr id="393" name="Shape 393"/>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4285F4"/>
                </a:buClr>
                <a:buSzPts val="1100"/>
                <a:buFont typeface="Roboto"/>
                <a:buNone/>
              </a:pPr>
              <a:r>
                <a:rPr b="1" lang="en" sz="1200">
                  <a:solidFill>
                    <a:srgbClr val="4285F4"/>
                  </a:solidFill>
                  <a:latin typeface="Roboto"/>
                  <a:ea typeface="Roboto"/>
                  <a:cs typeface="Roboto"/>
                  <a:sym typeface="Roboto"/>
                </a:rPr>
                <a:t>3</a:t>
              </a:r>
              <a:endParaRPr b="1" i="0" sz="1200" u="none" cap="none" strike="noStrike">
                <a:solidFill>
                  <a:srgbClr val="4285F4"/>
                </a:solidFill>
                <a:latin typeface="Roboto"/>
                <a:ea typeface="Roboto"/>
                <a:cs typeface="Roboto"/>
                <a:sym typeface="Roboto"/>
              </a:endParaRPr>
            </a:p>
          </p:txBody>
        </p:sp>
        <p:sp>
          <p:nvSpPr>
            <p:cNvPr id="394" name="Shape 394"/>
            <p:cNvSpPr txBox="1"/>
            <p:nvPr/>
          </p:nvSpPr>
          <p:spPr>
            <a:xfrm>
              <a:off x="763426" y="2813129"/>
              <a:ext cx="1705500" cy="3210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t/>
              </a:r>
              <a:endParaRPr b="1" i="0" sz="1200" u="none" cap="none" strike="noStrike">
                <a:solidFill>
                  <a:srgbClr val="4285F4"/>
                </a:solidFill>
                <a:latin typeface="Roboto"/>
                <a:ea typeface="Roboto"/>
                <a:cs typeface="Roboto"/>
                <a:sym typeface="Roboto"/>
              </a:endParaRPr>
            </a:p>
            <a:p>
              <a:pPr indent="0" lvl="0" marL="0" marR="0" rtl="0" algn="ctr">
                <a:lnSpc>
                  <a:spcPct val="115000"/>
                </a:lnSpc>
                <a:spcBef>
                  <a:spcPts val="0"/>
                </a:spcBef>
                <a:spcAft>
                  <a:spcPts val="0"/>
                </a:spcAft>
                <a:buClr>
                  <a:srgbClr val="4285F4"/>
                </a:buClr>
                <a:buSzPts val="1000"/>
                <a:buFont typeface="Roboto"/>
                <a:buNone/>
              </a:pPr>
              <a:r>
                <a:rPr b="1" lang="en" sz="1200">
                  <a:solidFill>
                    <a:srgbClr val="4285F4"/>
                  </a:solidFill>
                  <a:latin typeface="Roboto"/>
                  <a:ea typeface="Roboto"/>
                  <a:cs typeface="Roboto"/>
                  <a:sym typeface="Roboto"/>
                </a:rPr>
                <a:t>STATE WISE REPORTS </a:t>
              </a:r>
              <a:endParaRPr b="1" i="0" sz="1200" u="none" cap="none" strike="noStrike">
                <a:solidFill>
                  <a:srgbClr val="4285F4"/>
                </a:solidFill>
                <a:latin typeface="Roboto"/>
                <a:ea typeface="Roboto"/>
                <a:cs typeface="Roboto"/>
                <a:sym typeface="Roboto"/>
              </a:endParaRPr>
            </a:p>
          </p:txBody>
        </p:sp>
        <p:sp>
          <p:nvSpPr>
            <p:cNvPr id="395" name="Shape 395"/>
            <p:cNvSpPr txBox="1"/>
            <p:nvPr/>
          </p:nvSpPr>
          <p:spPr>
            <a:xfrm>
              <a:off x="571536" y="3219083"/>
              <a:ext cx="1755000" cy="737400"/>
            </a:xfrm>
            <a:prstGeom prst="rect">
              <a:avLst/>
            </a:prstGeom>
            <a:noFill/>
            <a:ln>
              <a:noFill/>
            </a:ln>
          </p:spPr>
          <p:txBody>
            <a:bodyPr anchorCtr="0" anchor="t" bIns="91425" lIns="91425" spcFirstLastPara="1" rIns="91425" wrap="square" tIns="91425">
              <a:noAutofit/>
            </a:bodyPr>
            <a:lstStyle/>
            <a:p>
              <a:pPr indent="-304800" lvl="0" marL="457200" marR="0" rtl="0">
                <a:lnSpc>
                  <a:spcPct val="115000"/>
                </a:lnSpc>
                <a:spcBef>
                  <a:spcPts val="0"/>
                </a:spcBef>
                <a:spcAft>
                  <a:spcPts val="0"/>
                </a:spcAft>
                <a:buClr>
                  <a:srgbClr val="4285F4"/>
                </a:buClr>
                <a:buSzPts val="1200"/>
                <a:buFont typeface="Roboto"/>
                <a:buChar char="●"/>
              </a:pPr>
              <a:r>
                <a:rPr lang="en" sz="1200">
                  <a:solidFill>
                    <a:srgbClr val="4285F4"/>
                  </a:solidFill>
                  <a:latin typeface="Roboto"/>
                  <a:ea typeface="Roboto"/>
                  <a:cs typeface="Roboto"/>
                  <a:sym typeface="Roboto"/>
                </a:rPr>
                <a:t>Model state-template</a:t>
              </a:r>
              <a:br>
                <a:rPr lang="en" sz="1200">
                  <a:solidFill>
                    <a:srgbClr val="4285F4"/>
                  </a:solidFill>
                  <a:latin typeface="Roboto"/>
                  <a:ea typeface="Roboto"/>
                  <a:cs typeface="Roboto"/>
                  <a:sym typeface="Roboto"/>
                </a:rPr>
              </a:br>
              <a:r>
                <a:rPr lang="en" sz="1200">
                  <a:solidFill>
                    <a:srgbClr val="4285F4"/>
                  </a:solidFill>
                  <a:latin typeface="Roboto"/>
                  <a:ea typeface="Roboto"/>
                  <a:cs typeface="Roboto"/>
                  <a:sym typeface="Roboto"/>
                </a:rPr>
                <a:t>(</a:t>
              </a:r>
              <a:r>
                <a:rPr i="1" lang="en" sz="1200">
                  <a:solidFill>
                    <a:srgbClr val="4285F4"/>
                  </a:solidFill>
                  <a:latin typeface="Roboto"/>
                  <a:ea typeface="Roboto"/>
                  <a:cs typeface="Roboto"/>
                  <a:sym typeface="Roboto"/>
                </a:rPr>
                <a:t>statewise.Rmd)</a:t>
              </a:r>
              <a:endParaRPr i="1" sz="1200">
                <a:solidFill>
                  <a:srgbClr val="4285F4"/>
                </a:solidFill>
                <a:latin typeface="Roboto"/>
                <a:ea typeface="Roboto"/>
                <a:cs typeface="Roboto"/>
                <a:sym typeface="Roboto"/>
              </a:endParaRPr>
            </a:p>
            <a:p>
              <a:pPr indent="-304800" lvl="0" marL="457200" marR="0" rtl="0">
                <a:lnSpc>
                  <a:spcPct val="115000"/>
                </a:lnSpc>
                <a:spcBef>
                  <a:spcPts val="0"/>
                </a:spcBef>
                <a:spcAft>
                  <a:spcPts val="0"/>
                </a:spcAft>
                <a:buClr>
                  <a:srgbClr val="4285F4"/>
                </a:buClr>
                <a:buSzPts val="1200"/>
                <a:buFont typeface="Roboto"/>
                <a:buChar char="●"/>
              </a:pPr>
              <a:r>
                <a:rPr lang="en" sz="1200">
                  <a:solidFill>
                    <a:srgbClr val="4285F4"/>
                  </a:solidFill>
                  <a:latin typeface="Roboto"/>
                  <a:ea typeface="Roboto"/>
                  <a:cs typeface="Roboto"/>
                  <a:sym typeface="Roboto"/>
                </a:rPr>
                <a:t>Create multiple state reports (</a:t>
              </a:r>
              <a:r>
                <a:rPr i="1" lang="en" sz="1200">
                  <a:solidFill>
                    <a:srgbClr val="4285F4"/>
                  </a:solidFill>
                  <a:latin typeface="Roboto"/>
                  <a:ea typeface="Roboto"/>
                  <a:cs typeface="Roboto"/>
                  <a:sym typeface="Roboto"/>
                </a:rPr>
                <a:t>config.R</a:t>
              </a:r>
              <a:r>
                <a:rPr lang="en" sz="1200">
                  <a:solidFill>
                    <a:srgbClr val="4285F4"/>
                  </a:solidFill>
                  <a:latin typeface="Roboto"/>
                  <a:ea typeface="Roboto"/>
                  <a:cs typeface="Roboto"/>
                  <a:sym typeface="Roboto"/>
                </a:rPr>
                <a:t>)</a:t>
              </a:r>
              <a:endParaRPr sz="1200">
                <a:solidFill>
                  <a:srgbClr val="4285F4"/>
                </a:solidFill>
                <a:latin typeface="Roboto"/>
                <a:ea typeface="Roboto"/>
                <a:cs typeface="Roboto"/>
                <a:sym typeface="Roboto"/>
              </a:endParaRPr>
            </a:p>
            <a:p>
              <a:pPr indent="0" lvl="0" marL="0" marR="0" rtl="0">
                <a:lnSpc>
                  <a:spcPct val="115000"/>
                </a:lnSpc>
                <a:spcBef>
                  <a:spcPts val="0"/>
                </a:spcBef>
                <a:spcAft>
                  <a:spcPts val="0"/>
                </a:spcAft>
                <a:buNone/>
              </a:pPr>
              <a:r>
                <a:t/>
              </a:r>
              <a:endParaRPr sz="1200">
                <a:solidFill>
                  <a:srgbClr val="4285F4"/>
                </a:solidFill>
                <a:latin typeface="Roboto"/>
                <a:ea typeface="Roboto"/>
                <a:cs typeface="Roboto"/>
                <a:sym typeface="Roboto"/>
              </a:endParaRPr>
            </a:p>
          </p:txBody>
        </p:sp>
      </p:grpSp>
      <p:grpSp>
        <p:nvGrpSpPr>
          <p:cNvPr id="396" name="Shape 396"/>
          <p:cNvGrpSpPr/>
          <p:nvPr/>
        </p:nvGrpSpPr>
        <p:grpSpPr>
          <a:xfrm>
            <a:off x="6903928" y="1518755"/>
            <a:ext cx="2096226" cy="2440672"/>
            <a:chOff x="2699423" y="1957150"/>
            <a:chExt cx="1763016" cy="2037799"/>
          </a:xfrm>
        </p:grpSpPr>
        <p:sp>
          <p:nvSpPr>
            <p:cNvPr id="397" name="Shape 397"/>
            <p:cNvSpPr/>
            <p:nvPr/>
          </p:nvSpPr>
          <p:spPr>
            <a:xfrm>
              <a:off x="3256823" y="1957150"/>
              <a:ext cx="594300" cy="594300"/>
            </a:xfrm>
            <a:prstGeom prst="ellipse">
              <a:avLst/>
            </a:prstGeom>
            <a:noFill/>
            <a:ln cap="flat" cmpd="sng" w="38100">
              <a:solidFill>
                <a:srgbClr val="4285F4"/>
              </a:solidFill>
              <a:prstDash val="solid"/>
              <a:round/>
              <a:headEnd len="med" w="med" type="none"/>
              <a:tailEnd len="med" w="med"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200" u="none" cap="none" strike="noStrike">
                <a:solidFill>
                  <a:srgbClr val="000000"/>
                </a:solidFill>
                <a:latin typeface="Roboto"/>
                <a:ea typeface="Roboto"/>
                <a:cs typeface="Roboto"/>
                <a:sym typeface="Roboto"/>
              </a:endParaRPr>
            </a:p>
          </p:txBody>
        </p:sp>
        <p:sp>
          <p:nvSpPr>
            <p:cNvPr id="398" name="Shape 398"/>
            <p:cNvSpPr txBox="1"/>
            <p:nvPr/>
          </p:nvSpPr>
          <p:spPr>
            <a:xfrm>
              <a:off x="2753339" y="273363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4285F4"/>
                </a:buClr>
                <a:buSzPts val="1000"/>
                <a:buFont typeface="Roboto"/>
                <a:buNone/>
              </a:pPr>
              <a:r>
                <a:t/>
              </a:r>
              <a:endParaRPr b="1" sz="1200">
                <a:solidFill>
                  <a:srgbClr val="4285F4"/>
                </a:solidFill>
                <a:latin typeface="Roboto"/>
                <a:ea typeface="Roboto"/>
                <a:cs typeface="Roboto"/>
                <a:sym typeface="Roboto"/>
              </a:endParaRPr>
            </a:p>
            <a:p>
              <a:pPr indent="0" lvl="0" marL="0" marR="0" rtl="0" algn="ctr">
                <a:lnSpc>
                  <a:spcPct val="115000"/>
                </a:lnSpc>
                <a:spcBef>
                  <a:spcPts val="0"/>
                </a:spcBef>
                <a:spcAft>
                  <a:spcPts val="0"/>
                </a:spcAft>
                <a:buClr>
                  <a:srgbClr val="4285F4"/>
                </a:buClr>
                <a:buSzPts val="1000"/>
                <a:buFont typeface="Roboto"/>
                <a:buNone/>
              </a:pPr>
              <a:r>
                <a:rPr b="1" lang="en" sz="1200">
                  <a:solidFill>
                    <a:srgbClr val="4285F4"/>
                  </a:solidFill>
                  <a:latin typeface="Roboto"/>
                  <a:ea typeface="Roboto"/>
                  <a:cs typeface="Roboto"/>
                  <a:sym typeface="Roboto"/>
                </a:rPr>
                <a:t>CALCULATE WQI VISUALISE AND ANALYSE</a:t>
              </a:r>
              <a:endParaRPr b="1" i="0" sz="1200" u="none" cap="none" strike="noStrike">
                <a:solidFill>
                  <a:srgbClr val="4285F4"/>
                </a:solidFill>
                <a:latin typeface="Roboto"/>
                <a:ea typeface="Roboto"/>
                <a:cs typeface="Roboto"/>
                <a:sym typeface="Roboto"/>
              </a:endParaRPr>
            </a:p>
          </p:txBody>
        </p:sp>
        <p:sp>
          <p:nvSpPr>
            <p:cNvPr id="399" name="Shape 399"/>
            <p:cNvSpPr txBox="1"/>
            <p:nvPr/>
          </p:nvSpPr>
          <p:spPr>
            <a:xfrm>
              <a:off x="2699423" y="3257549"/>
              <a:ext cx="1709100" cy="737400"/>
            </a:xfrm>
            <a:prstGeom prst="rect">
              <a:avLst/>
            </a:prstGeom>
            <a:noFill/>
            <a:ln>
              <a:noFill/>
            </a:ln>
          </p:spPr>
          <p:txBody>
            <a:bodyPr anchorCtr="0" anchor="t" bIns="91425" lIns="91425" spcFirstLastPara="1" rIns="91425" wrap="square" tIns="91425">
              <a:noAutofit/>
            </a:bodyPr>
            <a:lstStyle/>
            <a:p>
              <a:pPr indent="-304800" lvl="0" marL="457200" rtl="0">
                <a:lnSpc>
                  <a:spcPct val="115000"/>
                </a:lnSpc>
                <a:spcBef>
                  <a:spcPts val="0"/>
                </a:spcBef>
                <a:spcAft>
                  <a:spcPts val="0"/>
                </a:spcAft>
                <a:buClr>
                  <a:srgbClr val="4285F4"/>
                </a:buClr>
                <a:buSzPts val="1200"/>
                <a:buFont typeface="Roboto"/>
                <a:buChar char="●"/>
              </a:pPr>
              <a:r>
                <a:rPr lang="en" sz="1200">
                  <a:solidFill>
                    <a:srgbClr val="4285F4"/>
                  </a:solidFill>
                  <a:latin typeface="Roboto"/>
                  <a:ea typeface="Roboto"/>
                  <a:cs typeface="Roboto"/>
                  <a:sym typeface="Roboto"/>
                </a:rPr>
                <a:t>Calculate WQI</a:t>
              </a:r>
              <a:endParaRPr sz="1200">
                <a:solidFill>
                  <a:srgbClr val="4285F4"/>
                </a:solidFill>
                <a:latin typeface="Roboto"/>
                <a:ea typeface="Roboto"/>
                <a:cs typeface="Roboto"/>
                <a:sym typeface="Roboto"/>
              </a:endParaRPr>
            </a:p>
            <a:p>
              <a:pPr indent="-304800" lvl="0" marL="457200" rtl="0">
                <a:lnSpc>
                  <a:spcPct val="115000"/>
                </a:lnSpc>
                <a:spcBef>
                  <a:spcPts val="0"/>
                </a:spcBef>
                <a:spcAft>
                  <a:spcPts val="0"/>
                </a:spcAft>
                <a:buClr>
                  <a:srgbClr val="4285F4"/>
                </a:buClr>
                <a:buSzPts val="1200"/>
                <a:buFont typeface="Roboto"/>
                <a:buChar char="●"/>
              </a:pPr>
              <a:r>
                <a:rPr lang="en" sz="1200">
                  <a:solidFill>
                    <a:srgbClr val="4285F4"/>
                  </a:solidFill>
                  <a:latin typeface="Roboto"/>
                  <a:ea typeface="Roboto"/>
                  <a:cs typeface="Roboto"/>
                  <a:sym typeface="Roboto"/>
                </a:rPr>
                <a:t>Visualise various parameters across years through geoplots</a:t>
              </a:r>
              <a:endParaRPr sz="1200">
                <a:solidFill>
                  <a:srgbClr val="4285F4"/>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4285F4"/>
                </a:solidFill>
                <a:latin typeface="Roboto"/>
                <a:ea typeface="Roboto"/>
                <a:cs typeface="Roboto"/>
                <a:sym typeface="Roboto"/>
              </a:endParaRPr>
            </a:p>
          </p:txBody>
        </p:sp>
        <p:sp>
          <p:nvSpPr>
            <p:cNvPr id="400" name="Shape 400"/>
            <p:cNvSpPr txBox="1"/>
            <p:nvPr/>
          </p:nvSpPr>
          <p:spPr>
            <a:xfrm>
              <a:off x="3335573"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4285F4"/>
                </a:buClr>
                <a:buSzPts val="1100"/>
                <a:buFont typeface="Roboto"/>
                <a:buNone/>
              </a:pPr>
              <a:r>
                <a:rPr b="1" lang="en" sz="1200">
                  <a:solidFill>
                    <a:srgbClr val="4285F4"/>
                  </a:solidFill>
                  <a:latin typeface="Roboto"/>
                  <a:ea typeface="Roboto"/>
                  <a:cs typeface="Roboto"/>
                  <a:sym typeface="Roboto"/>
                </a:rPr>
                <a:t>4</a:t>
              </a:r>
              <a:endParaRPr b="1" i="0" sz="1200" u="none" cap="none" strike="noStrike">
                <a:solidFill>
                  <a:srgbClr val="4285F4"/>
                </a:solidFill>
                <a:latin typeface="Roboto"/>
                <a:ea typeface="Roboto"/>
                <a:cs typeface="Roboto"/>
                <a:sym typeface="Roboto"/>
              </a:endParaRPr>
            </a:p>
          </p:txBody>
        </p:sp>
      </p:grpSp>
      <p:sp>
        <p:nvSpPr>
          <p:cNvPr id="401" name="Shape 401"/>
          <p:cNvSpPr/>
          <p:nvPr/>
        </p:nvSpPr>
        <p:spPr>
          <a:xfrm>
            <a:off x="4280911" y="1867213"/>
            <a:ext cx="629400" cy="44100"/>
          </a:xfrm>
          <a:prstGeom prst="roundRect">
            <a:avLst>
              <a:gd fmla="val 50000" name="adj"/>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200" u="none" cap="none" strike="noStrike">
              <a:solidFill>
                <a:srgbClr val="000000"/>
              </a:solidFill>
              <a:latin typeface="Roboto"/>
              <a:ea typeface="Roboto"/>
              <a:cs typeface="Roboto"/>
              <a:sym typeface="Roboto"/>
            </a:endParaRPr>
          </a:p>
        </p:txBody>
      </p:sp>
      <p:grpSp>
        <p:nvGrpSpPr>
          <p:cNvPr id="402" name="Shape 402"/>
          <p:cNvGrpSpPr/>
          <p:nvPr/>
        </p:nvGrpSpPr>
        <p:grpSpPr>
          <a:xfrm>
            <a:off x="640625" y="4474300"/>
            <a:ext cx="1480313" cy="376324"/>
            <a:chOff x="640625" y="4398100"/>
            <a:chExt cx="1480313" cy="376324"/>
          </a:xfrm>
        </p:grpSpPr>
        <p:pic>
          <p:nvPicPr>
            <p:cNvPr id="403" name="Shape 403"/>
            <p:cNvPicPr preferRelativeResize="0"/>
            <p:nvPr/>
          </p:nvPicPr>
          <p:blipFill>
            <a:blip r:embed="rId3">
              <a:alphaModFix/>
            </a:blip>
            <a:stretch>
              <a:fillRect/>
            </a:stretch>
          </p:blipFill>
          <p:spPr>
            <a:xfrm>
              <a:off x="1177550" y="4401375"/>
              <a:ext cx="369775" cy="369775"/>
            </a:xfrm>
            <a:prstGeom prst="rect">
              <a:avLst/>
            </a:prstGeom>
            <a:noFill/>
            <a:ln>
              <a:noFill/>
            </a:ln>
          </p:spPr>
        </p:pic>
        <p:pic>
          <p:nvPicPr>
            <p:cNvPr id="404" name="Shape 404"/>
            <p:cNvPicPr preferRelativeResize="0"/>
            <p:nvPr/>
          </p:nvPicPr>
          <p:blipFill rotWithShape="1">
            <a:blip r:embed="rId4">
              <a:alphaModFix/>
            </a:blip>
            <a:srcRect b="62694" l="28160" r="26160" t="0"/>
            <a:stretch/>
          </p:blipFill>
          <p:spPr>
            <a:xfrm>
              <a:off x="640625" y="4401375"/>
              <a:ext cx="475700" cy="369775"/>
            </a:xfrm>
            <a:prstGeom prst="rect">
              <a:avLst/>
            </a:prstGeom>
            <a:noFill/>
            <a:ln>
              <a:noFill/>
            </a:ln>
          </p:spPr>
        </p:pic>
        <p:pic>
          <p:nvPicPr>
            <p:cNvPr id="405" name="Shape 405"/>
            <p:cNvPicPr preferRelativeResize="0"/>
            <p:nvPr/>
          </p:nvPicPr>
          <p:blipFill>
            <a:blip r:embed="rId5">
              <a:alphaModFix/>
            </a:blip>
            <a:stretch>
              <a:fillRect/>
            </a:stretch>
          </p:blipFill>
          <p:spPr>
            <a:xfrm>
              <a:off x="1635265" y="4398100"/>
              <a:ext cx="485674" cy="376324"/>
            </a:xfrm>
            <a:prstGeom prst="rect">
              <a:avLst/>
            </a:prstGeom>
            <a:noFill/>
            <a:ln>
              <a:noFill/>
            </a:ln>
          </p:spPr>
        </p:pic>
      </p:grpSp>
      <p:pic>
        <p:nvPicPr>
          <p:cNvPr id="406" name="Shape 406"/>
          <p:cNvPicPr preferRelativeResize="0"/>
          <p:nvPr/>
        </p:nvPicPr>
        <p:blipFill>
          <a:blip r:embed="rId5">
            <a:alphaModFix/>
          </a:blip>
          <a:stretch>
            <a:fillRect/>
          </a:stretch>
        </p:blipFill>
        <p:spPr>
          <a:xfrm>
            <a:off x="2673890" y="4474300"/>
            <a:ext cx="485674" cy="376324"/>
          </a:xfrm>
          <a:prstGeom prst="rect">
            <a:avLst/>
          </a:prstGeom>
          <a:noFill/>
          <a:ln>
            <a:noFill/>
          </a:ln>
        </p:spPr>
      </p:pic>
      <p:pic>
        <p:nvPicPr>
          <p:cNvPr id="407" name="Shape 407"/>
          <p:cNvPicPr preferRelativeResize="0"/>
          <p:nvPr/>
        </p:nvPicPr>
        <p:blipFill>
          <a:blip r:embed="rId5">
            <a:alphaModFix/>
          </a:blip>
          <a:stretch>
            <a:fillRect/>
          </a:stretch>
        </p:blipFill>
        <p:spPr>
          <a:xfrm>
            <a:off x="4796790" y="4581325"/>
            <a:ext cx="485674" cy="376324"/>
          </a:xfrm>
          <a:prstGeom prst="rect">
            <a:avLst/>
          </a:prstGeom>
          <a:noFill/>
          <a:ln>
            <a:noFill/>
          </a:ln>
        </p:spPr>
      </p:pic>
      <p:pic>
        <p:nvPicPr>
          <p:cNvPr id="408" name="Shape 408"/>
          <p:cNvPicPr preferRelativeResize="0"/>
          <p:nvPr/>
        </p:nvPicPr>
        <p:blipFill>
          <a:blip r:embed="rId6">
            <a:alphaModFix/>
          </a:blip>
          <a:stretch>
            <a:fillRect/>
          </a:stretch>
        </p:blipFill>
        <p:spPr>
          <a:xfrm>
            <a:off x="5375412" y="4526650"/>
            <a:ext cx="419064" cy="485675"/>
          </a:xfrm>
          <a:prstGeom prst="rect">
            <a:avLst/>
          </a:prstGeom>
          <a:noFill/>
          <a:ln>
            <a:noFill/>
          </a:ln>
        </p:spPr>
      </p:pic>
      <p:pic>
        <p:nvPicPr>
          <p:cNvPr id="409" name="Shape 409"/>
          <p:cNvPicPr preferRelativeResize="0"/>
          <p:nvPr/>
        </p:nvPicPr>
        <p:blipFill>
          <a:blip r:embed="rId7">
            <a:alphaModFix/>
          </a:blip>
          <a:stretch>
            <a:fillRect/>
          </a:stretch>
        </p:blipFill>
        <p:spPr>
          <a:xfrm>
            <a:off x="7629750" y="4594862"/>
            <a:ext cx="1383050" cy="287625"/>
          </a:xfrm>
          <a:prstGeom prst="rect">
            <a:avLst/>
          </a:prstGeom>
          <a:noFill/>
          <a:ln>
            <a:noFill/>
          </a:ln>
        </p:spPr>
      </p:pic>
      <p:pic>
        <p:nvPicPr>
          <p:cNvPr id="410" name="Shape 410"/>
          <p:cNvPicPr preferRelativeResize="0"/>
          <p:nvPr/>
        </p:nvPicPr>
        <p:blipFill>
          <a:blip r:embed="rId3">
            <a:alphaModFix/>
          </a:blip>
          <a:stretch>
            <a:fillRect/>
          </a:stretch>
        </p:blipFill>
        <p:spPr>
          <a:xfrm>
            <a:off x="7038975" y="4521200"/>
            <a:ext cx="485675" cy="485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414" name="Shape 414"/>
        <p:cNvGrpSpPr/>
        <p:nvPr/>
      </p:nvGrpSpPr>
      <p:grpSpPr>
        <a:xfrm>
          <a:off x="0" y="0"/>
          <a:ext cx="0" cy="0"/>
          <a:chOff x="0" y="0"/>
          <a:chExt cx="0" cy="0"/>
        </a:xfrm>
      </p:grpSpPr>
      <p:sp>
        <p:nvSpPr>
          <p:cNvPr id="415" name="Shape 415"/>
          <p:cNvSpPr txBox="1"/>
          <p:nvPr>
            <p:ph type="title"/>
          </p:nvPr>
        </p:nvSpPr>
        <p:spPr>
          <a:xfrm>
            <a:off x="291925" y="772725"/>
            <a:ext cx="8479800" cy="1863300"/>
          </a:xfrm>
          <a:prstGeom prst="rect">
            <a:avLst/>
          </a:prstGeom>
          <a:noFill/>
          <a:ln>
            <a:noFill/>
          </a:ln>
        </p:spPr>
        <p:txBody>
          <a:bodyPr anchorCtr="0" anchor="ctr" bIns="91425" lIns="91425" spcFirstLastPara="1" rIns="91425" wrap="square" tIns="91425">
            <a:noAutofit/>
          </a:bodyPr>
          <a:lstStyle/>
          <a:p>
            <a:pPr indent="0" lvl="0" marL="0" marR="0" rtl="0">
              <a:lnSpc>
                <a:spcPct val="100000"/>
              </a:lnSpc>
              <a:spcBef>
                <a:spcPts val="0"/>
              </a:spcBef>
              <a:spcAft>
                <a:spcPts val="0"/>
              </a:spcAft>
              <a:buClr>
                <a:schemeClr val="lt1"/>
              </a:buClr>
              <a:buSzPts val="8000"/>
              <a:buFont typeface="Maven Pro"/>
              <a:buNone/>
            </a:pPr>
            <a:r>
              <a:rPr lang="en"/>
              <a:t>Result</a:t>
            </a:r>
            <a:endParaRPr b="1" i="0" sz="8000" u="none" cap="none" strike="noStrike">
              <a:solidFill>
                <a:schemeClr val="lt1"/>
              </a:solidFill>
              <a:latin typeface="Maven Pro"/>
              <a:ea typeface="Maven Pro"/>
              <a:cs typeface="Maven Pro"/>
              <a:sym typeface="Maven Pro"/>
            </a:endParaRPr>
          </a:p>
        </p:txBody>
      </p:sp>
      <p:sp>
        <p:nvSpPr>
          <p:cNvPr id="416" name="Shape 416"/>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lt1"/>
              </a:buClr>
              <a:buSzPts val="1300"/>
              <a:buFont typeface="Nunito"/>
              <a:buNone/>
            </a:pPr>
            <a:r>
              <a:t/>
            </a:r>
            <a:endParaRPr b="0" i="0" sz="1300" u="none" cap="none" strike="noStrike">
              <a:solidFill>
                <a:schemeClr val="lt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p:nvPr/>
        </p:nvSpPr>
        <p:spPr>
          <a:xfrm>
            <a:off x="0" y="1942287"/>
            <a:ext cx="1938985" cy="3174194"/>
          </a:xfrm>
          <a:prstGeom prst="rect">
            <a:avLst/>
          </a:prstGeom>
          <a:solidFill>
            <a:srgbClr val="F3F3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2" name="Shape 422"/>
          <p:cNvSpPr/>
          <p:nvPr/>
        </p:nvSpPr>
        <p:spPr>
          <a:xfrm>
            <a:off x="0" y="1369409"/>
            <a:ext cx="1938985" cy="70916"/>
          </a:xfrm>
          <a:prstGeom prst="rect">
            <a:avLst/>
          </a:prstGeom>
          <a:solidFill>
            <a:srgbClr val="4285F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4B400"/>
              </a:solidFill>
            </a:endParaRPr>
          </a:p>
        </p:txBody>
      </p:sp>
      <p:sp>
        <p:nvSpPr>
          <p:cNvPr id="423" name="Shape 423"/>
          <p:cNvSpPr/>
          <p:nvPr/>
        </p:nvSpPr>
        <p:spPr>
          <a:xfrm>
            <a:off x="0" y="5129652"/>
            <a:ext cx="1938985" cy="13866"/>
          </a:xfrm>
          <a:prstGeom prst="rect">
            <a:avLst/>
          </a:prstGeom>
          <a:solidFill>
            <a:srgbClr val="4285F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4" name="Shape 424"/>
          <p:cNvSpPr txBox="1"/>
          <p:nvPr>
            <p:ph type="title"/>
          </p:nvPr>
        </p:nvSpPr>
        <p:spPr>
          <a:xfrm>
            <a:off x="1280425" y="645350"/>
            <a:ext cx="7030500" cy="51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dk2"/>
                </a:solidFill>
                <a:latin typeface="Maven Pro"/>
                <a:ea typeface="Maven Pro"/>
                <a:cs typeface="Maven Pro"/>
                <a:sym typeface="Maven Pro"/>
              </a:rPr>
              <a:t>RESULT</a:t>
            </a:r>
            <a:endParaRPr b="1" i="0" sz="2800" u="none" cap="none" strike="noStrike">
              <a:solidFill>
                <a:schemeClr val="dk2"/>
              </a:solidFill>
              <a:latin typeface="Maven Pro"/>
              <a:ea typeface="Maven Pro"/>
              <a:cs typeface="Maven Pro"/>
              <a:sym typeface="Maven Pro"/>
            </a:endParaRPr>
          </a:p>
        </p:txBody>
      </p:sp>
      <p:cxnSp>
        <p:nvCxnSpPr>
          <p:cNvPr id="425" name="Shape 425"/>
          <p:cNvCxnSpPr/>
          <p:nvPr/>
        </p:nvCxnSpPr>
        <p:spPr>
          <a:xfrm>
            <a:off x="6327577" y="1229537"/>
            <a:ext cx="0" cy="0"/>
          </a:xfrm>
          <a:prstGeom prst="straightConnector1">
            <a:avLst/>
          </a:prstGeom>
          <a:noFill/>
          <a:ln cap="flat" cmpd="sng" w="9525">
            <a:solidFill>
              <a:srgbClr val="595959"/>
            </a:solidFill>
            <a:prstDash val="solid"/>
            <a:round/>
            <a:headEnd len="med" w="med" type="none"/>
            <a:tailEnd len="med" w="med" type="none"/>
          </a:ln>
        </p:spPr>
      </p:cxnSp>
      <p:grpSp>
        <p:nvGrpSpPr>
          <p:cNvPr id="426" name="Shape 426"/>
          <p:cNvGrpSpPr/>
          <p:nvPr/>
        </p:nvGrpSpPr>
        <p:grpSpPr>
          <a:xfrm>
            <a:off x="6581619" y="1369409"/>
            <a:ext cx="2563296" cy="3774110"/>
            <a:chOff x="6857996" y="2295575"/>
            <a:chExt cx="2286004" cy="2857875"/>
          </a:xfrm>
        </p:grpSpPr>
        <p:grpSp>
          <p:nvGrpSpPr>
            <p:cNvPr id="427" name="Shape 427"/>
            <p:cNvGrpSpPr/>
            <p:nvPr/>
          </p:nvGrpSpPr>
          <p:grpSpPr>
            <a:xfrm>
              <a:off x="6857996" y="2295575"/>
              <a:ext cx="2286004" cy="2857875"/>
              <a:chOff x="-4" y="2295575"/>
              <a:chExt cx="2286004" cy="2857875"/>
            </a:xfrm>
          </p:grpSpPr>
          <p:sp>
            <p:nvSpPr>
              <p:cNvPr id="428" name="Shape 428"/>
              <p:cNvSpPr/>
              <p:nvPr/>
            </p:nvSpPr>
            <p:spPr>
              <a:xfrm>
                <a:off x="-4" y="2729500"/>
                <a:ext cx="2286000" cy="2403600"/>
              </a:xfrm>
              <a:prstGeom prst="rect">
                <a:avLst/>
              </a:prstGeom>
              <a:solidFill>
                <a:srgbClr val="F3F3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4285F4"/>
                  </a:solidFill>
                </a:endParaRPr>
              </a:p>
            </p:txBody>
          </p:sp>
          <p:sp>
            <p:nvSpPr>
              <p:cNvPr id="429" name="Shape 429"/>
              <p:cNvSpPr/>
              <p:nvPr/>
            </p:nvSpPr>
            <p:spPr>
              <a:xfrm>
                <a:off x="0" y="2295575"/>
                <a:ext cx="2286000" cy="53700"/>
              </a:xfrm>
              <a:prstGeom prst="rect">
                <a:avLst/>
              </a:prstGeom>
              <a:solidFill>
                <a:srgbClr val="4285F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4285F4"/>
                  </a:solidFill>
                </a:endParaRPr>
              </a:p>
            </p:txBody>
          </p:sp>
          <p:sp>
            <p:nvSpPr>
              <p:cNvPr id="430" name="Shape 430"/>
              <p:cNvSpPr/>
              <p:nvPr/>
            </p:nvSpPr>
            <p:spPr>
              <a:xfrm>
                <a:off x="0" y="5142950"/>
                <a:ext cx="2286000" cy="10500"/>
              </a:xfrm>
              <a:prstGeom prst="rect">
                <a:avLst/>
              </a:prstGeom>
              <a:solidFill>
                <a:srgbClr val="4285F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4285F4"/>
                  </a:solidFill>
                </a:endParaRPr>
              </a:p>
            </p:txBody>
          </p:sp>
        </p:grpSp>
        <p:sp>
          <p:nvSpPr>
            <p:cNvPr id="431" name="Shape 431"/>
            <p:cNvSpPr txBox="1"/>
            <p:nvPr/>
          </p:nvSpPr>
          <p:spPr>
            <a:xfrm>
              <a:off x="7074301" y="2383406"/>
              <a:ext cx="1755600" cy="2652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SzPts val="1100"/>
                <a:buNone/>
              </a:pPr>
              <a:r>
                <a:rPr lang="en" sz="1000">
                  <a:solidFill>
                    <a:srgbClr val="4285F4"/>
                  </a:solidFill>
                  <a:latin typeface="Roboto"/>
                  <a:ea typeface="Roboto"/>
                  <a:cs typeface="Roboto"/>
                  <a:sym typeface="Roboto"/>
                </a:rPr>
                <a:t>INDIA WIDE GEOPLOTS</a:t>
              </a:r>
              <a:endParaRPr sz="1000">
                <a:solidFill>
                  <a:srgbClr val="4285F4"/>
                </a:solidFill>
                <a:latin typeface="Roboto"/>
                <a:ea typeface="Roboto"/>
                <a:cs typeface="Roboto"/>
                <a:sym typeface="Roboto"/>
              </a:endParaRPr>
            </a:p>
          </p:txBody>
        </p:sp>
      </p:grpSp>
      <p:grpSp>
        <p:nvGrpSpPr>
          <p:cNvPr id="432" name="Shape 432"/>
          <p:cNvGrpSpPr/>
          <p:nvPr/>
        </p:nvGrpSpPr>
        <p:grpSpPr>
          <a:xfrm>
            <a:off x="4153568" y="1369408"/>
            <a:ext cx="2427746" cy="3774110"/>
            <a:chOff x="4571987" y="2295575"/>
            <a:chExt cx="2286013" cy="2857875"/>
          </a:xfrm>
        </p:grpSpPr>
        <p:grpSp>
          <p:nvGrpSpPr>
            <p:cNvPr id="433" name="Shape 433"/>
            <p:cNvGrpSpPr/>
            <p:nvPr/>
          </p:nvGrpSpPr>
          <p:grpSpPr>
            <a:xfrm>
              <a:off x="4571987" y="2295575"/>
              <a:ext cx="2286013" cy="2857875"/>
              <a:chOff x="4571987" y="2295575"/>
              <a:chExt cx="2286013" cy="2857875"/>
            </a:xfrm>
          </p:grpSpPr>
          <p:grpSp>
            <p:nvGrpSpPr>
              <p:cNvPr id="434" name="Shape 434"/>
              <p:cNvGrpSpPr/>
              <p:nvPr/>
            </p:nvGrpSpPr>
            <p:grpSpPr>
              <a:xfrm>
                <a:off x="4571987" y="2295575"/>
                <a:ext cx="2286013" cy="2857875"/>
                <a:chOff x="-13" y="2295575"/>
                <a:chExt cx="2286013" cy="2857875"/>
              </a:xfrm>
            </p:grpSpPr>
            <p:sp>
              <p:nvSpPr>
                <p:cNvPr id="435" name="Shape 435"/>
                <p:cNvSpPr/>
                <p:nvPr/>
              </p:nvSpPr>
              <p:spPr>
                <a:xfrm>
                  <a:off x="-13" y="2747314"/>
                  <a:ext cx="2286000" cy="2385900"/>
                </a:xfrm>
                <a:prstGeom prst="rect">
                  <a:avLst/>
                </a:prstGeom>
                <a:solidFill>
                  <a:srgbClr val="F3F3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6" name="Shape 436"/>
                <p:cNvSpPr/>
                <p:nvPr/>
              </p:nvSpPr>
              <p:spPr>
                <a:xfrm>
                  <a:off x="0" y="2295575"/>
                  <a:ext cx="2286000" cy="53700"/>
                </a:xfrm>
                <a:prstGeom prst="rect">
                  <a:avLst/>
                </a:prstGeom>
                <a:solidFill>
                  <a:srgbClr val="4285F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4B400"/>
                    </a:solidFill>
                  </a:endParaRPr>
                </a:p>
              </p:txBody>
            </p:sp>
            <p:sp>
              <p:nvSpPr>
                <p:cNvPr id="437" name="Shape 437"/>
                <p:cNvSpPr/>
                <p:nvPr/>
              </p:nvSpPr>
              <p:spPr>
                <a:xfrm>
                  <a:off x="0" y="5142950"/>
                  <a:ext cx="2286000" cy="10500"/>
                </a:xfrm>
                <a:prstGeom prst="rect">
                  <a:avLst/>
                </a:prstGeom>
                <a:solidFill>
                  <a:srgbClr val="4285F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38" name="Shape 438"/>
              <p:cNvSpPr txBox="1"/>
              <p:nvPr/>
            </p:nvSpPr>
            <p:spPr>
              <a:xfrm>
                <a:off x="4818738" y="2364523"/>
                <a:ext cx="1853400" cy="382800"/>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SzPts val="1100"/>
                  <a:buNone/>
                </a:pPr>
                <a:r>
                  <a:rPr lang="en" sz="1000">
                    <a:solidFill>
                      <a:srgbClr val="4285F4"/>
                    </a:solidFill>
                    <a:latin typeface="Roboto"/>
                    <a:ea typeface="Roboto"/>
                    <a:cs typeface="Roboto"/>
                    <a:sym typeface="Roboto"/>
                  </a:rPr>
                  <a:t>STATE WISE REPORTS AT A CLICK</a:t>
                </a:r>
                <a:endParaRPr sz="1000">
                  <a:solidFill>
                    <a:srgbClr val="4285F4"/>
                  </a:solidFill>
                  <a:latin typeface="Roboto"/>
                  <a:ea typeface="Roboto"/>
                  <a:cs typeface="Roboto"/>
                  <a:sym typeface="Roboto"/>
                </a:endParaRPr>
              </a:p>
            </p:txBody>
          </p:sp>
        </p:grpSp>
        <p:cxnSp>
          <p:nvCxnSpPr>
            <p:cNvPr id="439" name="Shape 439"/>
            <p:cNvCxnSpPr/>
            <p:nvPr/>
          </p:nvCxnSpPr>
          <p:spPr>
            <a:xfrm>
              <a:off x="6858000" y="2295575"/>
              <a:ext cx="0" cy="2837400"/>
            </a:xfrm>
            <a:prstGeom prst="straightConnector1">
              <a:avLst/>
            </a:prstGeom>
            <a:noFill/>
            <a:ln cap="flat" cmpd="sng" w="9525">
              <a:solidFill>
                <a:srgbClr val="4285F4"/>
              </a:solidFill>
              <a:prstDash val="dot"/>
              <a:round/>
              <a:headEnd len="med" w="med" type="none"/>
              <a:tailEnd len="med" w="med" type="none"/>
            </a:ln>
          </p:spPr>
        </p:cxnSp>
      </p:grpSp>
      <p:pic>
        <p:nvPicPr>
          <p:cNvPr id="440" name="Shape 440"/>
          <p:cNvPicPr preferRelativeResize="0"/>
          <p:nvPr/>
        </p:nvPicPr>
        <p:blipFill>
          <a:blip r:embed="rId3">
            <a:alphaModFix/>
          </a:blip>
          <a:stretch>
            <a:fillRect/>
          </a:stretch>
        </p:blipFill>
        <p:spPr>
          <a:xfrm>
            <a:off x="6658575" y="2120925"/>
            <a:ext cx="2427750" cy="1762125"/>
          </a:xfrm>
          <a:prstGeom prst="rect">
            <a:avLst/>
          </a:prstGeom>
          <a:noFill/>
          <a:ln>
            <a:noFill/>
          </a:ln>
        </p:spPr>
      </p:pic>
      <p:pic>
        <p:nvPicPr>
          <p:cNvPr id="441" name="Shape 441"/>
          <p:cNvPicPr preferRelativeResize="0"/>
          <p:nvPr/>
        </p:nvPicPr>
        <p:blipFill rotWithShape="1">
          <a:blip r:embed="rId4">
            <a:alphaModFix/>
          </a:blip>
          <a:srcRect b="0" l="0" r="0" t="0"/>
          <a:stretch/>
        </p:blipFill>
        <p:spPr>
          <a:xfrm>
            <a:off x="60900" y="2158688"/>
            <a:ext cx="1816125" cy="2557400"/>
          </a:xfrm>
          <a:prstGeom prst="rect">
            <a:avLst/>
          </a:prstGeom>
          <a:noFill/>
          <a:ln>
            <a:noFill/>
          </a:ln>
        </p:spPr>
      </p:pic>
      <p:grpSp>
        <p:nvGrpSpPr>
          <p:cNvPr id="442" name="Shape 442"/>
          <p:cNvGrpSpPr/>
          <p:nvPr/>
        </p:nvGrpSpPr>
        <p:grpSpPr>
          <a:xfrm>
            <a:off x="1927489" y="1369409"/>
            <a:ext cx="2267723" cy="3774110"/>
            <a:chOff x="2286000" y="2295575"/>
            <a:chExt cx="2286011" cy="2857875"/>
          </a:xfrm>
        </p:grpSpPr>
        <p:cxnSp>
          <p:nvCxnSpPr>
            <p:cNvPr id="443" name="Shape 443"/>
            <p:cNvCxnSpPr/>
            <p:nvPr/>
          </p:nvCxnSpPr>
          <p:spPr>
            <a:xfrm>
              <a:off x="4572000" y="2295575"/>
              <a:ext cx="0" cy="2837400"/>
            </a:xfrm>
            <a:prstGeom prst="straightConnector1">
              <a:avLst/>
            </a:prstGeom>
            <a:noFill/>
            <a:ln cap="flat" cmpd="sng" w="9525">
              <a:solidFill>
                <a:srgbClr val="4285F4"/>
              </a:solidFill>
              <a:prstDash val="dot"/>
              <a:round/>
              <a:headEnd len="med" w="med" type="none"/>
              <a:tailEnd len="med" w="med" type="none"/>
            </a:ln>
          </p:spPr>
        </p:cxnSp>
        <p:grpSp>
          <p:nvGrpSpPr>
            <p:cNvPr id="444" name="Shape 444"/>
            <p:cNvGrpSpPr/>
            <p:nvPr/>
          </p:nvGrpSpPr>
          <p:grpSpPr>
            <a:xfrm>
              <a:off x="2286000" y="2295575"/>
              <a:ext cx="2286011" cy="2857875"/>
              <a:chOff x="2286000" y="2295575"/>
              <a:chExt cx="2286011" cy="2857875"/>
            </a:xfrm>
          </p:grpSpPr>
          <p:grpSp>
            <p:nvGrpSpPr>
              <p:cNvPr id="445" name="Shape 445"/>
              <p:cNvGrpSpPr/>
              <p:nvPr/>
            </p:nvGrpSpPr>
            <p:grpSpPr>
              <a:xfrm>
                <a:off x="2286000" y="2295575"/>
                <a:ext cx="2286011" cy="2857875"/>
                <a:chOff x="0" y="2295575"/>
                <a:chExt cx="2286011" cy="2857875"/>
              </a:xfrm>
            </p:grpSpPr>
            <p:sp>
              <p:nvSpPr>
                <p:cNvPr id="446" name="Shape 446"/>
                <p:cNvSpPr/>
                <p:nvPr/>
              </p:nvSpPr>
              <p:spPr>
                <a:xfrm>
                  <a:off x="11" y="2725070"/>
                  <a:ext cx="2286000" cy="2408100"/>
                </a:xfrm>
                <a:prstGeom prst="rect">
                  <a:avLst/>
                </a:prstGeom>
                <a:solidFill>
                  <a:srgbClr val="F3F3F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7" name="Shape 447"/>
                <p:cNvSpPr/>
                <p:nvPr/>
              </p:nvSpPr>
              <p:spPr>
                <a:xfrm>
                  <a:off x="0" y="2295575"/>
                  <a:ext cx="2286000" cy="53700"/>
                </a:xfrm>
                <a:prstGeom prst="rect">
                  <a:avLst/>
                </a:prstGeom>
                <a:solidFill>
                  <a:srgbClr val="4285F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solidFill>
                      <a:srgbClr val="F4B400"/>
                    </a:solidFill>
                  </a:endParaRPr>
                </a:p>
              </p:txBody>
            </p:sp>
            <p:sp>
              <p:nvSpPr>
                <p:cNvPr id="448" name="Shape 448"/>
                <p:cNvSpPr/>
                <p:nvPr/>
              </p:nvSpPr>
              <p:spPr>
                <a:xfrm>
                  <a:off x="0" y="5142950"/>
                  <a:ext cx="2286000" cy="10500"/>
                </a:xfrm>
                <a:prstGeom prst="rect">
                  <a:avLst/>
                </a:prstGeom>
                <a:solidFill>
                  <a:srgbClr val="4285F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49" name="Shape 449"/>
              <p:cNvSpPr txBox="1"/>
              <p:nvPr/>
            </p:nvSpPr>
            <p:spPr>
              <a:xfrm>
                <a:off x="2502300" y="3050050"/>
                <a:ext cx="1853400" cy="79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SzPts val="1100"/>
                  <a:buNone/>
                </a:pPr>
                <a:r>
                  <a:t/>
                </a:r>
                <a:endParaRPr b="1" sz="1200">
                  <a:solidFill>
                    <a:srgbClr val="4285F4"/>
                  </a:solidFill>
                  <a:latin typeface="Roboto"/>
                  <a:ea typeface="Roboto"/>
                  <a:cs typeface="Roboto"/>
                  <a:sym typeface="Roboto"/>
                </a:endParaRPr>
              </a:p>
            </p:txBody>
          </p:sp>
          <p:sp>
            <p:nvSpPr>
              <p:cNvPr id="450" name="Shape 450"/>
              <p:cNvSpPr txBox="1"/>
              <p:nvPr/>
            </p:nvSpPr>
            <p:spPr>
              <a:xfrm>
                <a:off x="2502316" y="2383407"/>
                <a:ext cx="1853400" cy="2841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600"/>
                  </a:spcAft>
                  <a:buSzPts val="1100"/>
                  <a:buNone/>
                </a:pPr>
                <a:r>
                  <a:rPr lang="en" sz="1000">
                    <a:solidFill>
                      <a:srgbClr val="4285F4"/>
                    </a:solidFill>
                    <a:latin typeface="Roboto"/>
                    <a:ea typeface="Roboto"/>
                    <a:cs typeface="Roboto"/>
                    <a:sym typeface="Roboto"/>
                  </a:rPr>
                  <a:t>T</a:t>
                </a:r>
                <a:r>
                  <a:rPr lang="en" sz="1000">
                    <a:solidFill>
                      <a:srgbClr val="4285F4"/>
                    </a:solidFill>
                    <a:latin typeface="Roboto"/>
                    <a:ea typeface="Roboto"/>
                    <a:cs typeface="Roboto"/>
                    <a:sym typeface="Roboto"/>
                  </a:rPr>
                  <a:t>IME SERIES MODELLING</a:t>
                </a:r>
                <a:endParaRPr sz="1000">
                  <a:solidFill>
                    <a:srgbClr val="4285F4"/>
                  </a:solidFill>
                  <a:latin typeface="Roboto"/>
                  <a:ea typeface="Roboto"/>
                  <a:cs typeface="Roboto"/>
                  <a:sym typeface="Roboto"/>
                </a:endParaRPr>
              </a:p>
            </p:txBody>
          </p:sp>
        </p:grpSp>
      </p:grpSp>
      <p:pic>
        <p:nvPicPr>
          <p:cNvPr id="451" name="Shape 451"/>
          <p:cNvPicPr preferRelativeResize="0"/>
          <p:nvPr/>
        </p:nvPicPr>
        <p:blipFill rotWithShape="1">
          <a:blip r:embed="rId5">
            <a:alphaModFix/>
          </a:blip>
          <a:srcRect b="0" l="5233" r="29179" t="0"/>
          <a:stretch/>
        </p:blipFill>
        <p:spPr>
          <a:xfrm>
            <a:off x="2000913" y="2125975"/>
            <a:ext cx="2158313" cy="2557400"/>
          </a:xfrm>
          <a:prstGeom prst="rect">
            <a:avLst/>
          </a:prstGeom>
          <a:noFill/>
          <a:ln>
            <a:noFill/>
          </a:ln>
        </p:spPr>
      </p:pic>
      <p:pic>
        <p:nvPicPr>
          <p:cNvPr id="452" name="Shape 452"/>
          <p:cNvPicPr preferRelativeResize="0"/>
          <p:nvPr/>
        </p:nvPicPr>
        <p:blipFill>
          <a:blip r:embed="rId6">
            <a:alphaModFix/>
          </a:blip>
          <a:stretch>
            <a:fillRect/>
          </a:stretch>
        </p:blipFill>
        <p:spPr>
          <a:xfrm>
            <a:off x="4508062" y="2081225"/>
            <a:ext cx="1573375" cy="1993925"/>
          </a:xfrm>
          <a:prstGeom prst="rect">
            <a:avLst/>
          </a:prstGeom>
          <a:noFill/>
          <a:ln>
            <a:noFill/>
          </a:ln>
        </p:spPr>
      </p:pic>
      <p:pic>
        <p:nvPicPr>
          <p:cNvPr id="453" name="Shape 453"/>
          <p:cNvPicPr preferRelativeResize="0"/>
          <p:nvPr/>
        </p:nvPicPr>
        <p:blipFill>
          <a:blip r:embed="rId7">
            <a:alphaModFix/>
          </a:blip>
          <a:stretch>
            <a:fillRect/>
          </a:stretch>
        </p:blipFill>
        <p:spPr>
          <a:xfrm>
            <a:off x="4953275" y="2536299"/>
            <a:ext cx="1374300" cy="1584350"/>
          </a:xfrm>
          <a:prstGeom prst="rect">
            <a:avLst/>
          </a:prstGeom>
          <a:noFill/>
          <a:ln>
            <a:noFill/>
          </a:ln>
        </p:spPr>
      </p:pic>
      <p:pic>
        <p:nvPicPr>
          <p:cNvPr id="454" name="Shape 454"/>
          <p:cNvPicPr preferRelativeResize="0"/>
          <p:nvPr/>
        </p:nvPicPr>
        <p:blipFill rotWithShape="1">
          <a:blip r:embed="rId8">
            <a:alphaModFix/>
          </a:blip>
          <a:srcRect b="14244" l="0" r="0" t="0"/>
          <a:stretch/>
        </p:blipFill>
        <p:spPr>
          <a:xfrm>
            <a:off x="4318625" y="3568774"/>
            <a:ext cx="2158300" cy="1290275"/>
          </a:xfrm>
          <a:prstGeom prst="rect">
            <a:avLst/>
          </a:prstGeom>
          <a:noFill/>
          <a:ln>
            <a:noFill/>
          </a:ln>
        </p:spPr>
      </p:pic>
      <p:pic>
        <p:nvPicPr>
          <p:cNvPr id="455" name="Shape 455"/>
          <p:cNvPicPr preferRelativeResize="0"/>
          <p:nvPr/>
        </p:nvPicPr>
        <p:blipFill rotWithShape="1">
          <a:blip r:embed="rId9">
            <a:alphaModFix/>
          </a:blip>
          <a:srcRect b="6751" l="0" r="23041" t="0"/>
          <a:stretch/>
        </p:blipFill>
        <p:spPr>
          <a:xfrm>
            <a:off x="6636322" y="3766150"/>
            <a:ext cx="2326502" cy="1144550"/>
          </a:xfrm>
          <a:prstGeom prst="rect">
            <a:avLst/>
          </a:prstGeom>
          <a:noFill/>
          <a:ln>
            <a:noFill/>
          </a:ln>
        </p:spPr>
      </p:pic>
      <p:sp>
        <p:nvSpPr>
          <p:cNvPr id="456" name="Shape 456"/>
          <p:cNvSpPr txBox="1"/>
          <p:nvPr/>
        </p:nvSpPr>
        <p:spPr>
          <a:xfrm>
            <a:off x="198725" y="1405975"/>
            <a:ext cx="1519635" cy="505526"/>
          </a:xfrm>
          <a:prstGeom prst="rect">
            <a:avLst/>
          </a:prstGeom>
          <a:noFill/>
          <a:ln>
            <a:noFill/>
          </a:ln>
        </p:spPr>
        <p:txBody>
          <a:bodyPr anchorCtr="0" anchor="t" bIns="91425" lIns="91425" spcFirstLastPara="1" rIns="91425" wrap="square" tIns="91425">
            <a:noAutofit/>
          </a:bodyPr>
          <a:lstStyle/>
          <a:p>
            <a:pPr indent="0" lvl="0" marL="0">
              <a:lnSpc>
                <a:spcPct val="115000"/>
              </a:lnSpc>
              <a:spcBef>
                <a:spcPts val="0"/>
              </a:spcBef>
              <a:spcAft>
                <a:spcPts val="1600"/>
              </a:spcAft>
              <a:buSzPts val="1100"/>
              <a:buNone/>
            </a:pPr>
            <a:r>
              <a:rPr lang="en" sz="1000">
                <a:solidFill>
                  <a:srgbClr val="4285F4"/>
                </a:solidFill>
                <a:latin typeface="Roboto"/>
                <a:ea typeface="Roboto"/>
                <a:cs typeface="Roboto"/>
                <a:sym typeface="Roboto"/>
              </a:rPr>
              <a:t>REAL LIFE GOVERNMENT DATA</a:t>
            </a:r>
            <a:endParaRPr sz="1000">
              <a:solidFill>
                <a:srgbClr val="4285F4"/>
              </a:solidFill>
              <a:latin typeface="Roboto"/>
              <a:ea typeface="Roboto"/>
              <a:cs typeface="Roboto"/>
              <a:sym typeface="Roboto"/>
            </a:endParaRPr>
          </a:p>
        </p:txBody>
      </p:sp>
      <p:cxnSp>
        <p:nvCxnSpPr>
          <p:cNvPr id="457" name="Shape 457"/>
          <p:cNvCxnSpPr/>
          <p:nvPr/>
        </p:nvCxnSpPr>
        <p:spPr>
          <a:xfrm>
            <a:off x="1938985" y="1369409"/>
            <a:ext cx="0" cy="3747070"/>
          </a:xfrm>
          <a:prstGeom prst="straightConnector1">
            <a:avLst/>
          </a:prstGeom>
          <a:noFill/>
          <a:ln cap="flat" cmpd="sng" w="9525">
            <a:solidFill>
              <a:srgbClr val="4285F4"/>
            </a:solidFill>
            <a:prstDash val="dot"/>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461" name="Shape 461"/>
        <p:cNvGrpSpPr/>
        <p:nvPr/>
      </p:nvGrpSpPr>
      <p:grpSpPr>
        <a:xfrm>
          <a:off x="0" y="0"/>
          <a:ext cx="0" cy="0"/>
          <a:chOff x="0" y="0"/>
          <a:chExt cx="0" cy="0"/>
        </a:xfrm>
      </p:grpSpPr>
      <p:sp>
        <p:nvSpPr>
          <p:cNvPr id="462" name="Shape 462"/>
          <p:cNvSpPr txBox="1"/>
          <p:nvPr>
            <p:ph type="title"/>
          </p:nvPr>
        </p:nvSpPr>
        <p:spPr>
          <a:xfrm>
            <a:off x="291925" y="772725"/>
            <a:ext cx="8479800" cy="1863300"/>
          </a:xfrm>
          <a:prstGeom prst="rect">
            <a:avLst/>
          </a:prstGeom>
          <a:noFill/>
          <a:ln>
            <a:noFill/>
          </a:ln>
        </p:spPr>
        <p:txBody>
          <a:bodyPr anchorCtr="0" anchor="ctr" bIns="91425" lIns="91425" spcFirstLastPara="1" rIns="91425" wrap="square" tIns="91425">
            <a:noAutofit/>
          </a:bodyPr>
          <a:lstStyle/>
          <a:p>
            <a:pPr indent="0" lvl="0" marL="0" marR="0" rtl="0">
              <a:lnSpc>
                <a:spcPct val="100000"/>
              </a:lnSpc>
              <a:spcBef>
                <a:spcPts val="0"/>
              </a:spcBef>
              <a:spcAft>
                <a:spcPts val="0"/>
              </a:spcAft>
              <a:buClr>
                <a:schemeClr val="lt1"/>
              </a:buClr>
              <a:buSzPts val="8000"/>
              <a:buFont typeface="Maven Pro"/>
              <a:buNone/>
            </a:pPr>
            <a:r>
              <a:rPr lang="en"/>
              <a:t>State Wise Analysis</a:t>
            </a:r>
            <a:endParaRPr b="1" i="0" sz="8000" u="none" cap="none" strike="noStrike">
              <a:solidFill>
                <a:schemeClr val="lt1"/>
              </a:solidFill>
              <a:latin typeface="Maven Pro"/>
              <a:ea typeface="Maven Pro"/>
              <a:cs typeface="Maven Pro"/>
              <a:sym typeface="Maven Pro"/>
            </a:endParaRPr>
          </a:p>
        </p:txBody>
      </p:sp>
      <p:sp>
        <p:nvSpPr>
          <p:cNvPr id="463" name="Shape 463"/>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lt1"/>
              </a:buClr>
              <a:buSzPts val="1300"/>
              <a:buFont typeface="Nunito"/>
              <a:buNone/>
            </a:pPr>
            <a:r>
              <a:t/>
            </a:r>
            <a:endParaRPr b="0" i="0" sz="1300" u="none" cap="none" strike="noStrike">
              <a:solidFill>
                <a:schemeClr val="lt1"/>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Shape 46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dk2"/>
                </a:solidFill>
                <a:latin typeface="Maven Pro"/>
                <a:ea typeface="Maven Pro"/>
                <a:cs typeface="Maven Pro"/>
                <a:sym typeface="Maven Pro"/>
              </a:rPr>
              <a:t>State Wise Analysis</a:t>
            </a:r>
            <a:endParaRPr b="1" i="0" sz="2800" u="none" cap="none" strike="noStrike">
              <a:solidFill>
                <a:schemeClr val="dk2"/>
              </a:solidFill>
              <a:latin typeface="Maven Pro"/>
              <a:ea typeface="Maven Pro"/>
              <a:cs typeface="Maven Pro"/>
              <a:sym typeface="Maven Pro"/>
            </a:endParaRPr>
          </a:p>
        </p:txBody>
      </p:sp>
      <p:pic>
        <p:nvPicPr>
          <p:cNvPr id="469" name="Shape 469"/>
          <p:cNvPicPr preferRelativeResize="0"/>
          <p:nvPr/>
        </p:nvPicPr>
        <p:blipFill rotWithShape="1">
          <a:blip r:embed="rId3">
            <a:alphaModFix/>
          </a:blip>
          <a:srcRect b="6751" l="0" r="0" t="0"/>
          <a:stretch/>
        </p:blipFill>
        <p:spPr>
          <a:xfrm>
            <a:off x="1211625" y="2501801"/>
            <a:ext cx="6977549" cy="2641700"/>
          </a:xfrm>
          <a:prstGeom prst="rect">
            <a:avLst/>
          </a:prstGeom>
          <a:noFill/>
          <a:ln>
            <a:noFill/>
          </a:ln>
        </p:spPr>
      </p:pic>
      <p:sp>
        <p:nvSpPr>
          <p:cNvPr id="470" name="Shape 470"/>
          <p:cNvSpPr txBox="1"/>
          <p:nvPr/>
        </p:nvSpPr>
        <p:spPr>
          <a:xfrm>
            <a:off x="704750" y="1322975"/>
            <a:ext cx="7863600" cy="1199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The locations (latitude and longitude) of every bore-well was generated using R and the WQI values calculated. </a:t>
            </a:r>
            <a:endParaRPr/>
          </a:p>
          <a:p>
            <a:pPr indent="0" lvl="0" marL="0">
              <a:spcBef>
                <a:spcPts val="0"/>
              </a:spcBef>
              <a:spcAft>
                <a:spcPts val="0"/>
              </a:spcAft>
              <a:buNone/>
            </a:pPr>
            <a:r>
              <a:rPr lang="en"/>
              <a:t>As of 2014, we can see the condition of these locations.</a:t>
            </a:r>
            <a:endParaRPr/>
          </a:p>
          <a:p>
            <a:pPr indent="0" lvl="0" marL="0">
              <a:spcBef>
                <a:spcPts val="0"/>
              </a:spcBef>
              <a:spcAft>
                <a:spcPts val="0"/>
              </a:spcAft>
              <a:buNone/>
            </a:pPr>
            <a:r>
              <a:rPr lang="en"/>
              <a:t>We can deep dive into every location and understand the parameters in depth which is causing the ground water quality to deteriorate. </a:t>
            </a:r>
            <a:endParaRPr/>
          </a:p>
        </p:txBody>
      </p:sp>
      <p:pic>
        <p:nvPicPr>
          <p:cNvPr id="471" name="Shape 471"/>
          <p:cNvPicPr preferRelativeResize="0"/>
          <p:nvPr/>
        </p:nvPicPr>
        <p:blipFill>
          <a:blip r:embed="rId4">
            <a:alphaModFix/>
          </a:blip>
          <a:stretch>
            <a:fillRect/>
          </a:stretch>
        </p:blipFill>
        <p:spPr>
          <a:xfrm>
            <a:off x="1288300" y="2559375"/>
            <a:ext cx="6900875" cy="2584125"/>
          </a:xfrm>
          <a:prstGeom prst="rect">
            <a:avLst/>
          </a:prstGeom>
          <a:noFill/>
          <a:ln>
            <a:noFill/>
          </a:ln>
        </p:spPr>
      </p:pic>
      <p:pic>
        <p:nvPicPr>
          <p:cNvPr id="472" name="Shape 472"/>
          <p:cNvPicPr preferRelativeResize="0"/>
          <p:nvPr/>
        </p:nvPicPr>
        <p:blipFill>
          <a:blip r:embed="rId5">
            <a:alphaModFix/>
          </a:blip>
          <a:stretch>
            <a:fillRect/>
          </a:stretch>
        </p:blipFill>
        <p:spPr>
          <a:xfrm>
            <a:off x="1298050" y="2483175"/>
            <a:ext cx="6837575" cy="2641700"/>
          </a:xfrm>
          <a:prstGeom prst="rect">
            <a:avLst/>
          </a:prstGeom>
          <a:noFill/>
          <a:ln>
            <a:noFill/>
          </a:ln>
        </p:spPr>
      </p:pic>
      <p:pic>
        <p:nvPicPr>
          <p:cNvPr id="473" name="Shape 473"/>
          <p:cNvPicPr preferRelativeResize="0"/>
          <p:nvPr/>
        </p:nvPicPr>
        <p:blipFill>
          <a:blip r:embed="rId6">
            <a:alphaModFix/>
          </a:blip>
          <a:stretch>
            <a:fillRect/>
          </a:stretch>
        </p:blipFill>
        <p:spPr>
          <a:xfrm>
            <a:off x="1266400" y="2483175"/>
            <a:ext cx="6900875" cy="2641700"/>
          </a:xfrm>
          <a:prstGeom prst="rect">
            <a:avLst/>
          </a:prstGeom>
          <a:noFill/>
          <a:ln>
            <a:noFill/>
          </a:ln>
        </p:spPr>
      </p:pic>
      <p:pic>
        <p:nvPicPr>
          <p:cNvPr id="474" name="Shape 474"/>
          <p:cNvPicPr preferRelativeResize="0"/>
          <p:nvPr/>
        </p:nvPicPr>
        <p:blipFill>
          <a:blip r:embed="rId7">
            <a:alphaModFix/>
          </a:blip>
          <a:stretch>
            <a:fillRect/>
          </a:stretch>
        </p:blipFill>
        <p:spPr>
          <a:xfrm>
            <a:off x="1303800" y="2540750"/>
            <a:ext cx="6815399" cy="25841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69"/>
                                        </p:tgtEl>
                                      </p:cBhvr>
                                    </p:animEffect>
                                    <p:set>
                                      <p:cBhvr>
                                        <p:cTn dur="1" fill="hold">
                                          <p:stCondLst>
                                            <p:cond delay="1000"/>
                                          </p:stCondLst>
                                        </p:cTn>
                                        <p:tgtEl>
                                          <p:spTgt spid="4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71"/>
                                        </p:tgtEl>
                                      </p:cBhvr>
                                    </p:animEffect>
                                    <p:set>
                                      <p:cBhvr>
                                        <p:cTn dur="1" fill="hold">
                                          <p:stCondLst>
                                            <p:cond delay="1000"/>
                                          </p:stCondLst>
                                        </p:cTn>
                                        <p:tgtEl>
                                          <p:spTgt spid="47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72"/>
                                        </p:tgtEl>
                                      </p:cBhvr>
                                    </p:animEffect>
                                    <p:set>
                                      <p:cBhvr>
                                        <p:cTn dur="1" fill="hold">
                                          <p:stCondLst>
                                            <p:cond delay="1000"/>
                                          </p:stCondLst>
                                        </p:cTn>
                                        <p:tgtEl>
                                          <p:spTgt spid="4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73"/>
                                        </p:tgtEl>
                                      </p:cBhvr>
                                    </p:animEffect>
                                    <p:set>
                                      <p:cBhvr>
                                        <p:cTn dur="1" fill="hold">
                                          <p:stCondLst>
                                            <p:cond delay="1000"/>
                                          </p:stCondLst>
                                        </p:cTn>
                                        <p:tgtEl>
                                          <p:spTgt spid="4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74"/>
                                        </p:tgtEl>
                                      </p:cBhvr>
                                    </p:animEffect>
                                    <p:set>
                                      <p:cBhvr>
                                        <p:cTn dur="1" fill="hold">
                                          <p:stCondLst>
                                            <p:cond delay="1000"/>
                                          </p:stCondLst>
                                        </p:cTn>
                                        <p:tgtEl>
                                          <p:spTgt spid="47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Shape 479"/>
          <p:cNvSpPr txBox="1"/>
          <p:nvPr>
            <p:ph type="title"/>
          </p:nvPr>
        </p:nvSpPr>
        <p:spPr>
          <a:xfrm>
            <a:off x="1125150" y="774075"/>
            <a:ext cx="71967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lang="en"/>
              <a:t>Current scenario</a:t>
            </a:r>
            <a:endParaRPr b="1" i="0" sz="2800" u="none" cap="none" strike="noStrike">
              <a:solidFill>
                <a:schemeClr val="dk2"/>
              </a:solidFill>
              <a:latin typeface="Maven Pro"/>
              <a:ea typeface="Maven Pro"/>
              <a:cs typeface="Maven Pro"/>
              <a:sym typeface="Maven Pro"/>
            </a:endParaRPr>
          </a:p>
        </p:txBody>
      </p:sp>
      <p:pic>
        <p:nvPicPr>
          <p:cNvPr id="480" name="Shape 480"/>
          <p:cNvPicPr preferRelativeResize="0"/>
          <p:nvPr/>
        </p:nvPicPr>
        <p:blipFill rotWithShape="1">
          <a:blip r:embed="rId3">
            <a:alphaModFix/>
          </a:blip>
          <a:srcRect b="0" l="21408" r="0" t="0"/>
          <a:stretch/>
        </p:blipFill>
        <p:spPr>
          <a:xfrm>
            <a:off x="4212124" y="2547425"/>
            <a:ext cx="4931874" cy="2542576"/>
          </a:xfrm>
          <a:prstGeom prst="rect">
            <a:avLst/>
          </a:prstGeom>
          <a:noFill/>
          <a:ln>
            <a:noFill/>
          </a:ln>
        </p:spPr>
      </p:pic>
      <p:pic>
        <p:nvPicPr>
          <p:cNvPr id="481" name="Shape 481"/>
          <p:cNvPicPr preferRelativeResize="0"/>
          <p:nvPr/>
        </p:nvPicPr>
        <p:blipFill>
          <a:blip r:embed="rId4">
            <a:alphaModFix/>
          </a:blip>
          <a:stretch>
            <a:fillRect/>
          </a:stretch>
        </p:blipFill>
        <p:spPr>
          <a:xfrm>
            <a:off x="4142000" y="0"/>
            <a:ext cx="5001999" cy="2547425"/>
          </a:xfrm>
          <a:prstGeom prst="rect">
            <a:avLst/>
          </a:prstGeom>
          <a:noFill/>
          <a:ln>
            <a:noFill/>
          </a:ln>
        </p:spPr>
      </p:pic>
      <p:sp>
        <p:nvSpPr>
          <p:cNvPr id="482" name="Shape 482"/>
          <p:cNvSpPr txBox="1"/>
          <p:nvPr/>
        </p:nvSpPr>
        <p:spPr>
          <a:xfrm>
            <a:off x="581125" y="1347700"/>
            <a:ext cx="1830000" cy="1125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83" name="Shape 483"/>
          <p:cNvSpPr txBox="1"/>
          <p:nvPr/>
        </p:nvSpPr>
        <p:spPr>
          <a:xfrm>
            <a:off x="729475" y="1597875"/>
            <a:ext cx="3059400" cy="3016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The forecasted WQI values for 2017 reveals the following states which have very poor ground water quality.</a:t>
            </a:r>
            <a:endParaRPr/>
          </a:p>
          <a:p>
            <a:pPr indent="0" lvl="0" marL="0">
              <a:spcBef>
                <a:spcPts val="0"/>
              </a:spcBef>
              <a:spcAft>
                <a:spcPts val="0"/>
              </a:spcAft>
              <a:buNone/>
            </a:pPr>
            <a:r>
              <a:t/>
            </a:r>
            <a:endParaRPr/>
          </a:p>
          <a:p>
            <a:pPr indent="0" lvl="0" marL="0">
              <a:spcBef>
                <a:spcPts val="0"/>
              </a:spcBef>
              <a:spcAft>
                <a:spcPts val="0"/>
              </a:spcAft>
              <a:buNone/>
            </a:pPr>
            <a:r>
              <a:rPr lang="en"/>
              <a:t>Ground water contaminated by iron has been reported from Assam, West Bengal, Orissa, Chhattisgarh, and Karnataka.</a:t>
            </a:r>
            <a:endParaRPr/>
          </a:p>
          <a:p>
            <a:pPr indent="0" lvl="0" marL="0">
              <a:spcBef>
                <a:spcPts val="0"/>
              </a:spcBef>
              <a:spcAft>
                <a:spcPts val="0"/>
              </a:spcAft>
              <a:buNone/>
            </a:pPr>
            <a:r>
              <a:rPr lang="en" sz="800">
                <a:solidFill>
                  <a:srgbClr val="999999"/>
                </a:solidFill>
              </a:rPr>
              <a:t>(Source: http://cgwb.gov.in/WQ/GROUND%20WATER%20QUALITY%20SCENARIO%20IN%20INDIA.pdf)</a:t>
            </a:r>
            <a:endParaRPr sz="800">
              <a:solidFill>
                <a:srgbClr val="999999"/>
              </a:solidFill>
            </a:endParaRPr>
          </a:p>
          <a:p>
            <a:pPr indent="0" lvl="0" marL="0">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Shape 48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State wise analysis</a:t>
            </a:r>
            <a:endParaRPr/>
          </a:p>
        </p:txBody>
      </p:sp>
      <p:sp>
        <p:nvSpPr>
          <p:cNvPr id="489" name="Shape 489"/>
          <p:cNvSpPr txBox="1"/>
          <p:nvPr/>
        </p:nvSpPr>
        <p:spPr>
          <a:xfrm>
            <a:off x="569000" y="1889275"/>
            <a:ext cx="3726000" cy="3000000"/>
          </a:xfrm>
          <a:prstGeom prst="rect">
            <a:avLst/>
          </a:prstGeom>
          <a:noFill/>
          <a:ln>
            <a:noFill/>
          </a:ln>
        </p:spPr>
        <p:txBody>
          <a:bodyPr anchorCtr="0" anchor="ctr" bIns="91425" lIns="91425" spcFirstLastPara="1" rIns="91425" wrap="square" tIns="91425">
            <a:noAutofit/>
          </a:bodyPr>
          <a:lstStyle/>
          <a:p>
            <a:pPr indent="0" lvl="0" marL="0" rtl="0" algn="just">
              <a:lnSpc>
                <a:spcPct val="107916"/>
              </a:lnSpc>
              <a:spcBef>
                <a:spcPts val="0"/>
              </a:spcBef>
              <a:spcAft>
                <a:spcPts val="0"/>
              </a:spcAft>
              <a:buNone/>
            </a:pPr>
            <a:r>
              <a:rPr b="1" lang="en" sz="1200">
                <a:latin typeface="Calibri"/>
                <a:ea typeface="Calibri"/>
                <a:cs typeface="Calibri"/>
                <a:sym typeface="Calibri"/>
              </a:rPr>
              <a:t>Andhra Pradesh</a:t>
            </a:r>
            <a:r>
              <a:rPr lang="en" sz="1200">
                <a:latin typeface="Calibri"/>
                <a:ea typeface="Calibri"/>
                <a:cs typeface="Calibri"/>
                <a:sym typeface="Calibri"/>
              </a:rPr>
              <a:t> had excellent WQI (2014 – 32); but it is steadily increasing implying that groundwater in Andhra is getting polluted.</a:t>
            </a:r>
            <a:endParaRPr sz="1200">
              <a:latin typeface="Calibri"/>
              <a:ea typeface="Calibri"/>
              <a:cs typeface="Calibri"/>
              <a:sym typeface="Calibri"/>
            </a:endParaRPr>
          </a:p>
          <a:p>
            <a:pPr indent="-304800" lvl="0" marL="457200" rtl="0" algn="just">
              <a:lnSpc>
                <a:spcPct val="107916"/>
              </a:lnSpc>
              <a:spcBef>
                <a:spcPts val="800"/>
              </a:spcBef>
              <a:spcAft>
                <a:spcPts val="0"/>
              </a:spcAft>
              <a:buSzPts val="1200"/>
              <a:buFont typeface="Calibri"/>
              <a:buAutoNum type="arabicPeriod"/>
            </a:pPr>
            <a:r>
              <a:rPr lang="en" sz="1200">
                <a:latin typeface="Calibri"/>
                <a:ea typeface="Calibri"/>
                <a:cs typeface="Calibri"/>
                <a:sym typeface="Calibri"/>
              </a:rPr>
              <a:t>pH is has been on the higher side and shows increasing trend, implying alkalinity.</a:t>
            </a:r>
            <a:endParaRPr sz="1200">
              <a:latin typeface="Calibri"/>
              <a:ea typeface="Calibri"/>
              <a:cs typeface="Calibri"/>
              <a:sym typeface="Calibri"/>
            </a:endParaRPr>
          </a:p>
          <a:p>
            <a:pPr indent="-304800" lvl="0" marL="457200" rtl="0" algn="just">
              <a:lnSpc>
                <a:spcPct val="107916"/>
              </a:lnSpc>
              <a:spcBef>
                <a:spcPts val="0"/>
              </a:spcBef>
              <a:spcAft>
                <a:spcPts val="0"/>
              </a:spcAft>
              <a:buSzPts val="1200"/>
              <a:buFont typeface="Calibri"/>
              <a:buAutoNum type="arabicPeriod"/>
            </a:pPr>
            <a:r>
              <a:rPr lang="en" sz="1200">
                <a:latin typeface="Calibri"/>
                <a:ea typeface="Calibri"/>
                <a:cs typeface="Calibri"/>
                <a:sym typeface="Calibri"/>
              </a:rPr>
              <a:t>Conductivity falling down, implying that salinity is decreasing.</a:t>
            </a:r>
            <a:endParaRPr sz="1200">
              <a:latin typeface="Calibri"/>
              <a:ea typeface="Calibri"/>
              <a:cs typeface="Calibri"/>
              <a:sym typeface="Calibri"/>
            </a:endParaRPr>
          </a:p>
          <a:p>
            <a:pPr indent="-304800" lvl="0" marL="457200" rtl="0" algn="just">
              <a:lnSpc>
                <a:spcPct val="107916"/>
              </a:lnSpc>
              <a:spcBef>
                <a:spcPts val="0"/>
              </a:spcBef>
              <a:spcAft>
                <a:spcPts val="0"/>
              </a:spcAft>
              <a:buSzPts val="1200"/>
              <a:buFont typeface="Calibri"/>
              <a:buAutoNum type="arabicPeriod"/>
            </a:pPr>
            <a:r>
              <a:rPr lang="en" sz="1200">
                <a:latin typeface="Calibri"/>
                <a:ea typeface="Calibri"/>
                <a:cs typeface="Calibri"/>
                <a:sym typeface="Calibri"/>
              </a:rPr>
              <a:t>BOD is also showing steady growth, implying that it contains potentially harmful bacteria or bacteria producing undesirable physical characteristics such as taste or odor.</a:t>
            </a:r>
            <a:endParaRPr sz="1200">
              <a:latin typeface="Calibri"/>
              <a:ea typeface="Calibri"/>
              <a:cs typeface="Calibri"/>
              <a:sym typeface="Calibri"/>
            </a:endParaRPr>
          </a:p>
          <a:p>
            <a:pPr indent="-304800" lvl="0" marL="457200" rtl="0" algn="just">
              <a:lnSpc>
                <a:spcPct val="107916"/>
              </a:lnSpc>
              <a:spcBef>
                <a:spcPts val="0"/>
              </a:spcBef>
              <a:spcAft>
                <a:spcPts val="0"/>
              </a:spcAft>
              <a:buSzPts val="1200"/>
              <a:buFont typeface="Calibri"/>
              <a:buAutoNum type="arabicPeriod"/>
            </a:pPr>
            <a:r>
              <a:rPr lang="en" sz="1200">
                <a:latin typeface="Calibri"/>
                <a:ea typeface="Calibri"/>
                <a:cs typeface="Calibri"/>
                <a:sym typeface="Calibri"/>
              </a:rPr>
              <a:t>Nitrate and Nitrite levels also found to be high, though they are generally reducing.</a:t>
            </a:r>
            <a:endParaRPr sz="1200">
              <a:latin typeface="Calibri"/>
              <a:ea typeface="Calibri"/>
              <a:cs typeface="Calibri"/>
              <a:sym typeface="Calibri"/>
            </a:endParaRPr>
          </a:p>
          <a:p>
            <a:pPr indent="-304800" lvl="0" marL="457200" rtl="0" algn="just">
              <a:lnSpc>
                <a:spcPct val="107916"/>
              </a:lnSpc>
              <a:spcBef>
                <a:spcPts val="0"/>
              </a:spcBef>
              <a:spcAft>
                <a:spcPts val="0"/>
              </a:spcAft>
              <a:buSzPts val="1200"/>
              <a:buFont typeface="Calibri"/>
              <a:buAutoNum type="arabicPeriod"/>
            </a:pPr>
            <a:r>
              <a:rPr lang="en" sz="1200">
                <a:latin typeface="Calibri"/>
                <a:ea typeface="Calibri"/>
                <a:cs typeface="Calibri"/>
                <a:sym typeface="Calibri"/>
              </a:rPr>
              <a:t>Fecal coliform is also showing growing trends, indicating contamination by human sewage or animal droppings.	</a:t>
            </a:r>
            <a:endParaRPr sz="1200">
              <a:latin typeface="Calibri"/>
              <a:ea typeface="Calibri"/>
              <a:cs typeface="Calibri"/>
              <a:sym typeface="Calibri"/>
            </a:endParaRPr>
          </a:p>
        </p:txBody>
      </p:sp>
      <p:pic>
        <p:nvPicPr>
          <p:cNvPr id="490" name="Shape 490"/>
          <p:cNvPicPr preferRelativeResize="0"/>
          <p:nvPr/>
        </p:nvPicPr>
        <p:blipFill rotWithShape="1">
          <a:blip r:embed="rId3">
            <a:alphaModFix/>
          </a:blip>
          <a:srcRect b="0" l="0" r="16464" t="0"/>
          <a:stretch/>
        </p:blipFill>
        <p:spPr>
          <a:xfrm>
            <a:off x="4426825" y="1889263"/>
            <a:ext cx="4696600" cy="2576814"/>
          </a:xfrm>
          <a:prstGeom prst="rect">
            <a:avLst/>
          </a:prstGeom>
          <a:noFill/>
          <a:ln>
            <a:noFill/>
          </a:ln>
        </p:spPr>
      </p:pic>
      <p:pic>
        <p:nvPicPr>
          <p:cNvPr id="491" name="Shape 491"/>
          <p:cNvPicPr preferRelativeResize="0"/>
          <p:nvPr/>
        </p:nvPicPr>
        <p:blipFill>
          <a:blip r:embed="rId4">
            <a:alphaModFix/>
          </a:blip>
          <a:stretch>
            <a:fillRect/>
          </a:stretch>
        </p:blipFill>
        <p:spPr>
          <a:xfrm>
            <a:off x="4426825" y="1889275"/>
            <a:ext cx="4717175" cy="2576800"/>
          </a:xfrm>
          <a:prstGeom prst="rect">
            <a:avLst/>
          </a:prstGeom>
          <a:noFill/>
          <a:ln>
            <a:noFill/>
          </a:ln>
        </p:spPr>
      </p:pic>
      <p:pic>
        <p:nvPicPr>
          <p:cNvPr id="492" name="Shape 492"/>
          <p:cNvPicPr preferRelativeResize="0"/>
          <p:nvPr/>
        </p:nvPicPr>
        <p:blipFill>
          <a:blip r:embed="rId5">
            <a:alphaModFix/>
          </a:blip>
          <a:stretch>
            <a:fillRect/>
          </a:stretch>
        </p:blipFill>
        <p:spPr>
          <a:xfrm>
            <a:off x="4426825" y="1901252"/>
            <a:ext cx="4717175" cy="2576800"/>
          </a:xfrm>
          <a:prstGeom prst="rect">
            <a:avLst/>
          </a:prstGeom>
          <a:noFill/>
          <a:ln>
            <a:noFill/>
          </a:ln>
        </p:spPr>
      </p:pic>
      <p:pic>
        <p:nvPicPr>
          <p:cNvPr id="493" name="Shape 493"/>
          <p:cNvPicPr preferRelativeResize="0"/>
          <p:nvPr/>
        </p:nvPicPr>
        <p:blipFill>
          <a:blip r:embed="rId6">
            <a:alphaModFix/>
          </a:blip>
          <a:stretch>
            <a:fillRect/>
          </a:stretch>
        </p:blipFill>
        <p:spPr>
          <a:xfrm>
            <a:off x="4426825" y="1901248"/>
            <a:ext cx="4696599" cy="2576800"/>
          </a:xfrm>
          <a:prstGeom prst="rect">
            <a:avLst/>
          </a:prstGeom>
          <a:noFill/>
          <a:ln>
            <a:noFill/>
          </a:ln>
        </p:spPr>
      </p:pic>
      <p:pic>
        <p:nvPicPr>
          <p:cNvPr id="494" name="Shape 494"/>
          <p:cNvPicPr preferRelativeResize="0"/>
          <p:nvPr/>
        </p:nvPicPr>
        <p:blipFill>
          <a:blip r:embed="rId7">
            <a:alphaModFix/>
          </a:blip>
          <a:stretch>
            <a:fillRect/>
          </a:stretch>
        </p:blipFill>
        <p:spPr>
          <a:xfrm>
            <a:off x="4478700" y="1833073"/>
            <a:ext cx="4644726" cy="2633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90"/>
                                        </p:tgtEl>
                                      </p:cBhvr>
                                    </p:animEffect>
                                    <p:set>
                                      <p:cBhvr>
                                        <p:cTn dur="1" fill="hold">
                                          <p:stCondLst>
                                            <p:cond delay="1000"/>
                                          </p:stCondLst>
                                        </p:cTn>
                                        <p:tgtEl>
                                          <p:spTgt spid="4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91"/>
                                        </p:tgtEl>
                                      </p:cBhvr>
                                    </p:animEffect>
                                    <p:set>
                                      <p:cBhvr>
                                        <p:cTn dur="1" fill="hold">
                                          <p:stCondLst>
                                            <p:cond delay="1000"/>
                                          </p:stCondLst>
                                        </p:cTn>
                                        <p:tgtEl>
                                          <p:spTgt spid="49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92"/>
                                        </p:tgtEl>
                                      </p:cBhvr>
                                    </p:animEffect>
                                    <p:set>
                                      <p:cBhvr>
                                        <p:cTn dur="1" fill="hold">
                                          <p:stCondLst>
                                            <p:cond delay="1000"/>
                                          </p:stCondLst>
                                        </p:cTn>
                                        <p:tgtEl>
                                          <p:spTgt spid="49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93"/>
                                        </p:tgtEl>
                                      </p:cBhvr>
                                    </p:animEffect>
                                    <p:set>
                                      <p:cBhvr>
                                        <p:cTn dur="1" fill="hold">
                                          <p:stCondLst>
                                            <p:cond delay="1000"/>
                                          </p:stCondLst>
                                        </p:cTn>
                                        <p:tgtEl>
                                          <p:spTgt spid="4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94"/>
                                        </p:tgtEl>
                                      </p:cBhvr>
                                    </p:animEffect>
                                    <p:set>
                                      <p:cBhvr>
                                        <p:cTn dur="1" fill="hold">
                                          <p:stCondLst>
                                            <p:cond delay="1000"/>
                                          </p:stCondLst>
                                        </p:cTn>
                                        <p:tgtEl>
                                          <p:spTgt spid="49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487950" y="2533050"/>
            <a:ext cx="32961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dk2"/>
                </a:solidFill>
                <a:latin typeface="Maven Pro"/>
                <a:ea typeface="Maven Pro"/>
                <a:cs typeface="Maven Pro"/>
                <a:sym typeface="Maven Pro"/>
              </a:rPr>
              <a:t>AGENDA</a:t>
            </a:r>
            <a:endParaRPr b="1" i="0" sz="2800" u="none" cap="none" strike="noStrike">
              <a:solidFill>
                <a:schemeClr val="dk2"/>
              </a:solidFill>
              <a:latin typeface="Maven Pro"/>
              <a:ea typeface="Maven Pro"/>
              <a:cs typeface="Maven Pro"/>
              <a:sym typeface="Maven Pro"/>
            </a:endParaRPr>
          </a:p>
        </p:txBody>
      </p:sp>
      <p:sp>
        <p:nvSpPr>
          <p:cNvPr id="284" name="Shape 284"/>
          <p:cNvSpPr txBox="1"/>
          <p:nvPr>
            <p:ph idx="1" type="body"/>
          </p:nvPr>
        </p:nvSpPr>
        <p:spPr>
          <a:xfrm>
            <a:off x="4984025" y="1884050"/>
            <a:ext cx="3048900" cy="2541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Nunito"/>
              <a:buChar char="●"/>
            </a:pPr>
            <a:r>
              <a:rPr b="0" i="0" lang="en" sz="1800" u="none" cap="none" strike="noStrike">
                <a:solidFill>
                  <a:schemeClr val="dk2"/>
                </a:solidFill>
                <a:latin typeface="Nunito"/>
                <a:ea typeface="Nunito"/>
                <a:cs typeface="Nunito"/>
                <a:sym typeface="Nunito"/>
              </a:rPr>
              <a:t>Introduction</a:t>
            </a:r>
            <a:endParaRPr b="0" i="0" sz="1800" u="none" cap="none" strike="noStrike">
              <a:solidFill>
                <a:schemeClr val="dk2"/>
              </a:solidFill>
              <a:latin typeface="Nunito"/>
              <a:ea typeface="Nunito"/>
              <a:cs typeface="Nunito"/>
              <a:sym typeface="Nunito"/>
            </a:endParaRPr>
          </a:p>
          <a:p>
            <a:pPr indent="-342900" lvl="0" marL="457200" marR="0" rtl="0" algn="l">
              <a:lnSpc>
                <a:spcPct val="115000"/>
              </a:lnSpc>
              <a:spcBef>
                <a:spcPts val="0"/>
              </a:spcBef>
              <a:spcAft>
                <a:spcPts val="0"/>
              </a:spcAft>
              <a:buClr>
                <a:schemeClr val="dk2"/>
              </a:buClr>
              <a:buSzPts val="1800"/>
              <a:buFont typeface="Nunito"/>
              <a:buChar char="●"/>
            </a:pPr>
            <a:r>
              <a:rPr lang="en" sz="1800"/>
              <a:t>Problem Statement</a:t>
            </a:r>
            <a:endParaRPr sz="1800"/>
          </a:p>
          <a:p>
            <a:pPr indent="-342900" lvl="0" marL="457200" marR="0" rtl="0" algn="l">
              <a:lnSpc>
                <a:spcPct val="115000"/>
              </a:lnSpc>
              <a:spcBef>
                <a:spcPts val="0"/>
              </a:spcBef>
              <a:spcAft>
                <a:spcPts val="0"/>
              </a:spcAft>
              <a:buClr>
                <a:schemeClr val="dk2"/>
              </a:buClr>
              <a:buSzPts val="1800"/>
              <a:buFont typeface="Nunito"/>
              <a:buChar char="●"/>
            </a:pPr>
            <a:r>
              <a:rPr lang="en" sz="1800"/>
              <a:t>Data</a:t>
            </a:r>
            <a:endParaRPr sz="1800"/>
          </a:p>
          <a:p>
            <a:pPr indent="-342900" lvl="0" marL="457200" marR="0" rtl="0" algn="l">
              <a:lnSpc>
                <a:spcPct val="115000"/>
              </a:lnSpc>
              <a:spcBef>
                <a:spcPts val="0"/>
              </a:spcBef>
              <a:spcAft>
                <a:spcPts val="0"/>
              </a:spcAft>
              <a:buClr>
                <a:schemeClr val="dk2"/>
              </a:buClr>
              <a:buSzPts val="1800"/>
              <a:buFont typeface="Nunito"/>
              <a:buChar char="●"/>
            </a:pPr>
            <a:r>
              <a:rPr lang="en" sz="1800"/>
              <a:t>Research</a:t>
            </a:r>
            <a:endParaRPr sz="1800"/>
          </a:p>
          <a:p>
            <a:pPr indent="-342900" lvl="0" marL="457200" marR="0" rtl="0" algn="l">
              <a:lnSpc>
                <a:spcPct val="115000"/>
              </a:lnSpc>
              <a:spcBef>
                <a:spcPts val="0"/>
              </a:spcBef>
              <a:spcAft>
                <a:spcPts val="0"/>
              </a:spcAft>
              <a:buClr>
                <a:schemeClr val="dk2"/>
              </a:buClr>
              <a:buSzPts val="1800"/>
              <a:buFont typeface="Nunito"/>
              <a:buChar char="●"/>
            </a:pPr>
            <a:r>
              <a:rPr lang="en" sz="1800"/>
              <a:t>Methodology</a:t>
            </a:r>
            <a:endParaRPr sz="1800"/>
          </a:p>
          <a:p>
            <a:pPr indent="-342900" lvl="0" marL="457200" marR="0" rtl="0" algn="l">
              <a:lnSpc>
                <a:spcPct val="115000"/>
              </a:lnSpc>
              <a:spcBef>
                <a:spcPts val="0"/>
              </a:spcBef>
              <a:spcAft>
                <a:spcPts val="0"/>
              </a:spcAft>
              <a:buClr>
                <a:schemeClr val="dk2"/>
              </a:buClr>
              <a:buSzPts val="1800"/>
              <a:buFont typeface="Nunito"/>
              <a:buChar char="●"/>
            </a:pPr>
            <a:r>
              <a:rPr lang="en" sz="1800"/>
              <a:t>Technical Result</a:t>
            </a:r>
            <a:endParaRPr sz="1800"/>
          </a:p>
          <a:p>
            <a:pPr indent="-342900" lvl="0" marL="457200" marR="0" rtl="0" algn="l">
              <a:lnSpc>
                <a:spcPct val="115000"/>
              </a:lnSpc>
              <a:spcBef>
                <a:spcPts val="0"/>
              </a:spcBef>
              <a:spcAft>
                <a:spcPts val="0"/>
              </a:spcAft>
              <a:buClr>
                <a:schemeClr val="dk2"/>
              </a:buClr>
              <a:buSzPts val="1800"/>
              <a:buFont typeface="Nunito"/>
              <a:buChar char="●"/>
            </a:pPr>
            <a:r>
              <a:rPr lang="en" sz="1800"/>
              <a:t>State wise Analysis</a:t>
            </a:r>
            <a:endParaRPr sz="1800"/>
          </a:p>
          <a:p>
            <a:pPr indent="-342900" lvl="0" marL="457200" marR="0" rtl="0" algn="l">
              <a:lnSpc>
                <a:spcPct val="115000"/>
              </a:lnSpc>
              <a:spcBef>
                <a:spcPts val="0"/>
              </a:spcBef>
              <a:spcAft>
                <a:spcPts val="0"/>
              </a:spcAft>
              <a:buClr>
                <a:schemeClr val="dk2"/>
              </a:buClr>
              <a:buSzPts val="1800"/>
              <a:buFont typeface="Nunito"/>
              <a:buChar char="●"/>
            </a:pPr>
            <a:r>
              <a:rPr lang="en" sz="1800"/>
              <a:t>Conclusion</a:t>
            </a:r>
            <a:endParaRPr sz="1800"/>
          </a:p>
          <a:p>
            <a:pPr indent="-342900" lvl="0" marL="457200" marR="0" rtl="0" algn="l">
              <a:lnSpc>
                <a:spcPct val="115000"/>
              </a:lnSpc>
              <a:spcBef>
                <a:spcPts val="0"/>
              </a:spcBef>
              <a:spcAft>
                <a:spcPts val="0"/>
              </a:spcAft>
              <a:buClr>
                <a:schemeClr val="dk2"/>
              </a:buClr>
              <a:buSzPts val="1800"/>
              <a:buFont typeface="Nunito"/>
              <a:buChar char="●"/>
            </a:pPr>
            <a:r>
              <a:rPr lang="en" sz="1800"/>
              <a:t>Future Scope</a:t>
            </a:r>
            <a:endParaRPr sz="1800"/>
          </a:p>
        </p:txBody>
      </p:sp>
      <p:pic>
        <p:nvPicPr>
          <p:cNvPr id="285" name="Shape 285"/>
          <p:cNvPicPr preferRelativeResize="0"/>
          <p:nvPr/>
        </p:nvPicPr>
        <p:blipFill rotWithShape="1">
          <a:blip r:embed="rId3">
            <a:alphaModFix/>
          </a:blip>
          <a:srcRect b="17323" l="0" r="0" t="3248"/>
          <a:stretch/>
        </p:blipFill>
        <p:spPr>
          <a:xfrm>
            <a:off x="1312125" y="0"/>
            <a:ext cx="7831874" cy="1676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Shape 499"/>
          <p:cNvSpPr txBox="1"/>
          <p:nvPr>
            <p:ph idx="1" type="body"/>
          </p:nvPr>
        </p:nvSpPr>
        <p:spPr>
          <a:xfrm>
            <a:off x="485475" y="1458400"/>
            <a:ext cx="3963300" cy="25416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b="1" lang="en" sz="1200">
                <a:solidFill>
                  <a:srgbClr val="000000"/>
                </a:solidFill>
                <a:latin typeface="Calibri"/>
                <a:ea typeface="Calibri"/>
                <a:cs typeface="Calibri"/>
                <a:sym typeface="Calibri"/>
              </a:rPr>
              <a:t>Assam</a:t>
            </a:r>
            <a:r>
              <a:rPr lang="en" sz="1200">
                <a:solidFill>
                  <a:srgbClr val="000000"/>
                </a:solidFill>
                <a:latin typeface="Calibri"/>
                <a:ea typeface="Calibri"/>
                <a:cs typeface="Calibri"/>
                <a:sym typeface="Calibri"/>
              </a:rPr>
              <a:t> had alarmingly high WQI in 2006 and 2007, though they've drastically improved in 2008 (possibly due to availability of more data). However, there is still risk of increase in WQI in upcoming years.</a:t>
            </a:r>
            <a:endParaRPr sz="1200">
              <a:solidFill>
                <a:srgbClr val="000000"/>
              </a:solidFill>
              <a:latin typeface="Calibri"/>
              <a:ea typeface="Calibri"/>
              <a:cs typeface="Calibri"/>
              <a:sym typeface="Calibri"/>
            </a:endParaRPr>
          </a:p>
          <a:p>
            <a:pPr indent="-304800" lvl="0" marL="457200" rtl="0" algn="just">
              <a:lnSpc>
                <a:spcPct val="107916"/>
              </a:lnSpc>
              <a:spcBef>
                <a:spcPts val="80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pH level is in acceptable levels, though recent years indicate possibility of acidity.</a:t>
            </a:r>
            <a:endParaRPr sz="1200">
              <a:solidFill>
                <a:srgbClr val="000000"/>
              </a:solidFill>
              <a:latin typeface="Calibri"/>
              <a:ea typeface="Calibri"/>
              <a:cs typeface="Calibri"/>
              <a:sym typeface="Calibri"/>
            </a:endParaRPr>
          </a:p>
          <a:p>
            <a:pPr indent="-304800" lvl="0" marL="457200" rtl="0" algn="just">
              <a:lnSpc>
                <a:spcPct val="107916"/>
              </a:lnSpc>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Conductivity has been increasing in recent years, implying increasing salinity.</a:t>
            </a:r>
            <a:endParaRPr sz="1200">
              <a:solidFill>
                <a:srgbClr val="000000"/>
              </a:solidFill>
              <a:latin typeface="Calibri"/>
              <a:ea typeface="Calibri"/>
              <a:cs typeface="Calibri"/>
              <a:sym typeface="Calibri"/>
            </a:endParaRPr>
          </a:p>
          <a:p>
            <a:pPr indent="-304800" lvl="0" marL="457200" rtl="0" algn="just">
              <a:lnSpc>
                <a:spcPct val="107916"/>
              </a:lnSpc>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BOD shows irregular trends, though they have been on the lower side in recent years.</a:t>
            </a:r>
            <a:endParaRPr sz="1200">
              <a:solidFill>
                <a:srgbClr val="000000"/>
              </a:solidFill>
              <a:latin typeface="Calibri"/>
              <a:ea typeface="Calibri"/>
              <a:cs typeface="Calibri"/>
              <a:sym typeface="Calibri"/>
            </a:endParaRPr>
          </a:p>
          <a:p>
            <a:pPr indent="-304800" lvl="0" marL="457200" rtl="0" algn="just">
              <a:lnSpc>
                <a:spcPct val="107916"/>
              </a:lnSpc>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Nitrate and Nitrite levels increasing explosively, which is a matter of concern.</a:t>
            </a:r>
            <a:endParaRPr sz="1200">
              <a:solidFill>
                <a:srgbClr val="000000"/>
              </a:solidFill>
              <a:latin typeface="Calibri"/>
              <a:ea typeface="Calibri"/>
              <a:cs typeface="Calibri"/>
              <a:sym typeface="Calibri"/>
            </a:endParaRPr>
          </a:p>
          <a:p>
            <a:pPr indent="-304800" lvl="0" marL="457200" rtl="0" algn="just">
              <a:lnSpc>
                <a:spcPct val="107916"/>
              </a:lnSpc>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Fecal coliform has shown tremendous improvement, though it is steadily rising which is a matter of concern.</a:t>
            </a:r>
            <a:endParaRPr/>
          </a:p>
        </p:txBody>
      </p:sp>
      <p:sp>
        <p:nvSpPr>
          <p:cNvPr id="500" name="Shape 500"/>
          <p:cNvSpPr txBox="1"/>
          <p:nvPr>
            <p:ph type="title"/>
          </p:nvPr>
        </p:nvSpPr>
        <p:spPr>
          <a:xfrm>
            <a:off x="1303800" y="664400"/>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State wise analysis</a:t>
            </a:r>
            <a:endParaRPr/>
          </a:p>
        </p:txBody>
      </p:sp>
      <p:pic>
        <p:nvPicPr>
          <p:cNvPr id="501" name="Shape 501"/>
          <p:cNvPicPr preferRelativeResize="0"/>
          <p:nvPr/>
        </p:nvPicPr>
        <p:blipFill>
          <a:blip r:embed="rId3">
            <a:alphaModFix/>
          </a:blip>
          <a:stretch>
            <a:fillRect/>
          </a:stretch>
        </p:blipFill>
        <p:spPr>
          <a:xfrm>
            <a:off x="4665700" y="1663700"/>
            <a:ext cx="4478299" cy="2667175"/>
          </a:xfrm>
          <a:prstGeom prst="rect">
            <a:avLst/>
          </a:prstGeom>
          <a:noFill/>
          <a:ln>
            <a:noFill/>
          </a:ln>
        </p:spPr>
      </p:pic>
      <p:pic>
        <p:nvPicPr>
          <p:cNvPr id="502" name="Shape 502"/>
          <p:cNvPicPr preferRelativeResize="0"/>
          <p:nvPr/>
        </p:nvPicPr>
        <p:blipFill>
          <a:blip r:embed="rId4">
            <a:alphaModFix/>
          </a:blip>
          <a:stretch>
            <a:fillRect/>
          </a:stretch>
        </p:blipFill>
        <p:spPr>
          <a:xfrm>
            <a:off x="4665700" y="1594950"/>
            <a:ext cx="4506949" cy="2667175"/>
          </a:xfrm>
          <a:prstGeom prst="rect">
            <a:avLst/>
          </a:prstGeom>
          <a:noFill/>
          <a:ln>
            <a:noFill/>
          </a:ln>
        </p:spPr>
      </p:pic>
      <p:pic>
        <p:nvPicPr>
          <p:cNvPr id="503" name="Shape 503"/>
          <p:cNvPicPr preferRelativeResize="0"/>
          <p:nvPr/>
        </p:nvPicPr>
        <p:blipFill>
          <a:blip r:embed="rId5">
            <a:alphaModFix/>
          </a:blip>
          <a:stretch>
            <a:fillRect/>
          </a:stretch>
        </p:blipFill>
        <p:spPr>
          <a:xfrm>
            <a:off x="4665700" y="1649326"/>
            <a:ext cx="4478299" cy="2612800"/>
          </a:xfrm>
          <a:prstGeom prst="rect">
            <a:avLst/>
          </a:prstGeom>
          <a:noFill/>
          <a:ln>
            <a:noFill/>
          </a:ln>
        </p:spPr>
      </p:pic>
      <p:pic>
        <p:nvPicPr>
          <p:cNvPr id="504" name="Shape 504"/>
          <p:cNvPicPr preferRelativeResize="0"/>
          <p:nvPr/>
        </p:nvPicPr>
        <p:blipFill>
          <a:blip r:embed="rId6">
            <a:alphaModFix/>
          </a:blip>
          <a:stretch>
            <a:fillRect/>
          </a:stretch>
        </p:blipFill>
        <p:spPr>
          <a:xfrm>
            <a:off x="4665700" y="1649325"/>
            <a:ext cx="4506950" cy="2612800"/>
          </a:xfrm>
          <a:prstGeom prst="rect">
            <a:avLst/>
          </a:prstGeom>
          <a:noFill/>
          <a:ln>
            <a:noFill/>
          </a:ln>
        </p:spPr>
      </p:pic>
      <p:pic>
        <p:nvPicPr>
          <p:cNvPr id="505" name="Shape 505"/>
          <p:cNvPicPr preferRelativeResize="0"/>
          <p:nvPr/>
        </p:nvPicPr>
        <p:blipFill>
          <a:blip r:embed="rId7">
            <a:alphaModFix/>
          </a:blip>
          <a:stretch>
            <a:fillRect/>
          </a:stretch>
        </p:blipFill>
        <p:spPr>
          <a:xfrm>
            <a:off x="4665700" y="1649325"/>
            <a:ext cx="4506950" cy="2667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01"/>
                                        </p:tgtEl>
                                      </p:cBhvr>
                                    </p:animEffect>
                                    <p:set>
                                      <p:cBhvr>
                                        <p:cTn dur="1" fill="hold">
                                          <p:stCondLst>
                                            <p:cond delay="1000"/>
                                          </p:stCondLst>
                                        </p:cTn>
                                        <p:tgtEl>
                                          <p:spTgt spid="50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02"/>
                                        </p:tgtEl>
                                      </p:cBhvr>
                                    </p:animEffect>
                                    <p:set>
                                      <p:cBhvr>
                                        <p:cTn dur="1" fill="hold">
                                          <p:stCondLst>
                                            <p:cond delay="1000"/>
                                          </p:stCondLst>
                                        </p:cTn>
                                        <p:tgtEl>
                                          <p:spTgt spid="5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03"/>
                                        </p:tgtEl>
                                      </p:cBhvr>
                                    </p:animEffect>
                                    <p:set>
                                      <p:cBhvr>
                                        <p:cTn dur="1" fill="hold">
                                          <p:stCondLst>
                                            <p:cond delay="1000"/>
                                          </p:stCondLst>
                                        </p:cTn>
                                        <p:tgtEl>
                                          <p:spTgt spid="50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04"/>
                                        </p:tgtEl>
                                      </p:cBhvr>
                                    </p:animEffect>
                                    <p:set>
                                      <p:cBhvr>
                                        <p:cTn dur="1" fill="hold">
                                          <p:stCondLst>
                                            <p:cond delay="1000"/>
                                          </p:stCondLst>
                                        </p:cTn>
                                        <p:tgtEl>
                                          <p:spTgt spid="50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05"/>
                                        </p:tgtEl>
                                      </p:cBhvr>
                                    </p:animEffect>
                                    <p:set>
                                      <p:cBhvr>
                                        <p:cTn dur="1" fill="hold">
                                          <p:stCondLst>
                                            <p:cond delay="1000"/>
                                          </p:stCondLst>
                                        </p:cTn>
                                        <p:tgtEl>
                                          <p:spTgt spid="5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Shape 510"/>
          <p:cNvSpPr txBox="1"/>
          <p:nvPr>
            <p:ph idx="1" type="body"/>
          </p:nvPr>
        </p:nvSpPr>
        <p:spPr>
          <a:xfrm>
            <a:off x="483725" y="1663700"/>
            <a:ext cx="3740700" cy="31830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b="1" lang="en" sz="1200">
                <a:solidFill>
                  <a:srgbClr val="000000"/>
                </a:solidFill>
                <a:latin typeface="Calibri"/>
                <a:ea typeface="Calibri"/>
                <a:cs typeface="Calibri"/>
                <a:sym typeface="Calibri"/>
              </a:rPr>
              <a:t>Odisha</a:t>
            </a:r>
            <a:r>
              <a:rPr lang="en" sz="1200">
                <a:solidFill>
                  <a:srgbClr val="000000"/>
                </a:solidFill>
                <a:latin typeface="Calibri"/>
                <a:ea typeface="Calibri"/>
                <a:cs typeface="Calibri"/>
                <a:sym typeface="Calibri"/>
              </a:rPr>
              <a:t> has generally shown excellent WQI; however it displayed a dangerously high WQI for 2014 (possibly due to erroneous data). The WQI values for the forecasted periods are way above the safe limit of 50, due to this possible anomaly.</a:t>
            </a:r>
            <a:endParaRPr sz="1200">
              <a:solidFill>
                <a:srgbClr val="000000"/>
              </a:solidFill>
              <a:latin typeface="Calibri"/>
              <a:ea typeface="Calibri"/>
              <a:cs typeface="Calibri"/>
              <a:sym typeface="Calibri"/>
            </a:endParaRPr>
          </a:p>
          <a:p>
            <a:pPr indent="-304800" lvl="0" marL="457200" rtl="0" algn="just">
              <a:lnSpc>
                <a:spcPct val="107916"/>
              </a:lnSpc>
              <a:spcBef>
                <a:spcPts val="80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pH, BOD are in acceptable levels.</a:t>
            </a:r>
            <a:endParaRPr sz="1200">
              <a:solidFill>
                <a:srgbClr val="000000"/>
              </a:solidFill>
              <a:latin typeface="Calibri"/>
              <a:ea typeface="Calibri"/>
              <a:cs typeface="Calibri"/>
              <a:sym typeface="Calibri"/>
            </a:endParaRPr>
          </a:p>
          <a:p>
            <a:pPr indent="-304800" lvl="0" marL="457200" rtl="0" algn="just">
              <a:lnSpc>
                <a:spcPct val="107916"/>
              </a:lnSpc>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Conductivity has been steadily increasing.</a:t>
            </a:r>
            <a:endParaRPr sz="1200">
              <a:solidFill>
                <a:srgbClr val="000000"/>
              </a:solidFill>
              <a:latin typeface="Calibri"/>
              <a:ea typeface="Calibri"/>
              <a:cs typeface="Calibri"/>
              <a:sym typeface="Calibri"/>
            </a:endParaRPr>
          </a:p>
          <a:p>
            <a:pPr indent="-304800" lvl="0" marL="457200" rtl="0" algn="just">
              <a:lnSpc>
                <a:spcPct val="107916"/>
              </a:lnSpc>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Nitrate and nitrite levels have been steadily decreasing, implying improved water quality.</a:t>
            </a:r>
            <a:endParaRPr sz="1200">
              <a:solidFill>
                <a:srgbClr val="000000"/>
              </a:solidFill>
              <a:latin typeface="Calibri"/>
              <a:ea typeface="Calibri"/>
              <a:cs typeface="Calibri"/>
              <a:sym typeface="Calibri"/>
            </a:endParaRPr>
          </a:p>
          <a:p>
            <a:pPr indent="-304800" lvl="0" marL="457200" rtl="0" algn="just">
              <a:lnSpc>
                <a:spcPct val="107916"/>
              </a:lnSpc>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Fecal coliform showed a humongous spike in 2014, explaining the abrupt behaviour of WQI. This outlier could possibly be erroneous data.</a:t>
            </a:r>
            <a:endParaRPr/>
          </a:p>
        </p:txBody>
      </p:sp>
      <p:sp>
        <p:nvSpPr>
          <p:cNvPr id="511" name="Shape 511"/>
          <p:cNvSpPr txBox="1"/>
          <p:nvPr>
            <p:ph type="title"/>
          </p:nvPr>
        </p:nvSpPr>
        <p:spPr>
          <a:xfrm>
            <a:off x="1303800" y="664400"/>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State wise analysis</a:t>
            </a:r>
            <a:endParaRPr/>
          </a:p>
        </p:txBody>
      </p:sp>
      <p:pic>
        <p:nvPicPr>
          <p:cNvPr id="512" name="Shape 512"/>
          <p:cNvPicPr preferRelativeResize="0"/>
          <p:nvPr/>
        </p:nvPicPr>
        <p:blipFill>
          <a:blip r:embed="rId3">
            <a:alphaModFix/>
          </a:blip>
          <a:stretch>
            <a:fillRect/>
          </a:stretch>
        </p:blipFill>
        <p:spPr>
          <a:xfrm>
            <a:off x="4659150" y="1579350"/>
            <a:ext cx="4484851" cy="2562650"/>
          </a:xfrm>
          <a:prstGeom prst="rect">
            <a:avLst/>
          </a:prstGeom>
          <a:noFill/>
          <a:ln>
            <a:noFill/>
          </a:ln>
        </p:spPr>
      </p:pic>
      <p:pic>
        <p:nvPicPr>
          <p:cNvPr id="513" name="Shape 513"/>
          <p:cNvPicPr preferRelativeResize="0"/>
          <p:nvPr/>
        </p:nvPicPr>
        <p:blipFill>
          <a:blip r:embed="rId4">
            <a:alphaModFix/>
          </a:blip>
          <a:stretch>
            <a:fillRect/>
          </a:stretch>
        </p:blipFill>
        <p:spPr>
          <a:xfrm>
            <a:off x="4449800" y="1614300"/>
            <a:ext cx="4694199" cy="2527700"/>
          </a:xfrm>
          <a:prstGeom prst="rect">
            <a:avLst/>
          </a:prstGeom>
          <a:noFill/>
          <a:ln>
            <a:noFill/>
          </a:ln>
        </p:spPr>
      </p:pic>
      <p:pic>
        <p:nvPicPr>
          <p:cNvPr id="514" name="Shape 514"/>
          <p:cNvPicPr preferRelativeResize="0"/>
          <p:nvPr/>
        </p:nvPicPr>
        <p:blipFill>
          <a:blip r:embed="rId5">
            <a:alphaModFix/>
          </a:blip>
          <a:stretch>
            <a:fillRect/>
          </a:stretch>
        </p:blipFill>
        <p:spPr>
          <a:xfrm>
            <a:off x="4449800" y="1614300"/>
            <a:ext cx="4694201" cy="2527700"/>
          </a:xfrm>
          <a:prstGeom prst="rect">
            <a:avLst/>
          </a:prstGeom>
          <a:noFill/>
          <a:ln>
            <a:noFill/>
          </a:ln>
        </p:spPr>
      </p:pic>
      <p:pic>
        <p:nvPicPr>
          <p:cNvPr id="515" name="Shape 515"/>
          <p:cNvPicPr preferRelativeResize="0"/>
          <p:nvPr/>
        </p:nvPicPr>
        <p:blipFill>
          <a:blip r:embed="rId6">
            <a:alphaModFix/>
          </a:blip>
          <a:stretch>
            <a:fillRect/>
          </a:stretch>
        </p:blipFill>
        <p:spPr>
          <a:xfrm>
            <a:off x="4449800" y="1614300"/>
            <a:ext cx="4694201" cy="2527700"/>
          </a:xfrm>
          <a:prstGeom prst="rect">
            <a:avLst/>
          </a:prstGeom>
          <a:noFill/>
          <a:ln>
            <a:noFill/>
          </a:ln>
        </p:spPr>
      </p:pic>
      <p:pic>
        <p:nvPicPr>
          <p:cNvPr id="516" name="Shape 516"/>
          <p:cNvPicPr preferRelativeResize="0"/>
          <p:nvPr/>
        </p:nvPicPr>
        <p:blipFill>
          <a:blip r:embed="rId7">
            <a:alphaModFix/>
          </a:blip>
          <a:stretch>
            <a:fillRect/>
          </a:stretch>
        </p:blipFill>
        <p:spPr>
          <a:xfrm>
            <a:off x="4449800" y="1579349"/>
            <a:ext cx="4694201" cy="2562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12"/>
                                        </p:tgtEl>
                                      </p:cBhvr>
                                    </p:animEffect>
                                    <p:set>
                                      <p:cBhvr>
                                        <p:cTn dur="1" fill="hold">
                                          <p:stCondLst>
                                            <p:cond delay="1000"/>
                                          </p:stCondLst>
                                        </p:cTn>
                                        <p:tgtEl>
                                          <p:spTgt spid="51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13"/>
                                        </p:tgtEl>
                                      </p:cBhvr>
                                    </p:animEffect>
                                    <p:set>
                                      <p:cBhvr>
                                        <p:cTn dur="1" fill="hold">
                                          <p:stCondLst>
                                            <p:cond delay="1000"/>
                                          </p:stCondLst>
                                        </p:cTn>
                                        <p:tgtEl>
                                          <p:spTgt spid="51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14"/>
                                        </p:tgtEl>
                                      </p:cBhvr>
                                    </p:animEffect>
                                    <p:set>
                                      <p:cBhvr>
                                        <p:cTn dur="1" fill="hold">
                                          <p:stCondLst>
                                            <p:cond delay="1000"/>
                                          </p:stCondLst>
                                        </p:cTn>
                                        <p:tgtEl>
                                          <p:spTgt spid="51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15"/>
                                        </p:tgtEl>
                                      </p:cBhvr>
                                    </p:animEffect>
                                    <p:set>
                                      <p:cBhvr>
                                        <p:cTn dur="1" fill="hold">
                                          <p:stCondLst>
                                            <p:cond delay="1000"/>
                                          </p:stCondLst>
                                        </p:cTn>
                                        <p:tgtEl>
                                          <p:spTgt spid="5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16"/>
                                        </p:tgtEl>
                                      </p:cBhvr>
                                    </p:animEffect>
                                    <p:set>
                                      <p:cBhvr>
                                        <p:cTn dur="1" fill="hold">
                                          <p:stCondLst>
                                            <p:cond delay="1000"/>
                                          </p:stCondLst>
                                        </p:cTn>
                                        <p:tgtEl>
                                          <p:spTgt spid="51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Shape 521"/>
          <p:cNvSpPr txBox="1"/>
          <p:nvPr>
            <p:ph idx="1" type="body"/>
          </p:nvPr>
        </p:nvSpPr>
        <p:spPr>
          <a:xfrm>
            <a:off x="611400" y="1685250"/>
            <a:ext cx="3951000" cy="25416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lang="en" sz="1200">
                <a:solidFill>
                  <a:srgbClr val="000000"/>
                </a:solidFill>
                <a:latin typeface="Calibri"/>
                <a:ea typeface="Calibri"/>
                <a:cs typeface="Calibri"/>
                <a:sym typeface="Calibri"/>
              </a:rPr>
              <a:t>WQI in </a:t>
            </a:r>
            <a:r>
              <a:rPr b="1" lang="en" sz="1200">
                <a:solidFill>
                  <a:srgbClr val="000000"/>
                </a:solidFill>
                <a:latin typeface="Calibri"/>
                <a:ea typeface="Calibri"/>
                <a:cs typeface="Calibri"/>
                <a:sym typeface="Calibri"/>
              </a:rPr>
              <a:t>West Bengal</a:t>
            </a:r>
            <a:r>
              <a:rPr lang="en" sz="1200">
                <a:solidFill>
                  <a:srgbClr val="000000"/>
                </a:solidFill>
                <a:latin typeface="Calibri"/>
                <a:ea typeface="Calibri"/>
                <a:cs typeface="Calibri"/>
                <a:sym typeface="Calibri"/>
              </a:rPr>
              <a:t> has been steadily increasing, implying poor quality. Predictions also show further deterioration in quality.</a:t>
            </a:r>
            <a:endParaRPr sz="1200">
              <a:solidFill>
                <a:srgbClr val="000000"/>
              </a:solidFill>
              <a:latin typeface="Calibri"/>
              <a:ea typeface="Calibri"/>
              <a:cs typeface="Calibri"/>
              <a:sym typeface="Calibri"/>
            </a:endParaRPr>
          </a:p>
          <a:p>
            <a:pPr indent="-304800" lvl="0" marL="457200" rtl="0" algn="just">
              <a:lnSpc>
                <a:spcPct val="107916"/>
              </a:lnSpc>
              <a:spcBef>
                <a:spcPts val="80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pH is generally in acceptable levels, though it is quickly moving towards alkalinity.</a:t>
            </a:r>
            <a:endParaRPr sz="1200">
              <a:solidFill>
                <a:srgbClr val="000000"/>
              </a:solidFill>
              <a:latin typeface="Calibri"/>
              <a:ea typeface="Calibri"/>
              <a:cs typeface="Calibri"/>
              <a:sym typeface="Calibri"/>
            </a:endParaRPr>
          </a:p>
          <a:p>
            <a:pPr indent="-304800" lvl="0" marL="457200" rtl="0" algn="just">
              <a:lnSpc>
                <a:spcPct val="107916"/>
              </a:lnSpc>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Conductivity is falling down, implying decreased salinity.</a:t>
            </a:r>
            <a:endParaRPr sz="1200">
              <a:solidFill>
                <a:srgbClr val="000000"/>
              </a:solidFill>
              <a:latin typeface="Calibri"/>
              <a:ea typeface="Calibri"/>
              <a:cs typeface="Calibri"/>
              <a:sym typeface="Calibri"/>
            </a:endParaRPr>
          </a:p>
          <a:p>
            <a:pPr indent="-304800" lvl="0" marL="457200" rtl="0" algn="just">
              <a:lnSpc>
                <a:spcPct val="107916"/>
              </a:lnSpc>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BOD and Nitrate and Nitrite levels are at acceptable levels, though they show growing trends.</a:t>
            </a:r>
            <a:endParaRPr sz="1200">
              <a:solidFill>
                <a:srgbClr val="000000"/>
              </a:solidFill>
              <a:latin typeface="Calibri"/>
              <a:ea typeface="Calibri"/>
              <a:cs typeface="Calibri"/>
              <a:sym typeface="Calibri"/>
            </a:endParaRPr>
          </a:p>
          <a:p>
            <a:pPr indent="-304800" lvl="0" marL="457200" rtl="0" algn="just">
              <a:lnSpc>
                <a:spcPct val="107916"/>
              </a:lnSpc>
              <a:spcBef>
                <a:spcPts val="0"/>
              </a:spcBef>
              <a:spcAft>
                <a:spcPts val="0"/>
              </a:spcAft>
              <a:buClr>
                <a:srgbClr val="000000"/>
              </a:buClr>
              <a:buSzPts val="1200"/>
              <a:buFont typeface="Calibri"/>
              <a:buAutoNum type="arabicPeriod"/>
            </a:pPr>
            <a:r>
              <a:rPr lang="en" sz="1200">
                <a:solidFill>
                  <a:srgbClr val="000000"/>
                </a:solidFill>
                <a:latin typeface="Calibri"/>
                <a:ea typeface="Calibri"/>
                <a:cs typeface="Calibri"/>
                <a:sym typeface="Calibri"/>
              </a:rPr>
              <a:t>Fecal coliform shows high rate of growth, implying contamination in the future.</a:t>
            </a:r>
            <a:endParaRPr/>
          </a:p>
        </p:txBody>
      </p:sp>
      <p:sp>
        <p:nvSpPr>
          <p:cNvPr id="522" name="Shape 522"/>
          <p:cNvSpPr txBox="1"/>
          <p:nvPr>
            <p:ph type="title"/>
          </p:nvPr>
        </p:nvSpPr>
        <p:spPr>
          <a:xfrm>
            <a:off x="1303800" y="664400"/>
            <a:ext cx="7030500" cy="999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State wise analysis</a:t>
            </a:r>
            <a:endParaRPr/>
          </a:p>
        </p:txBody>
      </p:sp>
      <p:pic>
        <p:nvPicPr>
          <p:cNvPr id="523" name="Shape 523"/>
          <p:cNvPicPr preferRelativeResize="0"/>
          <p:nvPr/>
        </p:nvPicPr>
        <p:blipFill>
          <a:blip r:embed="rId3">
            <a:alphaModFix/>
          </a:blip>
          <a:stretch>
            <a:fillRect/>
          </a:stretch>
        </p:blipFill>
        <p:spPr>
          <a:xfrm>
            <a:off x="4703450" y="1608037"/>
            <a:ext cx="4440549" cy="2509075"/>
          </a:xfrm>
          <a:prstGeom prst="rect">
            <a:avLst/>
          </a:prstGeom>
          <a:noFill/>
          <a:ln>
            <a:noFill/>
          </a:ln>
        </p:spPr>
      </p:pic>
      <p:pic>
        <p:nvPicPr>
          <p:cNvPr id="524" name="Shape 524"/>
          <p:cNvPicPr preferRelativeResize="0"/>
          <p:nvPr/>
        </p:nvPicPr>
        <p:blipFill>
          <a:blip r:embed="rId4">
            <a:alphaModFix/>
          </a:blip>
          <a:stretch>
            <a:fillRect/>
          </a:stretch>
        </p:blipFill>
        <p:spPr>
          <a:xfrm>
            <a:off x="4703450" y="1621724"/>
            <a:ext cx="4440550" cy="2442425"/>
          </a:xfrm>
          <a:prstGeom prst="rect">
            <a:avLst/>
          </a:prstGeom>
          <a:noFill/>
          <a:ln>
            <a:noFill/>
          </a:ln>
        </p:spPr>
      </p:pic>
      <p:pic>
        <p:nvPicPr>
          <p:cNvPr id="525" name="Shape 525"/>
          <p:cNvPicPr preferRelativeResize="0"/>
          <p:nvPr/>
        </p:nvPicPr>
        <p:blipFill>
          <a:blip r:embed="rId5">
            <a:alphaModFix/>
          </a:blip>
          <a:stretch>
            <a:fillRect/>
          </a:stretch>
        </p:blipFill>
        <p:spPr>
          <a:xfrm>
            <a:off x="4703450" y="1608026"/>
            <a:ext cx="4440550" cy="2509074"/>
          </a:xfrm>
          <a:prstGeom prst="rect">
            <a:avLst/>
          </a:prstGeom>
          <a:noFill/>
          <a:ln>
            <a:noFill/>
          </a:ln>
        </p:spPr>
      </p:pic>
      <p:pic>
        <p:nvPicPr>
          <p:cNvPr id="526" name="Shape 526"/>
          <p:cNvPicPr preferRelativeResize="0"/>
          <p:nvPr/>
        </p:nvPicPr>
        <p:blipFill>
          <a:blip r:embed="rId6">
            <a:alphaModFix/>
          </a:blip>
          <a:stretch>
            <a:fillRect/>
          </a:stretch>
        </p:blipFill>
        <p:spPr>
          <a:xfrm>
            <a:off x="4703450" y="1608026"/>
            <a:ext cx="4440551" cy="2442425"/>
          </a:xfrm>
          <a:prstGeom prst="rect">
            <a:avLst/>
          </a:prstGeom>
          <a:noFill/>
          <a:ln>
            <a:noFill/>
          </a:ln>
        </p:spPr>
      </p:pic>
      <p:pic>
        <p:nvPicPr>
          <p:cNvPr id="527" name="Shape 527"/>
          <p:cNvPicPr preferRelativeResize="0"/>
          <p:nvPr/>
        </p:nvPicPr>
        <p:blipFill>
          <a:blip r:embed="rId7">
            <a:alphaModFix/>
          </a:blip>
          <a:stretch>
            <a:fillRect/>
          </a:stretch>
        </p:blipFill>
        <p:spPr>
          <a:xfrm>
            <a:off x="4703450" y="1608025"/>
            <a:ext cx="4440550" cy="2509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23"/>
                                        </p:tgtEl>
                                      </p:cBhvr>
                                    </p:animEffect>
                                    <p:set>
                                      <p:cBhvr>
                                        <p:cTn dur="1" fill="hold">
                                          <p:stCondLst>
                                            <p:cond delay="1000"/>
                                          </p:stCondLst>
                                        </p:cTn>
                                        <p:tgtEl>
                                          <p:spTgt spid="5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24"/>
                                        </p:tgtEl>
                                      </p:cBhvr>
                                    </p:animEffect>
                                    <p:set>
                                      <p:cBhvr>
                                        <p:cTn dur="1" fill="hold">
                                          <p:stCondLst>
                                            <p:cond delay="1000"/>
                                          </p:stCondLst>
                                        </p:cTn>
                                        <p:tgtEl>
                                          <p:spTgt spid="5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25"/>
                                        </p:tgtEl>
                                      </p:cBhvr>
                                    </p:animEffect>
                                    <p:set>
                                      <p:cBhvr>
                                        <p:cTn dur="1" fill="hold">
                                          <p:stCondLst>
                                            <p:cond delay="1000"/>
                                          </p:stCondLst>
                                        </p:cTn>
                                        <p:tgtEl>
                                          <p:spTgt spid="5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26"/>
                                        </p:tgtEl>
                                      </p:cBhvr>
                                    </p:animEffect>
                                    <p:set>
                                      <p:cBhvr>
                                        <p:cTn dur="1" fill="hold">
                                          <p:stCondLst>
                                            <p:cond delay="1000"/>
                                          </p:stCondLst>
                                        </p:cTn>
                                        <p:tgtEl>
                                          <p:spTgt spid="52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27"/>
                                        </p:tgtEl>
                                      </p:cBhvr>
                                    </p:animEffect>
                                    <p:set>
                                      <p:cBhvr>
                                        <p:cTn dur="1" fill="hold">
                                          <p:stCondLst>
                                            <p:cond delay="1000"/>
                                          </p:stCondLst>
                                        </p:cTn>
                                        <p:tgtEl>
                                          <p:spTgt spid="52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531" name="Shape 531"/>
        <p:cNvGrpSpPr/>
        <p:nvPr/>
      </p:nvGrpSpPr>
      <p:grpSpPr>
        <a:xfrm>
          <a:off x="0" y="0"/>
          <a:ext cx="0" cy="0"/>
          <a:chOff x="0" y="0"/>
          <a:chExt cx="0" cy="0"/>
        </a:xfrm>
      </p:grpSpPr>
      <p:sp>
        <p:nvSpPr>
          <p:cNvPr id="532" name="Shape 532"/>
          <p:cNvSpPr txBox="1"/>
          <p:nvPr>
            <p:ph type="title"/>
          </p:nvPr>
        </p:nvSpPr>
        <p:spPr>
          <a:xfrm>
            <a:off x="1072875" y="772725"/>
            <a:ext cx="6682500" cy="1863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8000"/>
              <a:buFont typeface="Maven Pro"/>
              <a:buNone/>
            </a:pPr>
            <a:r>
              <a:rPr b="1" i="0" lang="en" sz="8000" u="none" cap="none" strike="noStrike">
                <a:solidFill>
                  <a:schemeClr val="lt1"/>
                </a:solidFill>
                <a:latin typeface="Maven Pro"/>
                <a:ea typeface="Maven Pro"/>
                <a:cs typeface="Maven Pro"/>
                <a:sym typeface="Maven Pro"/>
              </a:rPr>
              <a:t>Conclusion</a:t>
            </a:r>
            <a:endParaRPr b="1" i="0" sz="8000" u="none" cap="none" strike="noStrike">
              <a:solidFill>
                <a:schemeClr val="lt1"/>
              </a:solidFill>
              <a:latin typeface="Maven Pro"/>
              <a:ea typeface="Maven Pro"/>
              <a:cs typeface="Maven Pro"/>
              <a:sym typeface="Maven Pro"/>
            </a:endParaRPr>
          </a:p>
        </p:txBody>
      </p:sp>
      <p:sp>
        <p:nvSpPr>
          <p:cNvPr id="533" name="Shape 533"/>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lt1"/>
              </a:buClr>
              <a:buSzPts val="1300"/>
              <a:buFont typeface="Nunito"/>
              <a:buNone/>
            </a:pPr>
            <a:r>
              <a:t/>
            </a:r>
            <a:endParaRPr b="0" i="0" sz="1300" u="none" cap="none" strike="noStrike">
              <a:solidFill>
                <a:schemeClr val="lt1"/>
              </a:solidFill>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pic>
        <p:nvPicPr>
          <p:cNvPr id="538" name="Shape 538"/>
          <p:cNvPicPr preferRelativeResize="0"/>
          <p:nvPr/>
        </p:nvPicPr>
        <p:blipFill rotWithShape="1">
          <a:blip r:embed="rId3">
            <a:alphaModFix/>
          </a:blip>
          <a:srcRect b="3779" l="-669" r="670" t="-3780"/>
          <a:stretch/>
        </p:blipFill>
        <p:spPr>
          <a:xfrm rot="-2162676">
            <a:off x="4522225" y="2275473"/>
            <a:ext cx="2517600" cy="2816991"/>
          </a:xfrm>
          <a:prstGeom prst="rect">
            <a:avLst/>
          </a:prstGeom>
          <a:noFill/>
          <a:ln>
            <a:noFill/>
          </a:ln>
        </p:spPr>
      </p:pic>
      <p:sp>
        <p:nvSpPr>
          <p:cNvPr id="539" name="Shape 53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dk2"/>
                </a:solidFill>
                <a:latin typeface="Maven Pro"/>
                <a:ea typeface="Maven Pro"/>
                <a:cs typeface="Maven Pro"/>
                <a:sym typeface="Maven Pro"/>
              </a:rPr>
              <a:t>CONCLUSION</a:t>
            </a:r>
            <a:endParaRPr b="1" i="0" sz="2800" u="none" cap="none" strike="noStrike">
              <a:solidFill>
                <a:schemeClr val="dk2"/>
              </a:solidFill>
              <a:latin typeface="Maven Pro"/>
              <a:ea typeface="Maven Pro"/>
              <a:cs typeface="Maven Pro"/>
              <a:sym typeface="Maven Pro"/>
            </a:endParaRPr>
          </a:p>
        </p:txBody>
      </p:sp>
      <p:sp>
        <p:nvSpPr>
          <p:cNvPr id="540" name="Shape 540"/>
          <p:cNvSpPr txBox="1"/>
          <p:nvPr>
            <p:ph idx="1" type="body"/>
          </p:nvPr>
        </p:nvSpPr>
        <p:spPr>
          <a:xfrm>
            <a:off x="778950" y="1597875"/>
            <a:ext cx="3561000" cy="2541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300"/>
              <a:buFont typeface="Nunito"/>
              <a:buNone/>
            </a:pPr>
            <a:r>
              <a:rPr b="0" i="0" lang="en" sz="1300" u="none" cap="none" strike="noStrike">
                <a:solidFill>
                  <a:schemeClr val="dk2"/>
                </a:solidFill>
                <a:latin typeface="Nunito"/>
                <a:ea typeface="Nunito"/>
                <a:cs typeface="Nunito"/>
                <a:sym typeface="Nunito"/>
              </a:rPr>
              <a:t>From the above analysis, it can be concluded that most states are facing issues of alkalinity, salinity and possible bacterial contamination. </a:t>
            </a:r>
            <a:endParaRPr b="0" i="0" sz="13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2"/>
              </a:buClr>
              <a:buSzPts val="1300"/>
              <a:buFont typeface="Nunito"/>
              <a:buNone/>
            </a:pPr>
            <a:r>
              <a:rPr b="0" i="0" lang="en" sz="1300" u="none" cap="none" strike="noStrike">
                <a:solidFill>
                  <a:schemeClr val="dk2"/>
                </a:solidFill>
                <a:latin typeface="Nunito"/>
                <a:ea typeface="Nunito"/>
                <a:cs typeface="Nunito"/>
                <a:sym typeface="Nunito"/>
              </a:rPr>
              <a:t>Therefore it is highly critical to take into consideration the remedial measures for the same, else groundwater could get polluted to a great extent in these states.</a:t>
            </a:r>
            <a:endParaRPr b="0" i="0" sz="13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p:txBody>
      </p:sp>
      <p:pic>
        <p:nvPicPr>
          <p:cNvPr id="541" name="Shape 541"/>
          <p:cNvPicPr preferRelativeResize="0"/>
          <p:nvPr/>
        </p:nvPicPr>
        <p:blipFill>
          <a:blip r:embed="rId4">
            <a:alphaModFix/>
          </a:blip>
          <a:stretch>
            <a:fillRect/>
          </a:stretch>
        </p:blipFill>
        <p:spPr>
          <a:xfrm>
            <a:off x="5826825" y="0"/>
            <a:ext cx="3317175" cy="3039250"/>
          </a:xfrm>
          <a:prstGeom prst="rect">
            <a:avLst/>
          </a:prstGeom>
          <a:noFill/>
          <a:ln>
            <a:noFill/>
          </a:ln>
        </p:spPr>
      </p:pic>
      <p:pic>
        <p:nvPicPr>
          <p:cNvPr id="542" name="Shape 542"/>
          <p:cNvPicPr preferRelativeResize="0"/>
          <p:nvPr/>
        </p:nvPicPr>
        <p:blipFill>
          <a:blip r:embed="rId5">
            <a:alphaModFix/>
          </a:blip>
          <a:stretch>
            <a:fillRect/>
          </a:stretch>
        </p:blipFill>
        <p:spPr>
          <a:xfrm>
            <a:off x="6626400" y="2224450"/>
            <a:ext cx="2517600" cy="2919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546" name="Shape 546"/>
        <p:cNvGrpSpPr/>
        <p:nvPr/>
      </p:nvGrpSpPr>
      <p:grpSpPr>
        <a:xfrm>
          <a:off x="0" y="0"/>
          <a:ext cx="0" cy="0"/>
          <a:chOff x="0" y="0"/>
          <a:chExt cx="0" cy="0"/>
        </a:xfrm>
      </p:grpSpPr>
      <p:sp>
        <p:nvSpPr>
          <p:cNvPr id="547" name="Shape 547"/>
          <p:cNvSpPr txBox="1"/>
          <p:nvPr>
            <p:ph type="title"/>
          </p:nvPr>
        </p:nvSpPr>
        <p:spPr>
          <a:xfrm>
            <a:off x="1072875" y="772725"/>
            <a:ext cx="6682500" cy="1863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8000"/>
              <a:buFont typeface="Maven Pro"/>
              <a:buNone/>
            </a:pPr>
            <a:r>
              <a:rPr b="1" i="0" lang="en" sz="8000" u="none" cap="none" strike="noStrike">
                <a:solidFill>
                  <a:schemeClr val="lt1"/>
                </a:solidFill>
                <a:latin typeface="Maven Pro"/>
                <a:ea typeface="Maven Pro"/>
                <a:cs typeface="Maven Pro"/>
                <a:sym typeface="Maven Pro"/>
              </a:rPr>
              <a:t>Further Scope</a:t>
            </a:r>
            <a:endParaRPr b="1" i="0" sz="8000" u="none" cap="none" strike="noStrike">
              <a:solidFill>
                <a:schemeClr val="lt1"/>
              </a:solidFill>
              <a:latin typeface="Maven Pro"/>
              <a:ea typeface="Maven Pro"/>
              <a:cs typeface="Maven Pro"/>
              <a:sym typeface="Maven Pro"/>
            </a:endParaRPr>
          </a:p>
        </p:txBody>
      </p:sp>
      <p:sp>
        <p:nvSpPr>
          <p:cNvPr id="548" name="Shape 548"/>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lt1"/>
              </a:buClr>
              <a:buSzPts val="1300"/>
              <a:buFont typeface="Nunito"/>
              <a:buNone/>
            </a:pPr>
            <a:r>
              <a:t/>
            </a:r>
            <a:endParaRPr b="0" i="0" sz="1300" u="none" cap="none" strike="noStrike">
              <a:solidFill>
                <a:schemeClr val="lt1"/>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Shape 55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dk2"/>
                </a:solidFill>
                <a:latin typeface="Maven Pro"/>
                <a:ea typeface="Maven Pro"/>
                <a:cs typeface="Maven Pro"/>
                <a:sym typeface="Maven Pro"/>
              </a:rPr>
              <a:t>Further Scope</a:t>
            </a:r>
            <a:endParaRPr b="1" i="0" sz="2800" u="none" cap="none" strike="noStrike">
              <a:solidFill>
                <a:schemeClr val="dk2"/>
              </a:solidFill>
              <a:latin typeface="Maven Pro"/>
              <a:ea typeface="Maven Pro"/>
              <a:cs typeface="Maven Pro"/>
              <a:sym typeface="Maven Pro"/>
            </a:endParaRPr>
          </a:p>
        </p:txBody>
      </p:sp>
      <p:sp>
        <p:nvSpPr>
          <p:cNvPr id="554" name="Shape 554"/>
          <p:cNvSpPr txBox="1"/>
          <p:nvPr/>
        </p:nvSpPr>
        <p:spPr>
          <a:xfrm>
            <a:off x="-23800" y="4877875"/>
            <a:ext cx="3000000" cy="206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nvGrpSpPr>
          <p:cNvPr id="555" name="Shape 555"/>
          <p:cNvGrpSpPr/>
          <p:nvPr/>
        </p:nvGrpSpPr>
        <p:grpSpPr>
          <a:xfrm>
            <a:off x="6281445" y="1614913"/>
            <a:ext cx="2615240" cy="1331797"/>
            <a:chOff x="5795067" y="3305525"/>
            <a:chExt cx="3000161" cy="1331797"/>
          </a:xfrm>
        </p:grpSpPr>
        <p:grpSp>
          <p:nvGrpSpPr>
            <p:cNvPr id="556" name="Shape 556"/>
            <p:cNvGrpSpPr/>
            <p:nvPr/>
          </p:nvGrpSpPr>
          <p:grpSpPr>
            <a:xfrm>
              <a:off x="5795067" y="3305525"/>
              <a:ext cx="3000161" cy="508810"/>
              <a:chOff x="645450" y="1720175"/>
              <a:chExt cx="3696600" cy="508810"/>
            </a:xfrm>
          </p:grpSpPr>
          <p:sp>
            <p:nvSpPr>
              <p:cNvPr id="557" name="Shape 557"/>
              <p:cNvSpPr/>
              <p:nvPr/>
            </p:nvSpPr>
            <p:spPr>
              <a:xfrm rot="5513469">
                <a:off x="2239211" y="134685"/>
                <a:ext cx="509077" cy="3679800"/>
              </a:xfrm>
              <a:prstGeom prst="roundRect">
                <a:avLst>
                  <a:gd fmla="val 50000" name="adj"/>
                </a:avLst>
              </a:prstGeom>
              <a:solidFill>
                <a:srgbClr val="4A86E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58" name="Shape 558"/>
              <p:cNvSpPr txBox="1"/>
              <p:nvPr/>
            </p:nvSpPr>
            <p:spPr>
              <a:xfrm>
                <a:off x="731525" y="1720175"/>
                <a:ext cx="2207100" cy="508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100">
                    <a:solidFill>
                      <a:schemeClr val="lt1"/>
                    </a:solidFill>
                    <a:latin typeface="Roboto"/>
                    <a:ea typeface="Roboto"/>
                    <a:cs typeface="Roboto"/>
                    <a:sym typeface="Roboto"/>
                  </a:rPr>
                  <a:t>Regression modelling</a:t>
                </a:r>
                <a:endParaRPr b="1" sz="1100">
                  <a:solidFill>
                    <a:schemeClr val="lt1"/>
                  </a:solidFill>
                  <a:latin typeface="Roboto"/>
                  <a:ea typeface="Roboto"/>
                  <a:cs typeface="Roboto"/>
                  <a:sym typeface="Roboto"/>
                </a:endParaRPr>
              </a:p>
            </p:txBody>
          </p:sp>
        </p:grpSp>
        <p:sp>
          <p:nvSpPr>
            <p:cNvPr id="559" name="Shape 559"/>
            <p:cNvSpPr txBox="1"/>
            <p:nvPr/>
          </p:nvSpPr>
          <p:spPr>
            <a:xfrm>
              <a:off x="5795150" y="3915222"/>
              <a:ext cx="3000000" cy="722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1600"/>
                </a:spcAft>
                <a:buNone/>
              </a:pPr>
              <a:r>
                <a:rPr lang="en" sz="1100">
                  <a:solidFill>
                    <a:srgbClr val="434343"/>
                  </a:solidFill>
                  <a:latin typeface="Roboto"/>
                  <a:ea typeface="Roboto"/>
                  <a:cs typeface="Roboto"/>
                  <a:sym typeface="Roboto"/>
                </a:rPr>
                <a:t>Collect more parameter data and develop a regression model to understand the relation between these parameter</a:t>
              </a:r>
              <a:endParaRPr sz="1100">
                <a:solidFill>
                  <a:srgbClr val="434343"/>
                </a:solidFill>
                <a:latin typeface="Roboto"/>
                <a:ea typeface="Roboto"/>
                <a:cs typeface="Roboto"/>
                <a:sym typeface="Roboto"/>
              </a:endParaRPr>
            </a:p>
          </p:txBody>
        </p:sp>
      </p:grpSp>
      <p:grpSp>
        <p:nvGrpSpPr>
          <p:cNvPr id="560" name="Shape 560"/>
          <p:cNvGrpSpPr/>
          <p:nvPr/>
        </p:nvGrpSpPr>
        <p:grpSpPr>
          <a:xfrm>
            <a:off x="3318725" y="1597847"/>
            <a:ext cx="2646742" cy="1331787"/>
            <a:chOff x="5795067" y="3305535"/>
            <a:chExt cx="3000161" cy="1331787"/>
          </a:xfrm>
        </p:grpSpPr>
        <p:grpSp>
          <p:nvGrpSpPr>
            <p:cNvPr id="561" name="Shape 561"/>
            <p:cNvGrpSpPr/>
            <p:nvPr/>
          </p:nvGrpSpPr>
          <p:grpSpPr>
            <a:xfrm>
              <a:off x="5795067" y="3305535"/>
              <a:ext cx="3000161" cy="508803"/>
              <a:chOff x="645450" y="1720185"/>
              <a:chExt cx="3696600" cy="508803"/>
            </a:xfrm>
          </p:grpSpPr>
          <p:sp>
            <p:nvSpPr>
              <p:cNvPr id="562" name="Shape 562"/>
              <p:cNvSpPr/>
              <p:nvPr/>
            </p:nvSpPr>
            <p:spPr>
              <a:xfrm rot="5513469">
                <a:off x="2239211" y="134685"/>
                <a:ext cx="509077" cy="3679800"/>
              </a:xfrm>
              <a:prstGeom prst="roundRect">
                <a:avLst>
                  <a:gd fmla="val 50000" name="adj"/>
                </a:avLst>
              </a:prstGeom>
              <a:solidFill>
                <a:srgbClr val="4A86E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63" name="Shape 563"/>
              <p:cNvSpPr txBox="1"/>
              <p:nvPr/>
            </p:nvSpPr>
            <p:spPr>
              <a:xfrm>
                <a:off x="731515" y="1720187"/>
                <a:ext cx="3329100" cy="508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100">
                    <a:solidFill>
                      <a:schemeClr val="lt1"/>
                    </a:solidFill>
                    <a:latin typeface="Roboto"/>
                    <a:ea typeface="Roboto"/>
                    <a:cs typeface="Roboto"/>
                    <a:sym typeface="Roboto"/>
                  </a:rPr>
                  <a:t>Monitor Reforms and its Impact</a:t>
                </a:r>
                <a:endParaRPr b="1" sz="1100">
                  <a:solidFill>
                    <a:schemeClr val="lt1"/>
                  </a:solidFill>
                  <a:latin typeface="Roboto"/>
                  <a:ea typeface="Roboto"/>
                  <a:cs typeface="Roboto"/>
                  <a:sym typeface="Roboto"/>
                </a:endParaRPr>
              </a:p>
            </p:txBody>
          </p:sp>
        </p:grpSp>
        <p:sp>
          <p:nvSpPr>
            <p:cNvPr id="564" name="Shape 564"/>
            <p:cNvSpPr txBox="1"/>
            <p:nvPr/>
          </p:nvSpPr>
          <p:spPr>
            <a:xfrm>
              <a:off x="5795150" y="3915222"/>
              <a:ext cx="3000000" cy="722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1600"/>
                </a:spcAft>
                <a:buNone/>
              </a:pPr>
              <a:r>
                <a:rPr lang="en" sz="1100">
                  <a:solidFill>
                    <a:srgbClr val="434343"/>
                  </a:solidFill>
                  <a:latin typeface="Roboto"/>
                  <a:ea typeface="Roboto"/>
                  <a:cs typeface="Roboto"/>
                  <a:sym typeface="Roboto"/>
                </a:rPr>
                <a:t>Collect, validate and monitor water quality data validate impact of government reforms on WQI</a:t>
              </a:r>
              <a:endParaRPr sz="1100">
                <a:solidFill>
                  <a:srgbClr val="434343"/>
                </a:solidFill>
                <a:latin typeface="Roboto"/>
                <a:ea typeface="Roboto"/>
                <a:cs typeface="Roboto"/>
                <a:sym typeface="Roboto"/>
              </a:endParaRPr>
            </a:p>
          </p:txBody>
        </p:sp>
      </p:grpSp>
      <p:grpSp>
        <p:nvGrpSpPr>
          <p:cNvPr id="565" name="Shape 565"/>
          <p:cNvGrpSpPr/>
          <p:nvPr/>
        </p:nvGrpSpPr>
        <p:grpSpPr>
          <a:xfrm>
            <a:off x="6167820" y="3053788"/>
            <a:ext cx="2615240" cy="1482385"/>
            <a:chOff x="5795067" y="3305525"/>
            <a:chExt cx="3000161" cy="1482385"/>
          </a:xfrm>
        </p:grpSpPr>
        <p:grpSp>
          <p:nvGrpSpPr>
            <p:cNvPr id="566" name="Shape 566"/>
            <p:cNvGrpSpPr/>
            <p:nvPr/>
          </p:nvGrpSpPr>
          <p:grpSpPr>
            <a:xfrm>
              <a:off x="5795067" y="3305525"/>
              <a:ext cx="3000161" cy="508810"/>
              <a:chOff x="645450" y="1720175"/>
              <a:chExt cx="3696600" cy="508810"/>
            </a:xfrm>
          </p:grpSpPr>
          <p:sp>
            <p:nvSpPr>
              <p:cNvPr id="567" name="Shape 567"/>
              <p:cNvSpPr/>
              <p:nvPr/>
            </p:nvSpPr>
            <p:spPr>
              <a:xfrm rot="5513469">
                <a:off x="2239211" y="134685"/>
                <a:ext cx="509077" cy="3679800"/>
              </a:xfrm>
              <a:prstGeom prst="roundRect">
                <a:avLst>
                  <a:gd fmla="val 50000" name="adj"/>
                </a:avLst>
              </a:prstGeom>
              <a:solidFill>
                <a:srgbClr val="4A86E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68" name="Shape 568"/>
              <p:cNvSpPr txBox="1"/>
              <p:nvPr/>
            </p:nvSpPr>
            <p:spPr>
              <a:xfrm>
                <a:off x="731525" y="1720175"/>
                <a:ext cx="2207100" cy="508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100">
                    <a:solidFill>
                      <a:schemeClr val="lt1"/>
                    </a:solidFill>
                    <a:latin typeface="Roboto"/>
                    <a:ea typeface="Roboto"/>
                    <a:cs typeface="Roboto"/>
                    <a:sym typeface="Roboto"/>
                  </a:rPr>
                  <a:t>API Exports</a:t>
                </a:r>
                <a:endParaRPr/>
              </a:p>
            </p:txBody>
          </p:sp>
        </p:grpSp>
        <p:sp>
          <p:nvSpPr>
            <p:cNvPr id="569" name="Shape 569"/>
            <p:cNvSpPr txBox="1"/>
            <p:nvPr/>
          </p:nvSpPr>
          <p:spPr>
            <a:xfrm>
              <a:off x="5795158" y="3915211"/>
              <a:ext cx="3000000" cy="8727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1600"/>
                </a:spcAft>
                <a:buNone/>
              </a:pPr>
              <a:r>
                <a:rPr lang="en" sz="1100">
                  <a:solidFill>
                    <a:srgbClr val="434343"/>
                  </a:solidFill>
                  <a:latin typeface="Roboto"/>
                  <a:ea typeface="Roboto"/>
                  <a:cs typeface="Roboto"/>
                  <a:sym typeface="Roboto"/>
                </a:rPr>
                <a:t>If Water quality data becomes available through API - Automated Reports and Dashboards can be created and scheduled</a:t>
              </a:r>
              <a:endParaRPr sz="1100">
                <a:solidFill>
                  <a:srgbClr val="434343"/>
                </a:solidFill>
                <a:latin typeface="Roboto"/>
                <a:ea typeface="Roboto"/>
                <a:cs typeface="Roboto"/>
                <a:sym typeface="Roboto"/>
              </a:endParaRPr>
            </a:p>
          </p:txBody>
        </p:sp>
      </p:grpSp>
      <p:grpSp>
        <p:nvGrpSpPr>
          <p:cNvPr id="570" name="Shape 570"/>
          <p:cNvGrpSpPr/>
          <p:nvPr/>
        </p:nvGrpSpPr>
        <p:grpSpPr>
          <a:xfrm>
            <a:off x="360949" y="3036738"/>
            <a:ext cx="2615240" cy="1331797"/>
            <a:chOff x="5795067" y="3305525"/>
            <a:chExt cx="3000161" cy="1331797"/>
          </a:xfrm>
        </p:grpSpPr>
        <p:grpSp>
          <p:nvGrpSpPr>
            <p:cNvPr id="571" name="Shape 571"/>
            <p:cNvGrpSpPr/>
            <p:nvPr/>
          </p:nvGrpSpPr>
          <p:grpSpPr>
            <a:xfrm>
              <a:off x="5795067" y="3305525"/>
              <a:ext cx="3000161" cy="508810"/>
              <a:chOff x="645450" y="1720175"/>
              <a:chExt cx="3696600" cy="508810"/>
            </a:xfrm>
          </p:grpSpPr>
          <p:sp>
            <p:nvSpPr>
              <p:cNvPr id="572" name="Shape 572"/>
              <p:cNvSpPr/>
              <p:nvPr/>
            </p:nvSpPr>
            <p:spPr>
              <a:xfrm rot="5513469">
                <a:off x="2239211" y="134685"/>
                <a:ext cx="509077" cy="3679800"/>
              </a:xfrm>
              <a:prstGeom prst="roundRect">
                <a:avLst>
                  <a:gd fmla="val 50000" name="adj"/>
                </a:avLst>
              </a:prstGeom>
              <a:solidFill>
                <a:srgbClr val="4A86E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73" name="Shape 573"/>
              <p:cNvSpPr txBox="1"/>
              <p:nvPr/>
            </p:nvSpPr>
            <p:spPr>
              <a:xfrm>
                <a:off x="731525" y="1720175"/>
                <a:ext cx="2207100" cy="508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100">
                    <a:solidFill>
                      <a:schemeClr val="lt1"/>
                    </a:solidFill>
                    <a:latin typeface="Roboto"/>
                    <a:ea typeface="Roboto"/>
                    <a:cs typeface="Roboto"/>
                    <a:sym typeface="Roboto"/>
                  </a:rPr>
                  <a:t>Study other states</a:t>
                </a:r>
                <a:endParaRPr b="1" sz="1100">
                  <a:solidFill>
                    <a:schemeClr val="lt1"/>
                  </a:solidFill>
                  <a:latin typeface="Roboto"/>
                  <a:ea typeface="Roboto"/>
                  <a:cs typeface="Roboto"/>
                  <a:sym typeface="Roboto"/>
                </a:endParaRPr>
              </a:p>
            </p:txBody>
          </p:sp>
        </p:grpSp>
        <p:sp>
          <p:nvSpPr>
            <p:cNvPr id="574" name="Shape 574"/>
            <p:cNvSpPr txBox="1"/>
            <p:nvPr/>
          </p:nvSpPr>
          <p:spPr>
            <a:xfrm>
              <a:off x="5795150" y="3915222"/>
              <a:ext cx="3000000" cy="722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1600"/>
                </a:spcAft>
                <a:buNone/>
              </a:pPr>
              <a:r>
                <a:rPr lang="en" sz="1100">
                  <a:solidFill>
                    <a:srgbClr val="434343"/>
                  </a:solidFill>
                  <a:latin typeface="Roboto"/>
                  <a:ea typeface="Roboto"/>
                  <a:cs typeface="Roboto"/>
                  <a:sym typeface="Roboto"/>
                </a:rPr>
                <a:t>Study the states with limited data and understand the water quality index for the same</a:t>
              </a:r>
              <a:endParaRPr sz="1100">
                <a:solidFill>
                  <a:srgbClr val="434343"/>
                </a:solidFill>
                <a:latin typeface="Roboto"/>
                <a:ea typeface="Roboto"/>
                <a:cs typeface="Roboto"/>
                <a:sym typeface="Roboto"/>
              </a:endParaRPr>
            </a:p>
          </p:txBody>
        </p:sp>
      </p:grpSp>
      <p:grpSp>
        <p:nvGrpSpPr>
          <p:cNvPr id="575" name="Shape 575"/>
          <p:cNvGrpSpPr/>
          <p:nvPr/>
        </p:nvGrpSpPr>
        <p:grpSpPr>
          <a:xfrm>
            <a:off x="3205100" y="3036722"/>
            <a:ext cx="2646742" cy="1499478"/>
            <a:chOff x="5795067" y="3305535"/>
            <a:chExt cx="3000161" cy="1499478"/>
          </a:xfrm>
        </p:grpSpPr>
        <p:grpSp>
          <p:nvGrpSpPr>
            <p:cNvPr id="576" name="Shape 576"/>
            <p:cNvGrpSpPr/>
            <p:nvPr/>
          </p:nvGrpSpPr>
          <p:grpSpPr>
            <a:xfrm>
              <a:off x="5795067" y="3305535"/>
              <a:ext cx="3000161" cy="508803"/>
              <a:chOff x="645450" y="1720185"/>
              <a:chExt cx="3696600" cy="508803"/>
            </a:xfrm>
          </p:grpSpPr>
          <p:sp>
            <p:nvSpPr>
              <p:cNvPr id="577" name="Shape 577"/>
              <p:cNvSpPr/>
              <p:nvPr/>
            </p:nvSpPr>
            <p:spPr>
              <a:xfrm rot="5513469">
                <a:off x="2239211" y="134685"/>
                <a:ext cx="509077" cy="3679800"/>
              </a:xfrm>
              <a:prstGeom prst="roundRect">
                <a:avLst>
                  <a:gd fmla="val 50000" name="adj"/>
                </a:avLst>
              </a:prstGeom>
              <a:solidFill>
                <a:srgbClr val="4A86E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78" name="Shape 578"/>
              <p:cNvSpPr txBox="1"/>
              <p:nvPr/>
            </p:nvSpPr>
            <p:spPr>
              <a:xfrm>
                <a:off x="731515" y="1720187"/>
                <a:ext cx="3276300" cy="508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100">
                    <a:solidFill>
                      <a:schemeClr val="lt1"/>
                    </a:solidFill>
                    <a:latin typeface="Roboto"/>
                    <a:ea typeface="Roboto"/>
                    <a:cs typeface="Roboto"/>
                    <a:sym typeface="Roboto"/>
                  </a:rPr>
                  <a:t>Lakes, Ponds and rivers</a:t>
                </a:r>
                <a:endParaRPr/>
              </a:p>
            </p:txBody>
          </p:sp>
        </p:grpSp>
        <p:sp>
          <p:nvSpPr>
            <p:cNvPr id="579" name="Shape 579"/>
            <p:cNvSpPr txBox="1"/>
            <p:nvPr/>
          </p:nvSpPr>
          <p:spPr>
            <a:xfrm>
              <a:off x="5795152" y="3915213"/>
              <a:ext cx="3000000" cy="889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1600"/>
                </a:spcAft>
                <a:buNone/>
              </a:pPr>
              <a:r>
                <a:rPr lang="en" sz="1100">
                  <a:solidFill>
                    <a:srgbClr val="434343"/>
                  </a:solidFill>
                  <a:latin typeface="Roboto"/>
                  <a:ea typeface="Roboto"/>
                  <a:cs typeface="Roboto"/>
                  <a:sym typeface="Roboto"/>
                </a:rPr>
                <a:t>Extend the models to lakes, ponds and rivers data to understand the water quality and suggest preventive measures</a:t>
              </a:r>
              <a:endParaRPr sz="1100">
                <a:solidFill>
                  <a:srgbClr val="434343"/>
                </a:solidFill>
                <a:latin typeface="Roboto"/>
                <a:ea typeface="Roboto"/>
                <a:cs typeface="Roboto"/>
                <a:sym typeface="Roboto"/>
              </a:endParaRPr>
            </a:p>
          </p:txBody>
        </p:sp>
      </p:grpSp>
      <p:grpSp>
        <p:nvGrpSpPr>
          <p:cNvPr id="580" name="Shape 580"/>
          <p:cNvGrpSpPr/>
          <p:nvPr/>
        </p:nvGrpSpPr>
        <p:grpSpPr>
          <a:xfrm>
            <a:off x="387361" y="1591638"/>
            <a:ext cx="2702384" cy="1338022"/>
            <a:chOff x="387361" y="1591638"/>
            <a:chExt cx="2702384" cy="1338022"/>
          </a:xfrm>
        </p:grpSpPr>
        <p:sp>
          <p:nvSpPr>
            <p:cNvPr id="581" name="Shape 581"/>
            <p:cNvSpPr txBox="1"/>
            <p:nvPr/>
          </p:nvSpPr>
          <p:spPr>
            <a:xfrm>
              <a:off x="474646" y="2207559"/>
              <a:ext cx="2615100" cy="7221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1600"/>
                </a:spcAft>
                <a:buNone/>
              </a:pPr>
              <a:r>
                <a:rPr lang="en" sz="1100">
                  <a:solidFill>
                    <a:srgbClr val="434343"/>
                  </a:solidFill>
                  <a:latin typeface="Roboto"/>
                  <a:ea typeface="Roboto"/>
                  <a:cs typeface="Roboto"/>
                  <a:sym typeface="Roboto"/>
                </a:rPr>
                <a:t>Collect more data and use better time series models like ARIMA and ANN to get more accurate forecasts.</a:t>
              </a:r>
              <a:endParaRPr sz="1100">
                <a:solidFill>
                  <a:srgbClr val="434343"/>
                </a:solidFill>
                <a:latin typeface="Roboto"/>
                <a:ea typeface="Roboto"/>
                <a:cs typeface="Roboto"/>
                <a:sym typeface="Roboto"/>
              </a:endParaRPr>
            </a:p>
          </p:txBody>
        </p:sp>
        <p:sp>
          <p:nvSpPr>
            <p:cNvPr id="582" name="Shape 582"/>
            <p:cNvSpPr/>
            <p:nvPr/>
          </p:nvSpPr>
          <p:spPr>
            <a:xfrm rot="5481064">
              <a:off x="1440591" y="544347"/>
              <a:ext cx="508941" cy="2603400"/>
            </a:xfrm>
            <a:prstGeom prst="roundRect">
              <a:avLst>
                <a:gd fmla="val 50000" name="adj"/>
              </a:avLst>
            </a:prstGeom>
            <a:solidFill>
              <a:srgbClr val="4A86E8"/>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583" name="Shape 583"/>
            <p:cNvSpPr txBox="1"/>
            <p:nvPr/>
          </p:nvSpPr>
          <p:spPr>
            <a:xfrm>
              <a:off x="575390" y="1591638"/>
              <a:ext cx="1561500" cy="5088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0"/>
                </a:spcAft>
                <a:buNone/>
              </a:pPr>
              <a:r>
                <a:rPr b="1" lang="en" sz="1100">
                  <a:solidFill>
                    <a:schemeClr val="lt1"/>
                  </a:solidFill>
                  <a:latin typeface="Roboto"/>
                  <a:ea typeface="Roboto"/>
                  <a:cs typeface="Roboto"/>
                  <a:sym typeface="Roboto"/>
                </a:rPr>
                <a:t>Improve forecasts</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D9EEB"/>
        </a:solidFill>
      </p:bgPr>
    </p:bg>
    <p:spTree>
      <p:nvGrpSpPr>
        <p:cNvPr id="587" name="Shape 587"/>
        <p:cNvGrpSpPr/>
        <p:nvPr/>
      </p:nvGrpSpPr>
      <p:grpSpPr>
        <a:xfrm>
          <a:off x="0" y="0"/>
          <a:ext cx="0" cy="0"/>
          <a:chOff x="0" y="0"/>
          <a:chExt cx="0" cy="0"/>
        </a:xfrm>
      </p:grpSpPr>
      <p:sp>
        <p:nvSpPr>
          <p:cNvPr id="588" name="Shape 588"/>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3600"/>
              <a:buFont typeface="Maven Pro"/>
              <a:buNone/>
            </a:pPr>
            <a:r>
              <a:rPr b="1" i="0" lang="en" sz="3600" u="none" cap="none" strike="noStrike">
                <a:solidFill>
                  <a:schemeClr val="lt1"/>
                </a:solidFill>
                <a:latin typeface="Maven Pro"/>
                <a:ea typeface="Maven Pro"/>
                <a:cs typeface="Maven Pro"/>
                <a:sym typeface="Maven Pro"/>
              </a:rPr>
              <a:t>Thank You</a:t>
            </a:r>
            <a:endParaRPr b="1" i="0" sz="3600" u="none" cap="none" strike="noStrike">
              <a:solidFill>
                <a:schemeClr val="lt1"/>
              </a:solidFill>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289" name="Shape 289"/>
        <p:cNvGrpSpPr/>
        <p:nvPr/>
      </p:nvGrpSpPr>
      <p:grpSpPr>
        <a:xfrm>
          <a:off x="0" y="0"/>
          <a:ext cx="0" cy="0"/>
          <a:chOff x="0" y="0"/>
          <a:chExt cx="0" cy="0"/>
        </a:xfrm>
      </p:grpSpPr>
      <p:sp>
        <p:nvSpPr>
          <p:cNvPr id="290" name="Shape 290"/>
          <p:cNvSpPr txBox="1"/>
          <p:nvPr>
            <p:ph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8000"/>
              <a:buFont typeface="Maven Pro"/>
              <a:buNone/>
            </a:pPr>
            <a:r>
              <a:rPr b="1" i="0" lang="en" sz="8000" u="none" cap="none" strike="noStrike">
                <a:solidFill>
                  <a:schemeClr val="lt1"/>
                </a:solidFill>
                <a:latin typeface="Maven Pro"/>
                <a:ea typeface="Maven Pro"/>
                <a:cs typeface="Maven Pro"/>
                <a:sym typeface="Maven Pro"/>
              </a:rPr>
              <a:t>Introduction</a:t>
            </a:r>
            <a:endParaRPr b="1" i="0" sz="8000" u="none" cap="none" strike="noStrike">
              <a:solidFill>
                <a:schemeClr val="lt1"/>
              </a:solidFill>
              <a:latin typeface="Maven Pro"/>
              <a:ea typeface="Maven Pro"/>
              <a:cs typeface="Maven Pro"/>
              <a:sym typeface="Maven Pro"/>
            </a:endParaRPr>
          </a:p>
        </p:txBody>
      </p:sp>
      <p:sp>
        <p:nvSpPr>
          <p:cNvPr id="291" name="Shape 29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lt1"/>
              </a:buClr>
              <a:buSzPts val="1300"/>
              <a:buFont typeface="Nunito"/>
              <a:buNone/>
            </a:pPr>
            <a:r>
              <a:t/>
            </a:r>
            <a:endParaRPr b="0" i="0" sz="1300" u="none" cap="none" strike="noStrike">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dk2"/>
                </a:solidFill>
                <a:latin typeface="Maven Pro"/>
                <a:ea typeface="Maven Pro"/>
                <a:cs typeface="Maven Pro"/>
                <a:sym typeface="Maven Pro"/>
              </a:rPr>
              <a:t>Introduction</a:t>
            </a:r>
            <a:endParaRPr b="1" i="0" sz="2800" u="none" cap="none" strike="noStrike">
              <a:solidFill>
                <a:schemeClr val="dk2"/>
              </a:solidFill>
              <a:latin typeface="Maven Pro"/>
              <a:ea typeface="Maven Pro"/>
              <a:cs typeface="Maven Pro"/>
              <a:sym typeface="Maven Pro"/>
            </a:endParaRPr>
          </a:p>
        </p:txBody>
      </p:sp>
      <p:sp>
        <p:nvSpPr>
          <p:cNvPr id="297" name="Shape 297"/>
          <p:cNvSpPr txBox="1"/>
          <p:nvPr>
            <p:ph idx="1" type="body"/>
          </p:nvPr>
        </p:nvSpPr>
        <p:spPr>
          <a:xfrm>
            <a:off x="1162400" y="1597875"/>
            <a:ext cx="4148400" cy="1814700"/>
          </a:xfrm>
          <a:prstGeom prst="rect">
            <a:avLst/>
          </a:prstGeom>
          <a:noFill/>
          <a:ln>
            <a:noFill/>
          </a:ln>
        </p:spPr>
        <p:txBody>
          <a:bodyPr anchorCtr="0" anchor="t" bIns="91425" lIns="91425" spcFirstLastPara="1" rIns="91425" wrap="square" tIns="91425">
            <a:noAutofit/>
          </a:bodyPr>
          <a:lstStyle/>
          <a:p>
            <a:pPr indent="0" lvl="0" marL="0" marR="0" rtl="0" algn="just">
              <a:lnSpc>
                <a:spcPct val="107916"/>
              </a:lnSpc>
              <a:spcBef>
                <a:spcPts val="0"/>
              </a:spcBef>
              <a:spcAft>
                <a:spcPts val="0"/>
              </a:spcAft>
              <a:buClr>
                <a:schemeClr val="dk2"/>
              </a:buClr>
              <a:buSzPts val="1300"/>
              <a:buFont typeface="Nunito"/>
              <a:buNone/>
            </a:pPr>
            <a:r>
              <a:rPr b="1" lang="en" sz="1400">
                <a:solidFill>
                  <a:srgbClr val="000000"/>
                </a:solidFill>
                <a:highlight>
                  <a:srgbClr val="FFFFFF"/>
                </a:highlight>
                <a:latin typeface="Calibri"/>
                <a:ea typeface="Calibri"/>
                <a:cs typeface="Calibri"/>
                <a:sym typeface="Calibri"/>
              </a:rPr>
              <a:t>Ground </a:t>
            </a:r>
            <a:r>
              <a:rPr b="1" i="0" lang="en" sz="1400" u="none" cap="none" strike="noStrike">
                <a:solidFill>
                  <a:srgbClr val="000000"/>
                </a:solidFill>
                <a:highlight>
                  <a:srgbClr val="FFFFFF"/>
                </a:highlight>
                <a:latin typeface="Calibri"/>
                <a:ea typeface="Calibri"/>
                <a:cs typeface="Calibri"/>
                <a:sym typeface="Calibri"/>
              </a:rPr>
              <a:t>Water pollution is a major environmental issue in India. </a:t>
            </a:r>
            <a:br>
              <a:rPr b="0" i="0" lang="en" sz="1400" u="none" cap="none" strike="noStrike">
                <a:solidFill>
                  <a:srgbClr val="000000"/>
                </a:solidFill>
                <a:highlight>
                  <a:srgbClr val="FFFFFF"/>
                </a:highlight>
                <a:latin typeface="Calibri"/>
                <a:ea typeface="Calibri"/>
                <a:cs typeface="Calibri"/>
                <a:sym typeface="Calibri"/>
              </a:rPr>
            </a:br>
            <a:br>
              <a:rPr b="0" i="0" lang="en" sz="1400" u="none" cap="none" strike="noStrike">
                <a:solidFill>
                  <a:srgbClr val="000000"/>
                </a:solidFill>
                <a:highlight>
                  <a:srgbClr val="FFFFFF"/>
                </a:highlight>
                <a:latin typeface="Calibri"/>
                <a:ea typeface="Calibri"/>
                <a:cs typeface="Calibri"/>
                <a:sym typeface="Calibri"/>
              </a:rPr>
            </a:br>
            <a:r>
              <a:rPr b="0" i="0" lang="en" sz="1400" u="none" cap="none" strike="noStrike">
                <a:solidFill>
                  <a:srgbClr val="000000"/>
                </a:solidFill>
                <a:latin typeface="Calibri"/>
                <a:ea typeface="Calibri"/>
                <a:cs typeface="Calibri"/>
                <a:sym typeface="Calibri"/>
              </a:rPr>
              <a:t>Groundwater pollution (also called groundwater contamination) occurs when pollutants are released to the ground and make their way down into groundwater. </a:t>
            </a:r>
            <a:endParaRPr b="0" i="0" sz="1400" u="none" cap="none" strike="noStrike">
              <a:solidFill>
                <a:schemeClr val="dk2"/>
              </a:solidFill>
              <a:latin typeface="Nunito"/>
              <a:ea typeface="Nunito"/>
              <a:cs typeface="Nunito"/>
              <a:sym typeface="Nunito"/>
            </a:endParaRPr>
          </a:p>
        </p:txBody>
      </p:sp>
      <p:pic>
        <p:nvPicPr>
          <p:cNvPr id="298" name="Shape 298"/>
          <p:cNvPicPr preferRelativeResize="0"/>
          <p:nvPr/>
        </p:nvPicPr>
        <p:blipFill rotWithShape="1">
          <a:blip r:embed="rId3">
            <a:alphaModFix/>
          </a:blip>
          <a:srcRect b="0" l="0" r="0" t="0"/>
          <a:stretch/>
        </p:blipFill>
        <p:spPr>
          <a:xfrm>
            <a:off x="5586925" y="1237700"/>
            <a:ext cx="3387000" cy="3090638"/>
          </a:xfrm>
          <a:prstGeom prst="rect">
            <a:avLst/>
          </a:prstGeom>
          <a:noFill/>
          <a:ln>
            <a:noFill/>
          </a:ln>
        </p:spPr>
      </p:pic>
      <p:sp>
        <p:nvSpPr>
          <p:cNvPr id="299" name="Shape 299"/>
          <p:cNvSpPr txBox="1"/>
          <p:nvPr/>
        </p:nvSpPr>
        <p:spPr>
          <a:xfrm>
            <a:off x="5673750" y="4611150"/>
            <a:ext cx="3000000" cy="387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999999"/>
              </a:buClr>
              <a:buSzPts val="1000"/>
              <a:buFont typeface="Arial"/>
              <a:buNone/>
            </a:pPr>
            <a:r>
              <a:rPr b="0" i="1" lang="en" sz="1000" u="none" cap="none" strike="noStrike">
                <a:solidFill>
                  <a:srgbClr val="999999"/>
                </a:solidFill>
                <a:highlight>
                  <a:srgbClr val="F1F1F1"/>
                </a:highlight>
                <a:latin typeface="Arial"/>
                <a:ea typeface="Arial"/>
                <a:cs typeface="Arial"/>
                <a:sym typeface="Arial"/>
              </a:rPr>
              <a:t>http://www.wri.org/blog/2015/02/3-maps-explain-india%E2%80%99s-growing-water-risks</a:t>
            </a:r>
            <a:endParaRPr b="0" i="0" sz="1400" u="none" cap="none" strike="noStrike">
              <a:solidFill>
                <a:srgbClr val="000000"/>
              </a:solidFill>
              <a:latin typeface="Arial"/>
              <a:ea typeface="Arial"/>
              <a:cs typeface="Arial"/>
              <a:sym typeface="Arial"/>
            </a:endParaRPr>
          </a:p>
        </p:txBody>
      </p:sp>
      <p:sp>
        <p:nvSpPr>
          <p:cNvPr id="300" name="Shape 300"/>
          <p:cNvSpPr txBox="1"/>
          <p:nvPr/>
        </p:nvSpPr>
        <p:spPr>
          <a:xfrm>
            <a:off x="849050" y="3470025"/>
            <a:ext cx="1993500" cy="1452000"/>
          </a:xfrm>
          <a:prstGeom prst="rect">
            <a:avLst/>
          </a:prstGeom>
          <a:solidFill>
            <a:srgbClr val="FFF2CC"/>
          </a:solidFill>
          <a:ln>
            <a:noFill/>
          </a:ln>
        </p:spPr>
        <p:txBody>
          <a:bodyPr anchorCtr="0" anchor="t" bIns="91425" lIns="91425" spcFirstLastPara="1" rIns="91425" wrap="square" tIns="91425">
            <a:noAutofit/>
          </a:bodyPr>
          <a:lstStyle/>
          <a:p>
            <a:pPr indent="0" lvl="0" marL="0">
              <a:spcBef>
                <a:spcPts val="0"/>
              </a:spcBef>
              <a:spcAft>
                <a:spcPts val="0"/>
              </a:spcAft>
              <a:buNone/>
            </a:pPr>
            <a:r>
              <a:rPr b="1" lang="en"/>
              <a:t>Common Pollutants:</a:t>
            </a:r>
            <a:endParaRPr b="1"/>
          </a:p>
          <a:p>
            <a:pPr indent="0" lvl="0" marL="0">
              <a:spcBef>
                <a:spcPts val="0"/>
              </a:spcBef>
              <a:spcAft>
                <a:spcPts val="0"/>
              </a:spcAft>
              <a:buNone/>
            </a:pPr>
            <a:r>
              <a:t/>
            </a:r>
            <a:endParaRPr/>
          </a:p>
          <a:p>
            <a:pPr indent="0" lvl="0" marL="0">
              <a:spcBef>
                <a:spcPts val="0"/>
              </a:spcBef>
              <a:spcAft>
                <a:spcPts val="0"/>
              </a:spcAft>
              <a:buNone/>
            </a:pPr>
            <a:r>
              <a:rPr lang="en"/>
              <a:t>Human Waste</a:t>
            </a:r>
            <a:endParaRPr/>
          </a:p>
          <a:p>
            <a:pPr indent="0" lvl="0" marL="0">
              <a:spcBef>
                <a:spcPts val="0"/>
              </a:spcBef>
              <a:spcAft>
                <a:spcPts val="0"/>
              </a:spcAft>
              <a:buNone/>
            </a:pPr>
            <a:r>
              <a:rPr lang="en"/>
              <a:t>Salt</a:t>
            </a:r>
            <a:endParaRPr/>
          </a:p>
          <a:p>
            <a:pPr indent="0" lvl="0" marL="0">
              <a:spcBef>
                <a:spcPts val="0"/>
              </a:spcBef>
              <a:spcAft>
                <a:spcPts val="0"/>
              </a:spcAft>
              <a:buNone/>
            </a:pPr>
            <a:r>
              <a:rPr lang="en"/>
              <a:t>Hazardous Waste</a:t>
            </a:r>
            <a:endParaRPr/>
          </a:p>
          <a:p>
            <a:pPr indent="0" lvl="0" marL="0">
              <a:spcBef>
                <a:spcPts val="0"/>
              </a:spcBef>
              <a:spcAft>
                <a:spcPts val="0"/>
              </a:spcAft>
              <a:buNone/>
            </a:pPr>
            <a:r>
              <a:rPr lang="en"/>
              <a:t>Pesticides</a:t>
            </a:r>
            <a:endParaRPr/>
          </a:p>
        </p:txBody>
      </p:sp>
      <p:sp>
        <p:nvSpPr>
          <p:cNvPr id="301" name="Shape 301"/>
          <p:cNvSpPr txBox="1"/>
          <p:nvPr/>
        </p:nvSpPr>
        <p:spPr>
          <a:xfrm>
            <a:off x="3007150" y="3470025"/>
            <a:ext cx="2303700" cy="1452000"/>
          </a:xfrm>
          <a:prstGeom prst="rect">
            <a:avLst/>
          </a:prstGeom>
          <a:solidFill>
            <a:srgbClr val="FCE5CD"/>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Common Sources:</a:t>
            </a:r>
            <a:endParaRPr b="1"/>
          </a:p>
          <a:p>
            <a:pPr indent="0" lvl="0" marL="0" rtl="0">
              <a:spcBef>
                <a:spcPts val="0"/>
              </a:spcBef>
              <a:spcAft>
                <a:spcPts val="0"/>
              </a:spcAft>
              <a:buNone/>
            </a:pPr>
            <a:r>
              <a:t/>
            </a:r>
            <a:endParaRPr/>
          </a:p>
          <a:p>
            <a:pPr indent="0" lvl="0" marL="0" rtl="0">
              <a:spcBef>
                <a:spcPts val="0"/>
              </a:spcBef>
              <a:spcAft>
                <a:spcPts val="0"/>
              </a:spcAft>
              <a:buNone/>
            </a:pPr>
            <a:r>
              <a:rPr lang="en"/>
              <a:t>Residential neighborhoods</a:t>
            </a:r>
            <a:endParaRPr/>
          </a:p>
          <a:p>
            <a:pPr indent="0" lvl="0" marL="0" rtl="0">
              <a:spcBef>
                <a:spcPts val="0"/>
              </a:spcBef>
              <a:spcAft>
                <a:spcPts val="0"/>
              </a:spcAft>
              <a:buNone/>
            </a:pPr>
            <a:r>
              <a:rPr lang="en"/>
              <a:t>Agricultural sites</a:t>
            </a:r>
            <a:endParaRPr/>
          </a:p>
          <a:p>
            <a:pPr indent="0" lvl="0" marL="0" rtl="0">
              <a:spcBef>
                <a:spcPts val="0"/>
              </a:spcBef>
              <a:spcAft>
                <a:spcPts val="0"/>
              </a:spcAft>
              <a:buNone/>
            </a:pPr>
            <a:r>
              <a:rPr lang="en"/>
              <a:t>Construction sites</a:t>
            </a:r>
            <a:endParaRPr/>
          </a:p>
          <a:p>
            <a:pPr indent="0" lvl="0" marL="0" rtl="0">
              <a:spcBef>
                <a:spcPts val="0"/>
              </a:spcBef>
              <a:spcAft>
                <a:spcPts val="0"/>
              </a:spcAft>
              <a:buNone/>
            </a:pPr>
            <a:r>
              <a:rPr lang="en"/>
              <a:t>Factories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305" name="Shape 305"/>
        <p:cNvGrpSpPr/>
        <p:nvPr/>
      </p:nvGrpSpPr>
      <p:grpSpPr>
        <a:xfrm>
          <a:off x="0" y="0"/>
          <a:ext cx="0" cy="0"/>
          <a:chOff x="0" y="0"/>
          <a:chExt cx="0" cy="0"/>
        </a:xfrm>
      </p:grpSpPr>
      <p:sp>
        <p:nvSpPr>
          <p:cNvPr id="306" name="Shape 306"/>
          <p:cNvSpPr txBox="1"/>
          <p:nvPr>
            <p:ph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8000"/>
              <a:buFont typeface="Maven Pro"/>
              <a:buNone/>
            </a:pPr>
            <a:r>
              <a:rPr b="1" i="0" lang="en" sz="8000" u="none" cap="none" strike="noStrike">
                <a:solidFill>
                  <a:schemeClr val="lt1"/>
                </a:solidFill>
                <a:latin typeface="Maven Pro"/>
                <a:ea typeface="Maven Pro"/>
                <a:cs typeface="Maven Pro"/>
                <a:sym typeface="Maven Pro"/>
              </a:rPr>
              <a:t>The Problem Statement</a:t>
            </a:r>
            <a:endParaRPr b="1" i="0" sz="8000" u="none" cap="none" strike="noStrike">
              <a:solidFill>
                <a:schemeClr val="lt1"/>
              </a:solidFill>
              <a:latin typeface="Maven Pro"/>
              <a:ea typeface="Maven Pro"/>
              <a:cs typeface="Maven Pro"/>
              <a:sym typeface="Maven Pro"/>
            </a:endParaRPr>
          </a:p>
        </p:txBody>
      </p:sp>
      <p:sp>
        <p:nvSpPr>
          <p:cNvPr id="307" name="Shape 307"/>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lt1"/>
              </a:buClr>
              <a:buSzPts val="1300"/>
              <a:buFont typeface="Nunito"/>
              <a:buNone/>
            </a:pPr>
            <a:r>
              <a:t/>
            </a:r>
            <a:endParaRPr b="0" i="0" sz="1300" u="none" cap="none" strike="noStrike">
              <a:solidFill>
                <a:schemeClr val="l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dk2"/>
                </a:solidFill>
                <a:latin typeface="Maven Pro"/>
                <a:ea typeface="Maven Pro"/>
                <a:cs typeface="Maven Pro"/>
                <a:sym typeface="Maven Pro"/>
              </a:rPr>
              <a:t>THE PROBLEM STATEMENT</a:t>
            </a:r>
            <a:endParaRPr b="1" i="0" sz="2800" u="none" cap="none" strike="noStrike">
              <a:solidFill>
                <a:schemeClr val="dk2"/>
              </a:solidFill>
              <a:latin typeface="Maven Pro"/>
              <a:ea typeface="Maven Pro"/>
              <a:cs typeface="Maven Pro"/>
              <a:sym typeface="Maven Pro"/>
            </a:endParaRPr>
          </a:p>
        </p:txBody>
      </p:sp>
      <p:grpSp>
        <p:nvGrpSpPr>
          <p:cNvPr id="313" name="Shape 313"/>
          <p:cNvGrpSpPr/>
          <p:nvPr/>
        </p:nvGrpSpPr>
        <p:grpSpPr>
          <a:xfrm>
            <a:off x="694325" y="2152589"/>
            <a:ext cx="7548860" cy="731700"/>
            <a:chOff x="462725" y="1323164"/>
            <a:chExt cx="7548860" cy="731700"/>
          </a:xfrm>
        </p:grpSpPr>
        <p:sp>
          <p:nvSpPr>
            <p:cNvPr id="314" name="Shape 314"/>
            <p:cNvSpPr txBox="1"/>
            <p:nvPr/>
          </p:nvSpPr>
          <p:spPr>
            <a:xfrm>
              <a:off x="462725" y="1373350"/>
              <a:ext cx="2252400" cy="629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4285F4"/>
                </a:buClr>
                <a:buSzPts val="4400"/>
                <a:buFont typeface="Roboto Condensed"/>
                <a:buNone/>
              </a:pPr>
              <a:r>
                <a:rPr b="0" i="0" lang="en" sz="4400" u="none" cap="none" strike="noStrike">
                  <a:solidFill>
                    <a:srgbClr val="073763"/>
                  </a:solidFill>
                  <a:latin typeface="Roboto Medium"/>
                  <a:ea typeface="Roboto Medium"/>
                  <a:cs typeface="Roboto Medium"/>
                  <a:sym typeface="Roboto Medium"/>
                </a:rPr>
                <a:t>Explore</a:t>
              </a:r>
              <a:endParaRPr b="0" i="0" sz="4400" u="none" cap="none" strike="noStrike">
                <a:solidFill>
                  <a:srgbClr val="073763"/>
                </a:solidFill>
                <a:latin typeface="Roboto Medium"/>
                <a:ea typeface="Roboto Medium"/>
                <a:cs typeface="Roboto Medium"/>
                <a:sym typeface="Roboto Medium"/>
              </a:endParaRPr>
            </a:p>
          </p:txBody>
        </p:sp>
        <p:sp>
          <p:nvSpPr>
            <p:cNvPr id="315" name="Shape 315"/>
            <p:cNvSpPr/>
            <p:nvPr/>
          </p:nvSpPr>
          <p:spPr>
            <a:xfrm>
              <a:off x="2789785" y="1323164"/>
              <a:ext cx="5221800" cy="731700"/>
            </a:xfrm>
            <a:prstGeom prst="rect">
              <a:avLst/>
            </a:prstGeom>
            <a:solidFill>
              <a:srgbClr val="07376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16" name="Shape 316"/>
            <p:cNvSpPr txBox="1"/>
            <p:nvPr/>
          </p:nvSpPr>
          <p:spPr>
            <a:xfrm>
              <a:off x="2914389" y="1407440"/>
              <a:ext cx="4765800" cy="5754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100"/>
                <a:buFont typeface="Roboto"/>
                <a:buNone/>
              </a:pPr>
              <a:r>
                <a:rPr b="0" i="0" lang="en" sz="1200" u="none" cap="none" strike="noStrike">
                  <a:solidFill>
                    <a:srgbClr val="FFFFFF"/>
                  </a:solidFill>
                  <a:latin typeface="Roboto"/>
                  <a:ea typeface="Roboto"/>
                  <a:cs typeface="Roboto"/>
                  <a:sym typeface="Roboto"/>
                </a:rPr>
                <a:t>Repetitive patterns of water quality degradation in the same area for multiple years.</a:t>
              </a:r>
              <a:endParaRPr b="0" i="0" sz="1200" u="none" cap="none" strike="noStrike">
                <a:solidFill>
                  <a:srgbClr val="FFFFFF"/>
                </a:solidFill>
                <a:latin typeface="Roboto"/>
                <a:ea typeface="Roboto"/>
                <a:cs typeface="Roboto"/>
                <a:sym typeface="Roboto"/>
              </a:endParaRPr>
            </a:p>
          </p:txBody>
        </p:sp>
      </p:grpSp>
      <p:grpSp>
        <p:nvGrpSpPr>
          <p:cNvPr id="317" name="Shape 317"/>
          <p:cNvGrpSpPr/>
          <p:nvPr/>
        </p:nvGrpSpPr>
        <p:grpSpPr>
          <a:xfrm>
            <a:off x="524050" y="3036950"/>
            <a:ext cx="7357637" cy="731700"/>
            <a:chOff x="292450" y="2207525"/>
            <a:chExt cx="7357637" cy="731700"/>
          </a:xfrm>
        </p:grpSpPr>
        <p:sp>
          <p:nvSpPr>
            <p:cNvPr id="318" name="Shape 318"/>
            <p:cNvSpPr txBox="1"/>
            <p:nvPr/>
          </p:nvSpPr>
          <p:spPr>
            <a:xfrm>
              <a:off x="292450" y="2257725"/>
              <a:ext cx="2422800" cy="629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9688"/>
                </a:buClr>
                <a:buSzPts val="4400"/>
                <a:buFont typeface="Roboto Condensed"/>
                <a:buNone/>
              </a:pPr>
              <a:r>
                <a:rPr b="0" i="0" lang="en" sz="4400" u="none" cap="none" strike="noStrike">
                  <a:solidFill>
                    <a:srgbClr val="0B5394"/>
                  </a:solidFill>
                  <a:latin typeface="Roboto Medium"/>
                  <a:ea typeface="Roboto Medium"/>
                  <a:cs typeface="Roboto Medium"/>
                  <a:sym typeface="Roboto Medium"/>
                </a:rPr>
                <a:t>Analyse</a:t>
              </a:r>
              <a:endParaRPr b="0" i="0" sz="4400" u="none" cap="none" strike="noStrike">
                <a:solidFill>
                  <a:srgbClr val="0B5394"/>
                </a:solidFill>
                <a:latin typeface="Roboto Medium"/>
                <a:ea typeface="Roboto Medium"/>
                <a:cs typeface="Roboto Medium"/>
                <a:sym typeface="Roboto Medium"/>
              </a:endParaRPr>
            </a:p>
          </p:txBody>
        </p:sp>
        <p:sp>
          <p:nvSpPr>
            <p:cNvPr id="319" name="Shape 319"/>
            <p:cNvSpPr/>
            <p:nvPr/>
          </p:nvSpPr>
          <p:spPr>
            <a:xfrm>
              <a:off x="2789787" y="2207525"/>
              <a:ext cx="4860300" cy="731700"/>
            </a:xfrm>
            <a:prstGeom prst="rect">
              <a:avLst/>
            </a:prstGeom>
            <a:solidFill>
              <a:srgbClr val="0B539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20" name="Shape 320"/>
            <p:cNvSpPr txBox="1"/>
            <p:nvPr/>
          </p:nvSpPr>
          <p:spPr>
            <a:xfrm>
              <a:off x="2914387" y="2414096"/>
              <a:ext cx="4373100" cy="3306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100"/>
                <a:buFont typeface="Roboto"/>
                <a:buNone/>
              </a:pPr>
              <a:r>
                <a:rPr b="0" i="0" lang="en" sz="1200" u="none" cap="none" strike="noStrike">
                  <a:solidFill>
                    <a:srgbClr val="FFFFFF"/>
                  </a:solidFill>
                  <a:latin typeface="Roboto"/>
                  <a:ea typeface="Roboto"/>
                  <a:cs typeface="Roboto"/>
                  <a:sym typeface="Roboto"/>
                </a:rPr>
                <a:t>Factors that are leading to the lower water quality.</a:t>
              </a:r>
              <a:endParaRPr b="0" i="0" sz="1200" u="none" cap="none" strike="noStrike">
                <a:solidFill>
                  <a:srgbClr val="FFFFFF"/>
                </a:solidFill>
                <a:latin typeface="Roboto"/>
                <a:ea typeface="Roboto"/>
                <a:cs typeface="Roboto"/>
                <a:sym typeface="Roboto"/>
              </a:endParaRPr>
            </a:p>
          </p:txBody>
        </p:sp>
      </p:grpSp>
      <p:grpSp>
        <p:nvGrpSpPr>
          <p:cNvPr id="321" name="Shape 321"/>
          <p:cNvGrpSpPr/>
          <p:nvPr/>
        </p:nvGrpSpPr>
        <p:grpSpPr>
          <a:xfrm>
            <a:off x="524050" y="3918050"/>
            <a:ext cx="7119552" cy="731700"/>
            <a:chOff x="292450" y="3088625"/>
            <a:chExt cx="7119552" cy="731700"/>
          </a:xfrm>
        </p:grpSpPr>
        <p:sp>
          <p:nvSpPr>
            <p:cNvPr id="322" name="Shape 322"/>
            <p:cNvSpPr txBox="1"/>
            <p:nvPr/>
          </p:nvSpPr>
          <p:spPr>
            <a:xfrm>
              <a:off x="292450" y="3138825"/>
              <a:ext cx="2422800" cy="629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F4B400"/>
                </a:buClr>
                <a:buSzPts val="4400"/>
                <a:buFont typeface="Roboto Condensed"/>
                <a:buNone/>
              </a:pPr>
              <a:r>
                <a:rPr lang="en" sz="4400">
                  <a:solidFill>
                    <a:srgbClr val="3D85C6"/>
                  </a:solidFill>
                  <a:latin typeface="Roboto Medium"/>
                  <a:ea typeface="Roboto Medium"/>
                  <a:cs typeface="Roboto Medium"/>
                  <a:sym typeface="Roboto Medium"/>
                </a:rPr>
                <a:t>Forecast</a:t>
              </a:r>
              <a:endParaRPr b="0" i="0" sz="4400" u="none" cap="none" strike="noStrike">
                <a:solidFill>
                  <a:srgbClr val="3D85C6"/>
                </a:solidFill>
                <a:latin typeface="Roboto Medium"/>
                <a:ea typeface="Roboto Medium"/>
                <a:cs typeface="Roboto Medium"/>
                <a:sym typeface="Roboto Medium"/>
              </a:endParaRPr>
            </a:p>
          </p:txBody>
        </p:sp>
        <p:sp>
          <p:nvSpPr>
            <p:cNvPr id="323" name="Shape 323"/>
            <p:cNvSpPr/>
            <p:nvPr/>
          </p:nvSpPr>
          <p:spPr>
            <a:xfrm>
              <a:off x="2789787" y="3088625"/>
              <a:ext cx="4497600" cy="731700"/>
            </a:xfrm>
            <a:prstGeom prst="rect">
              <a:avLst/>
            </a:prstGeom>
            <a:solidFill>
              <a:srgbClr val="3D85C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24" name="Shape 324"/>
            <p:cNvSpPr txBox="1"/>
            <p:nvPr/>
          </p:nvSpPr>
          <p:spPr>
            <a:xfrm>
              <a:off x="2914402" y="3295175"/>
              <a:ext cx="4497600" cy="3306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0"/>
                </a:spcBef>
                <a:spcAft>
                  <a:spcPts val="0"/>
                </a:spcAft>
                <a:buClr>
                  <a:srgbClr val="FFFFFF"/>
                </a:buClr>
                <a:buSzPts val="1100"/>
                <a:buFont typeface="Roboto"/>
                <a:buNone/>
              </a:pPr>
              <a:r>
                <a:rPr lang="en" sz="1200">
                  <a:solidFill>
                    <a:srgbClr val="FFFFFF"/>
                  </a:solidFill>
                  <a:latin typeface="Roboto"/>
                  <a:ea typeface="Roboto"/>
                  <a:cs typeface="Roboto"/>
                  <a:sym typeface="Roboto"/>
                </a:rPr>
                <a:t>Possible water quality degradation over time based on the current data</a:t>
              </a:r>
              <a:endParaRPr b="0" i="0" sz="1200" u="none" cap="none" strike="noStrike">
                <a:solidFill>
                  <a:srgbClr val="FFFFFF"/>
                </a:solidFill>
                <a:latin typeface="Roboto"/>
                <a:ea typeface="Roboto"/>
                <a:cs typeface="Roboto"/>
                <a:sym typeface="Roboto"/>
              </a:endParaRPr>
            </a:p>
          </p:txBody>
        </p:sp>
      </p:grpSp>
      <p:sp>
        <p:nvSpPr>
          <p:cNvPr id="325" name="Shape 325"/>
          <p:cNvSpPr txBox="1"/>
          <p:nvPr/>
        </p:nvSpPr>
        <p:spPr>
          <a:xfrm>
            <a:off x="524050" y="1551450"/>
            <a:ext cx="7357500" cy="448500"/>
          </a:xfrm>
          <a:prstGeom prst="rect">
            <a:avLst/>
          </a:prstGeom>
          <a:noFill/>
          <a:ln>
            <a:noFill/>
          </a:ln>
        </p:spPr>
        <p:txBody>
          <a:bodyPr anchorCtr="0" anchor="ctr" bIns="91425" lIns="91425" spcFirstLastPara="1" rIns="91425" wrap="square" tIns="91425">
            <a:noAutofit/>
          </a:bodyPr>
          <a:lstStyle/>
          <a:p>
            <a:pPr indent="0" lvl="0" marL="0" marR="0" rtl="0" algn="just">
              <a:lnSpc>
                <a:spcPct val="107916"/>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Analyse areas in India ha</a:t>
            </a:r>
            <a:r>
              <a:rPr lang="en" sz="1800">
                <a:latin typeface="Calibri"/>
                <a:ea typeface="Calibri"/>
                <a:cs typeface="Calibri"/>
                <a:sym typeface="Calibri"/>
              </a:rPr>
              <a:t>ving</a:t>
            </a:r>
            <a:r>
              <a:rPr b="0" i="0" lang="en" sz="1800" u="none" cap="none" strike="noStrike">
                <a:solidFill>
                  <a:srgbClr val="000000"/>
                </a:solidFill>
                <a:latin typeface="Calibri"/>
                <a:ea typeface="Calibri"/>
                <a:cs typeface="Calibri"/>
                <a:sym typeface="Calibri"/>
              </a:rPr>
              <a:t> water degradation issues over the years.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329" name="Shape 329"/>
        <p:cNvGrpSpPr/>
        <p:nvPr/>
      </p:nvGrpSpPr>
      <p:grpSpPr>
        <a:xfrm>
          <a:off x="0" y="0"/>
          <a:ext cx="0" cy="0"/>
          <a:chOff x="0" y="0"/>
          <a:chExt cx="0" cy="0"/>
        </a:xfrm>
      </p:grpSpPr>
      <p:sp>
        <p:nvSpPr>
          <p:cNvPr id="330" name="Shape 330"/>
          <p:cNvSpPr txBox="1"/>
          <p:nvPr>
            <p:ph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8000"/>
              <a:buFont typeface="Maven Pro"/>
              <a:buNone/>
            </a:pPr>
            <a:r>
              <a:rPr b="1" i="0" lang="en" sz="8000" u="none" cap="none" strike="noStrike">
                <a:solidFill>
                  <a:schemeClr val="lt1"/>
                </a:solidFill>
                <a:latin typeface="Maven Pro"/>
                <a:ea typeface="Maven Pro"/>
                <a:cs typeface="Maven Pro"/>
                <a:sym typeface="Maven Pro"/>
              </a:rPr>
              <a:t>The Data</a:t>
            </a:r>
            <a:endParaRPr b="1" i="0" sz="8000" u="none" cap="none" strike="noStrike">
              <a:solidFill>
                <a:schemeClr val="lt1"/>
              </a:solidFill>
              <a:latin typeface="Maven Pro"/>
              <a:ea typeface="Maven Pro"/>
              <a:cs typeface="Maven Pro"/>
              <a:sym typeface="Maven Pro"/>
            </a:endParaRPr>
          </a:p>
        </p:txBody>
      </p:sp>
      <p:sp>
        <p:nvSpPr>
          <p:cNvPr id="331" name="Shape 33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lt1"/>
              </a:buClr>
              <a:buSzPts val="1300"/>
              <a:buFont typeface="Nunito"/>
              <a:buNone/>
            </a:pPr>
            <a:r>
              <a:t/>
            </a:r>
            <a:endParaRPr b="0" i="0" sz="1300" u="none" cap="none" strike="noStrike">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Maven Pro"/>
              <a:buNone/>
            </a:pPr>
            <a:r>
              <a:rPr b="1" i="0" lang="en" sz="2800" u="none" cap="none" strike="noStrike">
                <a:solidFill>
                  <a:schemeClr val="dk2"/>
                </a:solidFill>
                <a:latin typeface="Maven Pro"/>
                <a:ea typeface="Maven Pro"/>
                <a:cs typeface="Maven Pro"/>
                <a:sym typeface="Maven Pro"/>
              </a:rPr>
              <a:t>DATA</a:t>
            </a:r>
            <a:endParaRPr b="1" i="0" sz="2800" u="none" cap="none" strike="noStrike">
              <a:solidFill>
                <a:schemeClr val="dk2"/>
              </a:solidFill>
              <a:latin typeface="Maven Pro"/>
              <a:ea typeface="Maven Pro"/>
              <a:cs typeface="Maven Pro"/>
              <a:sym typeface="Maven Pro"/>
            </a:endParaRPr>
          </a:p>
        </p:txBody>
      </p:sp>
      <p:sp>
        <p:nvSpPr>
          <p:cNvPr id="337" name="Shape 337"/>
          <p:cNvSpPr txBox="1"/>
          <p:nvPr>
            <p:ph idx="1" type="body"/>
          </p:nvPr>
        </p:nvSpPr>
        <p:spPr>
          <a:xfrm>
            <a:off x="777375" y="1463625"/>
            <a:ext cx="7030500" cy="83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300"/>
              <a:buFont typeface="Nunito"/>
              <a:buNone/>
            </a:pPr>
            <a:r>
              <a:rPr b="0" i="0" lang="en" sz="1300" u="none" cap="none" strike="noStrike">
                <a:solidFill>
                  <a:schemeClr val="dk2"/>
                </a:solidFill>
                <a:latin typeface="Nunito"/>
                <a:ea typeface="Nunito"/>
                <a:cs typeface="Nunito"/>
                <a:sym typeface="Nunito"/>
              </a:rPr>
              <a:t>The dataset was released by National Data Sharing and Accessibility Policy (NDSAP).</a:t>
            </a:r>
            <a:br>
              <a:rPr b="0" i="0" lang="en" sz="1300" u="none" cap="none" strike="noStrike">
                <a:solidFill>
                  <a:schemeClr val="dk2"/>
                </a:solidFill>
                <a:latin typeface="Nunito"/>
                <a:ea typeface="Nunito"/>
                <a:cs typeface="Nunito"/>
                <a:sym typeface="Nunito"/>
              </a:rPr>
            </a:br>
            <a:r>
              <a:rPr b="1" i="0" lang="en" sz="1300" u="none" cap="none" strike="noStrike">
                <a:solidFill>
                  <a:schemeClr val="dk2"/>
                </a:solidFill>
                <a:latin typeface="Nunito"/>
                <a:ea typeface="Nunito"/>
                <a:cs typeface="Nunito"/>
                <a:sym typeface="Nunito"/>
              </a:rPr>
              <a:t>Data Source: </a:t>
            </a:r>
            <a:r>
              <a:rPr b="0" i="0" lang="en" sz="1300" u="sng" cap="none" strike="noStrike">
                <a:solidFill>
                  <a:schemeClr val="hlink"/>
                </a:solidFill>
                <a:latin typeface="Nunito"/>
                <a:ea typeface="Nunito"/>
                <a:cs typeface="Nunito"/>
                <a:sym typeface="Nunito"/>
                <a:hlinkClick r:id="rId3"/>
              </a:rPr>
              <a:t>https://data.gov.in/catalog/water-quality-india-2014</a:t>
            </a:r>
            <a:r>
              <a:rPr b="0" i="0" lang="en" sz="1300" u="none" cap="none" strike="noStrike">
                <a:solidFill>
                  <a:schemeClr val="dk2"/>
                </a:solidFill>
                <a:latin typeface="Nunito"/>
                <a:ea typeface="Nunito"/>
                <a:cs typeface="Nunito"/>
                <a:sym typeface="Nunito"/>
              </a:rPr>
              <a:t> </a:t>
            </a:r>
            <a:br>
              <a:rPr b="0" i="0" lang="en" sz="1300" u="none" cap="none" strike="noStrike">
                <a:solidFill>
                  <a:schemeClr val="dk2"/>
                </a:solidFill>
                <a:latin typeface="Nunito"/>
                <a:ea typeface="Nunito"/>
                <a:cs typeface="Nunito"/>
                <a:sym typeface="Nunito"/>
              </a:rPr>
            </a:br>
            <a:br>
              <a:rPr b="0" i="0" lang="en" sz="1300" u="none" cap="none" strike="noStrike">
                <a:solidFill>
                  <a:schemeClr val="dk2"/>
                </a:solidFill>
                <a:latin typeface="Nunito"/>
                <a:ea typeface="Nunito"/>
                <a:cs typeface="Nunito"/>
                <a:sym typeface="Nunito"/>
              </a:rPr>
            </a:br>
            <a:r>
              <a:rPr b="0" i="0" lang="en" sz="1300" u="none" cap="none" strike="noStrike">
                <a:solidFill>
                  <a:schemeClr val="dk2"/>
                </a:solidFill>
                <a:latin typeface="Nunito"/>
                <a:ea typeface="Nunito"/>
                <a:cs typeface="Nunito"/>
                <a:sym typeface="Nunito"/>
              </a:rPr>
              <a:t>The combined dataset contains the following:</a:t>
            </a:r>
            <a:endParaRPr b="0" i="0" sz="13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a:p>
            <a:pPr indent="0" lvl="0" marL="0" marR="0" rtl="0" algn="l">
              <a:lnSpc>
                <a:spcPct val="115000"/>
              </a:lnSpc>
              <a:spcBef>
                <a:spcPts val="1600"/>
              </a:spcBef>
              <a:spcAft>
                <a:spcPts val="0"/>
              </a:spcAft>
              <a:buClr>
                <a:schemeClr val="dk2"/>
              </a:buClr>
              <a:buSzPts val="1300"/>
              <a:buFont typeface="Nunito"/>
              <a:buNone/>
            </a:pPr>
            <a:r>
              <a:t/>
            </a:r>
            <a:endParaRPr b="0" i="0" sz="1300" u="none" cap="none" strike="noStrike">
              <a:solidFill>
                <a:schemeClr val="dk2"/>
              </a:solidFill>
              <a:latin typeface="Nunito"/>
              <a:ea typeface="Nunito"/>
              <a:cs typeface="Nunito"/>
              <a:sym typeface="Nunito"/>
            </a:endParaRPr>
          </a:p>
        </p:txBody>
      </p:sp>
      <p:graphicFrame>
        <p:nvGraphicFramePr>
          <p:cNvPr id="338" name="Shape 338"/>
          <p:cNvGraphicFramePr/>
          <p:nvPr/>
        </p:nvGraphicFramePr>
        <p:xfrm>
          <a:off x="980550" y="3445550"/>
          <a:ext cx="3000000" cy="3000000"/>
        </p:xfrm>
        <a:graphic>
          <a:graphicData uri="http://schemas.openxmlformats.org/drawingml/2006/table">
            <a:tbl>
              <a:tblPr bandRow="1" firstCol="1" firstRow="1">
                <a:noFill/>
                <a:tableStyleId>{D4739957-C10D-436B-B1B1-AD3A4E11D78B}</a:tableStyleId>
              </a:tblPr>
              <a:tblGrid>
                <a:gridCol w="536600"/>
                <a:gridCol w="2563350"/>
                <a:gridCol w="3131150"/>
                <a:gridCol w="1506925"/>
              </a:tblGrid>
              <a:tr h="12700">
                <a:tc>
                  <a:txBody>
                    <a:bodyPr>
                      <a:noAutofit/>
                    </a:bodyPr>
                    <a:lstStyle/>
                    <a:p>
                      <a:pPr indent="0" lvl="0" marL="0" marR="0" rtl="0" algn="just">
                        <a:lnSpc>
                          <a:spcPct val="100000"/>
                        </a:lnSpc>
                        <a:spcBef>
                          <a:spcPts val="0"/>
                        </a:spcBef>
                        <a:spcAft>
                          <a:spcPts val="0"/>
                        </a:spcAft>
                        <a:buClr>
                          <a:srgbClr val="FFFFFF"/>
                        </a:buClr>
                        <a:buSzPts val="1200"/>
                        <a:buFont typeface="Calibri"/>
                        <a:buNone/>
                      </a:pPr>
                      <a:r>
                        <a:rPr b="1" lang="en" sz="1200" u="none" cap="none" strike="noStrike">
                          <a:solidFill>
                            <a:srgbClr val="FFFFFF"/>
                          </a:solidFill>
                          <a:latin typeface="Calibri"/>
                          <a:ea typeface="Calibri"/>
                          <a:cs typeface="Calibri"/>
                          <a:sym typeface="Calibri"/>
                        </a:rPr>
                        <a:t>SNo.</a:t>
                      </a:r>
                      <a:endParaRPr b="1" sz="1200" u="none" cap="none" strike="noStrike">
                        <a:solidFill>
                          <a:srgbClr val="FFFFFF"/>
                        </a:solidFill>
                        <a:latin typeface="Calibri"/>
                        <a:ea typeface="Calibri"/>
                        <a:cs typeface="Calibri"/>
                        <a:sym typeface="Calibri"/>
                      </a:endParaRPr>
                    </a:p>
                  </a:txBody>
                  <a:tcPr marT="0" marB="0" marR="73025" marL="73025">
                    <a:solidFill>
                      <a:srgbClr val="073763"/>
                    </a:solidFill>
                  </a:tcPr>
                </a:tc>
                <a:tc>
                  <a:txBody>
                    <a:bodyPr>
                      <a:noAutofit/>
                    </a:bodyPr>
                    <a:lstStyle/>
                    <a:p>
                      <a:pPr indent="0" lvl="0" marL="0" marR="0" rtl="0" algn="just">
                        <a:lnSpc>
                          <a:spcPct val="100000"/>
                        </a:lnSpc>
                        <a:spcBef>
                          <a:spcPts val="0"/>
                        </a:spcBef>
                        <a:spcAft>
                          <a:spcPts val="0"/>
                        </a:spcAft>
                        <a:buClr>
                          <a:srgbClr val="FFFFFF"/>
                        </a:buClr>
                        <a:buSzPts val="1200"/>
                        <a:buFont typeface="Calibri"/>
                        <a:buNone/>
                      </a:pPr>
                      <a:r>
                        <a:rPr b="1" lang="en" sz="1200" u="none" cap="none" strike="noStrike">
                          <a:solidFill>
                            <a:srgbClr val="FFFFFF"/>
                          </a:solidFill>
                          <a:latin typeface="Calibri"/>
                          <a:ea typeface="Calibri"/>
                          <a:cs typeface="Calibri"/>
                          <a:sym typeface="Calibri"/>
                        </a:rPr>
                        <a:t>Variable</a:t>
                      </a:r>
                      <a:endParaRPr b="1" sz="1200" u="none" cap="none" strike="noStrike">
                        <a:solidFill>
                          <a:srgbClr val="FFFFFF"/>
                        </a:solidFill>
                        <a:latin typeface="Calibri"/>
                        <a:ea typeface="Calibri"/>
                        <a:cs typeface="Calibri"/>
                        <a:sym typeface="Calibri"/>
                      </a:endParaRPr>
                    </a:p>
                  </a:txBody>
                  <a:tcPr marT="0" marB="0" marR="73025" marL="73025">
                    <a:solidFill>
                      <a:srgbClr val="073763"/>
                    </a:solidFill>
                  </a:tcPr>
                </a:tc>
                <a:tc>
                  <a:txBody>
                    <a:bodyPr>
                      <a:noAutofit/>
                    </a:bodyPr>
                    <a:lstStyle/>
                    <a:p>
                      <a:pPr indent="0" lvl="0" marL="0" marR="0" rtl="0" algn="just">
                        <a:lnSpc>
                          <a:spcPct val="100000"/>
                        </a:lnSpc>
                        <a:spcBef>
                          <a:spcPts val="0"/>
                        </a:spcBef>
                        <a:spcAft>
                          <a:spcPts val="0"/>
                        </a:spcAft>
                        <a:buClr>
                          <a:srgbClr val="FFFFFF"/>
                        </a:buClr>
                        <a:buSzPts val="1200"/>
                        <a:buFont typeface="Calibri"/>
                        <a:buNone/>
                      </a:pPr>
                      <a:r>
                        <a:rPr b="1" lang="en" sz="1200" u="none" cap="none" strike="noStrike">
                          <a:solidFill>
                            <a:srgbClr val="FFFFFF"/>
                          </a:solidFill>
                          <a:latin typeface="Calibri"/>
                          <a:ea typeface="Calibri"/>
                          <a:cs typeface="Calibri"/>
                          <a:sym typeface="Calibri"/>
                        </a:rPr>
                        <a:t>Definition</a:t>
                      </a:r>
                      <a:endParaRPr b="1" sz="1200" u="none" cap="none" strike="noStrike">
                        <a:solidFill>
                          <a:srgbClr val="FFFFFF"/>
                        </a:solidFill>
                        <a:latin typeface="Calibri"/>
                        <a:ea typeface="Calibri"/>
                        <a:cs typeface="Calibri"/>
                        <a:sym typeface="Calibri"/>
                      </a:endParaRPr>
                    </a:p>
                  </a:txBody>
                  <a:tcPr marT="0" marB="0" marR="73025" marL="73025">
                    <a:solidFill>
                      <a:srgbClr val="073763"/>
                    </a:solidFill>
                  </a:tcPr>
                </a:tc>
                <a:tc>
                  <a:txBody>
                    <a:bodyPr>
                      <a:noAutofit/>
                    </a:bodyPr>
                    <a:lstStyle/>
                    <a:p>
                      <a:pPr indent="0" lvl="0" marL="0" marR="0" rtl="0" algn="just">
                        <a:lnSpc>
                          <a:spcPct val="100000"/>
                        </a:lnSpc>
                        <a:spcBef>
                          <a:spcPts val="0"/>
                        </a:spcBef>
                        <a:spcAft>
                          <a:spcPts val="0"/>
                        </a:spcAft>
                        <a:buNone/>
                      </a:pPr>
                      <a:r>
                        <a:rPr lang="en" sz="1200">
                          <a:latin typeface="Calibri"/>
                          <a:ea typeface="Calibri"/>
                          <a:cs typeface="Calibri"/>
                          <a:sym typeface="Calibri"/>
                        </a:rPr>
                        <a:t>Acceptable values</a:t>
                      </a:r>
                      <a:endParaRPr b="1" sz="1200" u="none" cap="none" strike="noStrike">
                        <a:solidFill>
                          <a:srgbClr val="FFFFFF"/>
                        </a:solidFill>
                        <a:latin typeface="Calibri"/>
                        <a:ea typeface="Calibri"/>
                        <a:cs typeface="Calibri"/>
                        <a:sym typeface="Calibri"/>
                      </a:endParaRPr>
                    </a:p>
                  </a:txBody>
                  <a:tcPr marT="0" marB="0" marR="73025" marL="73025">
                    <a:solidFill>
                      <a:srgbClr val="073763"/>
                    </a:solidFill>
                  </a:tcPr>
                </a:tc>
              </a:tr>
              <a:tr h="12700">
                <a:tc>
                  <a:txBody>
                    <a:bodyPr>
                      <a:noAutofit/>
                    </a:bodyPr>
                    <a:lstStyle/>
                    <a:p>
                      <a:pPr indent="0" lvl="0" marL="0" marR="0" rtl="0" algn="just">
                        <a:lnSpc>
                          <a:spcPct val="100000"/>
                        </a:lnSpc>
                        <a:spcBef>
                          <a:spcPts val="0"/>
                        </a:spcBef>
                        <a:spcAft>
                          <a:spcPts val="0"/>
                        </a:spcAft>
                        <a:buClr>
                          <a:srgbClr val="434343"/>
                        </a:buClr>
                        <a:buSzPts val="1200"/>
                        <a:buFont typeface="Calibri"/>
                        <a:buNone/>
                      </a:pPr>
                      <a:r>
                        <a:rPr b="1" lang="en" sz="1200" u="none" cap="none" strike="noStrike">
                          <a:solidFill>
                            <a:srgbClr val="434343"/>
                          </a:solidFill>
                          <a:latin typeface="Calibri"/>
                          <a:ea typeface="Calibri"/>
                          <a:cs typeface="Calibri"/>
                          <a:sym typeface="Calibri"/>
                        </a:rPr>
                        <a:t>1</a:t>
                      </a:r>
                      <a:endParaRPr b="1" sz="1200" u="none" cap="none" strike="noStrike">
                        <a:solidFill>
                          <a:srgbClr val="434343"/>
                        </a:solidFill>
                        <a:latin typeface="Calibri"/>
                        <a:ea typeface="Calibri"/>
                        <a:cs typeface="Calibri"/>
                        <a:sym typeface="Calibri"/>
                      </a:endParaRPr>
                    </a:p>
                  </a:txBody>
                  <a:tcPr marT="0" marB="0" marR="73025" marL="73025">
                    <a:solidFill>
                      <a:srgbClr val="FFFFFF"/>
                    </a:solidFill>
                  </a:tcPr>
                </a:tc>
                <a:tc>
                  <a:txBody>
                    <a:bodyPr>
                      <a:noAutofit/>
                    </a:bodyPr>
                    <a:lstStyle/>
                    <a:p>
                      <a:pPr indent="0" lvl="0" marL="0" marR="0" rtl="0" algn="just">
                        <a:lnSpc>
                          <a:spcPct val="100000"/>
                        </a:lnSpc>
                        <a:spcBef>
                          <a:spcPts val="0"/>
                        </a:spcBef>
                        <a:spcAft>
                          <a:spcPts val="0"/>
                        </a:spcAft>
                        <a:buClr>
                          <a:srgbClr val="000000"/>
                        </a:buClr>
                        <a:buSzPts val="1200"/>
                        <a:buFont typeface="Calibri"/>
                        <a:buNone/>
                      </a:pPr>
                      <a:r>
                        <a:rPr lang="en" sz="1200" u="none" cap="none" strike="noStrike">
                          <a:latin typeface="Calibri"/>
                          <a:ea typeface="Calibri"/>
                          <a:cs typeface="Calibri"/>
                          <a:sym typeface="Calibri"/>
                        </a:rPr>
                        <a:t>Temperature</a:t>
                      </a:r>
                      <a:endParaRPr sz="1200" u="none" cap="none" strike="noStrike">
                        <a:latin typeface="Calibri"/>
                        <a:ea typeface="Calibri"/>
                        <a:cs typeface="Calibri"/>
                        <a:sym typeface="Calibri"/>
                      </a:endParaRPr>
                    </a:p>
                  </a:txBody>
                  <a:tcPr marT="0" marB="0" marR="73025" marL="73025">
                    <a:solidFill>
                      <a:srgbClr val="FFFFFF"/>
                    </a:solidFill>
                  </a:tcPr>
                </a:tc>
                <a:tc>
                  <a:txBody>
                    <a:bodyPr>
                      <a:noAutofit/>
                    </a:bodyPr>
                    <a:lstStyle/>
                    <a:p>
                      <a:pPr indent="0" lvl="0" marL="0" marR="0" rtl="0" algn="just">
                        <a:lnSpc>
                          <a:spcPct val="100000"/>
                        </a:lnSpc>
                        <a:spcBef>
                          <a:spcPts val="0"/>
                        </a:spcBef>
                        <a:spcAft>
                          <a:spcPts val="0"/>
                        </a:spcAft>
                        <a:buClr>
                          <a:srgbClr val="000000"/>
                        </a:buClr>
                        <a:buSzPts val="1200"/>
                        <a:buFont typeface="Calibri"/>
                        <a:buNone/>
                      </a:pPr>
                      <a:r>
                        <a:rPr lang="en" sz="1200" u="none" cap="none" strike="noStrike">
                          <a:latin typeface="Calibri"/>
                          <a:ea typeface="Calibri"/>
                          <a:cs typeface="Calibri"/>
                          <a:sym typeface="Calibri"/>
                        </a:rPr>
                        <a:t>Temperature of the groundwater</a:t>
                      </a:r>
                      <a:endParaRPr sz="1200" u="none" cap="none" strike="noStrike">
                        <a:latin typeface="Calibri"/>
                        <a:ea typeface="Calibri"/>
                        <a:cs typeface="Calibri"/>
                        <a:sym typeface="Calibri"/>
                      </a:endParaRPr>
                    </a:p>
                  </a:txBody>
                  <a:tcPr marT="0" marB="0" marR="73025" marL="73025">
                    <a:solidFill>
                      <a:srgbClr val="FFFFFF"/>
                    </a:solidFill>
                  </a:tcPr>
                </a:tc>
                <a:tc>
                  <a:txBody>
                    <a:bodyPr>
                      <a:noAutofit/>
                    </a:bodyPr>
                    <a:lstStyle/>
                    <a:p>
                      <a:pPr indent="0" lvl="0" marL="0" marR="0" rtl="0" algn="just">
                        <a:lnSpc>
                          <a:spcPct val="100000"/>
                        </a:lnSpc>
                        <a:spcBef>
                          <a:spcPts val="0"/>
                        </a:spcBef>
                        <a:spcAft>
                          <a:spcPts val="0"/>
                        </a:spcAft>
                        <a:buNone/>
                      </a:pPr>
                      <a:r>
                        <a:rPr lang="en" sz="1200">
                          <a:latin typeface="Calibri"/>
                          <a:ea typeface="Calibri"/>
                          <a:cs typeface="Calibri"/>
                          <a:sym typeface="Calibri"/>
                        </a:rPr>
                        <a:t>~25</a:t>
                      </a:r>
                      <a:endParaRPr sz="1200" u="none" cap="none" strike="noStrike">
                        <a:latin typeface="Calibri"/>
                        <a:ea typeface="Calibri"/>
                        <a:cs typeface="Calibri"/>
                        <a:sym typeface="Calibri"/>
                      </a:endParaRPr>
                    </a:p>
                  </a:txBody>
                  <a:tcPr marT="0" marB="0" marR="73025" marL="73025">
                    <a:solidFill>
                      <a:srgbClr val="FFFFFF"/>
                    </a:solidFill>
                  </a:tcPr>
                </a:tc>
              </a:tr>
              <a:tr h="12700">
                <a:tc>
                  <a:txBody>
                    <a:bodyPr>
                      <a:noAutofit/>
                    </a:bodyPr>
                    <a:lstStyle/>
                    <a:p>
                      <a:pPr indent="0" lvl="0" marL="0" marR="0" rtl="0" algn="just">
                        <a:lnSpc>
                          <a:spcPct val="100000"/>
                        </a:lnSpc>
                        <a:spcBef>
                          <a:spcPts val="0"/>
                        </a:spcBef>
                        <a:spcAft>
                          <a:spcPts val="0"/>
                        </a:spcAft>
                        <a:buClr>
                          <a:srgbClr val="434343"/>
                        </a:buClr>
                        <a:buSzPts val="1200"/>
                        <a:buFont typeface="Calibri"/>
                        <a:buNone/>
                      </a:pPr>
                      <a:r>
                        <a:rPr b="1" lang="en" sz="1200" u="none" cap="none" strike="noStrike">
                          <a:solidFill>
                            <a:srgbClr val="434343"/>
                          </a:solidFill>
                          <a:latin typeface="Calibri"/>
                          <a:ea typeface="Calibri"/>
                          <a:cs typeface="Calibri"/>
                          <a:sym typeface="Calibri"/>
                        </a:rPr>
                        <a:t>2</a:t>
                      </a:r>
                      <a:endParaRPr b="1" sz="1200" u="none" cap="none" strike="noStrike">
                        <a:solidFill>
                          <a:srgbClr val="434343"/>
                        </a:solidFill>
                        <a:latin typeface="Calibri"/>
                        <a:ea typeface="Calibri"/>
                        <a:cs typeface="Calibri"/>
                        <a:sym typeface="Calibri"/>
                      </a:endParaRPr>
                    </a:p>
                  </a:txBody>
                  <a:tcPr marT="0" marB="0" marR="73025" marL="73025">
                    <a:solidFill>
                      <a:srgbClr val="FFFFFF"/>
                    </a:solidFill>
                  </a:tcPr>
                </a:tc>
                <a:tc>
                  <a:txBody>
                    <a:bodyPr>
                      <a:noAutofit/>
                    </a:bodyPr>
                    <a:lstStyle/>
                    <a:p>
                      <a:pPr indent="0" lvl="0" marL="0" marR="0" rtl="0" algn="just">
                        <a:lnSpc>
                          <a:spcPct val="100000"/>
                        </a:lnSpc>
                        <a:spcBef>
                          <a:spcPts val="0"/>
                        </a:spcBef>
                        <a:spcAft>
                          <a:spcPts val="0"/>
                        </a:spcAft>
                        <a:buClr>
                          <a:srgbClr val="000000"/>
                        </a:buClr>
                        <a:buSzPts val="1200"/>
                        <a:buFont typeface="Calibri"/>
                        <a:buNone/>
                      </a:pPr>
                      <a:r>
                        <a:rPr lang="en" sz="1200" u="none" cap="none" strike="noStrike">
                          <a:latin typeface="Calibri"/>
                          <a:ea typeface="Calibri"/>
                          <a:cs typeface="Calibri"/>
                          <a:sym typeface="Calibri"/>
                        </a:rPr>
                        <a:t>pH</a:t>
                      </a:r>
                      <a:endParaRPr sz="1200" u="none" cap="none" strike="noStrike">
                        <a:latin typeface="Calibri"/>
                        <a:ea typeface="Calibri"/>
                        <a:cs typeface="Calibri"/>
                        <a:sym typeface="Calibri"/>
                      </a:endParaRPr>
                    </a:p>
                  </a:txBody>
                  <a:tcPr marT="0" marB="0" marR="73025" marL="73025">
                    <a:solidFill>
                      <a:srgbClr val="FFFFFF"/>
                    </a:solidFill>
                  </a:tcPr>
                </a:tc>
                <a:tc>
                  <a:txBody>
                    <a:bodyPr>
                      <a:noAutofit/>
                    </a:bodyPr>
                    <a:lstStyle/>
                    <a:p>
                      <a:pPr indent="0" lvl="0" marL="0" marR="0" rtl="0" algn="just">
                        <a:lnSpc>
                          <a:spcPct val="100000"/>
                        </a:lnSpc>
                        <a:spcBef>
                          <a:spcPts val="0"/>
                        </a:spcBef>
                        <a:spcAft>
                          <a:spcPts val="0"/>
                        </a:spcAft>
                        <a:buClr>
                          <a:srgbClr val="000000"/>
                        </a:buClr>
                        <a:buSzPts val="1200"/>
                        <a:buFont typeface="Calibri"/>
                        <a:buNone/>
                      </a:pPr>
                      <a:r>
                        <a:rPr lang="en" sz="1200" u="none" cap="none" strike="noStrike">
                          <a:latin typeface="Calibri"/>
                          <a:ea typeface="Calibri"/>
                          <a:cs typeface="Calibri"/>
                          <a:sym typeface="Calibri"/>
                        </a:rPr>
                        <a:t>pH level of the groundwater (indicates acidity)</a:t>
                      </a:r>
                      <a:endParaRPr sz="1200" u="none" cap="none" strike="noStrike">
                        <a:latin typeface="Calibri"/>
                        <a:ea typeface="Calibri"/>
                        <a:cs typeface="Calibri"/>
                        <a:sym typeface="Calibri"/>
                      </a:endParaRPr>
                    </a:p>
                  </a:txBody>
                  <a:tcPr marT="0" marB="0" marR="73025" marL="73025">
                    <a:solidFill>
                      <a:srgbClr val="FFFFFF"/>
                    </a:solidFill>
                  </a:tcPr>
                </a:tc>
                <a:tc>
                  <a:txBody>
                    <a:bodyPr>
                      <a:noAutofit/>
                    </a:bodyPr>
                    <a:lstStyle/>
                    <a:p>
                      <a:pPr indent="0" lvl="0" marL="0" rtl="0" algn="just">
                        <a:spcBef>
                          <a:spcPts val="0"/>
                        </a:spcBef>
                        <a:spcAft>
                          <a:spcPts val="0"/>
                        </a:spcAft>
                        <a:buNone/>
                      </a:pPr>
                      <a:r>
                        <a:rPr lang="en" sz="1200">
                          <a:latin typeface="Calibri"/>
                          <a:ea typeface="Calibri"/>
                          <a:cs typeface="Calibri"/>
                          <a:sym typeface="Calibri"/>
                        </a:rPr>
                        <a:t>6.5 - 8.5</a:t>
                      </a:r>
                      <a:endParaRPr sz="1200" u="none" cap="none" strike="noStrike">
                        <a:latin typeface="Calibri"/>
                        <a:ea typeface="Calibri"/>
                        <a:cs typeface="Calibri"/>
                        <a:sym typeface="Calibri"/>
                      </a:endParaRPr>
                    </a:p>
                  </a:txBody>
                  <a:tcPr marT="0" marB="0" marR="73025" marL="73025">
                    <a:solidFill>
                      <a:srgbClr val="FFFFFF"/>
                    </a:solidFill>
                  </a:tcPr>
                </a:tc>
              </a:tr>
              <a:tr h="12700">
                <a:tc>
                  <a:txBody>
                    <a:bodyPr>
                      <a:noAutofit/>
                    </a:bodyPr>
                    <a:lstStyle/>
                    <a:p>
                      <a:pPr indent="0" lvl="0" marL="0" marR="0" rtl="0" algn="just">
                        <a:lnSpc>
                          <a:spcPct val="100000"/>
                        </a:lnSpc>
                        <a:spcBef>
                          <a:spcPts val="0"/>
                        </a:spcBef>
                        <a:spcAft>
                          <a:spcPts val="0"/>
                        </a:spcAft>
                        <a:buClr>
                          <a:srgbClr val="434343"/>
                        </a:buClr>
                        <a:buSzPts val="1200"/>
                        <a:buFont typeface="Calibri"/>
                        <a:buNone/>
                      </a:pPr>
                      <a:r>
                        <a:rPr b="1" lang="en" sz="1200" u="none" cap="none" strike="noStrike">
                          <a:solidFill>
                            <a:srgbClr val="434343"/>
                          </a:solidFill>
                          <a:latin typeface="Calibri"/>
                          <a:ea typeface="Calibri"/>
                          <a:cs typeface="Calibri"/>
                          <a:sym typeface="Calibri"/>
                        </a:rPr>
                        <a:t>3</a:t>
                      </a:r>
                      <a:endParaRPr b="1" sz="1200" u="none" cap="none" strike="noStrike">
                        <a:solidFill>
                          <a:srgbClr val="434343"/>
                        </a:solidFill>
                        <a:latin typeface="Calibri"/>
                        <a:ea typeface="Calibri"/>
                        <a:cs typeface="Calibri"/>
                        <a:sym typeface="Calibri"/>
                      </a:endParaRPr>
                    </a:p>
                  </a:txBody>
                  <a:tcPr marT="0" marB="0" marR="73025" marL="73025">
                    <a:solidFill>
                      <a:srgbClr val="FFFFFF"/>
                    </a:solidFill>
                  </a:tcPr>
                </a:tc>
                <a:tc>
                  <a:txBody>
                    <a:bodyPr>
                      <a:noAutofit/>
                    </a:bodyPr>
                    <a:lstStyle/>
                    <a:p>
                      <a:pPr indent="0" lvl="0" marL="0" marR="0" rtl="0" algn="just">
                        <a:lnSpc>
                          <a:spcPct val="100000"/>
                        </a:lnSpc>
                        <a:spcBef>
                          <a:spcPts val="0"/>
                        </a:spcBef>
                        <a:spcAft>
                          <a:spcPts val="0"/>
                        </a:spcAft>
                        <a:buClr>
                          <a:srgbClr val="000000"/>
                        </a:buClr>
                        <a:buSzPts val="1200"/>
                        <a:buFont typeface="Calibri"/>
                        <a:buNone/>
                      </a:pPr>
                      <a:r>
                        <a:rPr lang="en" sz="1200" u="none" cap="none" strike="noStrike">
                          <a:latin typeface="Calibri"/>
                          <a:ea typeface="Calibri"/>
                          <a:cs typeface="Calibri"/>
                          <a:sym typeface="Calibri"/>
                        </a:rPr>
                        <a:t>Conductivity</a:t>
                      </a:r>
                      <a:endParaRPr sz="1200" u="none" cap="none" strike="noStrike">
                        <a:latin typeface="Calibri"/>
                        <a:ea typeface="Calibri"/>
                        <a:cs typeface="Calibri"/>
                        <a:sym typeface="Calibri"/>
                      </a:endParaRPr>
                    </a:p>
                  </a:txBody>
                  <a:tcPr marT="0" marB="0" marR="73025" marL="73025">
                    <a:solidFill>
                      <a:srgbClr val="FFFFFF"/>
                    </a:solidFill>
                  </a:tcPr>
                </a:tc>
                <a:tc>
                  <a:txBody>
                    <a:bodyPr>
                      <a:noAutofit/>
                    </a:bodyPr>
                    <a:lstStyle/>
                    <a:p>
                      <a:pPr indent="0" lvl="0" marL="0" marR="0" rtl="0" algn="just">
                        <a:lnSpc>
                          <a:spcPct val="100000"/>
                        </a:lnSpc>
                        <a:spcBef>
                          <a:spcPts val="0"/>
                        </a:spcBef>
                        <a:spcAft>
                          <a:spcPts val="0"/>
                        </a:spcAft>
                        <a:buClr>
                          <a:srgbClr val="000000"/>
                        </a:buClr>
                        <a:buSzPts val="1200"/>
                        <a:buFont typeface="Calibri"/>
                        <a:buNone/>
                      </a:pPr>
                      <a:r>
                        <a:rPr lang="en" sz="1200" u="none" cap="none" strike="noStrike">
                          <a:latin typeface="Calibri"/>
                          <a:ea typeface="Calibri"/>
                          <a:cs typeface="Calibri"/>
                          <a:sym typeface="Calibri"/>
                        </a:rPr>
                        <a:t>Ability of groundwater to conduct current</a:t>
                      </a:r>
                      <a:endParaRPr sz="1200" u="none" cap="none" strike="noStrike">
                        <a:latin typeface="Calibri"/>
                        <a:ea typeface="Calibri"/>
                        <a:cs typeface="Calibri"/>
                        <a:sym typeface="Calibri"/>
                      </a:endParaRPr>
                    </a:p>
                  </a:txBody>
                  <a:tcPr marT="0" marB="0" marR="73025" marL="73025">
                    <a:solidFill>
                      <a:srgbClr val="FFFFFF"/>
                    </a:solidFill>
                  </a:tcPr>
                </a:tc>
                <a:tc>
                  <a:txBody>
                    <a:bodyPr>
                      <a:noAutofit/>
                    </a:bodyPr>
                    <a:lstStyle/>
                    <a:p>
                      <a:pPr indent="0" lvl="0" marL="0" marR="0" rtl="0" algn="just">
                        <a:lnSpc>
                          <a:spcPct val="100000"/>
                        </a:lnSpc>
                        <a:spcBef>
                          <a:spcPts val="0"/>
                        </a:spcBef>
                        <a:spcAft>
                          <a:spcPts val="0"/>
                        </a:spcAft>
                        <a:buNone/>
                      </a:pPr>
                      <a:r>
                        <a:rPr lang="en" sz="1200">
                          <a:latin typeface="Calibri"/>
                          <a:ea typeface="Calibri"/>
                          <a:cs typeface="Calibri"/>
                          <a:sym typeface="Calibri"/>
                        </a:rPr>
                        <a:t>150- 500</a:t>
                      </a:r>
                      <a:endParaRPr sz="1200" u="none" cap="none" strike="noStrike">
                        <a:latin typeface="Calibri"/>
                        <a:ea typeface="Calibri"/>
                        <a:cs typeface="Calibri"/>
                        <a:sym typeface="Calibri"/>
                      </a:endParaRPr>
                    </a:p>
                  </a:txBody>
                  <a:tcPr marT="0" marB="0" marR="73025" marL="73025">
                    <a:solidFill>
                      <a:srgbClr val="FFFFFF"/>
                    </a:solidFill>
                  </a:tcPr>
                </a:tc>
              </a:tr>
              <a:tr h="12700">
                <a:tc>
                  <a:txBody>
                    <a:bodyPr>
                      <a:noAutofit/>
                    </a:bodyPr>
                    <a:lstStyle/>
                    <a:p>
                      <a:pPr indent="0" lvl="0" marL="0" marR="0" rtl="0" algn="just">
                        <a:lnSpc>
                          <a:spcPct val="100000"/>
                        </a:lnSpc>
                        <a:spcBef>
                          <a:spcPts val="0"/>
                        </a:spcBef>
                        <a:spcAft>
                          <a:spcPts val="0"/>
                        </a:spcAft>
                        <a:buClr>
                          <a:srgbClr val="434343"/>
                        </a:buClr>
                        <a:buSzPts val="1200"/>
                        <a:buFont typeface="Calibri"/>
                        <a:buNone/>
                      </a:pPr>
                      <a:r>
                        <a:rPr b="1" lang="en" sz="1200" u="none" cap="none" strike="noStrike">
                          <a:solidFill>
                            <a:srgbClr val="434343"/>
                          </a:solidFill>
                          <a:latin typeface="Calibri"/>
                          <a:ea typeface="Calibri"/>
                          <a:cs typeface="Calibri"/>
                          <a:sym typeface="Calibri"/>
                        </a:rPr>
                        <a:t>4</a:t>
                      </a:r>
                      <a:endParaRPr b="1" sz="1200" u="none" cap="none" strike="noStrike">
                        <a:solidFill>
                          <a:srgbClr val="434343"/>
                        </a:solidFill>
                        <a:latin typeface="Calibri"/>
                        <a:ea typeface="Calibri"/>
                        <a:cs typeface="Calibri"/>
                        <a:sym typeface="Calibri"/>
                      </a:endParaRPr>
                    </a:p>
                  </a:txBody>
                  <a:tcPr marT="0" marB="0" marR="73025" marL="73025">
                    <a:solidFill>
                      <a:srgbClr val="FFFFFF"/>
                    </a:solidFill>
                  </a:tcPr>
                </a:tc>
                <a:tc>
                  <a:txBody>
                    <a:bodyPr>
                      <a:noAutofit/>
                    </a:bodyPr>
                    <a:lstStyle/>
                    <a:p>
                      <a:pPr indent="0" lvl="0" marL="0" marR="0" rtl="0" algn="just">
                        <a:lnSpc>
                          <a:spcPct val="100000"/>
                        </a:lnSpc>
                        <a:spcBef>
                          <a:spcPts val="0"/>
                        </a:spcBef>
                        <a:spcAft>
                          <a:spcPts val="0"/>
                        </a:spcAft>
                        <a:buClr>
                          <a:srgbClr val="000000"/>
                        </a:buClr>
                        <a:buSzPts val="1200"/>
                        <a:buFont typeface="Calibri"/>
                        <a:buNone/>
                      </a:pPr>
                      <a:r>
                        <a:rPr lang="en" sz="1200" u="none" cap="none" strike="noStrike">
                          <a:latin typeface="Calibri"/>
                          <a:ea typeface="Calibri"/>
                          <a:cs typeface="Calibri"/>
                          <a:sym typeface="Calibri"/>
                        </a:rPr>
                        <a:t>B.O.D. (Biochemical Oxygen Demand)</a:t>
                      </a:r>
                      <a:endParaRPr sz="1200" u="none" cap="none" strike="noStrike">
                        <a:latin typeface="Calibri"/>
                        <a:ea typeface="Calibri"/>
                        <a:cs typeface="Calibri"/>
                        <a:sym typeface="Calibri"/>
                      </a:endParaRPr>
                    </a:p>
                  </a:txBody>
                  <a:tcPr marT="0" marB="0" marR="73025" marL="73025">
                    <a:solidFill>
                      <a:srgbClr val="FFFFFF"/>
                    </a:solidFill>
                  </a:tcPr>
                </a:tc>
                <a:tc>
                  <a:txBody>
                    <a:bodyPr>
                      <a:noAutofit/>
                    </a:bodyPr>
                    <a:lstStyle/>
                    <a:p>
                      <a:pPr indent="0" lvl="0" marL="0" marR="0" rtl="0" algn="just">
                        <a:lnSpc>
                          <a:spcPct val="100000"/>
                        </a:lnSpc>
                        <a:spcBef>
                          <a:spcPts val="0"/>
                        </a:spcBef>
                        <a:spcAft>
                          <a:spcPts val="0"/>
                        </a:spcAft>
                        <a:buClr>
                          <a:srgbClr val="000000"/>
                        </a:buClr>
                        <a:buSzPts val="1200"/>
                        <a:buFont typeface="Calibri"/>
                        <a:buNone/>
                      </a:pPr>
                      <a:r>
                        <a:rPr lang="en" sz="1200" u="none" cap="none" strike="noStrike">
                          <a:latin typeface="Calibri"/>
                          <a:ea typeface="Calibri"/>
                          <a:cs typeface="Calibri"/>
                          <a:sym typeface="Calibri"/>
                        </a:rPr>
                        <a:t>Amount of dissolved oxygen in the groundwater</a:t>
                      </a:r>
                      <a:endParaRPr sz="1200" u="none" cap="none" strike="noStrike">
                        <a:latin typeface="Calibri"/>
                        <a:ea typeface="Calibri"/>
                        <a:cs typeface="Calibri"/>
                        <a:sym typeface="Calibri"/>
                      </a:endParaRPr>
                    </a:p>
                  </a:txBody>
                  <a:tcPr marT="0" marB="0" marR="73025" marL="73025">
                    <a:solidFill>
                      <a:srgbClr val="FFFFFF"/>
                    </a:solidFill>
                  </a:tcPr>
                </a:tc>
                <a:tc>
                  <a:txBody>
                    <a:bodyPr>
                      <a:noAutofit/>
                    </a:bodyPr>
                    <a:lstStyle/>
                    <a:p>
                      <a:pPr indent="0" lvl="0" marL="0" marR="0" rtl="0" algn="just">
                        <a:lnSpc>
                          <a:spcPct val="100000"/>
                        </a:lnSpc>
                        <a:spcBef>
                          <a:spcPts val="0"/>
                        </a:spcBef>
                        <a:spcAft>
                          <a:spcPts val="0"/>
                        </a:spcAft>
                        <a:buNone/>
                      </a:pPr>
                      <a:r>
                        <a:rPr lang="en" sz="1200">
                          <a:latin typeface="Calibri"/>
                          <a:ea typeface="Calibri"/>
                          <a:cs typeface="Calibri"/>
                          <a:sym typeface="Calibri"/>
                        </a:rPr>
                        <a:t>4-11</a:t>
                      </a:r>
                      <a:endParaRPr sz="1200" u="none" cap="none" strike="noStrike">
                        <a:latin typeface="Calibri"/>
                        <a:ea typeface="Calibri"/>
                        <a:cs typeface="Calibri"/>
                        <a:sym typeface="Calibri"/>
                      </a:endParaRPr>
                    </a:p>
                  </a:txBody>
                  <a:tcPr marT="0" marB="0" marR="73025" marL="73025">
                    <a:solidFill>
                      <a:srgbClr val="FFFFFF"/>
                    </a:solidFill>
                  </a:tcPr>
                </a:tc>
              </a:tr>
              <a:tr h="12700">
                <a:tc>
                  <a:txBody>
                    <a:bodyPr>
                      <a:noAutofit/>
                    </a:bodyPr>
                    <a:lstStyle/>
                    <a:p>
                      <a:pPr indent="0" lvl="0" marL="0" marR="0" rtl="0" algn="just">
                        <a:lnSpc>
                          <a:spcPct val="100000"/>
                        </a:lnSpc>
                        <a:spcBef>
                          <a:spcPts val="0"/>
                        </a:spcBef>
                        <a:spcAft>
                          <a:spcPts val="0"/>
                        </a:spcAft>
                        <a:buClr>
                          <a:srgbClr val="434343"/>
                        </a:buClr>
                        <a:buSzPts val="1200"/>
                        <a:buFont typeface="Calibri"/>
                        <a:buNone/>
                      </a:pPr>
                      <a:r>
                        <a:rPr b="1" lang="en" sz="1200" u="none" cap="none" strike="noStrike">
                          <a:solidFill>
                            <a:srgbClr val="434343"/>
                          </a:solidFill>
                          <a:latin typeface="Calibri"/>
                          <a:ea typeface="Calibri"/>
                          <a:cs typeface="Calibri"/>
                          <a:sym typeface="Calibri"/>
                        </a:rPr>
                        <a:t>5</a:t>
                      </a:r>
                      <a:endParaRPr b="1" sz="1200" u="none" cap="none" strike="noStrike">
                        <a:solidFill>
                          <a:srgbClr val="434343"/>
                        </a:solidFill>
                        <a:latin typeface="Calibri"/>
                        <a:ea typeface="Calibri"/>
                        <a:cs typeface="Calibri"/>
                        <a:sym typeface="Calibri"/>
                      </a:endParaRPr>
                    </a:p>
                  </a:txBody>
                  <a:tcPr marT="0" marB="0" marR="73025" marL="73025">
                    <a:solidFill>
                      <a:srgbClr val="FFFFFF"/>
                    </a:solidFill>
                  </a:tcPr>
                </a:tc>
                <a:tc>
                  <a:txBody>
                    <a:bodyPr>
                      <a:noAutofit/>
                    </a:bodyPr>
                    <a:lstStyle/>
                    <a:p>
                      <a:pPr indent="0" lvl="0" marL="0" marR="0" rtl="0" algn="just">
                        <a:lnSpc>
                          <a:spcPct val="100000"/>
                        </a:lnSpc>
                        <a:spcBef>
                          <a:spcPts val="0"/>
                        </a:spcBef>
                        <a:spcAft>
                          <a:spcPts val="0"/>
                        </a:spcAft>
                        <a:buClr>
                          <a:srgbClr val="000000"/>
                        </a:buClr>
                        <a:buSzPts val="1200"/>
                        <a:buFont typeface="Calibri"/>
                        <a:buNone/>
                      </a:pPr>
                      <a:r>
                        <a:rPr lang="en" sz="1200" u="none" cap="none" strike="noStrike">
                          <a:latin typeface="Calibri"/>
                          <a:ea typeface="Calibri"/>
                          <a:cs typeface="Calibri"/>
                          <a:sym typeface="Calibri"/>
                        </a:rPr>
                        <a:t>Nitrate (N+) Nitrite (N)</a:t>
                      </a:r>
                      <a:endParaRPr sz="1200" u="none" cap="none" strike="noStrike">
                        <a:latin typeface="Calibri"/>
                        <a:ea typeface="Calibri"/>
                        <a:cs typeface="Calibri"/>
                        <a:sym typeface="Calibri"/>
                      </a:endParaRPr>
                    </a:p>
                  </a:txBody>
                  <a:tcPr marT="0" marB="0" marR="73025" marL="73025">
                    <a:solidFill>
                      <a:srgbClr val="FFFFFF"/>
                    </a:solidFill>
                  </a:tcPr>
                </a:tc>
                <a:tc>
                  <a:txBody>
                    <a:bodyPr>
                      <a:noAutofit/>
                    </a:bodyPr>
                    <a:lstStyle/>
                    <a:p>
                      <a:pPr indent="0" lvl="0" marL="0" marR="0" rtl="0" algn="just">
                        <a:lnSpc>
                          <a:spcPct val="100000"/>
                        </a:lnSpc>
                        <a:spcBef>
                          <a:spcPts val="0"/>
                        </a:spcBef>
                        <a:spcAft>
                          <a:spcPts val="0"/>
                        </a:spcAft>
                        <a:buClr>
                          <a:srgbClr val="000000"/>
                        </a:buClr>
                        <a:buSzPts val="1200"/>
                        <a:buFont typeface="Calibri"/>
                        <a:buNone/>
                      </a:pPr>
                      <a:r>
                        <a:rPr lang="en" sz="1200" u="none" cap="none" strike="noStrike">
                          <a:latin typeface="Calibri"/>
                          <a:ea typeface="Calibri"/>
                          <a:cs typeface="Calibri"/>
                          <a:sym typeface="Calibri"/>
                        </a:rPr>
                        <a:t>N+ and N levels</a:t>
                      </a:r>
                      <a:endParaRPr sz="1200" u="none" cap="none" strike="noStrike">
                        <a:latin typeface="Calibri"/>
                        <a:ea typeface="Calibri"/>
                        <a:cs typeface="Calibri"/>
                        <a:sym typeface="Calibri"/>
                      </a:endParaRPr>
                    </a:p>
                  </a:txBody>
                  <a:tcPr marT="0" marB="0" marR="73025" marL="73025">
                    <a:solidFill>
                      <a:srgbClr val="FFFFFF"/>
                    </a:solidFill>
                  </a:tcPr>
                </a:tc>
                <a:tc>
                  <a:txBody>
                    <a:bodyPr>
                      <a:noAutofit/>
                    </a:bodyPr>
                    <a:lstStyle/>
                    <a:p>
                      <a:pPr indent="0" lvl="0" marL="0" marR="0" rtl="0" algn="just">
                        <a:lnSpc>
                          <a:spcPct val="100000"/>
                        </a:lnSpc>
                        <a:spcBef>
                          <a:spcPts val="0"/>
                        </a:spcBef>
                        <a:spcAft>
                          <a:spcPts val="0"/>
                        </a:spcAft>
                        <a:buNone/>
                      </a:pPr>
                      <a:r>
                        <a:rPr lang="en" sz="1200">
                          <a:latin typeface="Calibri"/>
                          <a:ea typeface="Calibri"/>
                          <a:cs typeface="Calibri"/>
                          <a:sym typeface="Calibri"/>
                        </a:rPr>
                        <a:t>&lt;10</a:t>
                      </a:r>
                      <a:endParaRPr sz="1200" u="none" cap="none" strike="noStrike">
                        <a:latin typeface="Calibri"/>
                        <a:ea typeface="Calibri"/>
                        <a:cs typeface="Calibri"/>
                        <a:sym typeface="Calibri"/>
                      </a:endParaRPr>
                    </a:p>
                  </a:txBody>
                  <a:tcPr marT="0" marB="0" marR="73025" marL="73025">
                    <a:solidFill>
                      <a:srgbClr val="FFFFFF"/>
                    </a:solidFill>
                  </a:tcPr>
                </a:tc>
              </a:tr>
              <a:tr h="12700">
                <a:tc>
                  <a:txBody>
                    <a:bodyPr>
                      <a:noAutofit/>
                    </a:bodyPr>
                    <a:lstStyle/>
                    <a:p>
                      <a:pPr indent="0" lvl="0" marL="0" marR="0" rtl="0" algn="just">
                        <a:lnSpc>
                          <a:spcPct val="100000"/>
                        </a:lnSpc>
                        <a:spcBef>
                          <a:spcPts val="0"/>
                        </a:spcBef>
                        <a:spcAft>
                          <a:spcPts val="0"/>
                        </a:spcAft>
                        <a:buClr>
                          <a:srgbClr val="434343"/>
                        </a:buClr>
                        <a:buSzPts val="1200"/>
                        <a:buFont typeface="Calibri"/>
                        <a:buNone/>
                      </a:pPr>
                      <a:r>
                        <a:rPr b="1" lang="en" sz="1200" u="none" cap="none" strike="noStrike">
                          <a:solidFill>
                            <a:srgbClr val="434343"/>
                          </a:solidFill>
                          <a:latin typeface="Calibri"/>
                          <a:ea typeface="Calibri"/>
                          <a:cs typeface="Calibri"/>
                          <a:sym typeface="Calibri"/>
                        </a:rPr>
                        <a:t>6</a:t>
                      </a:r>
                      <a:endParaRPr b="1" sz="1200" u="none" cap="none" strike="noStrike">
                        <a:solidFill>
                          <a:srgbClr val="434343"/>
                        </a:solidFill>
                        <a:latin typeface="Calibri"/>
                        <a:ea typeface="Calibri"/>
                        <a:cs typeface="Calibri"/>
                        <a:sym typeface="Calibri"/>
                      </a:endParaRPr>
                    </a:p>
                  </a:txBody>
                  <a:tcPr marT="0" marB="0" marR="73025" marL="73025">
                    <a:solidFill>
                      <a:srgbClr val="FFFFFF"/>
                    </a:solidFill>
                  </a:tcPr>
                </a:tc>
                <a:tc>
                  <a:txBody>
                    <a:bodyPr>
                      <a:noAutofit/>
                    </a:bodyPr>
                    <a:lstStyle/>
                    <a:p>
                      <a:pPr indent="0" lvl="0" marL="0" marR="0" rtl="0" algn="just">
                        <a:lnSpc>
                          <a:spcPct val="100000"/>
                        </a:lnSpc>
                        <a:spcBef>
                          <a:spcPts val="0"/>
                        </a:spcBef>
                        <a:spcAft>
                          <a:spcPts val="0"/>
                        </a:spcAft>
                        <a:buClr>
                          <a:srgbClr val="000000"/>
                        </a:buClr>
                        <a:buSzPts val="1200"/>
                        <a:buFont typeface="Calibri"/>
                        <a:buNone/>
                      </a:pPr>
                      <a:r>
                        <a:rPr lang="en" sz="1200" u="none" cap="none" strike="noStrike">
                          <a:latin typeface="Calibri"/>
                          <a:ea typeface="Calibri"/>
                          <a:cs typeface="Calibri"/>
                          <a:sym typeface="Calibri"/>
                        </a:rPr>
                        <a:t>Fecal Coliform</a:t>
                      </a:r>
                      <a:endParaRPr sz="1200" u="none" cap="none" strike="noStrike">
                        <a:latin typeface="Calibri"/>
                        <a:ea typeface="Calibri"/>
                        <a:cs typeface="Calibri"/>
                        <a:sym typeface="Calibri"/>
                      </a:endParaRPr>
                    </a:p>
                  </a:txBody>
                  <a:tcPr marT="0" marB="0" marR="73025" marL="73025">
                    <a:solidFill>
                      <a:srgbClr val="FFFFFF"/>
                    </a:solidFill>
                  </a:tcPr>
                </a:tc>
                <a:tc>
                  <a:txBody>
                    <a:bodyPr>
                      <a:noAutofit/>
                    </a:bodyPr>
                    <a:lstStyle/>
                    <a:p>
                      <a:pPr indent="0" lvl="0" marL="0" marR="0" rtl="0" algn="just">
                        <a:lnSpc>
                          <a:spcPct val="100000"/>
                        </a:lnSpc>
                        <a:spcBef>
                          <a:spcPts val="0"/>
                        </a:spcBef>
                        <a:spcAft>
                          <a:spcPts val="0"/>
                        </a:spcAft>
                        <a:buClr>
                          <a:srgbClr val="000000"/>
                        </a:buClr>
                        <a:buSzPts val="1200"/>
                        <a:buFont typeface="Calibri"/>
                        <a:buNone/>
                      </a:pPr>
                      <a:r>
                        <a:rPr lang="en" sz="1200" u="none" cap="none" strike="noStrike">
                          <a:latin typeface="Calibri"/>
                          <a:ea typeface="Calibri"/>
                          <a:cs typeface="Calibri"/>
                          <a:sym typeface="Calibri"/>
                        </a:rPr>
                        <a:t>Level of fecal contamination</a:t>
                      </a:r>
                      <a:endParaRPr sz="1200" u="none" cap="none" strike="noStrike">
                        <a:latin typeface="Calibri"/>
                        <a:ea typeface="Calibri"/>
                        <a:cs typeface="Calibri"/>
                        <a:sym typeface="Calibri"/>
                      </a:endParaRPr>
                    </a:p>
                  </a:txBody>
                  <a:tcPr marT="0" marB="0" marR="73025" marL="73025">
                    <a:solidFill>
                      <a:srgbClr val="FFFFFF"/>
                    </a:solidFill>
                  </a:tcPr>
                </a:tc>
                <a:tc>
                  <a:txBody>
                    <a:bodyPr>
                      <a:noAutofit/>
                    </a:bodyPr>
                    <a:lstStyle/>
                    <a:p>
                      <a:pPr indent="0" lvl="0" marL="0" marR="0" rtl="0" algn="just">
                        <a:lnSpc>
                          <a:spcPct val="100000"/>
                        </a:lnSpc>
                        <a:spcBef>
                          <a:spcPts val="0"/>
                        </a:spcBef>
                        <a:spcAft>
                          <a:spcPts val="0"/>
                        </a:spcAft>
                        <a:buNone/>
                      </a:pPr>
                      <a:r>
                        <a:rPr lang="en" sz="1200">
                          <a:latin typeface="Calibri"/>
                          <a:ea typeface="Calibri"/>
                          <a:cs typeface="Calibri"/>
                          <a:sym typeface="Calibri"/>
                        </a:rPr>
                        <a:t>&lt; 0.1</a:t>
                      </a:r>
                      <a:endParaRPr sz="1200" u="none" cap="none" strike="noStrike">
                        <a:latin typeface="Calibri"/>
                        <a:ea typeface="Calibri"/>
                        <a:cs typeface="Calibri"/>
                        <a:sym typeface="Calibri"/>
                      </a:endParaRPr>
                    </a:p>
                  </a:txBody>
                  <a:tcPr marT="0" marB="0" marR="73025" marL="73025">
                    <a:solidFill>
                      <a:srgbClr val="FFFFFF"/>
                    </a:solidFill>
                  </a:tcPr>
                </a:tc>
              </a:tr>
            </a:tbl>
          </a:graphicData>
        </a:graphic>
      </p:graphicFrame>
      <p:sp>
        <p:nvSpPr>
          <p:cNvPr id="339" name="Shape 339"/>
          <p:cNvSpPr txBox="1"/>
          <p:nvPr/>
        </p:nvSpPr>
        <p:spPr>
          <a:xfrm>
            <a:off x="990775" y="2399550"/>
            <a:ext cx="4558500" cy="1092300"/>
          </a:xfrm>
          <a:prstGeom prst="rect">
            <a:avLst/>
          </a:prstGeom>
          <a:noFill/>
          <a:ln>
            <a:noFill/>
          </a:ln>
        </p:spPr>
        <p:txBody>
          <a:bodyPr anchorCtr="0" anchor="ctr"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Nunito"/>
              <a:buChar char="●"/>
            </a:pPr>
            <a:r>
              <a:rPr b="0" i="0" lang="en" sz="1300" u="none" cap="none" strike="noStrike">
                <a:solidFill>
                  <a:schemeClr val="dk2"/>
                </a:solidFill>
                <a:latin typeface="Nunito"/>
                <a:ea typeface="Nunito"/>
                <a:cs typeface="Nunito"/>
                <a:sym typeface="Nunito"/>
              </a:rPr>
              <a:t>Number of locations: 447</a:t>
            </a:r>
            <a:endParaRPr b="0" i="0" sz="1300" u="none" cap="none" strike="noStrike">
              <a:solidFill>
                <a:schemeClr val="dk2"/>
              </a:solidFill>
              <a:latin typeface="Nunito"/>
              <a:ea typeface="Nunito"/>
              <a:cs typeface="Nunito"/>
              <a:sym typeface="Nunito"/>
            </a:endParaRPr>
          </a:p>
          <a:p>
            <a:pPr indent="-311150" lvl="0" marL="457200" marR="0" rtl="0" algn="l">
              <a:lnSpc>
                <a:spcPct val="115000"/>
              </a:lnSpc>
              <a:spcBef>
                <a:spcPts val="0"/>
              </a:spcBef>
              <a:spcAft>
                <a:spcPts val="0"/>
              </a:spcAft>
              <a:buClr>
                <a:schemeClr val="dk2"/>
              </a:buClr>
              <a:buSzPts val="1300"/>
              <a:buFont typeface="Nunito"/>
              <a:buChar char="●"/>
            </a:pPr>
            <a:r>
              <a:rPr b="0" i="0" lang="en" sz="1300" u="none" cap="none" strike="noStrike">
                <a:solidFill>
                  <a:schemeClr val="dk2"/>
                </a:solidFill>
                <a:latin typeface="Nunito"/>
                <a:ea typeface="Nunito"/>
                <a:cs typeface="Nunito"/>
                <a:sym typeface="Nunito"/>
              </a:rPr>
              <a:t>Number of Variables to determine water quality: 6</a:t>
            </a:r>
            <a:endParaRPr b="0" i="0" sz="1300" u="none" cap="none" strike="noStrike">
              <a:solidFill>
                <a:schemeClr val="dk2"/>
              </a:solidFill>
              <a:latin typeface="Nunito"/>
              <a:ea typeface="Nunito"/>
              <a:cs typeface="Nunito"/>
              <a:sym typeface="Nunito"/>
            </a:endParaRPr>
          </a:p>
          <a:p>
            <a:pPr indent="-311150" lvl="0" marL="457200" marR="0" rtl="0" algn="l">
              <a:lnSpc>
                <a:spcPct val="115000"/>
              </a:lnSpc>
              <a:spcBef>
                <a:spcPts val="0"/>
              </a:spcBef>
              <a:spcAft>
                <a:spcPts val="0"/>
              </a:spcAft>
              <a:buClr>
                <a:schemeClr val="dk2"/>
              </a:buClr>
              <a:buSzPts val="1300"/>
              <a:buFont typeface="Nunito"/>
              <a:buChar char="●"/>
            </a:pPr>
            <a:r>
              <a:rPr b="0" i="0" lang="en" sz="1300" u="none" cap="none" strike="noStrike">
                <a:solidFill>
                  <a:schemeClr val="dk2"/>
                </a:solidFill>
                <a:latin typeface="Nunito"/>
                <a:ea typeface="Nunito"/>
                <a:cs typeface="Nunito"/>
                <a:sym typeface="Nunito"/>
              </a:rPr>
              <a:t>Number of states covered in the dataset: 22</a:t>
            </a:r>
            <a:endParaRPr b="0" i="0" sz="1400" u="none" cap="none" strike="noStrike">
              <a:solidFill>
                <a:srgbClr val="000000"/>
              </a:solidFill>
              <a:latin typeface="Arial"/>
              <a:ea typeface="Arial"/>
              <a:cs typeface="Arial"/>
              <a:sym typeface="Arial"/>
            </a:endParaRPr>
          </a:p>
        </p:txBody>
      </p:sp>
      <p:pic>
        <p:nvPicPr>
          <p:cNvPr id="340" name="Shape 340"/>
          <p:cNvPicPr preferRelativeResize="0"/>
          <p:nvPr/>
        </p:nvPicPr>
        <p:blipFill rotWithShape="1">
          <a:blip r:embed="rId4">
            <a:alphaModFix/>
          </a:blip>
          <a:srcRect b="0" l="0" r="0" t="18360"/>
          <a:stretch/>
        </p:blipFill>
        <p:spPr>
          <a:xfrm>
            <a:off x="5782350" y="1750826"/>
            <a:ext cx="1520474" cy="680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4C2F4"/>
        </a:solidFill>
      </p:bgPr>
    </p:bg>
    <p:spTree>
      <p:nvGrpSpPr>
        <p:cNvPr id="344" name="Shape 344"/>
        <p:cNvGrpSpPr/>
        <p:nvPr/>
      </p:nvGrpSpPr>
      <p:grpSpPr>
        <a:xfrm>
          <a:off x="0" y="0"/>
          <a:ext cx="0" cy="0"/>
          <a:chOff x="0" y="0"/>
          <a:chExt cx="0" cy="0"/>
        </a:xfrm>
      </p:grpSpPr>
      <p:sp>
        <p:nvSpPr>
          <p:cNvPr id="345" name="Shape 345"/>
          <p:cNvSpPr txBox="1"/>
          <p:nvPr>
            <p:ph type="title"/>
          </p:nvPr>
        </p:nvSpPr>
        <p:spPr>
          <a:xfrm>
            <a:off x="1072875" y="772725"/>
            <a:ext cx="6682500" cy="1863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8000"/>
              <a:buFont typeface="Maven Pro"/>
              <a:buNone/>
            </a:pPr>
            <a:r>
              <a:rPr lang="en"/>
              <a:t>Research </a:t>
            </a:r>
            <a:endParaRPr b="1" i="0" sz="8000" u="none" cap="none" strike="noStrike">
              <a:solidFill>
                <a:schemeClr val="lt1"/>
              </a:solidFill>
              <a:latin typeface="Maven Pro"/>
              <a:ea typeface="Maven Pro"/>
              <a:cs typeface="Maven Pro"/>
              <a:sym typeface="Maven Pro"/>
            </a:endParaRPr>
          </a:p>
        </p:txBody>
      </p:sp>
      <p:sp>
        <p:nvSpPr>
          <p:cNvPr id="346" name="Shape 346"/>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lt1"/>
              </a:buClr>
              <a:buSzPts val="1300"/>
              <a:buFont typeface="Nunito"/>
              <a:buNone/>
            </a:pPr>
            <a:r>
              <a:t/>
            </a:r>
            <a:endParaRPr b="0" i="0" sz="1300" u="none" cap="none" strike="noStrike">
              <a:solidFill>
                <a:schemeClr val="lt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