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09" autoAdjust="0"/>
    <p:restoredTop sz="94660"/>
  </p:normalViewPr>
  <p:slideViewPr>
    <p:cSldViewPr snapToGrid="0">
      <p:cViewPr>
        <p:scale>
          <a:sx n="72" d="100"/>
          <a:sy n="72"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dirty="0"/>
              <a:t>Events in Taguig city</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Accident</c:v>
                </c:pt>
              </c:strCache>
            </c:strRef>
          </c:tx>
          <c:spPr>
            <a:solidFill>
              <a:schemeClr val="accent1"/>
            </a:solidFill>
            <a:ln>
              <a:noFill/>
            </a:ln>
            <a:effectLst/>
          </c:spPr>
          <c:invertIfNegative val="0"/>
          <c:cat>
            <c:strRef>
              <c:f>Sheet1!$A$2:$A$7</c:f>
              <c:strCache>
                <c:ptCount val="6"/>
                <c:pt idx="0">
                  <c:v>Rating 0</c:v>
                </c:pt>
                <c:pt idx="1">
                  <c:v>Rating 1</c:v>
                </c:pt>
                <c:pt idx="2">
                  <c:v>Rating 2</c:v>
                </c:pt>
                <c:pt idx="3">
                  <c:v>Rating 3</c:v>
                </c:pt>
                <c:pt idx="4">
                  <c:v>Rating 4</c:v>
                </c:pt>
                <c:pt idx="5">
                  <c:v>Rating 5</c:v>
                </c:pt>
              </c:strCache>
            </c:strRef>
          </c:cat>
          <c:val>
            <c:numRef>
              <c:f>Sheet1!$B$2:$B$7</c:f>
              <c:numCache>
                <c:formatCode>General</c:formatCode>
                <c:ptCount val="6"/>
                <c:pt idx="0">
                  <c:v>236</c:v>
                </c:pt>
                <c:pt idx="1">
                  <c:v>375</c:v>
                </c:pt>
                <c:pt idx="2">
                  <c:v>534</c:v>
                </c:pt>
                <c:pt idx="3">
                  <c:v>160</c:v>
                </c:pt>
                <c:pt idx="4">
                  <c:v>15</c:v>
                </c:pt>
                <c:pt idx="5">
                  <c:v>0</c:v>
                </c:pt>
              </c:numCache>
            </c:numRef>
          </c:val>
          <c:extLst>
            <c:ext xmlns:c16="http://schemas.microsoft.com/office/drawing/2014/chart" uri="{C3380CC4-5D6E-409C-BE32-E72D297353CC}">
              <c16:uniqueId val="{00000000-1186-4226-AEBC-A941CBD12A8E}"/>
            </c:ext>
          </c:extLst>
        </c:ser>
        <c:ser>
          <c:idx val="1"/>
          <c:order val="1"/>
          <c:tx>
            <c:strRef>
              <c:f>Sheet1!$C$1</c:f>
              <c:strCache>
                <c:ptCount val="1"/>
                <c:pt idx="0">
                  <c:v>Jam</c:v>
                </c:pt>
              </c:strCache>
            </c:strRef>
          </c:tx>
          <c:spPr>
            <a:solidFill>
              <a:schemeClr val="accent2"/>
            </a:solidFill>
            <a:ln>
              <a:noFill/>
            </a:ln>
            <a:effectLst/>
          </c:spPr>
          <c:invertIfNegative val="0"/>
          <c:cat>
            <c:strRef>
              <c:f>Sheet1!$A$2:$A$7</c:f>
              <c:strCache>
                <c:ptCount val="6"/>
                <c:pt idx="0">
                  <c:v>Rating 0</c:v>
                </c:pt>
                <c:pt idx="1">
                  <c:v>Rating 1</c:v>
                </c:pt>
                <c:pt idx="2">
                  <c:v>Rating 2</c:v>
                </c:pt>
                <c:pt idx="3">
                  <c:v>Rating 3</c:v>
                </c:pt>
                <c:pt idx="4">
                  <c:v>Rating 4</c:v>
                </c:pt>
                <c:pt idx="5">
                  <c:v>Rating 5</c:v>
                </c:pt>
              </c:strCache>
            </c:strRef>
          </c:cat>
          <c:val>
            <c:numRef>
              <c:f>Sheet1!$C$2:$C$7</c:f>
              <c:numCache>
                <c:formatCode>General</c:formatCode>
                <c:ptCount val="6"/>
                <c:pt idx="0">
                  <c:v>4543</c:v>
                </c:pt>
                <c:pt idx="1">
                  <c:v>11787</c:v>
                </c:pt>
                <c:pt idx="2">
                  <c:v>11211</c:v>
                </c:pt>
                <c:pt idx="3">
                  <c:v>4931</c:v>
                </c:pt>
                <c:pt idx="4">
                  <c:v>752</c:v>
                </c:pt>
                <c:pt idx="5">
                  <c:v>108</c:v>
                </c:pt>
              </c:numCache>
            </c:numRef>
          </c:val>
          <c:extLst>
            <c:ext xmlns:c16="http://schemas.microsoft.com/office/drawing/2014/chart" uri="{C3380CC4-5D6E-409C-BE32-E72D297353CC}">
              <c16:uniqueId val="{00000001-1186-4226-AEBC-A941CBD12A8E}"/>
            </c:ext>
          </c:extLst>
        </c:ser>
        <c:ser>
          <c:idx val="2"/>
          <c:order val="2"/>
          <c:tx>
            <c:strRef>
              <c:f>Sheet1!$D$1</c:f>
              <c:strCache>
                <c:ptCount val="1"/>
                <c:pt idx="0">
                  <c:v>Road Closed</c:v>
                </c:pt>
              </c:strCache>
            </c:strRef>
          </c:tx>
          <c:spPr>
            <a:solidFill>
              <a:schemeClr val="accent3"/>
            </a:solidFill>
            <a:ln>
              <a:noFill/>
            </a:ln>
            <a:effectLst/>
          </c:spPr>
          <c:invertIfNegative val="0"/>
          <c:cat>
            <c:strRef>
              <c:f>Sheet1!$A$2:$A$7</c:f>
              <c:strCache>
                <c:ptCount val="6"/>
                <c:pt idx="0">
                  <c:v>Rating 0</c:v>
                </c:pt>
                <c:pt idx="1">
                  <c:v>Rating 1</c:v>
                </c:pt>
                <c:pt idx="2">
                  <c:v>Rating 2</c:v>
                </c:pt>
                <c:pt idx="3">
                  <c:v>Rating 3</c:v>
                </c:pt>
                <c:pt idx="4">
                  <c:v>Rating 4</c:v>
                </c:pt>
                <c:pt idx="5">
                  <c:v>Rating 5</c:v>
                </c:pt>
              </c:strCache>
            </c:strRef>
          </c:cat>
          <c:val>
            <c:numRef>
              <c:f>Sheet1!$D$2:$D$7</c:f>
              <c:numCache>
                <c:formatCode>General</c:formatCode>
                <c:ptCount val="6"/>
                <c:pt idx="0">
                  <c:v>11</c:v>
                </c:pt>
                <c:pt idx="1">
                  <c:v>62</c:v>
                </c:pt>
                <c:pt idx="2">
                  <c:v>80</c:v>
                </c:pt>
                <c:pt idx="3">
                  <c:v>4</c:v>
                </c:pt>
                <c:pt idx="4">
                  <c:v>15</c:v>
                </c:pt>
                <c:pt idx="5">
                  <c:v>0</c:v>
                </c:pt>
              </c:numCache>
            </c:numRef>
          </c:val>
          <c:extLst>
            <c:ext xmlns:c16="http://schemas.microsoft.com/office/drawing/2014/chart" uri="{C3380CC4-5D6E-409C-BE32-E72D297353CC}">
              <c16:uniqueId val="{00000002-1186-4226-AEBC-A941CBD12A8E}"/>
            </c:ext>
          </c:extLst>
        </c:ser>
        <c:ser>
          <c:idx val="3"/>
          <c:order val="3"/>
          <c:tx>
            <c:strRef>
              <c:f>Sheet1!$E$1</c:f>
              <c:strCache>
                <c:ptCount val="1"/>
                <c:pt idx="0">
                  <c:v>Weather Hazard</c:v>
                </c:pt>
              </c:strCache>
            </c:strRef>
          </c:tx>
          <c:spPr>
            <a:solidFill>
              <a:schemeClr val="accent4"/>
            </a:solidFill>
            <a:ln>
              <a:noFill/>
            </a:ln>
            <a:effectLst/>
          </c:spPr>
          <c:invertIfNegative val="0"/>
          <c:cat>
            <c:strRef>
              <c:f>Sheet1!$A$2:$A$7</c:f>
              <c:strCache>
                <c:ptCount val="6"/>
                <c:pt idx="0">
                  <c:v>Rating 0</c:v>
                </c:pt>
                <c:pt idx="1">
                  <c:v>Rating 1</c:v>
                </c:pt>
                <c:pt idx="2">
                  <c:v>Rating 2</c:v>
                </c:pt>
                <c:pt idx="3">
                  <c:v>Rating 3</c:v>
                </c:pt>
                <c:pt idx="4">
                  <c:v>Rating 4</c:v>
                </c:pt>
                <c:pt idx="5">
                  <c:v>Rating 5</c:v>
                </c:pt>
              </c:strCache>
            </c:strRef>
          </c:cat>
          <c:val>
            <c:numRef>
              <c:f>Sheet1!$E$2:$E$7</c:f>
              <c:numCache>
                <c:formatCode>General</c:formatCode>
                <c:ptCount val="6"/>
                <c:pt idx="0">
                  <c:v>359</c:v>
                </c:pt>
                <c:pt idx="1">
                  <c:v>924</c:v>
                </c:pt>
                <c:pt idx="2">
                  <c:v>1359</c:v>
                </c:pt>
                <c:pt idx="3">
                  <c:v>632</c:v>
                </c:pt>
                <c:pt idx="4">
                  <c:v>129</c:v>
                </c:pt>
                <c:pt idx="5">
                  <c:v>145</c:v>
                </c:pt>
              </c:numCache>
            </c:numRef>
          </c:val>
          <c:extLst>
            <c:ext xmlns:c16="http://schemas.microsoft.com/office/drawing/2014/chart" uri="{C3380CC4-5D6E-409C-BE32-E72D297353CC}">
              <c16:uniqueId val="{00000004-1186-4226-AEBC-A941CBD12A8E}"/>
            </c:ext>
          </c:extLst>
        </c:ser>
        <c:dLbls>
          <c:showLegendKey val="0"/>
          <c:showVal val="0"/>
          <c:showCatName val="0"/>
          <c:showSerName val="0"/>
          <c:showPercent val="0"/>
          <c:showBubbleSize val="0"/>
        </c:dLbls>
        <c:gapWidth val="267"/>
        <c:overlap val="-43"/>
        <c:axId val="652629752"/>
        <c:axId val="652630408"/>
      </c:barChart>
      <c:catAx>
        <c:axId val="65262975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652630408"/>
        <c:crosses val="autoZero"/>
        <c:auto val="1"/>
        <c:lblAlgn val="ctr"/>
        <c:lblOffset val="100"/>
        <c:noMultiLvlLbl val="0"/>
      </c:catAx>
      <c:valAx>
        <c:axId val="652630408"/>
        <c:scaling>
          <c:logBase val="10"/>
          <c:orientation val="minMax"/>
          <c:max val="120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52629752"/>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dirty="0"/>
              <a:t>Events in Makati city</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Accident</c:v>
                </c:pt>
              </c:strCache>
            </c:strRef>
          </c:tx>
          <c:spPr>
            <a:solidFill>
              <a:schemeClr val="accent1"/>
            </a:solidFill>
            <a:ln>
              <a:noFill/>
            </a:ln>
            <a:effectLst/>
          </c:spPr>
          <c:invertIfNegative val="0"/>
          <c:cat>
            <c:strRef>
              <c:f>Sheet1!$A$2:$A$6</c:f>
              <c:strCache>
                <c:ptCount val="5"/>
                <c:pt idx="0">
                  <c:v>Rating 0</c:v>
                </c:pt>
                <c:pt idx="1">
                  <c:v>Rating 1</c:v>
                </c:pt>
                <c:pt idx="2">
                  <c:v>Rating 2</c:v>
                </c:pt>
                <c:pt idx="3">
                  <c:v>Rating 3</c:v>
                </c:pt>
                <c:pt idx="4">
                  <c:v>Rating 4</c:v>
                </c:pt>
              </c:strCache>
            </c:strRef>
          </c:cat>
          <c:val>
            <c:numRef>
              <c:f>Sheet1!$B$2:$B$6</c:f>
              <c:numCache>
                <c:formatCode>General</c:formatCode>
                <c:ptCount val="5"/>
                <c:pt idx="0">
                  <c:v>36</c:v>
                </c:pt>
                <c:pt idx="1">
                  <c:v>57</c:v>
                </c:pt>
                <c:pt idx="2">
                  <c:v>12</c:v>
                </c:pt>
                <c:pt idx="3">
                  <c:v>0</c:v>
                </c:pt>
                <c:pt idx="4">
                  <c:v>40</c:v>
                </c:pt>
              </c:numCache>
            </c:numRef>
          </c:val>
          <c:extLst>
            <c:ext xmlns:c16="http://schemas.microsoft.com/office/drawing/2014/chart" uri="{C3380CC4-5D6E-409C-BE32-E72D297353CC}">
              <c16:uniqueId val="{00000000-C469-4ABB-A4B3-D04AAAB670B3}"/>
            </c:ext>
          </c:extLst>
        </c:ser>
        <c:ser>
          <c:idx val="1"/>
          <c:order val="1"/>
          <c:tx>
            <c:strRef>
              <c:f>Sheet1!$C$1</c:f>
              <c:strCache>
                <c:ptCount val="1"/>
                <c:pt idx="0">
                  <c:v>Jam</c:v>
                </c:pt>
              </c:strCache>
            </c:strRef>
          </c:tx>
          <c:spPr>
            <a:solidFill>
              <a:schemeClr val="accent2"/>
            </a:solidFill>
            <a:ln>
              <a:noFill/>
            </a:ln>
            <a:effectLst/>
          </c:spPr>
          <c:invertIfNegative val="0"/>
          <c:cat>
            <c:strRef>
              <c:f>Sheet1!$A$2:$A$6</c:f>
              <c:strCache>
                <c:ptCount val="5"/>
                <c:pt idx="0">
                  <c:v>Rating 0</c:v>
                </c:pt>
                <c:pt idx="1">
                  <c:v>Rating 1</c:v>
                </c:pt>
                <c:pt idx="2">
                  <c:v>Rating 2</c:v>
                </c:pt>
                <c:pt idx="3">
                  <c:v>Rating 3</c:v>
                </c:pt>
                <c:pt idx="4">
                  <c:v>Rating 4</c:v>
                </c:pt>
              </c:strCache>
            </c:strRef>
          </c:cat>
          <c:val>
            <c:numRef>
              <c:f>Sheet1!$C$2:$C$6</c:f>
              <c:numCache>
                <c:formatCode>General</c:formatCode>
                <c:ptCount val="5"/>
                <c:pt idx="0">
                  <c:v>484</c:v>
                </c:pt>
                <c:pt idx="1">
                  <c:v>990</c:v>
                </c:pt>
                <c:pt idx="2">
                  <c:v>781</c:v>
                </c:pt>
                <c:pt idx="3">
                  <c:v>231</c:v>
                </c:pt>
                <c:pt idx="4">
                  <c:v>103</c:v>
                </c:pt>
              </c:numCache>
            </c:numRef>
          </c:val>
          <c:extLst>
            <c:ext xmlns:c16="http://schemas.microsoft.com/office/drawing/2014/chart" uri="{C3380CC4-5D6E-409C-BE32-E72D297353CC}">
              <c16:uniqueId val="{00000001-C469-4ABB-A4B3-D04AAAB670B3}"/>
            </c:ext>
          </c:extLst>
        </c:ser>
        <c:ser>
          <c:idx val="2"/>
          <c:order val="2"/>
          <c:tx>
            <c:strRef>
              <c:f>Sheet1!$D$1</c:f>
              <c:strCache>
                <c:ptCount val="1"/>
                <c:pt idx="0">
                  <c:v>Weather Hazard</c:v>
                </c:pt>
              </c:strCache>
            </c:strRef>
          </c:tx>
          <c:spPr>
            <a:solidFill>
              <a:schemeClr val="accent3"/>
            </a:solidFill>
            <a:ln>
              <a:noFill/>
            </a:ln>
            <a:effectLst/>
          </c:spPr>
          <c:invertIfNegative val="0"/>
          <c:cat>
            <c:strRef>
              <c:f>Sheet1!$A$2:$A$6</c:f>
              <c:strCache>
                <c:ptCount val="5"/>
                <c:pt idx="0">
                  <c:v>Rating 0</c:v>
                </c:pt>
                <c:pt idx="1">
                  <c:v>Rating 1</c:v>
                </c:pt>
                <c:pt idx="2">
                  <c:v>Rating 2</c:v>
                </c:pt>
                <c:pt idx="3">
                  <c:v>Rating 3</c:v>
                </c:pt>
                <c:pt idx="4">
                  <c:v>Rating 4</c:v>
                </c:pt>
              </c:strCache>
            </c:strRef>
          </c:cat>
          <c:val>
            <c:numRef>
              <c:f>Sheet1!$D$2:$D$6</c:f>
              <c:numCache>
                <c:formatCode>General</c:formatCode>
                <c:ptCount val="5"/>
                <c:pt idx="0">
                  <c:v>0</c:v>
                </c:pt>
                <c:pt idx="1">
                  <c:v>57</c:v>
                </c:pt>
                <c:pt idx="2">
                  <c:v>60</c:v>
                </c:pt>
                <c:pt idx="3">
                  <c:v>38</c:v>
                </c:pt>
                <c:pt idx="4">
                  <c:v>0</c:v>
                </c:pt>
              </c:numCache>
            </c:numRef>
          </c:val>
          <c:extLst>
            <c:ext xmlns:c16="http://schemas.microsoft.com/office/drawing/2014/chart" uri="{C3380CC4-5D6E-409C-BE32-E72D297353CC}">
              <c16:uniqueId val="{00000002-C469-4ABB-A4B3-D04AAAB670B3}"/>
            </c:ext>
          </c:extLst>
        </c:ser>
        <c:dLbls>
          <c:showLegendKey val="0"/>
          <c:showVal val="0"/>
          <c:showCatName val="0"/>
          <c:showSerName val="0"/>
          <c:showPercent val="0"/>
          <c:showBubbleSize val="0"/>
        </c:dLbls>
        <c:gapWidth val="267"/>
        <c:overlap val="-43"/>
        <c:axId val="429025936"/>
        <c:axId val="428178752"/>
      </c:barChart>
      <c:catAx>
        <c:axId val="42902593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28178752"/>
        <c:crosses val="autoZero"/>
        <c:auto val="1"/>
        <c:lblAlgn val="ctr"/>
        <c:lblOffset val="100"/>
        <c:noMultiLvlLbl val="0"/>
      </c:catAx>
      <c:valAx>
        <c:axId val="428178752"/>
        <c:scaling>
          <c:logBase val="10"/>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2902593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Confidence scores</c:v>
                </c:pt>
              </c:strCache>
            </c:strRef>
          </c:tx>
          <c:spPr>
            <a:solidFill>
              <a:schemeClr val="accent1"/>
            </a:solidFill>
            <a:ln>
              <a:noFill/>
            </a:ln>
            <a:effectLst/>
          </c:spPr>
          <c:invertIfNegative val="0"/>
          <c:cat>
            <c:strRef>
              <c:f>Sheet1!$A$2:$A$5</c:f>
              <c:strCache>
                <c:ptCount val="4"/>
                <c:pt idx="0">
                  <c:v>Accident</c:v>
                </c:pt>
                <c:pt idx="1">
                  <c:v>Jam</c:v>
                </c:pt>
                <c:pt idx="2">
                  <c:v>Road Closed</c:v>
                </c:pt>
                <c:pt idx="3">
                  <c:v>Weather Hazard</c:v>
                </c:pt>
              </c:strCache>
            </c:strRef>
          </c:cat>
          <c:val>
            <c:numRef>
              <c:f>Sheet1!$B$2:$B$5</c:f>
              <c:numCache>
                <c:formatCode>General</c:formatCode>
                <c:ptCount val="4"/>
                <c:pt idx="0">
                  <c:v>0.98157000000000005</c:v>
                </c:pt>
                <c:pt idx="1">
                  <c:v>0.359734</c:v>
                </c:pt>
                <c:pt idx="2">
                  <c:v>0</c:v>
                </c:pt>
                <c:pt idx="3">
                  <c:v>0.62165800000000004</c:v>
                </c:pt>
              </c:numCache>
            </c:numRef>
          </c:val>
          <c:extLst>
            <c:ext xmlns:c16="http://schemas.microsoft.com/office/drawing/2014/chart" uri="{C3380CC4-5D6E-409C-BE32-E72D297353CC}">
              <c16:uniqueId val="{00000000-ACCB-41F6-B012-EE23D481CB7C}"/>
            </c:ext>
          </c:extLst>
        </c:ser>
        <c:dLbls>
          <c:showLegendKey val="0"/>
          <c:showVal val="0"/>
          <c:showCatName val="0"/>
          <c:showSerName val="0"/>
          <c:showPercent val="0"/>
          <c:showBubbleSize val="0"/>
        </c:dLbls>
        <c:gapWidth val="267"/>
        <c:overlap val="-43"/>
        <c:axId val="422297872"/>
        <c:axId val="425770360"/>
      </c:barChart>
      <c:catAx>
        <c:axId val="42229787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25770360"/>
        <c:crosses val="autoZero"/>
        <c:auto val="1"/>
        <c:lblAlgn val="ctr"/>
        <c:lblOffset val="100"/>
        <c:noMultiLvlLbl val="0"/>
      </c:catAx>
      <c:valAx>
        <c:axId val="425770360"/>
        <c:scaling>
          <c:orientation val="minMax"/>
          <c:max val="1"/>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22297872"/>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Reliability scores</c:v>
                </c:pt>
              </c:strCache>
            </c:strRef>
          </c:tx>
          <c:spPr>
            <a:solidFill>
              <a:schemeClr val="accent1"/>
            </a:solidFill>
            <a:ln>
              <a:noFill/>
            </a:ln>
            <a:effectLst/>
          </c:spPr>
          <c:invertIfNegative val="0"/>
          <c:cat>
            <c:strRef>
              <c:f>Sheet1!$A$2:$A$5</c:f>
              <c:strCache>
                <c:ptCount val="4"/>
                <c:pt idx="0">
                  <c:v>Accident</c:v>
                </c:pt>
                <c:pt idx="1">
                  <c:v>Jam</c:v>
                </c:pt>
                <c:pt idx="2">
                  <c:v>Road Closed</c:v>
                </c:pt>
                <c:pt idx="3">
                  <c:v>Weather hazard</c:v>
                </c:pt>
              </c:strCache>
            </c:strRef>
          </c:cat>
          <c:val>
            <c:numRef>
              <c:f>Sheet1!$B$2:$B$5</c:f>
              <c:numCache>
                <c:formatCode>General</c:formatCode>
                <c:ptCount val="4"/>
                <c:pt idx="0">
                  <c:v>7.3774740000000003</c:v>
                </c:pt>
                <c:pt idx="1">
                  <c:v>5.9227189999999998</c:v>
                </c:pt>
                <c:pt idx="2">
                  <c:v>5</c:v>
                </c:pt>
                <c:pt idx="3">
                  <c:v>6.8617340000000002</c:v>
                </c:pt>
              </c:numCache>
            </c:numRef>
          </c:val>
          <c:extLst>
            <c:ext xmlns:c16="http://schemas.microsoft.com/office/drawing/2014/chart" uri="{C3380CC4-5D6E-409C-BE32-E72D297353CC}">
              <c16:uniqueId val="{00000000-7FC6-43B8-8EED-BA76ED21C0C3}"/>
            </c:ext>
          </c:extLst>
        </c:ser>
        <c:dLbls>
          <c:showLegendKey val="0"/>
          <c:showVal val="0"/>
          <c:showCatName val="0"/>
          <c:showSerName val="0"/>
          <c:showPercent val="0"/>
          <c:showBubbleSize val="0"/>
        </c:dLbls>
        <c:gapWidth val="267"/>
        <c:overlap val="-43"/>
        <c:axId val="649738640"/>
        <c:axId val="649736672"/>
      </c:barChart>
      <c:catAx>
        <c:axId val="64973864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649736672"/>
        <c:crosses val="autoZero"/>
        <c:auto val="1"/>
        <c:lblAlgn val="ctr"/>
        <c:lblOffset val="100"/>
        <c:noMultiLvlLbl val="0"/>
      </c:catAx>
      <c:valAx>
        <c:axId val="649736672"/>
        <c:scaling>
          <c:orientation val="minMax"/>
          <c:max val="1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4973864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dirty="0"/>
              <a:t>Jams levels per road type</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Level 1</c:v>
                </c:pt>
              </c:strCache>
            </c:strRef>
          </c:tx>
          <c:spPr>
            <a:solidFill>
              <a:schemeClr val="accent1"/>
            </a:solidFill>
            <a:ln>
              <a:noFill/>
            </a:ln>
            <a:effectLst/>
          </c:spPr>
          <c:invertIfNegative val="0"/>
          <c:cat>
            <c:strRef>
              <c:f>Sheet1!$A$2:$A$5</c:f>
              <c:strCache>
                <c:ptCount val="4"/>
                <c:pt idx="0">
                  <c:v>Road Type 1</c:v>
                </c:pt>
                <c:pt idx="1">
                  <c:v>Road Type 2</c:v>
                </c:pt>
                <c:pt idx="2">
                  <c:v>Road Type 4</c:v>
                </c:pt>
                <c:pt idx="3">
                  <c:v>Road Type 6</c:v>
                </c:pt>
              </c:strCache>
            </c:strRef>
          </c:cat>
          <c:val>
            <c:numRef>
              <c:f>Sheet1!$B$2:$B$5</c:f>
              <c:numCache>
                <c:formatCode>General</c:formatCode>
                <c:ptCount val="4"/>
                <c:pt idx="0">
                  <c:v>447</c:v>
                </c:pt>
                <c:pt idx="1">
                  <c:v>522</c:v>
                </c:pt>
                <c:pt idx="2">
                  <c:v>75</c:v>
                </c:pt>
                <c:pt idx="3">
                  <c:v>57</c:v>
                </c:pt>
              </c:numCache>
            </c:numRef>
          </c:val>
          <c:extLst>
            <c:ext xmlns:c16="http://schemas.microsoft.com/office/drawing/2014/chart" uri="{C3380CC4-5D6E-409C-BE32-E72D297353CC}">
              <c16:uniqueId val="{00000000-1B15-4B3C-A5CC-16EB53209A6A}"/>
            </c:ext>
          </c:extLst>
        </c:ser>
        <c:ser>
          <c:idx val="1"/>
          <c:order val="1"/>
          <c:tx>
            <c:strRef>
              <c:f>Sheet1!$C$1</c:f>
              <c:strCache>
                <c:ptCount val="1"/>
                <c:pt idx="0">
                  <c:v>Level 2</c:v>
                </c:pt>
              </c:strCache>
            </c:strRef>
          </c:tx>
          <c:spPr>
            <a:solidFill>
              <a:schemeClr val="accent2"/>
            </a:solidFill>
            <a:ln>
              <a:noFill/>
            </a:ln>
            <a:effectLst/>
          </c:spPr>
          <c:invertIfNegative val="0"/>
          <c:cat>
            <c:strRef>
              <c:f>Sheet1!$A$2:$A$5</c:f>
              <c:strCache>
                <c:ptCount val="4"/>
                <c:pt idx="0">
                  <c:v>Road Type 1</c:v>
                </c:pt>
                <c:pt idx="1">
                  <c:v>Road Type 2</c:v>
                </c:pt>
                <c:pt idx="2">
                  <c:v>Road Type 4</c:v>
                </c:pt>
                <c:pt idx="3">
                  <c:v>Road Type 6</c:v>
                </c:pt>
              </c:strCache>
            </c:strRef>
          </c:cat>
          <c:val>
            <c:numRef>
              <c:f>Sheet1!$C$2:$C$5</c:f>
              <c:numCache>
                <c:formatCode>General</c:formatCode>
                <c:ptCount val="4"/>
                <c:pt idx="0">
                  <c:v>3984</c:v>
                </c:pt>
                <c:pt idx="1">
                  <c:v>3192</c:v>
                </c:pt>
                <c:pt idx="2">
                  <c:v>430</c:v>
                </c:pt>
                <c:pt idx="3">
                  <c:v>201</c:v>
                </c:pt>
              </c:numCache>
            </c:numRef>
          </c:val>
          <c:extLst>
            <c:ext xmlns:c16="http://schemas.microsoft.com/office/drawing/2014/chart" uri="{C3380CC4-5D6E-409C-BE32-E72D297353CC}">
              <c16:uniqueId val="{00000001-1B15-4B3C-A5CC-16EB53209A6A}"/>
            </c:ext>
          </c:extLst>
        </c:ser>
        <c:ser>
          <c:idx val="2"/>
          <c:order val="2"/>
          <c:tx>
            <c:strRef>
              <c:f>Sheet1!$D$1</c:f>
              <c:strCache>
                <c:ptCount val="1"/>
                <c:pt idx="0">
                  <c:v>Level 3</c:v>
                </c:pt>
              </c:strCache>
            </c:strRef>
          </c:tx>
          <c:spPr>
            <a:solidFill>
              <a:schemeClr val="accent3"/>
            </a:solidFill>
            <a:ln>
              <a:noFill/>
            </a:ln>
            <a:effectLst/>
          </c:spPr>
          <c:invertIfNegative val="0"/>
          <c:cat>
            <c:strRef>
              <c:f>Sheet1!$A$2:$A$5</c:f>
              <c:strCache>
                <c:ptCount val="4"/>
                <c:pt idx="0">
                  <c:v>Road Type 1</c:v>
                </c:pt>
                <c:pt idx="1">
                  <c:v>Road Type 2</c:v>
                </c:pt>
                <c:pt idx="2">
                  <c:v>Road Type 4</c:v>
                </c:pt>
                <c:pt idx="3">
                  <c:v>Road Type 6</c:v>
                </c:pt>
              </c:strCache>
            </c:strRef>
          </c:cat>
          <c:val>
            <c:numRef>
              <c:f>Sheet1!$D$2:$D$5</c:f>
              <c:numCache>
                <c:formatCode>General</c:formatCode>
                <c:ptCount val="4"/>
                <c:pt idx="0">
                  <c:v>14755</c:v>
                </c:pt>
                <c:pt idx="1">
                  <c:v>8541</c:v>
                </c:pt>
                <c:pt idx="2">
                  <c:v>1148</c:v>
                </c:pt>
                <c:pt idx="3">
                  <c:v>913</c:v>
                </c:pt>
              </c:numCache>
            </c:numRef>
          </c:val>
          <c:extLst>
            <c:ext xmlns:c16="http://schemas.microsoft.com/office/drawing/2014/chart" uri="{C3380CC4-5D6E-409C-BE32-E72D297353CC}">
              <c16:uniqueId val="{00000002-1B15-4B3C-A5CC-16EB53209A6A}"/>
            </c:ext>
          </c:extLst>
        </c:ser>
        <c:ser>
          <c:idx val="3"/>
          <c:order val="3"/>
          <c:tx>
            <c:strRef>
              <c:f>Sheet1!$E$1</c:f>
              <c:strCache>
                <c:ptCount val="1"/>
                <c:pt idx="0">
                  <c:v>Level 4</c:v>
                </c:pt>
              </c:strCache>
            </c:strRef>
          </c:tx>
          <c:spPr>
            <a:solidFill>
              <a:schemeClr val="accent4"/>
            </a:solidFill>
            <a:ln>
              <a:noFill/>
            </a:ln>
            <a:effectLst/>
          </c:spPr>
          <c:invertIfNegative val="0"/>
          <c:cat>
            <c:strRef>
              <c:f>Sheet1!$A$2:$A$5</c:f>
              <c:strCache>
                <c:ptCount val="4"/>
                <c:pt idx="0">
                  <c:v>Road Type 1</c:v>
                </c:pt>
                <c:pt idx="1">
                  <c:v>Road Type 2</c:v>
                </c:pt>
                <c:pt idx="2">
                  <c:v>Road Type 4</c:v>
                </c:pt>
                <c:pt idx="3">
                  <c:v>Road Type 6</c:v>
                </c:pt>
              </c:strCache>
            </c:strRef>
          </c:cat>
          <c:val>
            <c:numRef>
              <c:f>Sheet1!$E$2:$E$5</c:f>
              <c:numCache>
                <c:formatCode>General</c:formatCode>
                <c:ptCount val="4"/>
                <c:pt idx="0">
                  <c:v>12928</c:v>
                </c:pt>
                <c:pt idx="1">
                  <c:v>5857</c:v>
                </c:pt>
                <c:pt idx="2">
                  <c:v>3137</c:v>
                </c:pt>
                <c:pt idx="3">
                  <c:v>1859</c:v>
                </c:pt>
              </c:numCache>
            </c:numRef>
          </c:val>
          <c:extLst>
            <c:ext xmlns:c16="http://schemas.microsoft.com/office/drawing/2014/chart" uri="{C3380CC4-5D6E-409C-BE32-E72D297353CC}">
              <c16:uniqueId val="{00000003-1B15-4B3C-A5CC-16EB53209A6A}"/>
            </c:ext>
          </c:extLst>
        </c:ser>
        <c:ser>
          <c:idx val="4"/>
          <c:order val="4"/>
          <c:tx>
            <c:strRef>
              <c:f>Sheet1!$F$1</c:f>
              <c:strCache>
                <c:ptCount val="1"/>
                <c:pt idx="0">
                  <c:v>Level 5</c:v>
                </c:pt>
              </c:strCache>
            </c:strRef>
          </c:tx>
          <c:spPr>
            <a:solidFill>
              <a:schemeClr val="accent5"/>
            </a:solidFill>
            <a:ln>
              <a:noFill/>
            </a:ln>
            <a:effectLst/>
          </c:spPr>
          <c:invertIfNegative val="0"/>
          <c:cat>
            <c:strRef>
              <c:f>Sheet1!$A$2:$A$5</c:f>
              <c:strCache>
                <c:ptCount val="4"/>
                <c:pt idx="0">
                  <c:v>Road Type 1</c:v>
                </c:pt>
                <c:pt idx="1">
                  <c:v>Road Type 2</c:v>
                </c:pt>
                <c:pt idx="2">
                  <c:v>Road Type 4</c:v>
                </c:pt>
                <c:pt idx="3">
                  <c:v>Road Type 6</c:v>
                </c:pt>
              </c:strCache>
            </c:strRef>
          </c:cat>
          <c:val>
            <c:numRef>
              <c:f>Sheet1!$F$2:$F$5</c:f>
              <c:numCache>
                <c:formatCode>General</c:formatCode>
                <c:ptCount val="4"/>
                <c:pt idx="0">
                  <c:v>79</c:v>
                </c:pt>
                <c:pt idx="1">
                  <c:v>0</c:v>
                </c:pt>
                <c:pt idx="2">
                  <c:v>0</c:v>
                </c:pt>
                <c:pt idx="3">
                  <c:v>0</c:v>
                </c:pt>
              </c:numCache>
            </c:numRef>
          </c:val>
          <c:extLst>
            <c:ext xmlns:c16="http://schemas.microsoft.com/office/drawing/2014/chart" uri="{C3380CC4-5D6E-409C-BE32-E72D297353CC}">
              <c16:uniqueId val="{00000004-1B15-4B3C-A5CC-16EB53209A6A}"/>
            </c:ext>
          </c:extLst>
        </c:ser>
        <c:dLbls>
          <c:showLegendKey val="0"/>
          <c:showVal val="0"/>
          <c:showCatName val="0"/>
          <c:showSerName val="0"/>
          <c:showPercent val="0"/>
          <c:showBubbleSize val="0"/>
        </c:dLbls>
        <c:gapWidth val="267"/>
        <c:overlap val="-43"/>
        <c:axId val="425768392"/>
        <c:axId val="428711248"/>
      </c:barChart>
      <c:catAx>
        <c:axId val="42576839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28711248"/>
        <c:crosses val="autoZero"/>
        <c:auto val="1"/>
        <c:lblAlgn val="ctr"/>
        <c:lblOffset val="100"/>
        <c:noMultiLvlLbl val="0"/>
      </c:catAx>
      <c:valAx>
        <c:axId val="42871124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25768392"/>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dirty="0"/>
              <a:t>Event type per road type</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Accident</c:v>
                </c:pt>
              </c:strCache>
            </c:strRef>
          </c:tx>
          <c:spPr>
            <a:solidFill>
              <a:schemeClr val="accent1"/>
            </a:solidFill>
            <a:ln>
              <a:noFill/>
            </a:ln>
            <a:effectLst/>
          </c:spPr>
          <c:invertIfNegative val="0"/>
          <c:cat>
            <c:strRef>
              <c:f>Sheet1!$A$2:$A$7</c:f>
              <c:strCache>
                <c:ptCount val="6"/>
                <c:pt idx="0">
                  <c:v>Road type 1</c:v>
                </c:pt>
                <c:pt idx="1">
                  <c:v>Road type 2</c:v>
                </c:pt>
                <c:pt idx="2">
                  <c:v>Road type 4</c:v>
                </c:pt>
                <c:pt idx="3">
                  <c:v>Road type 6</c:v>
                </c:pt>
                <c:pt idx="4">
                  <c:v>Road type 17</c:v>
                </c:pt>
                <c:pt idx="5">
                  <c:v>Road type 20</c:v>
                </c:pt>
              </c:strCache>
            </c:strRef>
          </c:cat>
          <c:val>
            <c:numRef>
              <c:f>Sheet1!$B$2:$B$7</c:f>
              <c:numCache>
                <c:formatCode>General</c:formatCode>
                <c:ptCount val="6"/>
                <c:pt idx="0">
                  <c:v>682</c:v>
                </c:pt>
                <c:pt idx="1">
                  <c:v>360</c:v>
                </c:pt>
                <c:pt idx="2">
                  <c:v>115</c:v>
                </c:pt>
                <c:pt idx="3">
                  <c:v>286</c:v>
                </c:pt>
                <c:pt idx="4">
                  <c:v>0</c:v>
                </c:pt>
                <c:pt idx="5">
                  <c:v>22</c:v>
                </c:pt>
              </c:numCache>
            </c:numRef>
          </c:val>
          <c:extLst>
            <c:ext xmlns:c16="http://schemas.microsoft.com/office/drawing/2014/chart" uri="{C3380CC4-5D6E-409C-BE32-E72D297353CC}">
              <c16:uniqueId val="{00000000-3DC5-48D1-AD0A-46396A1D0E39}"/>
            </c:ext>
          </c:extLst>
        </c:ser>
        <c:ser>
          <c:idx val="1"/>
          <c:order val="1"/>
          <c:tx>
            <c:strRef>
              <c:f>Sheet1!$C$1</c:f>
              <c:strCache>
                <c:ptCount val="1"/>
                <c:pt idx="0">
                  <c:v>Jam</c:v>
                </c:pt>
              </c:strCache>
            </c:strRef>
          </c:tx>
          <c:spPr>
            <a:solidFill>
              <a:schemeClr val="accent2"/>
            </a:solidFill>
            <a:ln>
              <a:noFill/>
            </a:ln>
            <a:effectLst/>
          </c:spPr>
          <c:invertIfNegative val="0"/>
          <c:cat>
            <c:strRef>
              <c:f>Sheet1!$A$2:$A$7</c:f>
              <c:strCache>
                <c:ptCount val="6"/>
                <c:pt idx="0">
                  <c:v>Road type 1</c:v>
                </c:pt>
                <c:pt idx="1">
                  <c:v>Road type 2</c:v>
                </c:pt>
                <c:pt idx="2">
                  <c:v>Road type 4</c:v>
                </c:pt>
                <c:pt idx="3">
                  <c:v>Road type 6</c:v>
                </c:pt>
                <c:pt idx="4">
                  <c:v>Road type 17</c:v>
                </c:pt>
                <c:pt idx="5">
                  <c:v>Road type 20</c:v>
                </c:pt>
              </c:strCache>
            </c:strRef>
          </c:cat>
          <c:val>
            <c:numRef>
              <c:f>Sheet1!$C$2:$C$7</c:f>
              <c:numCache>
                <c:formatCode>General</c:formatCode>
                <c:ptCount val="6"/>
                <c:pt idx="0">
                  <c:v>17890</c:v>
                </c:pt>
                <c:pt idx="1">
                  <c:v>10800</c:v>
                </c:pt>
                <c:pt idx="2">
                  <c:v>2201</c:v>
                </c:pt>
                <c:pt idx="3">
                  <c:v>4466</c:v>
                </c:pt>
                <c:pt idx="4">
                  <c:v>56</c:v>
                </c:pt>
                <c:pt idx="5">
                  <c:v>448</c:v>
                </c:pt>
              </c:numCache>
            </c:numRef>
          </c:val>
          <c:extLst>
            <c:ext xmlns:c16="http://schemas.microsoft.com/office/drawing/2014/chart" uri="{C3380CC4-5D6E-409C-BE32-E72D297353CC}">
              <c16:uniqueId val="{00000001-3DC5-48D1-AD0A-46396A1D0E39}"/>
            </c:ext>
          </c:extLst>
        </c:ser>
        <c:ser>
          <c:idx val="2"/>
          <c:order val="2"/>
          <c:tx>
            <c:strRef>
              <c:f>Sheet1!$D$1</c:f>
              <c:strCache>
                <c:ptCount val="1"/>
                <c:pt idx="0">
                  <c:v>Road Closed</c:v>
                </c:pt>
              </c:strCache>
            </c:strRef>
          </c:tx>
          <c:spPr>
            <a:solidFill>
              <a:schemeClr val="accent3"/>
            </a:solidFill>
            <a:ln>
              <a:noFill/>
            </a:ln>
            <a:effectLst/>
          </c:spPr>
          <c:invertIfNegative val="0"/>
          <c:cat>
            <c:strRef>
              <c:f>Sheet1!$A$2:$A$7</c:f>
              <c:strCache>
                <c:ptCount val="6"/>
                <c:pt idx="0">
                  <c:v>Road type 1</c:v>
                </c:pt>
                <c:pt idx="1">
                  <c:v>Road type 2</c:v>
                </c:pt>
                <c:pt idx="2">
                  <c:v>Road type 4</c:v>
                </c:pt>
                <c:pt idx="3">
                  <c:v>Road type 6</c:v>
                </c:pt>
                <c:pt idx="4">
                  <c:v>Road type 17</c:v>
                </c:pt>
                <c:pt idx="5">
                  <c:v>Road type 20</c:v>
                </c:pt>
              </c:strCache>
            </c:strRef>
          </c:cat>
          <c:val>
            <c:numRef>
              <c:f>Sheet1!$D$2:$D$7</c:f>
              <c:numCache>
                <c:formatCode>General</c:formatCode>
                <c:ptCount val="6"/>
                <c:pt idx="0">
                  <c:v>172</c:v>
                </c:pt>
                <c:pt idx="1">
                  <c:v>0</c:v>
                </c:pt>
                <c:pt idx="2">
                  <c:v>0</c:v>
                </c:pt>
                <c:pt idx="3">
                  <c:v>0</c:v>
                </c:pt>
                <c:pt idx="4">
                  <c:v>0</c:v>
                </c:pt>
                <c:pt idx="5">
                  <c:v>0</c:v>
                </c:pt>
              </c:numCache>
            </c:numRef>
          </c:val>
          <c:extLst>
            <c:ext xmlns:c16="http://schemas.microsoft.com/office/drawing/2014/chart" uri="{C3380CC4-5D6E-409C-BE32-E72D297353CC}">
              <c16:uniqueId val="{00000002-3DC5-48D1-AD0A-46396A1D0E39}"/>
            </c:ext>
          </c:extLst>
        </c:ser>
        <c:ser>
          <c:idx val="3"/>
          <c:order val="3"/>
          <c:tx>
            <c:strRef>
              <c:f>Sheet1!$E$1</c:f>
              <c:strCache>
                <c:ptCount val="1"/>
                <c:pt idx="0">
                  <c:v>Weather Hazard</c:v>
                </c:pt>
              </c:strCache>
            </c:strRef>
          </c:tx>
          <c:spPr>
            <a:solidFill>
              <a:schemeClr val="accent4"/>
            </a:solidFill>
            <a:ln>
              <a:noFill/>
            </a:ln>
            <a:effectLst/>
          </c:spPr>
          <c:invertIfNegative val="0"/>
          <c:cat>
            <c:strRef>
              <c:f>Sheet1!$A$2:$A$7</c:f>
              <c:strCache>
                <c:ptCount val="6"/>
                <c:pt idx="0">
                  <c:v>Road type 1</c:v>
                </c:pt>
                <c:pt idx="1">
                  <c:v>Road type 2</c:v>
                </c:pt>
                <c:pt idx="2">
                  <c:v>Road type 4</c:v>
                </c:pt>
                <c:pt idx="3">
                  <c:v>Road type 6</c:v>
                </c:pt>
                <c:pt idx="4">
                  <c:v>Road type 17</c:v>
                </c:pt>
                <c:pt idx="5">
                  <c:v>Road type 20</c:v>
                </c:pt>
              </c:strCache>
            </c:strRef>
          </c:cat>
          <c:val>
            <c:numRef>
              <c:f>Sheet1!$E$2:$E$7</c:f>
              <c:numCache>
                <c:formatCode>General</c:formatCode>
                <c:ptCount val="6"/>
                <c:pt idx="0">
                  <c:v>2419</c:v>
                </c:pt>
                <c:pt idx="1">
                  <c:v>593</c:v>
                </c:pt>
                <c:pt idx="2">
                  <c:v>178</c:v>
                </c:pt>
                <c:pt idx="3">
                  <c:v>468</c:v>
                </c:pt>
                <c:pt idx="4">
                  <c:v>0</c:v>
                </c:pt>
                <c:pt idx="5">
                  <c:v>30</c:v>
                </c:pt>
              </c:numCache>
            </c:numRef>
          </c:val>
          <c:extLst>
            <c:ext xmlns:c16="http://schemas.microsoft.com/office/drawing/2014/chart" uri="{C3380CC4-5D6E-409C-BE32-E72D297353CC}">
              <c16:uniqueId val="{00000003-3DC5-48D1-AD0A-46396A1D0E39}"/>
            </c:ext>
          </c:extLst>
        </c:ser>
        <c:dLbls>
          <c:showLegendKey val="0"/>
          <c:showVal val="0"/>
          <c:showCatName val="0"/>
          <c:showSerName val="0"/>
          <c:showPercent val="0"/>
          <c:showBubbleSize val="0"/>
        </c:dLbls>
        <c:gapWidth val="267"/>
        <c:overlap val="-43"/>
        <c:axId val="652627784"/>
        <c:axId val="652628112"/>
      </c:barChart>
      <c:catAx>
        <c:axId val="65262778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652628112"/>
        <c:crosses val="autoZero"/>
        <c:auto val="1"/>
        <c:lblAlgn val="ctr"/>
        <c:lblOffset val="100"/>
        <c:noMultiLvlLbl val="0"/>
      </c:catAx>
      <c:valAx>
        <c:axId val="65262811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5262778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http://peoriachronicle.com/2007/05/31/thud/" TargetMode="External"/><Relationship Id="rId7" Type="http://schemas.openxmlformats.org/officeDocument/2006/relationships/hyperlink" Target="https://openclipart.org/detail/242096/using-a-smartphone" TargetMode="External"/><Relationship Id="rId2" Type="http://schemas.openxmlformats.org/officeDocument/2006/relationships/image" Target="../media/image11.gif"/><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mexicoparalosmexicanos.blogspot.com/2012/09/el-bienestar-de-la-sociedad-no-se-mide.html" TargetMode="External"/><Relationship Id="rId10" Type="http://schemas.openxmlformats.org/officeDocument/2006/relationships/image" Target="../media/image6.jpg"/><Relationship Id="rId4" Type="http://schemas.openxmlformats.org/officeDocument/2006/relationships/image" Target="../media/image12.jpg"/><Relationship Id="rId9" Type="http://schemas.openxmlformats.org/officeDocument/2006/relationships/hyperlink" Target="http://hello-son.blogspot.com/2011/08/call-258-last-line.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A06C-DE8D-455D-8696-EC73D2EB75A6}"/>
              </a:ext>
            </a:extLst>
          </p:cNvPr>
          <p:cNvSpPr>
            <a:spLocks noGrp="1"/>
          </p:cNvSpPr>
          <p:nvPr>
            <p:ph type="ctrTitle"/>
          </p:nvPr>
        </p:nvSpPr>
        <p:spPr/>
        <p:txBody>
          <a:bodyPr/>
          <a:lstStyle/>
          <a:p>
            <a:pPr algn="ctr"/>
            <a:r>
              <a:rPr lang="en-IN" sz="6600" b="1" dirty="0">
                <a:effectLst>
                  <a:outerShdw blurRad="38100" dist="38100" dir="2700000" algn="tl">
                    <a:srgbClr val="000000">
                      <a:alpha val="43137"/>
                    </a:srgbClr>
                  </a:outerShdw>
                </a:effectLst>
              </a:rPr>
              <a:t>Traffic Data analysis using </a:t>
            </a:r>
            <a:br>
              <a:rPr lang="en-IN" sz="6600" b="1" dirty="0">
                <a:effectLst>
                  <a:outerShdw blurRad="38100" dist="38100" dir="2700000" algn="tl">
                    <a:srgbClr val="000000">
                      <a:alpha val="43137"/>
                    </a:srgbClr>
                  </a:outerShdw>
                </a:effectLst>
              </a:rPr>
            </a:br>
            <a:r>
              <a:rPr lang="en-IN" sz="6600" b="1" dirty="0">
                <a:effectLst>
                  <a:outerShdw blurRad="38100" dist="38100" dir="2700000" algn="tl">
                    <a:srgbClr val="000000">
                      <a:alpha val="43137"/>
                    </a:srgbClr>
                  </a:outerShdw>
                </a:effectLst>
              </a:rPr>
              <a:t>Waze dataset</a:t>
            </a:r>
          </a:p>
        </p:txBody>
      </p:sp>
      <p:sp>
        <p:nvSpPr>
          <p:cNvPr id="3" name="Subtitle 2">
            <a:extLst>
              <a:ext uri="{FF2B5EF4-FFF2-40B4-BE49-F238E27FC236}">
                <a16:creationId xmlns:a16="http://schemas.microsoft.com/office/drawing/2014/main" id="{C18E5234-E102-40AD-96A7-FE5C2DF21735}"/>
              </a:ext>
            </a:extLst>
          </p:cNvPr>
          <p:cNvSpPr>
            <a:spLocks noGrp="1"/>
          </p:cNvSpPr>
          <p:nvPr>
            <p:ph type="subTitle" idx="1"/>
          </p:nvPr>
        </p:nvSpPr>
        <p:spPr>
          <a:xfrm>
            <a:off x="1154954" y="4777380"/>
            <a:ext cx="9764837" cy="861420"/>
          </a:xfrm>
        </p:spPr>
        <p:txBody>
          <a:bodyPr/>
          <a:lstStyle/>
          <a:p>
            <a:r>
              <a:rPr lang="en-IN" i="1" dirty="0"/>
              <a:t>(Submitted as a Trial assignment to thinking machines data science)</a:t>
            </a:r>
          </a:p>
          <a:p>
            <a:pPr algn="r"/>
            <a:r>
              <a:rPr lang="en-IN" i="1" dirty="0"/>
              <a:t>- Shoumik Goswami</a:t>
            </a:r>
          </a:p>
        </p:txBody>
      </p:sp>
      <p:pic>
        <p:nvPicPr>
          <p:cNvPr id="5" name="Picture 4">
            <a:extLst>
              <a:ext uri="{FF2B5EF4-FFF2-40B4-BE49-F238E27FC236}">
                <a16:creationId xmlns:a16="http://schemas.microsoft.com/office/drawing/2014/main" id="{7522F1C1-FA72-4EC7-AFBC-48373DF09EE5}"/>
              </a:ext>
            </a:extLst>
          </p:cNvPr>
          <p:cNvPicPr>
            <a:picLocks noChangeAspect="1"/>
          </p:cNvPicPr>
          <p:nvPr/>
        </p:nvPicPr>
        <p:blipFill>
          <a:blip r:embed="rId2"/>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429170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95C9-E2C5-4309-89FF-BE4A5DA433E2}"/>
              </a:ext>
            </a:extLst>
          </p:cNvPr>
          <p:cNvSpPr>
            <a:spLocks noGrp="1"/>
          </p:cNvSpPr>
          <p:nvPr>
            <p:ph type="title"/>
          </p:nvPr>
        </p:nvSpPr>
        <p:spPr>
          <a:xfrm>
            <a:off x="646111" y="452718"/>
            <a:ext cx="9404723" cy="813374"/>
          </a:xfrm>
        </p:spPr>
        <p:txBody>
          <a:bodyPr/>
          <a:lstStyle/>
          <a:p>
            <a:r>
              <a:rPr lang="en-IN" b="1" dirty="0">
                <a:effectLst>
                  <a:outerShdw blurRad="38100" dist="38100" dir="2700000" algn="tl">
                    <a:srgbClr val="000000">
                      <a:alpha val="43137"/>
                    </a:srgbClr>
                  </a:outerShdw>
                </a:effectLst>
              </a:rPr>
              <a:t>Insights generated from the data</a:t>
            </a:r>
            <a:endParaRPr lang="en-IN" dirty="0"/>
          </a:p>
        </p:txBody>
      </p:sp>
      <p:sp>
        <p:nvSpPr>
          <p:cNvPr id="3" name="TextBox 2">
            <a:extLst>
              <a:ext uri="{FF2B5EF4-FFF2-40B4-BE49-F238E27FC236}">
                <a16:creationId xmlns:a16="http://schemas.microsoft.com/office/drawing/2014/main" id="{2190DD26-039C-4283-AA17-A4120E1B3CAE}"/>
              </a:ext>
            </a:extLst>
          </p:cNvPr>
          <p:cNvSpPr txBox="1"/>
          <p:nvPr/>
        </p:nvSpPr>
        <p:spPr>
          <a:xfrm>
            <a:off x="646111" y="1361069"/>
            <a:ext cx="10298554" cy="461665"/>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How does the jam impact speed and delay of the traffic?</a:t>
            </a:r>
          </a:p>
        </p:txBody>
      </p:sp>
      <p:sp>
        <p:nvSpPr>
          <p:cNvPr id="4" name="TextBox 3">
            <a:extLst>
              <a:ext uri="{FF2B5EF4-FFF2-40B4-BE49-F238E27FC236}">
                <a16:creationId xmlns:a16="http://schemas.microsoft.com/office/drawing/2014/main" id="{FBCA2E93-D7E7-43A6-9BE6-2368C96F6137}"/>
              </a:ext>
            </a:extLst>
          </p:cNvPr>
          <p:cNvSpPr txBox="1"/>
          <p:nvPr/>
        </p:nvSpPr>
        <p:spPr>
          <a:xfrm>
            <a:off x="956601" y="1917711"/>
            <a:ext cx="3488789" cy="2031325"/>
          </a:xfrm>
          <a:prstGeom prst="rect">
            <a:avLst/>
          </a:prstGeom>
          <a:solidFill>
            <a:schemeClr val="bg2">
              <a:lumMod val="75000"/>
            </a:schemeClr>
          </a:solidFill>
        </p:spPr>
        <p:txBody>
          <a:bodyPr wrap="square" rtlCol="0">
            <a:spAutoFit/>
          </a:bodyPr>
          <a:lstStyle/>
          <a:p>
            <a:r>
              <a:rPr lang="en-IN" b="1" dirty="0">
                <a:effectLst>
                  <a:outerShdw blurRad="38100" dist="38100" dir="2700000" algn="tl">
                    <a:srgbClr val="000000">
                      <a:alpha val="43137"/>
                    </a:srgbClr>
                  </a:outerShdw>
                </a:effectLst>
              </a:rPr>
              <a:t>Average speed per jam level</a:t>
            </a:r>
          </a:p>
          <a:p>
            <a:r>
              <a:rPr lang="en-IN" dirty="0">
                <a:effectLst>
                  <a:outerShdw blurRad="38100" dist="38100" dir="2700000" algn="tl">
                    <a:srgbClr val="000000">
                      <a:alpha val="43137"/>
                    </a:srgbClr>
                  </a:outerShdw>
                </a:effectLst>
              </a:rPr>
              <a:t>Level 0 is: N/A</a:t>
            </a:r>
          </a:p>
          <a:p>
            <a:r>
              <a:rPr lang="en-IN" dirty="0">
                <a:effectLst>
                  <a:outerShdw blurRad="38100" dist="38100" dir="2700000" algn="tl">
                    <a:srgbClr val="000000">
                      <a:alpha val="43137"/>
                    </a:srgbClr>
                  </a:outerShdw>
                </a:effectLst>
              </a:rPr>
              <a:t>Level 1 is: 11.23 km/hr</a:t>
            </a:r>
          </a:p>
          <a:p>
            <a:r>
              <a:rPr lang="en-IN" dirty="0">
                <a:effectLst>
                  <a:outerShdw blurRad="38100" dist="38100" dir="2700000" algn="tl">
                    <a:srgbClr val="000000">
                      <a:alpha val="43137"/>
                    </a:srgbClr>
                  </a:outerShdw>
                </a:effectLst>
              </a:rPr>
              <a:t>Level 2 is: 8.57 km/hr</a:t>
            </a:r>
          </a:p>
          <a:p>
            <a:r>
              <a:rPr lang="en-IN" dirty="0">
                <a:effectLst>
                  <a:outerShdw blurRad="38100" dist="38100" dir="2700000" algn="tl">
                    <a:srgbClr val="000000">
                      <a:alpha val="43137"/>
                    </a:srgbClr>
                  </a:outerShdw>
                </a:effectLst>
              </a:rPr>
              <a:t>Level 3 is: 6.82 km/hr</a:t>
            </a:r>
          </a:p>
          <a:p>
            <a:r>
              <a:rPr lang="en-IN" dirty="0">
                <a:effectLst>
                  <a:outerShdw blurRad="38100" dist="38100" dir="2700000" algn="tl">
                    <a:srgbClr val="000000">
                      <a:alpha val="43137"/>
                    </a:srgbClr>
                  </a:outerShdw>
                </a:effectLst>
              </a:rPr>
              <a:t>Level 4 is: 3.89 km/hr</a:t>
            </a:r>
          </a:p>
          <a:p>
            <a:r>
              <a:rPr lang="en-IN" dirty="0">
                <a:effectLst>
                  <a:outerShdw blurRad="38100" dist="38100" dir="2700000" algn="tl">
                    <a:srgbClr val="000000">
                      <a:alpha val="43137"/>
                    </a:srgbClr>
                  </a:outerShdw>
                </a:effectLst>
              </a:rPr>
              <a:t>Level 5 is: 0.0 km/hr</a:t>
            </a:r>
          </a:p>
        </p:txBody>
      </p:sp>
      <p:sp>
        <p:nvSpPr>
          <p:cNvPr id="6" name="TextBox 5">
            <a:extLst>
              <a:ext uri="{FF2B5EF4-FFF2-40B4-BE49-F238E27FC236}">
                <a16:creationId xmlns:a16="http://schemas.microsoft.com/office/drawing/2014/main" id="{24431818-16EC-4D47-A975-1878C2BE4B41}"/>
              </a:ext>
            </a:extLst>
          </p:cNvPr>
          <p:cNvSpPr txBox="1"/>
          <p:nvPr/>
        </p:nvSpPr>
        <p:spPr>
          <a:xfrm>
            <a:off x="956600" y="4044013"/>
            <a:ext cx="3488789" cy="2015936"/>
          </a:xfrm>
          <a:prstGeom prst="rect">
            <a:avLst/>
          </a:prstGeom>
          <a:solidFill>
            <a:schemeClr val="bg2">
              <a:lumMod val="75000"/>
            </a:schemeClr>
          </a:solidFill>
        </p:spPr>
        <p:txBody>
          <a:bodyPr wrap="square" rtlCol="0">
            <a:spAutoFit/>
          </a:bodyPr>
          <a:lstStyle/>
          <a:p>
            <a:r>
              <a:rPr lang="en-IN" sz="1700" b="1" dirty="0">
                <a:effectLst>
                  <a:outerShdw blurRad="38100" dist="38100" dir="2700000" algn="tl">
                    <a:srgbClr val="000000">
                      <a:alpha val="43137"/>
                    </a:srgbClr>
                  </a:outerShdw>
                </a:effectLst>
              </a:rPr>
              <a:t>Maximum delay per jam level</a:t>
            </a:r>
          </a:p>
          <a:p>
            <a:r>
              <a:rPr lang="en-IN" dirty="0">
                <a:effectLst>
                  <a:outerShdw blurRad="38100" dist="38100" dir="2700000" algn="tl">
                    <a:srgbClr val="000000">
                      <a:alpha val="43137"/>
                    </a:srgbClr>
                  </a:outerShdw>
                </a:effectLst>
              </a:rPr>
              <a:t>Level 0 is: N/A</a:t>
            </a:r>
          </a:p>
          <a:p>
            <a:r>
              <a:rPr lang="en-IN" dirty="0">
                <a:effectLst>
                  <a:outerShdw blurRad="38100" dist="38100" dir="2700000" algn="tl">
                    <a:srgbClr val="000000">
                      <a:alpha val="43137"/>
                    </a:srgbClr>
                  </a:outerShdw>
                </a:effectLst>
              </a:rPr>
              <a:t>Level 1 is: 2.25 min</a:t>
            </a:r>
          </a:p>
          <a:p>
            <a:r>
              <a:rPr lang="en-IN" dirty="0">
                <a:effectLst>
                  <a:outerShdw blurRad="38100" dist="38100" dir="2700000" algn="tl">
                    <a:srgbClr val="000000">
                      <a:alpha val="43137"/>
                    </a:srgbClr>
                  </a:outerShdw>
                </a:effectLst>
              </a:rPr>
              <a:t>Level 2 is: 9.32 min</a:t>
            </a:r>
          </a:p>
          <a:p>
            <a:r>
              <a:rPr lang="en-IN" dirty="0">
                <a:effectLst>
                  <a:outerShdw blurRad="38100" dist="38100" dir="2700000" algn="tl">
                    <a:srgbClr val="000000">
                      <a:alpha val="43137"/>
                    </a:srgbClr>
                  </a:outerShdw>
                </a:effectLst>
              </a:rPr>
              <a:t>Level 3 is: 24 min</a:t>
            </a:r>
          </a:p>
          <a:p>
            <a:r>
              <a:rPr lang="en-IN" dirty="0">
                <a:effectLst>
                  <a:outerShdw blurRad="38100" dist="38100" dir="2700000" algn="tl">
                    <a:srgbClr val="000000">
                      <a:alpha val="43137"/>
                    </a:srgbClr>
                  </a:outerShdw>
                </a:effectLst>
              </a:rPr>
              <a:t>Level 4 is: 2 hours</a:t>
            </a:r>
          </a:p>
          <a:p>
            <a:r>
              <a:rPr lang="en-IN" dirty="0">
                <a:effectLst>
                  <a:outerShdw blurRad="38100" dist="38100" dir="2700000" algn="tl">
                    <a:srgbClr val="000000">
                      <a:alpha val="43137"/>
                    </a:srgbClr>
                  </a:outerShdw>
                </a:effectLst>
              </a:rPr>
              <a:t>Level 5 is: - 1 (Blocked)</a:t>
            </a:r>
          </a:p>
        </p:txBody>
      </p:sp>
      <p:sp>
        <p:nvSpPr>
          <p:cNvPr id="7" name="TextBox 6">
            <a:extLst>
              <a:ext uri="{FF2B5EF4-FFF2-40B4-BE49-F238E27FC236}">
                <a16:creationId xmlns:a16="http://schemas.microsoft.com/office/drawing/2014/main" id="{4EA327EA-4209-4B23-B9E7-A42BD509EDDE}"/>
              </a:ext>
            </a:extLst>
          </p:cNvPr>
          <p:cNvSpPr txBox="1"/>
          <p:nvPr/>
        </p:nvSpPr>
        <p:spPr>
          <a:xfrm>
            <a:off x="6750146" y="1917711"/>
            <a:ext cx="3488789" cy="1754326"/>
          </a:xfrm>
          <a:prstGeom prst="rect">
            <a:avLst/>
          </a:prstGeom>
          <a:solidFill>
            <a:schemeClr val="bg2">
              <a:lumMod val="75000"/>
            </a:schemeClr>
          </a:solidFill>
        </p:spPr>
        <p:txBody>
          <a:bodyPr wrap="square" rtlCol="0">
            <a:spAutoFit/>
          </a:bodyPr>
          <a:lstStyle/>
          <a:p>
            <a:r>
              <a:rPr lang="en-IN" b="1" dirty="0">
                <a:effectLst>
                  <a:outerShdw blurRad="38100" dist="38100" dir="2700000" algn="tl">
                    <a:srgbClr val="000000">
                      <a:alpha val="43137"/>
                    </a:srgbClr>
                  </a:outerShdw>
                </a:effectLst>
              </a:rPr>
              <a:t>Average speed per jam type</a:t>
            </a:r>
          </a:p>
          <a:p>
            <a:r>
              <a:rPr lang="en-IN" dirty="0">
                <a:effectLst>
                  <a:outerShdw blurRad="38100" dist="38100" dir="2700000" algn="tl">
                    <a:srgbClr val="000000">
                      <a:alpha val="43137"/>
                    </a:srgbClr>
                  </a:outerShdw>
                </a:effectLst>
              </a:rPr>
              <a:t>None is: N/A</a:t>
            </a:r>
          </a:p>
          <a:p>
            <a:r>
              <a:rPr lang="en-IN" dirty="0">
                <a:effectLst>
                  <a:outerShdw blurRad="38100" dist="38100" dir="2700000" algn="tl">
                    <a:srgbClr val="000000">
                      <a:alpha val="43137"/>
                    </a:srgbClr>
                  </a:outerShdw>
                </a:effectLst>
              </a:rPr>
              <a:t>Small is: 4.2 km/hr</a:t>
            </a:r>
          </a:p>
          <a:p>
            <a:r>
              <a:rPr lang="en-IN" dirty="0">
                <a:effectLst>
                  <a:outerShdw blurRad="38100" dist="38100" dir="2700000" algn="tl">
                    <a:srgbClr val="000000">
                      <a:alpha val="43137"/>
                    </a:srgbClr>
                  </a:outerShdw>
                </a:effectLst>
              </a:rPr>
              <a:t>Medium is: 3.8 km/hr</a:t>
            </a:r>
          </a:p>
          <a:p>
            <a:r>
              <a:rPr lang="en-IN" dirty="0">
                <a:effectLst>
                  <a:outerShdw blurRad="38100" dist="38100" dir="2700000" algn="tl">
                    <a:srgbClr val="000000">
                      <a:alpha val="43137"/>
                    </a:srgbClr>
                  </a:outerShdw>
                </a:effectLst>
              </a:rPr>
              <a:t>Large is: 3.2 km/hr</a:t>
            </a:r>
          </a:p>
          <a:p>
            <a:r>
              <a:rPr lang="en-IN" dirty="0">
                <a:effectLst>
                  <a:outerShdw blurRad="38100" dist="38100" dir="2700000" algn="tl">
                    <a:srgbClr val="000000">
                      <a:alpha val="43137"/>
                    </a:srgbClr>
                  </a:outerShdw>
                </a:effectLst>
              </a:rPr>
              <a:t>Huge is: 1.35 km/hr</a:t>
            </a:r>
          </a:p>
        </p:txBody>
      </p:sp>
      <p:sp>
        <p:nvSpPr>
          <p:cNvPr id="8" name="TextBox 7">
            <a:extLst>
              <a:ext uri="{FF2B5EF4-FFF2-40B4-BE49-F238E27FC236}">
                <a16:creationId xmlns:a16="http://schemas.microsoft.com/office/drawing/2014/main" id="{DA61D641-2775-4B3F-8F52-3D5D23DB253F}"/>
              </a:ext>
            </a:extLst>
          </p:cNvPr>
          <p:cNvSpPr txBox="1"/>
          <p:nvPr/>
        </p:nvSpPr>
        <p:spPr>
          <a:xfrm>
            <a:off x="6750146" y="4044013"/>
            <a:ext cx="3488789" cy="1754326"/>
          </a:xfrm>
          <a:prstGeom prst="rect">
            <a:avLst/>
          </a:prstGeom>
          <a:solidFill>
            <a:schemeClr val="bg2">
              <a:lumMod val="75000"/>
            </a:schemeClr>
          </a:solidFill>
        </p:spPr>
        <p:txBody>
          <a:bodyPr wrap="square" rtlCol="0">
            <a:spAutoFit/>
          </a:bodyPr>
          <a:lstStyle/>
          <a:p>
            <a:r>
              <a:rPr lang="en-IN" b="1" dirty="0">
                <a:effectLst>
                  <a:outerShdw blurRad="38100" dist="38100" dir="2700000" algn="tl">
                    <a:srgbClr val="000000">
                      <a:alpha val="43137"/>
                    </a:srgbClr>
                  </a:outerShdw>
                </a:effectLst>
              </a:rPr>
              <a:t>Maximum delay per jam type</a:t>
            </a:r>
          </a:p>
          <a:p>
            <a:r>
              <a:rPr lang="en-IN" dirty="0">
                <a:effectLst>
                  <a:outerShdw blurRad="38100" dist="38100" dir="2700000" algn="tl">
                    <a:srgbClr val="000000">
                      <a:alpha val="43137"/>
                    </a:srgbClr>
                  </a:outerShdw>
                </a:effectLst>
              </a:rPr>
              <a:t>None is: N/A</a:t>
            </a:r>
          </a:p>
          <a:p>
            <a:r>
              <a:rPr lang="en-IN" dirty="0">
                <a:effectLst>
                  <a:outerShdw blurRad="38100" dist="38100" dir="2700000" algn="tl">
                    <a:srgbClr val="000000">
                      <a:alpha val="43137"/>
                    </a:srgbClr>
                  </a:outerShdw>
                </a:effectLst>
              </a:rPr>
              <a:t>Small is: 1.25 hours</a:t>
            </a:r>
          </a:p>
          <a:p>
            <a:r>
              <a:rPr lang="en-IN" dirty="0">
                <a:effectLst>
                  <a:outerShdw blurRad="38100" dist="38100" dir="2700000" algn="tl">
                    <a:srgbClr val="000000">
                      <a:alpha val="43137"/>
                    </a:srgbClr>
                  </a:outerShdw>
                </a:effectLst>
              </a:rPr>
              <a:t>Medium is: 1.52 hours</a:t>
            </a:r>
          </a:p>
          <a:p>
            <a:r>
              <a:rPr lang="en-IN" dirty="0">
                <a:effectLst>
                  <a:outerShdw blurRad="38100" dist="38100" dir="2700000" algn="tl">
                    <a:srgbClr val="000000">
                      <a:alpha val="43137"/>
                    </a:srgbClr>
                  </a:outerShdw>
                </a:effectLst>
              </a:rPr>
              <a:t>Large is: 1.75 hours</a:t>
            </a:r>
          </a:p>
          <a:p>
            <a:r>
              <a:rPr lang="en-IN" dirty="0">
                <a:effectLst>
                  <a:outerShdw blurRad="38100" dist="38100" dir="2700000" algn="tl">
                    <a:srgbClr val="000000">
                      <a:alpha val="43137"/>
                    </a:srgbClr>
                  </a:outerShdw>
                </a:effectLst>
              </a:rPr>
              <a:t>Huge is: 1.97 hours</a:t>
            </a:r>
          </a:p>
        </p:txBody>
      </p:sp>
      <p:sp>
        <p:nvSpPr>
          <p:cNvPr id="9" name="Rectangle: Folded Corner 8">
            <a:extLst>
              <a:ext uri="{FF2B5EF4-FFF2-40B4-BE49-F238E27FC236}">
                <a16:creationId xmlns:a16="http://schemas.microsoft.com/office/drawing/2014/main" id="{16C9F5F2-1A11-44A5-8C24-F6DA8C90141C}"/>
              </a:ext>
            </a:extLst>
          </p:cNvPr>
          <p:cNvSpPr/>
          <p:nvPr/>
        </p:nvSpPr>
        <p:spPr>
          <a:xfrm>
            <a:off x="0" y="6044626"/>
            <a:ext cx="12192000" cy="813374"/>
          </a:xfrm>
          <a:prstGeom prst="foldedCorner">
            <a:avLst/>
          </a:prstGeom>
          <a:solidFill>
            <a:schemeClr val="accent5">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a:effectLst>
                  <a:outerShdw blurRad="38100" dist="38100" dir="2700000" algn="tl">
                    <a:srgbClr val="000000">
                      <a:alpha val="43137"/>
                    </a:srgbClr>
                  </a:outerShdw>
                </a:effectLst>
              </a:rPr>
              <a:t>Insights – </a:t>
            </a:r>
            <a:r>
              <a:rPr lang="en-IN" sz="1600" i="1" dirty="0">
                <a:effectLst>
                  <a:outerShdw blurRad="38100" dist="38100" dir="2700000" algn="tl">
                    <a:srgbClr val="000000">
                      <a:alpha val="43137"/>
                    </a:srgbClr>
                  </a:outerShdw>
                </a:effectLst>
              </a:rPr>
              <a:t>Jam type level 3, 4 and 5 have significant impacts to the traffic congestion and can be attributed to significant events like an accident or a road block.</a:t>
            </a:r>
            <a:endParaRPr lang="en-IN" sz="1400" b="1" i="1" dirty="0">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E4248A8D-1D76-4FBE-B6E5-4251EE7EC69F}"/>
              </a:ext>
            </a:extLst>
          </p:cNvPr>
          <p:cNvPicPr>
            <a:picLocks noChangeAspect="1"/>
          </p:cNvPicPr>
          <p:nvPr/>
        </p:nvPicPr>
        <p:blipFill>
          <a:blip r:embed="rId2"/>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340436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6772-43D0-446E-94BE-3EB01C93A93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Insights generated from the data</a:t>
            </a:r>
            <a:endParaRPr lang="en-IN" dirty="0"/>
          </a:p>
        </p:txBody>
      </p:sp>
      <p:sp>
        <p:nvSpPr>
          <p:cNvPr id="3" name="TextBox 2">
            <a:extLst>
              <a:ext uri="{FF2B5EF4-FFF2-40B4-BE49-F238E27FC236}">
                <a16:creationId xmlns:a16="http://schemas.microsoft.com/office/drawing/2014/main" id="{2EAFD95E-17E1-4175-9CDA-1AD1CC0B936D}"/>
              </a:ext>
            </a:extLst>
          </p:cNvPr>
          <p:cNvSpPr txBox="1"/>
          <p:nvPr/>
        </p:nvSpPr>
        <p:spPr>
          <a:xfrm>
            <a:off x="646111" y="1361069"/>
            <a:ext cx="10298554" cy="461665"/>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How are road types and jams related?</a:t>
            </a:r>
          </a:p>
        </p:txBody>
      </p:sp>
      <p:graphicFrame>
        <p:nvGraphicFramePr>
          <p:cNvPr id="6" name="Chart 5">
            <a:extLst>
              <a:ext uri="{FF2B5EF4-FFF2-40B4-BE49-F238E27FC236}">
                <a16:creationId xmlns:a16="http://schemas.microsoft.com/office/drawing/2014/main" id="{E65E5B72-0FA4-46B8-9012-2CE6E7A9950C}"/>
              </a:ext>
            </a:extLst>
          </p:cNvPr>
          <p:cNvGraphicFramePr/>
          <p:nvPr>
            <p:extLst>
              <p:ext uri="{D42A27DB-BD31-4B8C-83A1-F6EECF244321}">
                <p14:modId xmlns:p14="http://schemas.microsoft.com/office/powerpoint/2010/main" val="2590884388"/>
              </p:ext>
            </p:extLst>
          </p:nvPr>
        </p:nvGraphicFramePr>
        <p:xfrm>
          <a:off x="878449" y="2010357"/>
          <a:ext cx="5029982" cy="3486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04471446-514E-4480-8456-7933A72CFBDF}"/>
              </a:ext>
            </a:extLst>
          </p:cNvPr>
          <p:cNvGraphicFramePr/>
          <p:nvPr>
            <p:extLst>
              <p:ext uri="{D42A27DB-BD31-4B8C-83A1-F6EECF244321}">
                <p14:modId xmlns:p14="http://schemas.microsoft.com/office/powerpoint/2010/main" val="3112492604"/>
              </p:ext>
            </p:extLst>
          </p:nvPr>
        </p:nvGraphicFramePr>
        <p:xfrm>
          <a:off x="6283570" y="2010357"/>
          <a:ext cx="5153463" cy="3486574"/>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Folded Corner 9">
            <a:extLst>
              <a:ext uri="{FF2B5EF4-FFF2-40B4-BE49-F238E27FC236}">
                <a16:creationId xmlns:a16="http://schemas.microsoft.com/office/drawing/2014/main" id="{A869F2BA-79BA-439E-9351-231C213C6831}"/>
              </a:ext>
            </a:extLst>
          </p:cNvPr>
          <p:cNvSpPr/>
          <p:nvPr/>
        </p:nvSpPr>
        <p:spPr>
          <a:xfrm>
            <a:off x="0" y="5641145"/>
            <a:ext cx="12192000" cy="1216855"/>
          </a:xfrm>
          <a:prstGeom prst="foldedCorner">
            <a:avLst/>
          </a:prstGeom>
          <a:solidFill>
            <a:schemeClr val="accent5">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a:effectLst>
                  <a:outerShdw blurRad="38100" dist="38100" dir="2700000" algn="tl">
                    <a:srgbClr val="000000">
                      <a:alpha val="43137"/>
                    </a:srgbClr>
                  </a:outerShdw>
                </a:effectLst>
              </a:rPr>
              <a:t>Insights - </a:t>
            </a:r>
            <a:r>
              <a:rPr lang="en-IN" sz="1600" i="1" dirty="0">
                <a:effectLst>
                  <a:outerShdw blurRad="38100" dist="38100" dir="2700000" algn="tl">
                    <a:srgbClr val="000000">
                      <a:alpha val="43137"/>
                    </a:srgbClr>
                  </a:outerShdw>
                </a:effectLst>
              </a:rPr>
              <a:t>R</a:t>
            </a:r>
            <a:r>
              <a:rPr lang="en-IN" sz="1600" i="1" dirty="0"/>
              <a:t>oad type 1 are heavily congested, this may be due to the fact that the roads are closed. Type 1 roads may be small roads or least maintained - due to which they are heavily impacted by weather hazards as well. </a:t>
            </a:r>
          </a:p>
          <a:p>
            <a:r>
              <a:rPr lang="en-IN" sz="1600" i="1" dirty="0">
                <a:effectLst>
                  <a:outerShdw blurRad="38100" dist="38100" dir="2700000" algn="tl">
                    <a:srgbClr val="000000">
                      <a:alpha val="43137"/>
                    </a:srgbClr>
                  </a:outerShdw>
                </a:effectLst>
              </a:rPr>
              <a:t>As the type of road increases in value, the congestion and events reduce in numbers. Road type can be a sign of road quality.</a:t>
            </a:r>
          </a:p>
        </p:txBody>
      </p:sp>
      <p:pic>
        <p:nvPicPr>
          <p:cNvPr id="11" name="Picture 10">
            <a:extLst>
              <a:ext uri="{FF2B5EF4-FFF2-40B4-BE49-F238E27FC236}">
                <a16:creationId xmlns:a16="http://schemas.microsoft.com/office/drawing/2014/main" id="{B10AB2E6-669B-4148-9B99-39E92543521A}"/>
              </a:ext>
            </a:extLst>
          </p:cNvPr>
          <p:cNvPicPr>
            <a:picLocks noChangeAspect="1"/>
          </p:cNvPicPr>
          <p:nvPr/>
        </p:nvPicPr>
        <p:blipFill>
          <a:blip r:embed="rId4"/>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214619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10A2-7E5F-4C5C-B49D-6209D3CA3D4C}"/>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Insights generated from the data</a:t>
            </a:r>
            <a:endParaRPr lang="en-IN" dirty="0"/>
          </a:p>
        </p:txBody>
      </p:sp>
      <p:sp>
        <p:nvSpPr>
          <p:cNvPr id="3" name="TextBox 2">
            <a:extLst>
              <a:ext uri="{FF2B5EF4-FFF2-40B4-BE49-F238E27FC236}">
                <a16:creationId xmlns:a16="http://schemas.microsoft.com/office/drawing/2014/main" id="{C0592CC2-336E-471F-A1D7-229F47E0DF2B}"/>
              </a:ext>
            </a:extLst>
          </p:cNvPr>
          <p:cNvSpPr txBox="1"/>
          <p:nvPr/>
        </p:nvSpPr>
        <p:spPr>
          <a:xfrm>
            <a:off x="646111" y="1361069"/>
            <a:ext cx="10298554" cy="461665"/>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What does a typical accident event look like?</a:t>
            </a:r>
          </a:p>
        </p:txBody>
      </p:sp>
      <p:sp>
        <p:nvSpPr>
          <p:cNvPr id="4" name="Rectangle: Rounded Corners 3">
            <a:extLst>
              <a:ext uri="{FF2B5EF4-FFF2-40B4-BE49-F238E27FC236}">
                <a16:creationId xmlns:a16="http://schemas.microsoft.com/office/drawing/2014/main" id="{033789E1-9CD8-4ECD-8CB3-18FBC9CE7049}"/>
              </a:ext>
            </a:extLst>
          </p:cNvPr>
          <p:cNvSpPr/>
          <p:nvPr/>
        </p:nvSpPr>
        <p:spPr>
          <a:xfrm>
            <a:off x="646111" y="1853248"/>
            <a:ext cx="10899778" cy="455203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3910ED8-FB2C-419F-A81F-3BBEA474CC3E}"/>
              </a:ext>
            </a:extLst>
          </p:cNvPr>
          <p:cNvSpPr txBox="1"/>
          <p:nvPr/>
        </p:nvSpPr>
        <p:spPr>
          <a:xfrm>
            <a:off x="1308295" y="2011680"/>
            <a:ext cx="9453490" cy="369332"/>
          </a:xfrm>
          <a:prstGeom prst="rect">
            <a:avLst/>
          </a:prstGeom>
          <a:noFill/>
        </p:spPr>
        <p:txBody>
          <a:bodyPr wrap="square" rtlCol="0">
            <a:spAutoFit/>
          </a:bodyPr>
          <a:lstStyle/>
          <a:p>
            <a:pPr algn="ctr"/>
            <a:r>
              <a:rPr lang="en-IN" u="sng" dirty="0">
                <a:solidFill>
                  <a:schemeClr val="bg1"/>
                </a:solidFill>
                <a:effectLst>
                  <a:outerShdw blurRad="38100" dist="38100" dir="2700000" algn="tl">
                    <a:srgbClr val="000000">
                      <a:alpha val="43137"/>
                    </a:srgbClr>
                  </a:outerShdw>
                </a:effectLst>
              </a:rPr>
              <a:t>Event – Major accident in Lane Q, Taguig city on 10</a:t>
            </a:r>
            <a:r>
              <a:rPr lang="en-IN" u="sng" baseline="30000" dirty="0">
                <a:solidFill>
                  <a:schemeClr val="bg1"/>
                </a:solidFill>
                <a:effectLst>
                  <a:outerShdw blurRad="38100" dist="38100" dir="2700000" algn="tl">
                    <a:srgbClr val="000000">
                      <a:alpha val="43137"/>
                    </a:srgbClr>
                  </a:outerShdw>
                </a:effectLst>
              </a:rPr>
              <a:t>th</a:t>
            </a:r>
            <a:r>
              <a:rPr lang="en-IN" u="sng" dirty="0">
                <a:solidFill>
                  <a:schemeClr val="bg1"/>
                </a:solidFill>
                <a:effectLst>
                  <a:outerShdw blurRad="38100" dist="38100" dir="2700000" algn="tl">
                    <a:srgbClr val="000000">
                      <a:alpha val="43137"/>
                    </a:srgbClr>
                  </a:outerShdw>
                </a:effectLst>
              </a:rPr>
              <a:t> July, 2017 at 1:30 AM</a:t>
            </a:r>
          </a:p>
        </p:txBody>
      </p:sp>
      <p:pic>
        <p:nvPicPr>
          <p:cNvPr id="10" name="Picture 9">
            <a:extLst>
              <a:ext uri="{FF2B5EF4-FFF2-40B4-BE49-F238E27FC236}">
                <a16:creationId xmlns:a16="http://schemas.microsoft.com/office/drawing/2014/main" id="{CA0275AD-027D-4A93-B64B-93BF5D4EAFE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08295" y="2895781"/>
            <a:ext cx="2000250" cy="1409700"/>
          </a:xfrm>
          <a:prstGeom prst="rect">
            <a:avLst/>
          </a:prstGeom>
        </p:spPr>
      </p:pic>
      <p:sp>
        <p:nvSpPr>
          <p:cNvPr id="12" name="TextBox 11">
            <a:extLst>
              <a:ext uri="{FF2B5EF4-FFF2-40B4-BE49-F238E27FC236}">
                <a16:creationId xmlns:a16="http://schemas.microsoft.com/office/drawing/2014/main" id="{A56C467E-BBAD-4DE7-BEC9-F47E2CD1D3F5}"/>
              </a:ext>
            </a:extLst>
          </p:cNvPr>
          <p:cNvSpPr txBox="1"/>
          <p:nvPr/>
        </p:nvSpPr>
        <p:spPr>
          <a:xfrm>
            <a:off x="1111348" y="4404625"/>
            <a:ext cx="2349304" cy="584775"/>
          </a:xfrm>
          <a:prstGeom prst="rect">
            <a:avLst/>
          </a:prstGeom>
          <a:noFill/>
        </p:spPr>
        <p:txBody>
          <a:bodyPr wrap="square" rtlCol="0">
            <a:spAutoFit/>
          </a:bodyPr>
          <a:lstStyle/>
          <a:p>
            <a:pPr algn="ctr"/>
            <a:r>
              <a:rPr lang="en-IN" sz="1600" dirty="0">
                <a:solidFill>
                  <a:schemeClr val="bg1"/>
                </a:solidFill>
                <a:effectLst>
                  <a:outerShdw blurRad="38100" dist="38100" dir="2700000" algn="tl">
                    <a:srgbClr val="000000">
                      <a:alpha val="43137"/>
                    </a:srgbClr>
                  </a:outerShdw>
                </a:effectLst>
              </a:rPr>
              <a:t>Major accident in Road Type - 1</a:t>
            </a:r>
          </a:p>
        </p:txBody>
      </p:sp>
      <p:sp>
        <p:nvSpPr>
          <p:cNvPr id="13" name="TextBox 12">
            <a:extLst>
              <a:ext uri="{FF2B5EF4-FFF2-40B4-BE49-F238E27FC236}">
                <a16:creationId xmlns:a16="http://schemas.microsoft.com/office/drawing/2014/main" id="{F1119685-505D-4070-876C-7B27861FB016}"/>
              </a:ext>
            </a:extLst>
          </p:cNvPr>
          <p:cNvSpPr txBox="1"/>
          <p:nvPr/>
        </p:nvSpPr>
        <p:spPr>
          <a:xfrm>
            <a:off x="1561514" y="2539444"/>
            <a:ext cx="1378634" cy="369332"/>
          </a:xfrm>
          <a:prstGeom prst="rect">
            <a:avLst/>
          </a:prstGeom>
          <a:noFill/>
        </p:spPr>
        <p:txBody>
          <a:bodyPr wrap="square" rtlCol="0">
            <a:spAutoFit/>
          </a:bodyPr>
          <a:lstStyle/>
          <a:p>
            <a:pPr algn="ctr"/>
            <a:r>
              <a:rPr lang="en-IN" b="1" dirty="0">
                <a:solidFill>
                  <a:schemeClr val="bg1"/>
                </a:solidFill>
                <a:effectLst>
                  <a:outerShdw blurRad="38100" dist="38100" dir="2700000" algn="tl">
                    <a:srgbClr val="000000">
                      <a:alpha val="43137"/>
                    </a:srgbClr>
                  </a:outerShdw>
                </a:effectLst>
              </a:rPr>
              <a:t>1:30 AM</a:t>
            </a:r>
          </a:p>
        </p:txBody>
      </p:sp>
      <p:pic>
        <p:nvPicPr>
          <p:cNvPr id="15" name="Picture 14">
            <a:extLst>
              <a:ext uri="{FF2B5EF4-FFF2-40B4-BE49-F238E27FC236}">
                <a16:creationId xmlns:a16="http://schemas.microsoft.com/office/drawing/2014/main" id="{E575C356-6CA6-4ABA-822E-F17F7356D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883685" y="2895780"/>
            <a:ext cx="2000249" cy="1415177"/>
          </a:xfrm>
          <a:prstGeom prst="rect">
            <a:avLst/>
          </a:prstGeom>
        </p:spPr>
      </p:pic>
      <p:sp>
        <p:nvSpPr>
          <p:cNvPr id="18" name="TextBox 17">
            <a:extLst>
              <a:ext uri="{FF2B5EF4-FFF2-40B4-BE49-F238E27FC236}">
                <a16:creationId xmlns:a16="http://schemas.microsoft.com/office/drawing/2014/main" id="{08FF97E3-8634-4B6E-AA08-28E7C49F075D}"/>
              </a:ext>
            </a:extLst>
          </p:cNvPr>
          <p:cNvSpPr txBox="1"/>
          <p:nvPr/>
        </p:nvSpPr>
        <p:spPr>
          <a:xfrm>
            <a:off x="3519243" y="4404624"/>
            <a:ext cx="2529865" cy="830997"/>
          </a:xfrm>
          <a:prstGeom prst="rect">
            <a:avLst/>
          </a:prstGeom>
          <a:noFill/>
        </p:spPr>
        <p:txBody>
          <a:bodyPr wrap="square" rtlCol="0">
            <a:spAutoFit/>
          </a:bodyPr>
          <a:lstStyle/>
          <a:p>
            <a:pPr algn="ctr"/>
            <a:r>
              <a:rPr lang="en-IN" sz="1600" dirty="0">
                <a:solidFill>
                  <a:schemeClr val="bg1"/>
                </a:solidFill>
                <a:effectLst>
                  <a:outerShdw blurRad="38100" dist="38100" dir="2700000" algn="tl">
                    <a:srgbClr val="000000">
                      <a:alpha val="43137"/>
                    </a:srgbClr>
                  </a:outerShdw>
                </a:effectLst>
              </a:rPr>
              <a:t>Level 4 traffic congestion with a delay of 4.5min</a:t>
            </a:r>
          </a:p>
        </p:txBody>
      </p:sp>
      <p:sp>
        <p:nvSpPr>
          <p:cNvPr id="19" name="TextBox 18">
            <a:extLst>
              <a:ext uri="{FF2B5EF4-FFF2-40B4-BE49-F238E27FC236}">
                <a16:creationId xmlns:a16="http://schemas.microsoft.com/office/drawing/2014/main" id="{8ED578A3-04AE-4CCC-B93B-DA7C73EF1347}"/>
              </a:ext>
            </a:extLst>
          </p:cNvPr>
          <p:cNvSpPr txBox="1"/>
          <p:nvPr/>
        </p:nvSpPr>
        <p:spPr>
          <a:xfrm>
            <a:off x="3879838" y="2534955"/>
            <a:ext cx="1925640" cy="369332"/>
          </a:xfrm>
          <a:prstGeom prst="rect">
            <a:avLst/>
          </a:prstGeom>
          <a:noFill/>
        </p:spPr>
        <p:txBody>
          <a:bodyPr wrap="square" rtlCol="0">
            <a:spAutoFit/>
          </a:bodyPr>
          <a:lstStyle/>
          <a:p>
            <a:pPr algn="ctr"/>
            <a:r>
              <a:rPr lang="en-IN" b="1" dirty="0">
                <a:solidFill>
                  <a:schemeClr val="bg1"/>
                </a:solidFill>
                <a:effectLst>
                  <a:outerShdw blurRad="38100" dist="38100" dir="2700000" algn="tl">
                    <a:srgbClr val="000000">
                      <a:alpha val="43137"/>
                    </a:srgbClr>
                  </a:outerShdw>
                </a:effectLst>
              </a:rPr>
              <a:t>1:30 – 2:00 AM</a:t>
            </a:r>
          </a:p>
        </p:txBody>
      </p:sp>
      <p:pic>
        <p:nvPicPr>
          <p:cNvPr id="21" name="Picture 20">
            <a:extLst>
              <a:ext uri="{FF2B5EF4-FFF2-40B4-BE49-F238E27FC236}">
                <a16:creationId xmlns:a16="http://schemas.microsoft.com/office/drawing/2014/main" id="{0F27CF4B-8C23-45C6-A38C-DB64B7099DB1}"/>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6408417" y="2918355"/>
            <a:ext cx="1230337" cy="1366775"/>
          </a:xfrm>
          <a:prstGeom prst="rect">
            <a:avLst/>
          </a:prstGeom>
        </p:spPr>
      </p:pic>
      <p:sp>
        <p:nvSpPr>
          <p:cNvPr id="22" name="TextBox 21">
            <a:extLst>
              <a:ext uri="{FF2B5EF4-FFF2-40B4-BE49-F238E27FC236}">
                <a16:creationId xmlns:a16="http://schemas.microsoft.com/office/drawing/2014/main" id="{F4F06247-A396-4D52-AD9C-A59820D1F9AB}"/>
              </a:ext>
            </a:extLst>
          </p:cNvPr>
          <p:cNvSpPr txBox="1"/>
          <p:nvPr/>
        </p:nvSpPr>
        <p:spPr>
          <a:xfrm>
            <a:off x="5886938" y="4418693"/>
            <a:ext cx="2349304" cy="584775"/>
          </a:xfrm>
          <a:prstGeom prst="rect">
            <a:avLst/>
          </a:prstGeom>
          <a:noFill/>
        </p:spPr>
        <p:txBody>
          <a:bodyPr wrap="square" rtlCol="0">
            <a:spAutoFit/>
          </a:bodyPr>
          <a:lstStyle/>
          <a:p>
            <a:pPr algn="ctr"/>
            <a:r>
              <a:rPr lang="en-IN" sz="1600" dirty="0">
                <a:solidFill>
                  <a:schemeClr val="bg1"/>
                </a:solidFill>
                <a:effectLst>
                  <a:outerShdw blurRad="38100" dist="38100" dir="2700000" algn="tl">
                    <a:srgbClr val="000000">
                      <a:alpha val="43137"/>
                    </a:srgbClr>
                  </a:outerShdw>
                </a:effectLst>
              </a:rPr>
              <a:t>High ranking reporters started sending alerts</a:t>
            </a:r>
          </a:p>
        </p:txBody>
      </p:sp>
      <p:sp>
        <p:nvSpPr>
          <p:cNvPr id="23" name="TextBox 22">
            <a:extLst>
              <a:ext uri="{FF2B5EF4-FFF2-40B4-BE49-F238E27FC236}">
                <a16:creationId xmlns:a16="http://schemas.microsoft.com/office/drawing/2014/main" id="{3B6A9461-7CC6-4D4C-9902-0E4FAF53C453}"/>
              </a:ext>
            </a:extLst>
          </p:cNvPr>
          <p:cNvSpPr txBox="1"/>
          <p:nvPr/>
        </p:nvSpPr>
        <p:spPr>
          <a:xfrm>
            <a:off x="6098770" y="2560487"/>
            <a:ext cx="1925640" cy="369332"/>
          </a:xfrm>
          <a:prstGeom prst="rect">
            <a:avLst/>
          </a:prstGeom>
          <a:noFill/>
        </p:spPr>
        <p:txBody>
          <a:bodyPr wrap="square" rtlCol="0">
            <a:spAutoFit/>
          </a:bodyPr>
          <a:lstStyle/>
          <a:p>
            <a:pPr algn="ctr"/>
            <a:r>
              <a:rPr lang="en-IN" b="1" dirty="0">
                <a:solidFill>
                  <a:schemeClr val="bg1"/>
                </a:solidFill>
                <a:effectLst>
                  <a:outerShdw blurRad="38100" dist="38100" dir="2700000" algn="tl">
                    <a:srgbClr val="000000">
                      <a:alpha val="43137"/>
                    </a:srgbClr>
                  </a:outerShdw>
                </a:effectLst>
              </a:rPr>
              <a:t>2:00 – 2:30 AM</a:t>
            </a:r>
          </a:p>
        </p:txBody>
      </p:sp>
      <p:pic>
        <p:nvPicPr>
          <p:cNvPr id="25" name="Picture 24">
            <a:extLst>
              <a:ext uri="{FF2B5EF4-FFF2-40B4-BE49-F238E27FC236}">
                <a16:creationId xmlns:a16="http://schemas.microsoft.com/office/drawing/2014/main" id="{93FE8C1E-13C3-4189-A3A8-33D69CF10F68}"/>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8433701" y="2784221"/>
            <a:ext cx="2196785" cy="1530427"/>
          </a:xfrm>
          <a:prstGeom prst="rect">
            <a:avLst/>
          </a:prstGeom>
        </p:spPr>
      </p:pic>
      <p:sp>
        <p:nvSpPr>
          <p:cNvPr id="27" name="TextBox 26">
            <a:extLst>
              <a:ext uri="{FF2B5EF4-FFF2-40B4-BE49-F238E27FC236}">
                <a16:creationId xmlns:a16="http://schemas.microsoft.com/office/drawing/2014/main" id="{F36480FF-53D5-4535-A01F-1D543E41088E}"/>
              </a:ext>
            </a:extLst>
          </p:cNvPr>
          <p:cNvSpPr txBox="1"/>
          <p:nvPr/>
        </p:nvSpPr>
        <p:spPr>
          <a:xfrm>
            <a:off x="8569273" y="2472242"/>
            <a:ext cx="1925640" cy="369332"/>
          </a:xfrm>
          <a:prstGeom prst="rect">
            <a:avLst/>
          </a:prstGeom>
          <a:noFill/>
        </p:spPr>
        <p:txBody>
          <a:bodyPr wrap="square" rtlCol="0">
            <a:spAutoFit/>
          </a:bodyPr>
          <a:lstStyle/>
          <a:p>
            <a:pPr algn="ctr"/>
            <a:r>
              <a:rPr lang="en-IN" b="1" dirty="0">
                <a:solidFill>
                  <a:schemeClr val="bg1"/>
                </a:solidFill>
                <a:effectLst>
                  <a:outerShdw blurRad="38100" dist="38100" dir="2700000" algn="tl">
                    <a:srgbClr val="000000">
                      <a:alpha val="43137"/>
                    </a:srgbClr>
                  </a:outerShdw>
                </a:effectLst>
              </a:rPr>
              <a:t>Post 3:00AM</a:t>
            </a:r>
          </a:p>
        </p:txBody>
      </p:sp>
      <p:sp>
        <p:nvSpPr>
          <p:cNvPr id="30" name="TextBox 29">
            <a:extLst>
              <a:ext uri="{FF2B5EF4-FFF2-40B4-BE49-F238E27FC236}">
                <a16:creationId xmlns:a16="http://schemas.microsoft.com/office/drawing/2014/main" id="{15A30BD4-6F92-4214-A995-3EE37C37C545}"/>
              </a:ext>
            </a:extLst>
          </p:cNvPr>
          <p:cNvSpPr txBox="1"/>
          <p:nvPr/>
        </p:nvSpPr>
        <p:spPr>
          <a:xfrm>
            <a:off x="8433701" y="4425469"/>
            <a:ext cx="2349304" cy="584775"/>
          </a:xfrm>
          <a:prstGeom prst="rect">
            <a:avLst/>
          </a:prstGeom>
          <a:noFill/>
        </p:spPr>
        <p:txBody>
          <a:bodyPr wrap="square" rtlCol="0">
            <a:spAutoFit/>
          </a:bodyPr>
          <a:lstStyle/>
          <a:p>
            <a:pPr algn="ctr"/>
            <a:r>
              <a:rPr lang="en-IN" sz="1600" dirty="0">
                <a:solidFill>
                  <a:schemeClr val="bg1"/>
                </a:solidFill>
                <a:effectLst>
                  <a:outerShdw blurRad="38100" dist="38100" dir="2700000" algn="tl">
                    <a:srgbClr val="000000">
                      <a:alpha val="43137"/>
                    </a:srgbClr>
                  </a:outerShdw>
                </a:effectLst>
              </a:rPr>
              <a:t>Congestion is cleared and traffic reduced</a:t>
            </a:r>
          </a:p>
        </p:txBody>
      </p:sp>
      <p:sp>
        <p:nvSpPr>
          <p:cNvPr id="31" name="Arrow: Right 30">
            <a:extLst>
              <a:ext uri="{FF2B5EF4-FFF2-40B4-BE49-F238E27FC236}">
                <a16:creationId xmlns:a16="http://schemas.microsoft.com/office/drawing/2014/main" id="{E7A48A12-9109-423E-85B7-F70D2942C8D2}"/>
              </a:ext>
            </a:extLst>
          </p:cNvPr>
          <p:cNvSpPr/>
          <p:nvPr/>
        </p:nvSpPr>
        <p:spPr>
          <a:xfrm>
            <a:off x="3460652" y="3429000"/>
            <a:ext cx="37237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87259E51-7862-40A4-97ED-CADF480688D0}"/>
              </a:ext>
            </a:extLst>
          </p:cNvPr>
          <p:cNvSpPr/>
          <p:nvPr/>
        </p:nvSpPr>
        <p:spPr>
          <a:xfrm>
            <a:off x="5958113" y="3424924"/>
            <a:ext cx="37237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AF76C329-E321-40F9-B19B-B3648BB83DF2}"/>
              </a:ext>
            </a:extLst>
          </p:cNvPr>
          <p:cNvSpPr/>
          <p:nvPr/>
        </p:nvSpPr>
        <p:spPr>
          <a:xfrm>
            <a:off x="8009530" y="3415965"/>
            <a:ext cx="37237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7D511297-965F-47B3-8671-661B491C1895}"/>
              </a:ext>
            </a:extLst>
          </p:cNvPr>
          <p:cNvSpPr txBox="1"/>
          <p:nvPr/>
        </p:nvSpPr>
        <p:spPr>
          <a:xfrm>
            <a:off x="1308295" y="5313449"/>
            <a:ext cx="9073662" cy="1077218"/>
          </a:xfrm>
          <a:prstGeom prst="rect">
            <a:avLst/>
          </a:prstGeom>
          <a:noFill/>
        </p:spPr>
        <p:txBody>
          <a:bodyPr wrap="square" rtlCol="0">
            <a:spAutoFit/>
          </a:bodyPr>
          <a:lstStyle/>
          <a:p>
            <a:r>
              <a:rPr lang="en-IN" sz="1600" i="1" dirty="0">
                <a:solidFill>
                  <a:schemeClr val="bg1"/>
                </a:solidFill>
                <a:effectLst>
                  <a:outerShdw blurRad="38100" dist="38100" dir="2700000" algn="tl">
                    <a:srgbClr val="000000">
                      <a:alpha val="43137"/>
                    </a:srgbClr>
                  </a:outerShdw>
                </a:effectLst>
              </a:rPr>
              <a:t>Most of the reporters had high reliability scores and reported the incident for about half an hour. Once everything was taken care of, the traffic congestion reduced and people were able to move. This can be seen in the change of congestion level and delay which drastically reduced post 3 AM.</a:t>
            </a:r>
            <a:endParaRPr lang="en-IN" sz="1600" dirty="0">
              <a:solidFill>
                <a:schemeClr val="bg1"/>
              </a:solidFill>
              <a:effectLst>
                <a:outerShdw blurRad="38100" dist="38100" dir="2700000" algn="tl">
                  <a:srgbClr val="000000">
                    <a:alpha val="43137"/>
                  </a:srgbClr>
                </a:outerShdw>
              </a:effectLst>
            </a:endParaRPr>
          </a:p>
        </p:txBody>
      </p:sp>
      <p:pic>
        <p:nvPicPr>
          <p:cNvPr id="35" name="Picture 34">
            <a:extLst>
              <a:ext uri="{FF2B5EF4-FFF2-40B4-BE49-F238E27FC236}">
                <a16:creationId xmlns:a16="http://schemas.microsoft.com/office/drawing/2014/main" id="{A2CF01AF-C40C-4522-AFC9-DD3880978821}"/>
              </a:ext>
            </a:extLst>
          </p:cNvPr>
          <p:cNvPicPr>
            <a:picLocks noChangeAspect="1"/>
          </p:cNvPicPr>
          <p:nvPr/>
        </p:nvPicPr>
        <p:blipFill>
          <a:blip r:embed="rId10"/>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1334777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1215-26BD-4FB8-8135-96D4B28FE9C0}"/>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Key Takeaways</a:t>
            </a:r>
          </a:p>
        </p:txBody>
      </p:sp>
      <p:sp>
        <p:nvSpPr>
          <p:cNvPr id="3" name="TextBox 2">
            <a:extLst>
              <a:ext uri="{FF2B5EF4-FFF2-40B4-BE49-F238E27FC236}">
                <a16:creationId xmlns:a16="http://schemas.microsoft.com/office/drawing/2014/main" id="{B1A26C49-9620-41BA-9B97-9AC58F37BF0E}"/>
              </a:ext>
            </a:extLst>
          </p:cNvPr>
          <p:cNvSpPr txBox="1"/>
          <p:nvPr/>
        </p:nvSpPr>
        <p:spPr>
          <a:xfrm>
            <a:off x="745588" y="1853248"/>
            <a:ext cx="10700824" cy="427809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effectLst>
                  <a:outerShdw blurRad="38100" dist="38100" dir="2700000" algn="tl">
                    <a:srgbClr val="000000">
                      <a:alpha val="43137"/>
                    </a:srgbClr>
                  </a:outerShdw>
                </a:effectLst>
              </a:rPr>
              <a:t>The number of reported events in Taguig city is very high which may be due to blocked roads and frequent accidents. If the infrastructure is improved based on the data, conditions will improve.</a:t>
            </a:r>
            <a:br>
              <a:rPr lang="en-IN" sz="1600" dirty="0">
                <a:effectLst>
                  <a:outerShdw blurRad="38100" dist="38100" dir="2700000" algn="tl">
                    <a:srgbClr val="000000">
                      <a:alpha val="43137"/>
                    </a:srgbClr>
                  </a:outerShdw>
                </a:effectLst>
              </a:rPr>
            </a:br>
            <a:endParaRPr lang="en-IN" sz="1600"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sz="1600" dirty="0">
                <a:effectLst>
                  <a:outerShdw blurRad="38100" dist="38100" dir="2700000" algn="tl">
                    <a:srgbClr val="000000">
                      <a:alpha val="43137"/>
                    </a:srgbClr>
                  </a:outerShdw>
                </a:effectLst>
              </a:rPr>
              <a:t>Most of the accidents and road hazards are reported promptly by reliable reporters – it is possible to take impromptu action to reduce the impact of the accident. The data reveals the exact location of the event which can be used efficiently, reducing congestion.</a:t>
            </a:r>
            <a:br>
              <a:rPr lang="en-IN" sz="1600" dirty="0">
                <a:effectLst>
                  <a:outerShdw blurRad="38100" dist="38100" dir="2700000" algn="tl">
                    <a:srgbClr val="000000">
                      <a:alpha val="43137"/>
                    </a:srgbClr>
                  </a:outerShdw>
                </a:effectLst>
              </a:rPr>
            </a:br>
            <a:endParaRPr lang="en-IN" sz="1600"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sz="1600" dirty="0">
                <a:effectLst>
                  <a:outerShdw blurRad="38100" dist="38100" dir="2700000" algn="tl">
                    <a:srgbClr val="000000">
                      <a:alpha val="43137"/>
                    </a:srgbClr>
                  </a:outerShdw>
                </a:effectLst>
              </a:rPr>
              <a:t>Road type 1 should be the focus of concern as most accidents and road hazards occur in these roads. They also give rise to road blockades. These roads need proper attention and development to minimize traffic congestion.</a:t>
            </a:r>
            <a:br>
              <a:rPr lang="en-IN" sz="1600" dirty="0">
                <a:effectLst>
                  <a:outerShdw blurRad="38100" dist="38100" dir="2700000" algn="tl">
                    <a:srgbClr val="000000">
                      <a:alpha val="43137"/>
                    </a:srgbClr>
                  </a:outerShdw>
                </a:effectLst>
              </a:rPr>
            </a:br>
            <a:endParaRPr lang="en-IN" sz="1600"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sz="1600" dirty="0">
                <a:effectLst>
                  <a:outerShdw blurRad="38100" dist="38100" dir="2700000" algn="tl">
                    <a:srgbClr val="000000">
                      <a:alpha val="43137"/>
                    </a:srgbClr>
                  </a:outerShdw>
                </a:effectLst>
              </a:rPr>
              <a:t>Jam levels 4 and 5 should be the focus points as they lead to heavy delays – sometimes </a:t>
            </a:r>
            <a:r>
              <a:rPr lang="en-IN" sz="1600" dirty="0" err="1">
                <a:effectLst>
                  <a:outerShdw blurRad="38100" dist="38100" dir="2700000" algn="tl">
                    <a:srgbClr val="000000">
                      <a:alpha val="43137"/>
                    </a:srgbClr>
                  </a:outerShdw>
                </a:effectLst>
              </a:rPr>
              <a:t>upto</a:t>
            </a:r>
            <a:r>
              <a:rPr lang="en-IN" sz="1600" dirty="0">
                <a:effectLst>
                  <a:outerShdw blurRad="38100" dist="38100" dir="2700000" algn="tl">
                    <a:srgbClr val="000000">
                      <a:alpha val="43137"/>
                    </a:srgbClr>
                  </a:outerShdw>
                </a:effectLst>
              </a:rPr>
              <a:t> 2 hours.</a:t>
            </a:r>
            <a:br>
              <a:rPr lang="en-IN" sz="1600" dirty="0">
                <a:effectLst>
                  <a:outerShdw blurRad="38100" dist="38100" dir="2700000" algn="tl">
                    <a:srgbClr val="000000">
                      <a:alpha val="43137"/>
                    </a:srgbClr>
                  </a:outerShdw>
                </a:effectLst>
              </a:rPr>
            </a:br>
            <a:endParaRPr lang="en-IN" sz="1600"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sz="1600" dirty="0">
                <a:effectLst>
                  <a:outerShdw blurRad="38100" dist="38100" dir="2700000" algn="tl">
                    <a:srgbClr val="000000">
                      <a:alpha val="43137"/>
                    </a:srgbClr>
                  </a:outerShdw>
                </a:effectLst>
              </a:rPr>
              <a:t>High ranking reporters should be encouraged to actively participate in generating alerts because they are recognised by other users. It will improve the traffic re-routing and emergency measures.</a:t>
            </a:r>
            <a:br>
              <a:rPr lang="en-IN" sz="1600" dirty="0">
                <a:effectLst>
                  <a:outerShdw blurRad="38100" dist="38100" dir="2700000" algn="tl">
                    <a:srgbClr val="000000">
                      <a:alpha val="43137"/>
                    </a:srgbClr>
                  </a:outerShdw>
                </a:effectLst>
              </a:rPr>
            </a:br>
            <a:endParaRPr lang="en-IN" sz="1600"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en-IN" sz="1600"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DB72E5F-C0E2-4C30-A5EF-F4B047FF4E31}"/>
              </a:ext>
            </a:extLst>
          </p:cNvPr>
          <p:cNvPicPr>
            <a:picLocks noChangeAspect="1"/>
          </p:cNvPicPr>
          <p:nvPr/>
        </p:nvPicPr>
        <p:blipFill>
          <a:blip r:embed="rId2"/>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72318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CF6A-E0ED-4E83-B4D7-5718FFA15CBC}"/>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Possible data solutions </a:t>
            </a:r>
            <a:br>
              <a:rPr lang="en-IN"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68180B14-6478-4370-81B7-097D1CF3587F}"/>
              </a:ext>
            </a:extLst>
          </p:cNvPr>
          <p:cNvSpPr txBox="1"/>
          <p:nvPr/>
        </p:nvSpPr>
        <p:spPr>
          <a:xfrm>
            <a:off x="773723" y="1853248"/>
            <a:ext cx="10522634" cy="2862322"/>
          </a:xfrm>
          <a:prstGeom prst="rect">
            <a:avLst/>
          </a:prstGeom>
          <a:noFill/>
        </p:spPr>
        <p:txBody>
          <a:bodyPr wrap="square" rtlCol="0">
            <a:spAutoFit/>
          </a:bodyPr>
          <a:lstStyle/>
          <a:p>
            <a:pPr marL="285750" indent="-285750">
              <a:buFont typeface="Wingdings" panose="05000000000000000000" pitchFamily="2" charset="2"/>
              <a:buChar char="ü"/>
            </a:pPr>
            <a:r>
              <a:rPr lang="en-IN" dirty="0"/>
              <a:t>Emergency notifications – using the streaming alerts and jam data, emergency push notifications can be sent out to nearby NGOs and agencies to provide support during major accident cases having high delay timings.</a:t>
            </a:r>
            <a:br>
              <a:rPr lang="en-IN" dirty="0"/>
            </a:br>
            <a:endParaRPr lang="en-IN" dirty="0"/>
          </a:p>
          <a:p>
            <a:pPr marL="285750" indent="-285750">
              <a:buFont typeface="Wingdings" panose="05000000000000000000" pitchFamily="2" charset="2"/>
              <a:buChar char="ü"/>
            </a:pPr>
            <a:r>
              <a:rPr lang="en-IN" dirty="0"/>
              <a:t>Predictive tool for jam – Based on the alerts data, no. of responses and jam details, a tool can be used to predict high impact events and mobilise resources to provide support.</a:t>
            </a:r>
            <a:br>
              <a:rPr lang="en-IN" dirty="0"/>
            </a:br>
            <a:endParaRPr lang="en-IN" dirty="0"/>
          </a:p>
          <a:p>
            <a:pPr marL="285750" indent="-285750">
              <a:buFont typeface="Wingdings" panose="05000000000000000000" pitchFamily="2" charset="2"/>
              <a:buChar char="ü"/>
            </a:pPr>
            <a:r>
              <a:rPr lang="en-IN" dirty="0"/>
              <a:t>Road condition detection – Based on the frequency of events occurring in particular road types and street locations, a monitoring tool can be used to identify poor road conditions and improve on the infrastructure.</a:t>
            </a:r>
          </a:p>
        </p:txBody>
      </p:sp>
      <p:pic>
        <p:nvPicPr>
          <p:cNvPr id="4" name="Picture 3">
            <a:extLst>
              <a:ext uri="{FF2B5EF4-FFF2-40B4-BE49-F238E27FC236}">
                <a16:creationId xmlns:a16="http://schemas.microsoft.com/office/drawing/2014/main" id="{D6DF30F5-C022-4ED6-9697-B2E9677191AF}"/>
              </a:ext>
            </a:extLst>
          </p:cNvPr>
          <p:cNvPicPr>
            <a:picLocks noChangeAspect="1"/>
          </p:cNvPicPr>
          <p:nvPr/>
        </p:nvPicPr>
        <p:blipFill>
          <a:blip r:embed="rId2"/>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237337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6B6489-FADC-4712-AF17-1C135DD7E45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Agenda</a:t>
            </a:r>
          </a:p>
        </p:txBody>
      </p:sp>
      <p:sp>
        <p:nvSpPr>
          <p:cNvPr id="5" name="TextBox 4">
            <a:extLst>
              <a:ext uri="{FF2B5EF4-FFF2-40B4-BE49-F238E27FC236}">
                <a16:creationId xmlns:a16="http://schemas.microsoft.com/office/drawing/2014/main" id="{B4F78E4F-5B3E-4659-B71B-48C937C174CC}"/>
              </a:ext>
            </a:extLst>
          </p:cNvPr>
          <p:cNvSpPr txBox="1"/>
          <p:nvPr/>
        </p:nvSpPr>
        <p:spPr>
          <a:xfrm>
            <a:off x="887896" y="1603513"/>
            <a:ext cx="9011478" cy="2585323"/>
          </a:xfrm>
          <a:prstGeom prst="rect">
            <a:avLst/>
          </a:prstGeom>
          <a:noFill/>
        </p:spPr>
        <p:txBody>
          <a:bodyPr wrap="square" rtlCol="0">
            <a:spAutoFit/>
          </a:bodyPr>
          <a:lstStyle/>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Objective and approach to the problem</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Understanding the Waze dataset</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Insights generated from the data</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Key Takeaways</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Possible data solutions to the problem</a:t>
            </a:r>
          </a:p>
        </p:txBody>
      </p:sp>
      <p:pic>
        <p:nvPicPr>
          <p:cNvPr id="7" name="Picture 6">
            <a:extLst>
              <a:ext uri="{FF2B5EF4-FFF2-40B4-BE49-F238E27FC236}">
                <a16:creationId xmlns:a16="http://schemas.microsoft.com/office/drawing/2014/main" id="{6774A66D-9A2D-44DE-9F5B-93398DB2B7CD}"/>
              </a:ext>
            </a:extLst>
          </p:cNvPr>
          <p:cNvPicPr>
            <a:picLocks noChangeAspect="1"/>
          </p:cNvPicPr>
          <p:nvPr/>
        </p:nvPicPr>
        <p:blipFill>
          <a:blip r:embed="rId2"/>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21139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0727-B136-4DE0-A424-D0DAE651780D}"/>
              </a:ext>
            </a:extLst>
          </p:cNvPr>
          <p:cNvSpPr>
            <a:spLocks noGrp="1"/>
          </p:cNvSpPr>
          <p:nvPr>
            <p:ph type="title"/>
          </p:nvPr>
        </p:nvSpPr>
        <p:spPr>
          <a:xfrm>
            <a:off x="646111" y="452717"/>
            <a:ext cx="9404723" cy="885753"/>
          </a:xfrm>
        </p:spPr>
        <p:txBody>
          <a:bodyPr/>
          <a:lstStyle/>
          <a:p>
            <a:r>
              <a:rPr lang="en-IN" b="1" dirty="0">
                <a:effectLst>
                  <a:outerShdw blurRad="38100" dist="38100" dir="2700000" algn="tl">
                    <a:srgbClr val="000000">
                      <a:alpha val="43137"/>
                    </a:srgbClr>
                  </a:outerShdw>
                </a:effectLst>
              </a:rPr>
              <a:t>Objective</a:t>
            </a:r>
          </a:p>
        </p:txBody>
      </p:sp>
      <p:sp>
        <p:nvSpPr>
          <p:cNvPr id="3" name="TextBox 2">
            <a:extLst>
              <a:ext uri="{FF2B5EF4-FFF2-40B4-BE49-F238E27FC236}">
                <a16:creationId xmlns:a16="http://schemas.microsoft.com/office/drawing/2014/main" id="{CB6347F7-1831-4618-8837-447AA304D7D7}"/>
              </a:ext>
            </a:extLst>
          </p:cNvPr>
          <p:cNvSpPr txBox="1"/>
          <p:nvPr/>
        </p:nvSpPr>
        <p:spPr>
          <a:xfrm>
            <a:off x="914400" y="1643270"/>
            <a:ext cx="10323443" cy="646331"/>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Understand the traffic dataset generated from Waze and derive possible solutions to reduce traffic congestion.</a:t>
            </a:r>
          </a:p>
        </p:txBody>
      </p:sp>
      <p:sp>
        <p:nvSpPr>
          <p:cNvPr id="4" name="Title 1">
            <a:extLst>
              <a:ext uri="{FF2B5EF4-FFF2-40B4-BE49-F238E27FC236}">
                <a16:creationId xmlns:a16="http://schemas.microsoft.com/office/drawing/2014/main" id="{E5046129-A65A-4A9E-A1AF-32090D19C5E5}"/>
              </a:ext>
            </a:extLst>
          </p:cNvPr>
          <p:cNvSpPr txBox="1">
            <a:spLocks/>
          </p:cNvSpPr>
          <p:nvPr/>
        </p:nvSpPr>
        <p:spPr>
          <a:xfrm>
            <a:off x="758755" y="2990511"/>
            <a:ext cx="9404723" cy="88575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effectLst>
                  <a:outerShdw blurRad="38100" dist="38100" dir="2700000" algn="tl">
                    <a:srgbClr val="000000">
                      <a:alpha val="43137"/>
                    </a:srgbClr>
                  </a:outerShdw>
                </a:effectLst>
              </a:rPr>
              <a:t>Approach to the problem</a:t>
            </a:r>
          </a:p>
        </p:txBody>
      </p:sp>
      <p:sp>
        <p:nvSpPr>
          <p:cNvPr id="5" name="TextBox 4">
            <a:extLst>
              <a:ext uri="{FF2B5EF4-FFF2-40B4-BE49-F238E27FC236}">
                <a16:creationId xmlns:a16="http://schemas.microsoft.com/office/drawing/2014/main" id="{88C0CF91-3074-44C1-A6B1-71048AC1102E}"/>
              </a:ext>
            </a:extLst>
          </p:cNvPr>
          <p:cNvSpPr txBox="1"/>
          <p:nvPr/>
        </p:nvSpPr>
        <p:spPr>
          <a:xfrm>
            <a:off x="934278" y="4048540"/>
            <a:ext cx="10323443" cy="2585323"/>
          </a:xfrm>
          <a:prstGeom prst="rect">
            <a:avLst/>
          </a:prstGeom>
          <a:noFill/>
        </p:spPr>
        <p:txBody>
          <a:bodyPr wrap="square" rtlCol="0">
            <a:spAutoFit/>
          </a:bodyPr>
          <a:lstStyle/>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Obtain the dataset, followed by data cleaning</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Understanding the dataset and attributes</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Deep dive into the data using Exploratory Data analysis</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Insight generation</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Solution recommendation based on insights</a:t>
            </a:r>
          </a:p>
        </p:txBody>
      </p:sp>
      <p:pic>
        <p:nvPicPr>
          <p:cNvPr id="7" name="Picture 6">
            <a:extLst>
              <a:ext uri="{FF2B5EF4-FFF2-40B4-BE49-F238E27FC236}">
                <a16:creationId xmlns:a16="http://schemas.microsoft.com/office/drawing/2014/main" id="{68A32733-3324-4BC9-841E-795D2C4FB4E8}"/>
              </a:ext>
            </a:extLst>
          </p:cNvPr>
          <p:cNvPicPr>
            <a:picLocks noChangeAspect="1"/>
          </p:cNvPicPr>
          <p:nvPr/>
        </p:nvPicPr>
        <p:blipFill>
          <a:blip r:embed="rId2"/>
          <a:stretch>
            <a:fillRect/>
          </a:stretch>
        </p:blipFill>
        <p:spPr>
          <a:xfrm>
            <a:off x="10481162" y="52192"/>
            <a:ext cx="590059" cy="1033670"/>
          </a:xfrm>
          <a:prstGeom prst="rect">
            <a:avLst/>
          </a:prstGeom>
        </p:spPr>
      </p:pic>
    </p:spTree>
    <p:extLst>
      <p:ext uri="{BB962C8B-B14F-4D97-AF65-F5344CB8AC3E}">
        <p14:creationId xmlns:p14="http://schemas.microsoft.com/office/powerpoint/2010/main" val="235012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45F8-00E2-4E44-B01F-4F0DC4E9B295}"/>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Understanding the dataset </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and attributes</a:t>
            </a:r>
          </a:p>
        </p:txBody>
      </p:sp>
      <p:sp>
        <p:nvSpPr>
          <p:cNvPr id="4" name="TextBox 3">
            <a:extLst>
              <a:ext uri="{FF2B5EF4-FFF2-40B4-BE49-F238E27FC236}">
                <a16:creationId xmlns:a16="http://schemas.microsoft.com/office/drawing/2014/main" id="{C8F80BC1-E8DB-4FA5-AFA0-0A02810FCCD8}"/>
              </a:ext>
            </a:extLst>
          </p:cNvPr>
          <p:cNvSpPr txBox="1"/>
          <p:nvPr/>
        </p:nvSpPr>
        <p:spPr>
          <a:xfrm>
            <a:off x="646111" y="1866500"/>
            <a:ext cx="10896532" cy="1477328"/>
          </a:xfrm>
          <a:prstGeom prst="rect">
            <a:avLst/>
          </a:prstGeom>
          <a:noFill/>
        </p:spPr>
        <p:txBody>
          <a:bodyPr wrap="square" rtlCol="0">
            <a:spAutoFit/>
          </a:bodyPr>
          <a:lstStyle/>
          <a:p>
            <a:pPr algn="just"/>
            <a:r>
              <a:rPr lang="en-IN" b="1" u="sng" dirty="0">
                <a:effectLst>
                  <a:outerShdw blurRad="38100" dist="38100" dir="2700000" algn="tl">
                    <a:srgbClr val="000000">
                      <a:alpha val="43137"/>
                    </a:srgbClr>
                  </a:outerShdw>
                </a:effectLst>
              </a:rPr>
              <a:t>Data source –</a:t>
            </a:r>
          </a:p>
          <a:p>
            <a:pPr algn="just"/>
            <a:r>
              <a:rPr lang="en-IN" dirty="0">
                <a:effectLst>
                  <a:outerShdw blurRad="38100" dist="38100" dir="2700000" algn="tl">
                    <a:srgbClr val="000000">
                      <a:alpha val="43137"/>
                    </a:srgbClr>
                  </a:outerShdw>
                </a:effectLst>
              </a:rPr>
              <a:t>The test dataset consists of Waze all alerts and jams made between "2017-07-08T16:00:00.000Z" and "2017-07-15T16:00:00.000Z" and falling within an 1km radius of 14°33'02.2"N 121°03'02.4"E (14.550620, 121.050666) -- roughly the </a:t>
            </a:r>
            <a:r>
              <a:rPr lang="en-IN" dirty="0" err="1">
                <a:effectLst>
                  <a:outerShdw blurRad="38100" dist="38100" dir="2700000" algn="tl">
                    <a:srgbClr val="000000">
                      <a:alpha val="43137"/>
                    </a:srgbClr>
                  </a:outerShdw>
                </a:effectLst>
              </a:rPr>
              <a:t>center</a:t>
            </a:r>
            <a:r>
              <a:rPr lang="en-IN" dirty="0">
                <a:effectLst>
                  <a:outerShdw blurRad="38100" dist="38100" dir="2700000" algn="tl">
                    <a:srgbClr val="000000">
                      <a:alpha val="43137"/>
                    </a:srgbClr>
                  </a:outerShdw>
                </a:effectLst>
              </a:rPr>
              <a:t> of Bonifacio High Street. The coordinates in the dataset use the WGS 84 spatial system.</a:t>
            </a:r>
          </a:p>
        </p:txBody>
      </p:sp>
      <p:sp>
        <p:nvSpPr>
          <p:cNvPr id="5" name="TextBox 4">
            <a:extLst>
              <a:ext uri="{FF2B5EF4-FFF2-40B4-BE49-F238E27FC236}">
                <a16:creationId xmlns:a16="http://schemas.microsoft.com/office/drawing/2014/main" id="{91305D73-8B6D-4311-9E1E-4EDE72E18853}"/>
              </a:ext>
            </a:extLst>
          </p:cNvPr>
          <p:cNvSpPr txBox="1"/>
          <p:nvPr/>
        </p:nvSpPr>
        <p:spPr>
          <a:xfrm>
            <a:off x="646111" y="3354928"/>
            <a:ext cx="8680174" cy="646331"/>
          </a:xfrm>
          <a:prstGeom prst="rect">
            <a:avLst/>
          </a:prstGeom>
          <a:noFill/>
        </p:spPr>
        <p:txBody>
          <a:bodyPr wrap="square" rtlCol="0">
            <a:spAutoFit/>
          </a:bodyPr>
          <a:lstStyle/>
          <a:p>
            <a:r>
              <a:rPr lang="en-IN" b="1" u="sng" dirty="0">
                <a:effectLst>
                  <a:outerShdw blurRad="38100" dist="38100" dir="2700000" algn="tl">
                    <a:srgbClr val="000000">
                      <a:alpha val="43137"/>
                    </a:srgbClr>
                  </a:outerShdw>
                </a:effectLst>
              </a:rPr>
              <a:t>Data Attributes –</a:t>
            </a:r>
          </a:p>
          <a:p>
            <a:endParaRPr lang="en-IN" u="sng"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9F62B53C-7347-4B76-B878-FAADCB512FA4}"/>
              </a:ext>
            </a:extLst>
          </p:cNvPr>
          <p:cNvPicPr>
            <a:picLocks noChangeAspect="1"/>
          </p:cNvPicPr>
          <p:nvPr/>
        </p:nvPicPr>
        <p:blipFill>
          <a:blip r:embed="rId2"/>
          <a:stretch>
            <a:fillRect/>
          </a:stretch>
        </p:blipFill>
        <p:spPr>
          <a:xfrm>
            <a:off x="1828800" y="4109624"/>
            <a:ext cx="3318634" cy="2594791"/>
          </a:xfrm>
          <a:prstGeom prst="rect">
            <a:avLst/>
          </a:prstGeom>
        </p:spPr>
      </p:pic>
      <p:pic>
        <p:nvPicPr>
          <p:cNvPr id="7" name="Picture 6">
            <a:extLst>
              <a:ext uri="{FF2B5EF4-FFF2-40B4-BE49-F238E27FC236}">
                <a16:creationId xmlns:a16="http://schemas.microsoft.com/office/drawing/2014/main" id="{A74EDD4E-468B-4CAE-839F-D5A4A17D9510}"/>
              </a:ext>
            </a:extLst>
          </p:cNvPr>
          <p:cNvPicPr>
            <a:picLocks noChangeAspect="1"/>
          </p:cNvPicPr>
          <p:nvPr/>
        </p:nvPicPr>
        <p:blipFill>
          <a:blip r:embed="rId3"/>
          <a:stretch>
            <a:fillRect/>
          </a:stretch>
        </p:blipFill>
        <p:spPr>
          <a:xfrm>
            <a:off x="7280206" y="4163394"/>
            <a:ext cx="3318634" cy="2541021"/>
          </a:xfrm>
          <a:prstGeom prst="rect">
            <a:avLst/>
          </a:prstGeom>
        </p:spPr>
      </p:pic>
      <p:sp>
        <p:nvSpPr>
          <p:cNvPr id="8" name="TextBox 7">
            <a:extLst>
              <a:ext uri="{FF2B5EF4-FFF2-40B4-BE49-F238E27FC236}">
                <a16:creationId xmlns:a16="http://schemas.microsoft.com/office/drawing/2014/main" id="{72E05D82-9DBA-4FF8-8ADC-27B16651625C}"/>
              </a:ext>
            </a:extLst>
          </p:cNvPr>
          <p:cNvSpPr txBox="1"/>
          <p:nvPr/>
        </p:nvSpPr>
        <p:spPr>
          <a:xfrm>
            <a:off x="2544417" y="3763617"/>
            <a:ext cx="1828800"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Alerts Dataset</a:t>
            </a:r>
          </a:p>
        </p:txBody>
      </p:sp>
      <p:sp>
        <p:nvSpPr>
          <p:cNvPr id="9" name="TextBox 8">
            <a:extLst>
              <a:ext uri="{FF2B5EF4-FFF2-40B4-BE49-F238E27FC236}">
                <a16:creationId xmlns:a16="http://schemas.microsoft.com/office/drawing/2014/main" id="{AFBFDDD7-180A-43B2-AAF2-34E00185FCA5}"/>
              </a:ext>
            </a:extLst>
          </p:cNvPr>
          <p:cNvSpPr txBox="1"/>
          <p:nvPr/>
        </p:nvSpPr>
        <p:spPr>
          <a:xfrm>
            <a:off x="7884594" y="3763617"/>
            <a:ext cx="1828800"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Jams Dataset</a:t>
            </a:r>
          </a:p>
        </p:txBody>
      </p:sp>
      <p:pic>
        <p:nvPicPr>
          <p:cNvPr id="11" name="Picture 10">
            <a:extLst>
              <a:ext uri="{FF2B5EF4-FFF2-40B4-BE49-F238E27FC236}">
                <a16:creationId xmlns:a16="http://schemas.microsoft.com/office/drawing/2014/main" id="{E1BA7E4A-0CDB-44B0-B7DF-94E9246EF7CB}"/>
              </a:ext>
            </a:extLst>
          </p:cNvPr>
          <p:cNvPicPr>
            <a:picLocks noChangeAspect="1"/>
          </p:cNvPicPr>
          <p:nvPr/>
        </p:nvPicPr>
        <p:blipFill>
          <a:blip r:embed="rId4"/>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264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DC6A-7858-4DDE-83CC-657FD46F52C5}"/>
              </a:ext>
            </a:extLst>
          </p:cNvPr>
          <p:cNvSpPr>
            <a:spLocks noGrp="1"/>
          </p:cNvSpPr>
          <p:nvPr>
            <p:ph type="title"/>
          </p:nvPr>
        </p:nvSpPr>
        <p:spPr>
          <a:xfrm>
            <a:off x="646111" y="452718"/>
            <a:ext cx="9404723" cy="885752"/>
          </a:xfrm>
        </p:spPr>
        <p:txBody>
          <a:bodyPr/>
          <a:lstStyle/>
          <a:p>
            <a:r>
              <a:rPr lang="en-IN" b="1" dirty="0">
                <a:effectLst>
                  <a:outerShdw blurRad="38100" dist="38100" dir="2700000" algn="tl">
                    <a:srgbClr val="000000">
                      <a:alpha val="43137"/>
                    </a:srgbClr>
                  </a:outerShdw>
                </a:effectLst>
              </a:rPr>
              <a:t>Insights generated from the data</a:t>
            </a:r>
          </a:p>
        </p:txBody>
      </p:sp>
      <p:sp>
        <p:nvSpPr>
          <p:cNvPr id="3" name="TextBox 2">
            <a:extLst>
              <a:ext uri="{FF2B5EF4-FFF2-40B4-BE49-F238E27FC236}">
                <a16:creationId xmlns:a16="http://schemas.microsoft.com/office/drawing/2014/main" id="{98FE9B2E-7524-4579-8D58-603C404D2908}"/>
              </a:ext>
            </a:extLst>
          </p:cNvPr>
          <p:cNvSpPr txBox="1"/>
          <p:nvPr/>
        </p:nvSpPr>
        <p:spPr>
          <a:xfrm>
            <a:off x="742121" y="1391474"/>
            <a:ext cx="10455965" cy="5262979"/>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What do we know about the data in the dataset?</a:t>
            </a:r>
          </a:p>
          <a:p>
            <a:endParaRPr lang="en-IN" sz="2400"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IN" dirty="0">
                <a:effectLst>
                  <a:outerShdw blurRad="38100" dist="38100" dir="2700000" algn="tl">
                    <a:srgbClr val="000000">
                      <a:alpha val="43137"/>
                    </a:srgbClr>
                  </a:outerShdw>
                </a:effectLst>
              </a:rPr>
              <a:t>The dataset contains two sub-datasets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 - Alerts dataset which contain alerts generated by users due to some event (accident, road blocks etc.) </a:t>
            </a:r>
            <a:r>
              <a:rPr lang="en-IN" b="1" dirty="0">
                <a:effectLst>
                  <a:outerShdw blurRad="38100" dist="38100" dir="2700000" algn="tl">
                    <a:srgbClr val="000000">
                      <a:alpha val="43137"/>
                    </a:srgbClr>
                  </a:outerShdw>
                </a:effectLst>
              </a:rPr>
              <a:t>[User data]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 - Jams dataset which contain details of each jam event, delay it has caused, location of the jam etc. </a:t>
            </a:r>
            <a:r>
              <a:rPr lang="en-IN" b="1" dirty="0">
                <a:effectLst>
                  <a:outerShdw blurRad="38100" dist="38100" dir="2700000" algn="tl">
                    <a:srgbClr val="000000">
                      <a:alpha val="43137"/>
                    </a:srgbClr>
                  </a:outerShdw>
                </a:effectLst>
              </a:rPr>
              <a:t>[Traffic data]</a:t>
            </a:r>
            <a:br>
              <a:rPr lang="en-IN"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IN" dirty="0">
                <a:effectLst>
                  <a:outerShdw blurRad="38100" dist="38100" dir="2700000" algn="tl">
                    <a:srgbClr val="000000">
                      <a:alpha val="43137"/>
                    </a:srgbClr>
                  </a:outerShdw>
                </a:effectLst>
              </a:rPr>
              <a:t>The data belongs to events in two cities – </a:t>
            </a:r>
            <a:r>
              <a:rPr lang="en-IN" b="1" dirty="0">
                <a:effectLst>
                  <a:outerShdw blurRad="38100" dist="38100" dir="2700000" algn="tl">
                    <a:srgbClr val="000000">
                      <a:alpha val="43137"/>
                    </a:srgbClr>
                  </a:outerShdw>
                </a:effectLst>
              </a:rPr>
              <a:t>Taguig and Makati in Philippines</a:t>
            </a:r>
            <a:br>
              <a:rPr lang="en-IN"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IN" dirty="0">
                <a:effectLst>
                  <a:outerShdw blurRad="38100" dist="38100" dir="2700000" algn="tl">
                    <a:srgbClr val="000000">
                      <a:alpha val="43137"/>
                    </a:srgbClr>
                  </a:outerShdw>
                </a:effectLst>
              </a:rPr>
              <a:t>The dataset has different categories of reporters based on their reliability scores and reporting activities</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IN" dirty="0">
                <a:effectLst>
                  <a:outerShdw blurRad="38100" dist="38100" dir="2700000" algn="tl">
                    <a:srgbClr val="000000">
                      <a:alpha val="43137"/>
                    </a:srgbClr>
                  </a:outerShdw>
                </a:effectLst>
              </a:rPr>
              <a:t>Each event in alerts dataset has been classified into different types and has a location data assigned to it</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IN" dirty="0">
                <a:effectLst>
                  <a:outerShdw blurRad="38100" dist="38100" dir="2700000" algn="tl">
                    <a:srgbClr val="000000">
                      <a:alpha val="43137"/>
                    </a:srgbClr>
                  </a:outerShdw>
                </a:effectLst>
              </a:rPr>
              <a:t>The jams dataset provide detail description of every jam including the location, the type of turns ahead, delays and speed of vehicles</a:t>
            </a:r>
          </a:p>
        </p:txBody>
      </p:sp>
      <p:pic>
        <p:nvPicPr>
          <p:cNvPr id="4" name="Picture 3">
            <a:extLst>
              <a:ext uri="{FF2B5EF4-FFF2-40B4-BE49-F238E27FC236}">
                <a16:creationId xmlns:a16="http://schemas.microsoft.com/office/drawing/2014/main" id="{2E90B05C-4A4C-4E08-848E-CD0D3CDEA794}"/>
              </a:ext>
            </a:extLst>
          </p:cNvPr>
          <p:cNvPicPr>
            <a:picLocks noChangeAspect="1"/>
          </p:cNvPicPr>
          <p:nvPr/>
        </p:nvPicPr>
        <p:blipFill>
          <a:blip r:embed="rId2"/>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130143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D00B-153E-4E97-990B-4EAC65B80C8C}"/>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Insights generated from the data</a:t>
            </a:r>
            <a:endParaRPr lang="en-IN"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8259DC38-C44F-453A-8AE8-603BC9F3591A}"/>
              </a:ext>
            </a:extLst>
          </p:cNvPr>
          <p:cNvSpPr txBox="1"/>
          <p:nvPr/>
        </p:nvSpPr>
        <p:spPr>
          <a:xfrm>
            <a:off x="820012" y="1391583"/>
            <a:ext cx="10551976" cy="461665"/>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What are the different categories of users and events?</a:t>
            </a:r>
          </a:p>
        </p:txBody>
      </p:sp>
      <p:sp>
        <p:nvSpPr>
          <p:cNvPr id="4" name="TextBox 3">
            <a:extLst>
              <a:ext uri="{FF2B5EF4-FFF2-40B4-BE49-F238E27FC236}">
                <a16:creationId xmlns:a16="http://schemas.microsoft.com/office/drawing/2014/main" id="{3EB44AD3-9E74-4EEA-B32F-771E9B7FA5B8}"/>
              </a:ext>
            </a:extLst>
          </p:cNvPr>
          <p:cNvSpPr txBox="1"/>
          <p:nvPr/>
        </p:nvSpPr>
        <p:spPr>
          <a:xfrm>
            <a:off x="435698" y="2093845"/>
            <a:ext cx="5421762" cy="3416320"/>
          </a:xfrm>
          <a:prstGeom prst="rect">
            <a:avLst/>
          </a:prstGeom>
          <a:solidFill>
            <a:schemeClr val="accent4">
              <a:lumMod val="75000"/>
            </a:schemeClr>
          </a:solidFill>
        </p:spPr>
        <p:txBody>
          <a:bodyPr wrap="square" rtlCol="0">
            <a:spAutoFit/>
          </a:bodyPr>
          <a:lstStyle/>
          <a:p>
            <a:r>
              <a:rPr lang="en-IN" u="sng" dirty="0">
                <a:effectLst>
                  <a:outerShdw blurRad="38100" dist="38100" dir="2700000" algn="tl">
                    <a:srgbClr val="000000">
                      <a:alpha val="43137"/>
                    </a:srgbClr>
                  </a:outerShdw>
                </a:effectLst>
              </a:rPr>
              <a:t>Alerts dataset – </a:t>
            </a:r>
          </a:p>
          <a:p>
            <a:endParaRPr lang="en-IN" u="sng" dirty="0">
              <a:effectLst>
                <a:outerShdw blurRad="38100" dist="38100" dir="2700000" algn="tl">
                  <a:srgbClr val="000000">
                    <a:alpha val="43137"/>
                  </a:srgbClr>
                </a:outerShdw>
              </a:effectLst>
            </a:endParaRPr>
          </a:p>
          <a:p>
            <a:pPr marL="285750" indent="-285750">
              <a:buFont typeface="Wingdings" panose="05000000000000000000" pitchFamily="2" charset="2"/>
              <a:buChar char="q"/>
            </a:pPr>
            <a:r>
              <a:rPr lang="en-IN" dirty="0">
                <a:effectLst>
                  <a:outerShdw blurRad="38100" dist="38100" dir="2700000" algn="tl">
                    <a:srgbClr val="000000">
                      <a:alpha val="43137"/>
                    </a:srgbClr>
                  </a:outerShdw>
                </a:effectLst>
              </a:rPr>
              <a:t>Users are ranked between 1- 5 based on activity and reliability scores</a:t>
            </a:r>
          </a:p>
          <a:p>
            <a:pPr marL="285750" indent="-285750">
              <a:buFont typeface="Wingdings" panose="05000000000000000000" pitchFamily="2" charset="2"/>
              <a:buChar char="q"/>
            </a:pPr>
            <a:r>
              <a:rPr lang="en-IN" dirty="0">
                <a:effectLst>
                  <a:outerShdw blurRad="38100" dist="38100" dir="2700000" algn="tl">
                    <a:srgbClr val="000000">
                      <a:alpha val="43137"/>
                    </a:srgbClr>
                  </a:outerShdw>
                </a:effectLst>
              </a:rPr>
              <a:t>There are 6 different types of roads and 6 different types of street locations</a:t>
            </a:r>
          </a:p>
          <a:p>
            <a:pPr marL="285750" indent="-285750">
              <a:buFont typeface="Wingdings" panose="05000000000000000000" pitchFamily="2" charset="2"/>
              <a:buChar char="q"/>
            </a:pPr>
            <a:r>
              <a:rPr lang="en-IN" dirty="0">
                <a:effectLst>
                  <a:outerShdw blurRad="38100" dist="38100" dir="2700000" algn="tl">
                    <a:srgbClr val="000000">
                      <a:alpha val="43137"/>
                    </a:srgbClr>
                  </a:outerShdw>
                </a:effectLst>
              </a:rPr>
              <a:t>4 major alert types – Jam, Weather hazard, Accident and Road closed</a:t>
            </a:r>
          </a:p>
          <a:p>
            <a:pPr marL="285750" indent="-285750">
              <a:buFont typeface="Wingdings" panose="05000000000000000000" pitchFamily="2" charset="2"/>
              <a:buChar char="q"/>
            </a:pPr>
            <a:r>
              <a:rPr lang="en-IN" dirty="0">
                <a:effectLst>
                  <a:outerShdw blurRad="38100" dist="38100" dir="2700000" algn="tl">
                    <a:srgbClr val="000000">
                      <a:alpha val="43137"/>
                    </a:srgbClr>
                  </a:outerShdw>
                </a:effectLst>
              </a:rPr>
              <a:t>23 sub types of events e.g. Major accident, minor accident, hazard due traffic lights etc</a:t>
            </a:r>
          </a:p>
          <a:p>
            <a:pPr marL="285750" indent="-285750">
              <a:buFont typeface="Wingdings" panose="05000000000000000000" pitchFamily="2" charset="2"/>
              <a:buChar char="q"/>
            </a:pPr>
            <a:r>
              <a:rPr lang="en-IN" dirty="0">
                <a:effectLst>
                  <a:outerShdw blurRad="38100" dist="38100" dir="2700000" algn="tl">
                    <a:srgbClr val="000000">
                      <a:alpha val="43137"/>
                    </a:srgbClr>
                  </a:outerShdw>
                </a:effectLst>
              </a:rPr>
              <a:t>Confidence scores ranging from -1 to 5</a:t>
            </a:r>
          </a:p>
          <a:p>
            <a:pPr marL="285750" indent="-285750">
              <a:buFont typeface="Wingdings" panose="05000000000000000000" pitchFamily="2" charset="2"/>
              <a:buChar char="q"/>
            </a:pPr>
            <a:r>
              <a:rPr lang="en-IN" dirty="0">
                <a:effectLst>
                  <a:outerShdw blurRad="38100" dist="38100" dir="2700000" algn="tl">
                    <a:srgbClr val="000000">
                      <a:alpha val="43137"/>
                    </a:srgbClr>
                  </a:outerShdw>
                </a:effectLst>
              </a:rPr>
              <a:t>Reliability scores ranging from 5- 10</a:t>
            </a:r>
          </a:p>
        </p:txBody>
      </p:sp>
      <p:sp>
        <p:nvSpPr>
          <p:cNvPr id="5" name="TextBox 4">
            <a:extLst>
              <a:ext uri="{FF2B5EF4-FFF2-40B4-BE49-F238E27FC236}">
                <a16:creationId xmlns:a16="http://schemas.microsoft.com/office/drawing/2014/main" id="{6B0B0098-9150-4625-A287-F2DB5A3474F7}"/>
              </a:ext>
            </a:extLst>
          </p:cNvPr>
          <p:cNvSpPr txBox="1"/>
          <p:nvPr/>
        </p:nvSpPr>
        <p:spPr>
          <a:xfrm>
            <a:off x="6329132" y="2093845"/>
            <a:ext cx="5421762" cy="2308324"/>
          </a:xfrm>
          <a:prstGeom prst="rect">
            <a:avLst/>
          </a:prstGeom>
          <a:solidFill>
            <a:schemeClr val="accent4">
              <a:lumMod val="75000"/>
            </a:schemeClr>
          </a:solidFill>
        </p:spPr>
        <p:txBody>
          <a:bodyPr wrap="square" rtlCol="0">
            <a:spAutoFit/>
          </a:bodyPr>
          <a:lstStyle/>
          <a:p>
            <a:r>
              <a:rPr lang="en-IN" u="sng" dirty="0">
                <a:effectLst>
                  <a:outerShdw blurRad="38100" dist="38100" dir="2700000" algn="tl">
                    <a:srgbClr val="000000">
                      <a:alpha val="43137"/>
                    </a:srgbClr>
                  </a:outerShdw>
                </a:effectLst>
              </a:rPr>
              <a:t>Jams dataset – </a:t>
            </a:r>
          </a:p>
          <a:p>
            <a:endParaRPr lang="en-IN" u="sng" dirty="0">
              <a:effectLst>
                <a:outerShdw blurRad="38100" dist="38100" dir="2700000" algn="tl">
                  <a:srgbClr val="000000">
                    <a:alpha val="43137"/>
                  </a:srgbClr>
                </a:outerShdw>
              </a:effectLst>
            </a:endParaRPr>
          </a:p>
          <a:p>
            <a:pPr marL="285750" indent="-285750">
              <a:buFont typeface="Wingdings" panose="05000000000000000000" pitchFamily="2" charset="2"/>
              <a:buChar char="q"/>
            </a:pPr>
            <a:r>
              <a:rPr lang="en-IN" dirty="0">
                <a:effectLst>
                  <a:outerShdw blurRad="38100" dist="38100" dir="2700000" algn="tl">
                    <a:srgbClr val="000000">
                      <a:alpha val="43137"/>
                    </a:srgbClr>
                  </a:outerShdw>
                </a:effectLst>
              </a:rPr>
              <a:t>5 different types of jams – None, Small, Medium, Large, Huge</a:t>
            </a:r>
          </a:p>
          <a:p>
            <a:pPr marL="285750" indent="-285750">
              <a:buFont typeface="Wingdings" panose="05000000000000000000" pitchFamily="2" charset="2"/>
              <a:buChar char="q"/>
            </a:pPr>
            <a:r>
              <a:rPr lang="en-IN" dirty="0">
                <a:effectLst>
                  <a:outerShdw blurRad="38100" dist="38100" dir="2700000" algn="tl">
                    <a:srgbClr val="000000">
                      <a:alpha val="43137"/>
                    </a:srgbClr>
                  </a:outerShdw>
                </a:effectLst>
              </a:rPr>
              <a:t>5 levels of traffic congestion ranging from 1 -5</a:t>
            </a:r>
          </a:p>
          <a:p>
            <a:pPr marL="285750" indent="-285750">
              <a:buFont typeface="Wingdings" panose="05000000000000000000" pitchFamily="2" charset="2"/>
              <a:buChar char="q"/>
            </a:pPr>
            <a:r>
              <a:rPr lang="en-IN" dirty="0">
                <a:effectLst>
                  <a:outerShdw blurRad="38100" dist="38100" dir="2700000" algn="tl">
                    <a:srgbClr val="000000">
                      <a:alpha val="43137"/>
                    </a:srgbClr>
                  </a:outerShdw>
                </a:effectLst>
              </a:rPr>
              <a:t>There are 4 different types of roads and 76 types of street locations</a:t>
            </a:r>
          </a:p>
        </p:txBody>
      </p:sp>
      <p:sp>
        <p:nvSpPr>
          <p:cNvPr id="7" name="Rectangle: Folded Corner 6">
            <a:extLst>
              <a:ext uri="{FF2B5EF4-FFF2-40B4-BE49-F238E27FC236}">
                <a16:creationId xmlns:a16="http://schemas.microsoft.com/office/drawing/2014/main" id="{1E3BC527-E705-47E3-A0C7-9A71FE37233C}"/>
              </a:ext>
            </a:extLst>
          </p:cNvPr>
          <p:cNvSpPr/>
          <p:nvPr/>
        </p:nvSpPr>
        <p:spPr>
          <a:xfrm>
            <a:off x="0" y="5791199"/>
            <a:ext cx="12192000" cy="1066801"/>
          </a:xfrm>
          <a:prstGeom prst="foldedCorner">
            <a:avLst/>
          </a:prstGeom>
          <a:solidFill>
            <a:schemeClr val="accent5">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a:effectLst>
                  <a:outerShdw blurRad="38100" dist="38100" dir="2700000" algn="tl">
                    <a:srgbClr val="000000">
                      <a:alpha val="43137"/>
                    </a:srgbClr>
                  </a:outerShdw>
                </a:effectLst>
              </a:rPr>
              <a:t>Insights -  </a:t>
            </a:r>
            <a:r>
              <a:rPr lang="en-IN" sz="1600" i="1" dirty="0">
                <a:effectLst>
                  <a:outerShdw blurRad="38100" dist="38100" dir="2700000" algn="tl">
                    <a:srgbClr val="000000">
                      <a:alpha val="43137"/>
                    </a:srgbClr>
                  </a:outerShdw>
                </a:effectLst>
              </a:rPr>
              <a:t>The reliability level ranges from 5 - 10 - this also suggests that most of the alerts are marked reliable. The jam data have less road types but more street types. Its possible that the user shares the alert in one street but the jam is spread out on a larger area - covering more streets.</a:t>
            </a:r>
            <a:endParaRPr lang="en-IN" b="1" i="1" dirty="0">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77FBDB78-B660-4592-8411-F0DD477DAB0C}"/>
              </a:ext>
            </a:extLst>
          </p:cNvPr>
          <p:cNvPicPr>
            <a:picLocks noChangeAspect="1"/>
          </p:cNvPicPr>
          <p:nvPr/>
        </p:nvPicPr>
        <p:blipFill>
          <a:blip r:embed="rId2"/>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206293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44D3-A4C1-43D1-9B8D-5B82B6B58EFC}"/>
              </a:ext>
            </a:extLst>
          </p:cNvPr>
          <p:cNvSpPr>
            <a:spLocks noGrp="1"/>
          </p:cNvSpPr>
          <p:nvPr>
            <p:ph type="title"/>
          </p:nvPr>
        </p:nvSpPr>
        <p:spPr>
          <a:xfrm>
            <a:off x="646111" y="452718"/>
            <a:ext cx="9404723" cy="785239"/>
          </a:xfrm>
        </p:spPr>
        <p:txBody>
          <a:bodyPr/>
          <a:lstStyle/>
          <a:p>
            <a:r>
              <a:rPr lang="en-IN" b="1" dirty="0">
                <a:effectLst>
                  <a:outerShdw blurRad="38100" dist="38100" dir="2700000" algn="tl">
                    <a:srgbClr val="000000">
                      <a:alpha val="43137"/>
                    </a:srgbClr>
                  </a:outerShdw>
                </a:effectLst>
              </a:rPr>
              <a:t>Insights generated from the data</a:t>
            </a:r>
            <a:endParaRPr lang="en-IN" dirty="0"/>
          </a:p>
        </p:txBody>
      </p:sp>
      <p:graphicFrame>
        <p:nvGraphicFramePr>
          <p:cNvPr id="8" name="Chart 7">
            <a:extLst>
              <a:ext uri="{FF2B5EF4-FFF2-40B4-BE49-F238E27FC236}">
                <a16:creationId xmlns:a16="http://schemas.microsoft.com/office/drawing/2014/main" id="{5A2BABFD-0B4F-4678-87A0-89ECE6EC4E5C}"/>
              </a:ext>
            </a:extLst>
          </p:cNvPr>
          <p:cNvGraphicFramePr/>
          <p:nvPr>
            <p:extLst>
              <p:ext uri="{D42A27DB-BD31-4B8C-83A1-F6EECF244321}">
                <p14:modId xmlns:p14="http://schemas.microsoft.com/office/powerpoint/2010/main" val="3102918436"/>
              </p:ext>
            </p:extLst>
          </p:nvPr>
        </p:nvGraphicFramePr>
        <p:xfrm>
          <a:off x="646111" y="2053567"/>
          <a:ext cx="5124175" cy="295118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2E1B14D-492A-4E38-B827-3610483D72F3}"/>
              </a:ext>
            </a:extLst>
          </p:cNvPr>
          <p:cNvSpPr txBox="1"/>
          <p:nvPr/>
        </p:nvSpPr>
        <p:spPr>
          <a:xfrm>
            <a:off x="646111" y="1361069"/>
            <a:ext cx="9651440" cy="461665"/>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What are the type of events which usually occur in both cities?</a:t>
            </a:r>
          </a:p>
        </p:txBody>
      </p:sp>
      <p:graphicFrame>
        <p:nvGraphicFramePr>
          <p:cNvPr id="12" name="Chart 11">
            <a:extLst>
              <a:ext uri="{FF2B5EF4-FFF2-40B4-BE49-F238E27FC236}">
                <a16:creationId xmlns:a16="http://schemas.microsoft.com/office/drawing/2014/main" id="{3C845E6B-197C-48A2-A2C7-DF95848851DF}"/>
              </a:ext>
            </a:extLst>
          </p:cNvPr>
          <p:cNvGraphicFramePr/>
          <p:nvPr>
            <p:extLst>
              <p:ext uri="{D42A27DB-BD31-4B8C-83A1-F6EECF244321}">
                <p14:modId xmlns:p14="http://schemas.microsoft.com/office/powerpoint/2010/main" val="3936694086"/>
              </p:ext>
            </p:extLst>
          </p:nvPr>
        </p:nvGraphicFramePr>
        <p:xfrm>
          <a:off x="6421714" y="2077935"/>
          <a:ext cx="5124175" cy="2951185"/>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Folded Corner 12">
            <a:extLst>
              <a:ext uri="{FF2B5EF4-FFF2-40B4-BE49-F238E27FC236}">
                <a16:creationId xmlns:a16="http://schemas.microsoft.com/office/drawing/2014/main" id="{7BCBDDE1-E93A-45C2-ACD6-9A9DE118358E}"/>
              </a:ext>
            </a:extLst>
          </p:cNvPr>
          <p:cNvSpPr/>
          <p:nvPr/>
        </p:nvSpPr>
        <p:spPr>
          <a:xfrm>
            <a:off x="0" y="5791199"/>
            <a:ext cx="12192000" cy="1066801"/>
          </a:xfrm>
          <a:prstGeom prst="foldedCorner">
            <a:avLst/>
          </a:prstGeom>
          <a:solidFill>
            <a:schemeClr val="accent5">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a:effectLst>
                  <a:outerShdw blurRad="38100" dist="38100" dir="2700000" algn="tl">
                    <a:srgbClr val="000000">
                      <a:alpha val="43137"/>
                    </a:srgbClr>
                  </a:outerShdw>
                </a:effectLst>
              </a:rPr>
              <a:t>Insights -  </a:t>
            </a:r>
            <a:r>
              <a:rPr lang="en-IN" sz="1600" i="1" dirty="0">
                <a:effectLst>
                  <a:outerShdw blurRad="38100" dist="38100" dir="2700000" algn="tl">
                    <a:srgbClr val="000000">
                      <a:alpha val="43137"/>
                    </a:srgbClr>
                  </a:outerShdw>
                </a:effectLst>
              </a:rPr>
              <a:t>The number of accidents in Taguig are exponentially higher, which is a cause of concern. The city requires a lot of work to improve road safety and traffic measures. </a:t>
            </a:r>
          </a:p>
          <a:p>
            <a:r>
              <a:rPr lang="en-IN" sz="1600" i="1" dirty="0">
                <a:effectLst>
                  <a:outerShdw blurRad="38100" dist="38100" dir="2700000" algn="tl">
                    <a:srgbClr val="000000">
                      <a:alpha val="43137"/>
                    </a:srgbClr>
                  </a:outerShdw>
                </a:effectLst>
              </a:rPr>
              <a:t>Reporters who are ranked highest are least active in reporting events</a:t>
            </a:r>
            <a:endParaRPr lang="en-IN" b="1" i="1" dirty="0">
              <a:effectLst>
                <a:outerShdw blurRad="38100" dist="38100" dir="2700000" algn="tl">
                  <a:srgbClr val="000000">
                    <a:alpha val="43137"/>
                  </a:srgbClr>
                </a:outerShdw>
              </a:effectLst>
            </a:endParaRPr>
          </a:p>
        </p:txBody>
      </p:sp>
      <p:pic>
        <p:nvPicPr>
          <p:cNvPr id="14" name="Picture 13">
            <a:extLst>
              <a:ext uri="{FF2B5EF4-FFF2-40B4-BE49-F238E27FC236}">
                <a16:creationId xmlns:a16="http://schemas.microsoft.com/office/drawing/2014/main" id="{F58BBD84-38A6-479D-901A-F14754C85205}"/>
              </a:ext>
            </a:extLst>
          </p:cNvPr>
          <p:cNvPicPr>
            <a:picLocks noChangeAspect="1"/>
          </p:cNvPicPr>
          <p:nvPr/>
        </p:nvPicPr>
        <p:blipFill>
          <a:blip r:embed="rId4"/>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19769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5ECC-3DBE-49CA-AE12-B48BF4309167}"/>
              </a:ext>
            </a:extLst>
          </p:cNvPr>
          <p:cNvSpPr>
            <a:spLocks noGrp="1"/>
          </p:cNvSpPr>
          <p:nvPr>
            <p:ph type="title"/>
          </p:nvPr>
        </p:nvSpPr>
        <p:spPr>
          <a:xfrm>
            <a:off x="646111" y="452718"/>
            <a:ext cx="9404723" cy="827442"/>
          </a:xfrm>
        </p:spPr>
        <p:txBody>
          <a:bodyPr/>
          <a:lstStyle/>
          <a:p>
            <a:r>
              <a:rPr lang="en-IN" b="1" dirty="0">
                <a:effectLst>
                  <a:outerShdw blurRad="38100" dist="38100" dir="2700000" algn="tl">
                    <a:srgbClr val="000000">
                      <a:alpha val="43137"/>
                    </a:srgbClr>
                  </a:outerShdw>
                </a:effectLst>
              </a:rPr>
              <a:t>Insights generated from the data</a:t>
            </a:r>
            <a:endParaRPr lang="en-IN" dirty="0"/>
          </a:p>
        </p:txBody>
      </p:sp>
      <p:sp>
        <p:nvSpPr>
          <p:cNvPr id="3" name="TextBox 2">
            <a:extLst>
              <a:ext uri="{FF2B5EF4-FFF2-40B4-BE49-F238E27FC236}">
                <a16:creationId xmlns:a16="http://schemas.microsoft.com/office/drawing/2014/main" id="{D66B46D0-B83B-41E3-A859-86A6A067DDC0}"/>
              </a:ext>
            </a:extLst>
          </p:cNvPr>
          <p:cNvSpPr txBox="1"/>
          <p:nvPr/>
        </p:nvSpPr>
        <p:spPr>
          <a:xfrm>
            <a:off x="646111" y="1361069"/>
            <a:ext cx="10298554" cy="461665"/>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How are confidence and reliability scores related to reporter rank?</a:t>
            </a:r>
          </a:p>
        </p:txBody>
      </p:sp>
      <p:pic>
        <p:nvPicPr>
          <p:cNvPr id="4" name="Picture 3">
            <a:extLst>
              <a:ext uri="{FF2B5EF4-FFF2-40B4-BE49-F238E27FC236}">
                <a16:creationId xmlns:a16="http://schemas.microsoft.com/office/drawing/2014/main" id="{81CB8912-2ED4-4672-BBD1-3462C02927BD}"/>
              </a:ext>
            </a:extLst>
          </p:cNvPr>
          <p:cNvPicPr>
            <a:picLocks noChangeAspect="1"/>
          </p:cNvPicPr>
          <p:nvPr/>
        </p:nvPicPr>
        <p:blipFill>
          <a:blip r:embed="rId2"/>
          <a:stretch>
            <a:fillRect/>
          </a:stretch>
        </p:blipFill>
        <p:spPr>
          <a:xfrm>
            <a:off x="646111" y="1903643"/>
            <a:ext cx="4972050" cy="3324225"/>
          </a:xfrm>
          <a:prstGeom prst="rect">
            <a:avLst/>
          </a:prstGeom>
        </p:spPr>
      </p:pic>
      <p:pic>
        <p:nvPicPr>
          <p:cNvPr id="5" name="Picture 4">
            <a:extLst>
              <a:ext uri="{FF2B5EF4-FFF2-40B4-BE49-F238E27FC236}">
                <a16:creationId xmlns:a16="http://schemas.microsoft.com/office/drawing/2014/main" id="{34CE230D-852B-48AD-9A46-7395BD27024C}"/>
              </a:ext>
            </a:extLst>
          </p:cNvPr>
          <p:cNvPicPr>
            <a:picLocks noChangeAspect="1"/>
          </p:cNvPicPr>
          <p:nvPr/>
        </p:nvPicPr>
        <p:blipFill>
          <a:blip r:embed="rId3"/>
          <a:stretch>
            <a:fillRect/>
          </a:stretch>
        </p:blipFill>
        <p:spPr>
          <a:xfrm>
            <a:off x="6395597" y="1938407"/>
            <a:ext cx="4943475" cy="3314700"/>
          </a:xfrm>
          <a:prstGeom prst="rect">
            <a:avLst/>
          </a:prstGeom>
        </p:spPr>
      </p:pic>
      <p:sp>
        <p:nvSpPr>
          <p:cNvPr id="6" name="Rectangle: Folded Corner 5">
            <a:extLst>
              <a:ext uri="{FF2B5EF4-FFF2-40B4-BE49-F238E27FC236}">
                <a16:creationId xmlns:a16="http://schemas.microsoft.com/office/drawing/2014/main" id="{050718A2-04A1-46AB-A45D-377F2A4D39EC}"/>
              </a:ext>
            </a:extLst>
          </p:cNvPr>
          <p:cNvSpPr/>
          <p:nvPr/>
        </p:nvSpPr>
        <p:spPr>
          <a:xfrm>
            <a:off x="0" y="5641145"/>
            <a:ext cx="12192000" cy="1216855"/>
          </a:xfrm>
          <a:prstGeom prst="foldedCorner">
            <a:avLst/>
          </a:prstGeom>
          <a:solidFill>
            <a:schemeClr val="accent5">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a:effectLst>
                  <a:outerShdw blurRad="38100" dist="38100" dir="2700000" algn="tl">
                    <a:srgbClr val="000000">
                      <a:alpha val="43137"/>
                    </a:srgbClr>
                  </a:outerShdw>
                </a:effectLst>
              </a:rPr>
              <a:t>Insights -  </a:t>
            </a:r>
            <a:r>
              <a:rPr lang="en-IN" sz="1600" i="1" dirty="0">
                <a:effectLst>
                  <a:outerShdw blurRad="38100" dist="38100" dir="2700000" algn="tl">
                    <a:srgbClr val="000000">
                      <a:alpha val="43137"/>
                    </a:srgbClr>
                  </a:outerShdw>
                </a:effectLst>
              </a:rPr>
              <a:t>Only higher ranked reporters have high confidence scores. Also, most of the reporters receive less than 50% confidence scores, which indicates that most of the reports do not receive feedbacks from other users.</a:t>
            </a:r>
          </a:p>
          <a:p>
            <a:r>
              <a:rPr lang="en-IN" sz="1600" i="1" dirty="0"/>
              <a:t>Reliability shows the trustworthiness and experience of a reporter. Therefore, we can see from the graph that as the rating increases so does the reliability.</a:t>
            </a:r>
            <a:endParaRPr lang="en-IN" sz="1600" b="1" i="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D318A5D9-6E58-49A5-A824-3D312D2409B4}"/>
              </a:ext>
            </a:extLst>
          </p:cNvPr>
          <p:cNvPicPr>
            <a:picLocks noChangeAspect="1"/>
          </p:cNvPicPr>
          <p:nvPr/>
        </p:nvPicPr>
        <p:blipFill>
          <a:blip r:embed="rId4"/>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271294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AC21-B927-483A-8EAD-1C2B44A53E1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Insights generated from the data</a:t>
            </a:r>
            <a:endParaRPr lang="en-IN" dirty="0"/>
          </a:p>
        </p:txBody>
      </p:sp>
      <p:sp>
        <p:nvSpPr>
          <p:cNvPr id="3" name="TextBox 2">
            <a:extLst>
              <a:ext uri="{FF2B5EF4-FFF2-40B4-BE49-F238E27FC236}">
                <a16:creationId xmlns:a16="http://schemas.microsoft.com/office/drawing/2014/main" id="{C1DDA6D8-F3C6-4300-820F-9460BCF6D09B}"/>
              </a:ext>
            </a:extLst>
          </p:cNvPr>
          <p:cNvSpPr txBox="1"/>
          <p:nvPr/>
        </p:nvSpPr>
        <p:spPr>
          <a:xfrm>
            <a:off x="646111" y="1361069"/>
            <a:ext cx="10298554" cy="461665"/>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How are confidently and reliably each event is reported?</a:t>
            </a:r>
          </a:p>
        </p:txBody>
      </p:sp>
      <p:graphicFrame>
        <p:nvGraphicFramePr>
          <p:cNvPr id="6" name="Chart 5">
            <a:extLst>
              <a:ext uri="{FF2B5EF4-FFF2-40B4-BE49-F238E27FC236}">
                <a16:creationId xmlns:a16="http://schemas.microsoft.com/office/drawing/2014/main" id="{D8C0C537-DDBC-41B1-A008-DB4E21A2DD1B}"/>
              </a:ext>
            </a:extLst>
          </p:cNvPr>
          <p:cNvGraphicFramePr/>
          <p:nvPr>
            <p:extLst>
              <p:ext uri="{D42A27DB-BD31-4B8C-83A1-F6EECF244321}">
                <p14:modId xmlns:p14="http://schemas.microsoft.com/office/powerpoint/2010/main" val="3584535231"/>
              </p:ext>
            </p:extLst>
          </p:nvPr>
        </p:nvGraphicFramePr>
        <p:xfrm>
          <a:off x="976924" y="1985759"/>
          <a:ext cx="4064000" cy="32052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64B1EC6B-6B17-4B7C-9B89-387FC452B490}"/>
              </a:ext>
            </a:extLst>
          </p:cNvPr>
          <p:cNvGraphicFramePr/>
          <p:nvPr>
            <p:extLst>
              <p:ext uri="{D42A27DB-BD31-4B8C-83A1-F6EECF244321}">
                <p14:modId xmlns:p14="http://schemas.microsoft.com/office/powerpoint/2010/main" val="831127098"/>
              </p:ext>
            </p:extLst>
          </p:nvPr>
        </p:nvGraphicFramePr>
        <p:xfrm>
          <a:off x="6880664" y="1985759"/>
          <a:ext cx="4064001" cy="3205219"/>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Folded Corner 9">
            <a:extLst>
              <a:ext uri="{FF2B5EF4-FFF2-40B4-BE49-F238E27FC236}">
                <a16:creationId xmlns:a16="http://schemas.microsoft.com/office/drawing/2014/main" id="{C85FCD1E-F4F1-4974-B740-997EDF8227DE}"/>
              </a:ext>
            </a:extLst>
          </p:cNvPr>
          <p:cNvSpPr/>
          <p:nvPr/>
        </p:nvSpPr>
        <p:spPr>
          <a:xfrm>
            <a:off x="0" y="5852160"/>
            <a:ext cx="12192000" cy="1005840"/>
          </a:xfrm>
          <a:prstGeom prst="foldedCorner">
            <a:avLst/>
          </a:prstGeom>
          <a:solidFill>
            <a:schemeClr val="accent5">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a:effectLst>
                  <a:outerShdw blurRad="38100" dist="38100" dir="2700000" algn="tl">
                    <a:srgbClr val="000000">
                      <a:alpha val="43137"/>
                    </a:srgbClr>
                  </a:outerShdw>
                </a:effectLst>
              </a:rPr>
              <a:t>Insights - </a:t>
            </a:r>
            <a:r>
              <a:rPr lang="en-IN" sz="1600" i="1" dirty="0"/>
              <a:t>Accidents are reported with very high confidence level, which is a sign that people are very active in reporting accidents. They are reported by reliable reporters so the information is likely to be correct in most of the cases. </a:t>
            </a:r>
          </a:p>
          <a:p>
            <a:r>
              <a:rPr lang="en-IN" sz="1600" i="1" dirty="0"/>
              <a:t>This is a valuable insight as this data can be used to take proper measure during accidents.</a:t>
            </a:r>
            <a:endParaRPr lang="en-IN" sz="1400" b="1" i="1"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47CA75A8-9C7B-40BF-BC9D-CC5C8A6BBDD0}"/>
              </a:ext>
            </a:extLst>
          </p:cNvPr>
          <p:cNvPicPr>
            <a:picLocks noChangeAspect="1"/>
          </p:cNvPicPr>
          <p:nvPr/>
        </p:nvPicPr>
        <p:blipFill>
          <a:blip r:embed="rId4"/>
          <a:stretch>
            <a:fillRect/>
          </a:stretch>
        </p:blipFill>
        <p:spPr>
          <a:xfrm>
            <a:off x="10481162" y="66260"/>
            <a:ext cx="590059" cy="1033670"/>
          </a:xfrm>
          <a:prstGeom prst="rect">
            <a:avLst/>
          </a:prstGeom>
        </p:spPr>
      </p:pic>
    </p:spTree>
    <p:extLst>
      <p:ext uri="{BB962C8B-B14F-4D97-AF65-F5344CB8AC3E}">
        <p14:creationId xmlns:p14="http://schemas.microsoft.com/office/powerpoint/2010/main" val="378987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276</TotalTime>
  <Words>1093</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vt:lpstr>
      <vt:lpstr>Traffic Data analysis using  Waze dataset</vt:lpstr>
      <vt:lpstr>Agenda</vt:lpstr>
      <vt:lpstr>Objective</vt:lpstr>
      <vt:lpstr>Understanding the dataset  and attributes</vt:lpstr>
      <vt:lpstr>Insights generated from the data</vt:lpstr>
      <vt:lpstr>Insights generated from the data</vt:lpstr>
      <vt:lpstr>Insights generated from the data</vt:lpstr>
      <vt:lpstr>Insights generated from the data</vt:lpstr>
      <vt:lpstr>Insights generated from the data</vt:lpstr>
      <vt:lpstr>Insights generated from the data</vt:lpstr>
      <vt:lpstr>Insights generated from the data</vt:lpstr>
      <vt:lpstr>Insights generated from the data</vt:lpstr>
      <vt:lpstr>Key Takeaways</vt:lpstr>
      <vt:lpstr>Possible data solutions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Data analysis using  Waze dataset</dc:title>
  <dc:creator>Shoumik</dc:creator>
  <cp:lastModifiedBy>Shoumik</cp:lastModifiedBy>
  <cp:revision>27</cp:revision>
  <dcterms:created xsi:type="dcterms:W3CDTF">2018-10-12T02:17:10Z</dcterms:created>
  <dcterms:modified xsi:type="dcterms:W3CDTF">2018-10-12T06:53:28Z</dcterms:modified>
</cp:coreProperties>
</file>