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92" r:id="rId16"/>
    <p:sldId id="286" r:id="rId17"/>
    <p:sldId id="287" r:id="rId18"/>
    <p:sldId id="293" r:id="rId19"/>
    <p:sldId id="282" r:id="rId20"/>
    <p:sldId id="283" r:id="rId21"/>
    <p:sldId id="294" r:id="rId22"/>
    <p:sldId id="272" r:id="rId23"/>
    <p:sldId id="276" r:id="rId24"/>
    <p:sldId id="273" r:id="rId25"/>
    <p:sldId id="289" r:id="rId26"/>
    <p:sldId id="288" r:id="rId27"/>
    <p:sldId id="274" r:id="rId28"/>
    <p:sldId id="290" r:id="rId29"/>
    <p:sldId id="291" r:id="rId30"/>
    <p:sldId id="275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E70-EFF0-4E3A-A946-E68AECE59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E785F-792A-4D05-8DBA-6974FD83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8551-E4FE-415B-9C79-6E2DF8CF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E152-F210-4CA0-AB23-33D60D22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99A5-26F4-48B0-97C6-206B9A2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A983-C939-454E-817F-AF0C4134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D24B9-DA8A-4853-83CE-81EE2C86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509-BC1D-4710-8C1C-86E7CC4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BB9C-7458-4DB1-A4A2-725F6B9C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76FF-AA6D-4437-8429-79FCDC1C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9652-DE5D-4099-9712-4A3752EE0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68ADD-31CD-4735-9B5C-760924BF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8F3A-750E-4AB0-B927-97004433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97C3-7496-4FF0-97F5-0D991145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6100-F828-4FEA-81AF-0995CF21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BD09-9003-44C4-A478-50B3A6DD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3B98-9127-4F0F-A9F3-04484019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63FE-705E-40A7-A480-83FA7C77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040-8B29-4D9B-B2FE-D7E8FAD5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EA1D-8802-40DF-981C-4CCE620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31BC-A480-43E5-895E-4F6B2D8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3828-6ED0-4871-B33D-AD1DAC73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0E9B-9881-4117-B5F7-45840BCA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E1F8-B0D8-463A-9E8F-3154B4D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5B0E-D419-42A4-8487-D17B307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197-671A-4867-9662-5FF4A16A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3056-6830-4EA4-BCD0-023102DC8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8BDF7-AD69-4713-A367-DCB8E236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99C06-BC9A-4E06-BEA9-BDC2A468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CE74-817D-4262-8AAE-46D6A0C7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46A4-9057-4F20-BFB1-36200866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6A84-8250-4E8A-990F-E2BC79A7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697F-D85C-46FB-8EE8-709521C6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E06D-C1B2-480B-96B5-0E22C34A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FCC53-187B-41A8-8758-0E14A7768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34B15-DF0A-4BF6-94F3-90B008874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3B39C-28B4-4F66-90D8-9556831E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2EAA4-1107-4151-88A0-166D888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9691A-8339-4A74-92A0-A624C539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4667-82B0-4C74-9549-F959089F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3E03C-95B1-4BDF-AB1B-02938AF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DE390-D745-4583-8877-88A72CB7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AB0DA-16D2-41BE-AB5A-777DA4BF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6E9E3-85A2-4891-B783-85CBF6DE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1EA2-C252-4DBD-B059-AA345347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E671-F1DD-4872-B6FE-2789029B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824-FB89-4C4B-973D-AE5403F8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D936-F7B0-4693-8EF7-78B1592E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7CC6-FCEF-4E11-805E-77634AEF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A3D1-87CF-4E61-A75C-4D0EFCDA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BB319-C989-49F2-858F-C32B51D1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D37F-805F-47A8-8192-724FF32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7799-AC5E-4696-ABFD-336E2AAB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81B1B-ABAC-442A-8FB9-EA8A32720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CCB7-EE24-46D7-A420-3CD137082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F156D-8611-474E-8E4A-FF2447B1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959F5-13EA-44A5-8D0C-21F9F122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330FC-9996-4FA5-87A9-800A1625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77101-F117-4D68-BD51-3B0FDC46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22DD-8B91-4667-B185-C6695631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4662-F21B-4675-8472-4B66F9F6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938F-577C-416E-9ECB-909A7D4455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8BD3-8335-4FB5-93F6-2B430C19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4D68-9FDD-4854-BB25-A3D1185C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E268-0533-43C6-B832-49EFA421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dos.csail.mit.edu/papers/ub:apsys12.pdf" TargetMode="External"/><Relationship Id="rId2" Type="http://schemas.openxmlformats.org/officeDocument/2006/relationships/hyperlink" Target="http://pdos.csail.mit.edu/papers/stack:sosp1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sys2012.kaist.ac.k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F8A3-3A05-4944-96E6-91C734200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388"/>
          </a:xfrm>
        </p:spPr>
        <p:txBody>
          <a:bodyPr/>
          <a:lstStyle/>
          <a:p>
            <a:r>
              <a:rPr lang="en-US" b="1" u="sng" dirty="0"/>
              <a:t>Optimization Unstable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28AE2-92C6-40DB-B2B1-A4E6D7D05218}"/>
              </a:ext>
            </a:extLst>
          </p:cNvPr>
          <p:cNvSpPr txBox="1"/>
          <p:nvPr/>
        </p:nvSpPr>
        <p:spPr>
          <a:xfrm>
            <a:off x="8267306" y="4939645"/>
            <a:ext cx="3478491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Shoumit Karnik – UID 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116717496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–UID –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116921169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6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378-6699-42B8-908B-CE29D6D5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Undefined Code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A96C-AAF8-4DBB-926E-8E00BAA7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Behavior, upon use of a nonportable or erroneous program construct or of erroneous data</a:t>
            </a:r>
          </a:p>
          <a:p>
            <a:r>
              <a:rPr lang="en-US" dirty="0"/>
              <a:t>Ranges from </a:t>
            </a:r>
          </a:p>
          <a:p>
            <a:pPr marL="0" indent="0">
              <a:buNone/>
            </a:pPr>
            <a:r>
              <a:rPr lang="en-US" dirty="0"/>
              <a:t>	- ignoring the situation completely with unpredictable results, to</a:t>
            </a:r>
          </a:p>
          <a:p>
            <a:pPr marL="0" indent="0">
              <a:buNone/>
            </a:pPr>
            <a:r>
              <a:rPr lang="en-US" dirty="0"/>
              <a:t> 	- behaving during translation or program execution in a 		 	  documented manner characteristic of the environment to</a:t>
            </a:r>
          </a:p>
          <a:p>
            <a:pPr marL="0" indent="0">
              <a:buNone/>
            </a:pPr>
            <a:r>
              <a:rPr lang="en-US" dirty="0"/>
              <a:t>	- terminating a translation or execution</a:t>
            </a:r>
          </a:p>
        </p:txBody>
      </p:sp>
    </p:spTree>
    <p:extLst>
      <p:ext uri="{BB962C8B-B14F-4D97-AF65-F5344CB8AC3E}">
        <p14:creationId xmlns:p14="http://schemas.microsoft.com/office/powerpoint/2010/main" val="23100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177A-066E-4EF5-9523-45952DF9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Construct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705B8-4814-4053-AF83-47C9785F6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1800" dirty="0"/>
                  <a:t>A code fragment e in program P is unstable </a:t>
                </a:r>
                <a:r>
                  <a:rPr lang="en-US" sz="1800" dirty="0" err="1"/>
                  <a:t>w.r.t.</a:t>
                </a:r>
                <a:r>
                  <a:rPr lang="en-US" sz="1800" dirty="0"/>
                  <a:t> language specifications C and C ⋆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there exists a fragment e ′ such that</a:t>
                </a:r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1" dirty="0"/>
                  <a:t>P-&gt; P[e/e ′ ] </a:t>
                </a:r>
                <a:br>
                  <a:rPr lang="en-US" sz="1800" dirty="0"/>
                </a:br>
                <a:r>
                  <a:rPr lang="en-US" sz="1800" dirty="0"/>
                  <a:t>is legal under C but not under C⋆ </a:t>
                </a:r>
              </a:p>
              <a:p>
                <a:pPr lvl="0"/>
                <a:r>
                  <a:rPr lang="en-US" sz="1800" dirty="0"/>
                  <a:t>A code fragment e is well-defined on an input x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executing e never triggers undefined behavior at e: </a:t>
                </a:r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1" dirty="0"/>
                  <a:t>Re(x) → ¬</a:t>
                </a:r>
                <a:r>
                  <a:rPr lang="en-US" sz="1800" b="1" dirty="0" err="1"/>
                  <a:t>Ue</a:t>
                </a:r>
                <a:r>
                  <a:rPr lang="en-US" sz="1800" b="1" dirty="0"/>
                  <a:t>(x)</a:t>
                </a:r>
              </a:p>
              <a:p>
                <a:pPr lvl="0"/>
                <a:r>
                  <a:rPr lang="en-US" sz="1800" dirty="0"/>
                  <a:t>a program is well-defined on an input x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every fragment of the program is well-defined on that input, denoted as ∆: </a:t>
                </a:r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1" dirty="0"/>
                  <a:t>∆(x)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1" i="1" dirty="0" err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800" b="1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1" i="1" dirty="0" err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/>
                  <a:t>Re(x) → ¬</a:t>
                </a:r>
                <a:r>
                  <a:rPr lang="en-US" sz="1800" b="1" dirty="0" err="1"/>
                  <a:t>Ue</a:t>
                </a:r>
                <a:r>
                  <a:rPr lang="en-US" sz="1800" b="1" dirty="0"/>
                  <a:t>(x).</a:t>
                </a:r>
              </a:p>
              <a:p>
                <a:pPr lvl="0"/>
                <a:r>
                  <a:rPr lang="en-US" sz="1800" dirty="0"/>
                  <a:t>In a well-defined program P, an optimizer can eliminate code fragment e, if there is no input x that both reaches e and satisfies the well-defined program assumption ∆(x): </a:t>
                </a:r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1" dirty="0"/>
                  <a:t>∄x: Re(x) ∧ ∆(x).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705B8-4814-4053-AF83-47C9785F6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4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07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09DD0-2471-44D4-868C-00093952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Codes for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8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E76A-A4AB-44BA-9B00-56AC0265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US" b="1" dirty="0"/>
              <a:t>Null pointer dereference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ACC8-D399-4C0B-83E3-6B51531FF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#include&lt;</a:t>
            </a:r>
            <a:r>
              <a:rPr lang="en-US" sz="1300" dirty="0" err="1"/>
              <a:t>stdio.h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#include&lt;</a:t>
            </a:r>
            <a:r>
              <a:rPr lang="en-US" sz="1300" dirty="0" err="1"/>
              <a:t>errno.h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struct s1{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int </a:t>
            </a:r>
            <a:r>
              <a:rPr lang="en-US" sz="1300" dirty="0" err="1"/>
              <a:t>propno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char div;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struct foo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int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int phone;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char *name;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struct s1 k1;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struct foo* </a:t>
            </a:r>
            <a:r>
              <a:rPr lang="en-US" sz="1300" dirty="0" err="1"/>
              <a:t>getfoo</a:t>
            </a:r>
            <a:r>
              <a:rPr lang="en-US" sz="1300" dirty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int </a:t>
            </a:r>
            <a:r>
              <a:rPr lang="en-US" sz="1300" dirty="0" err="1"/>
              <a:t>i,j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char l[100];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scanf</a:t>
            </a:r>
            <a:r>
              <a:rPr lang="en-US" sz="1300" dirty="0"/>
              <a:t>("%d",&amp;</a:t>
            </a:r>
            <a:r>
              <a:rPr lang="en-US" sz="1300" dirty="0" err="1"/>
              <a:t>i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if(</a:t>
            </a:r>
            <a:r>
              <a:rPr lang="en-US" sz="1300" dirty="0" err="1"/>
              <a:t>i</a:t>
            </a:r>
            <a:r>
              <a:rPr lang="en-US" sz="1300" dirty="0"/>
              <a:t>&gt;10)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62ADB-AEAD-4319-9963-3B2617D40E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1300" dirty="0"/>
              <a:t>a.id=1;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 </a:t>
            </a:r>
            <a:r>
              <a:rPr lang="en-US" sz="1300" dirty="0" err="1"/>
              <a:t>a.phone</a:t>
            </a:r>
            <a:r>
              <a:rPr lang="en-US" sz="1300" dirty="0"/>
              <a:t>=1000;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 a.name=“</a:t>
            </a:r>
            <a:r>
              <a:rPr lang="en-US" sz="1300" dirty="0" err="1"/>
              <a:t>Some_Text_Here</a:t>
            </a:r>
            <a:r>
              <a:rPr lang="en-US" sz="1300" dirty="0"/>
              <a:t>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 return &amp;a;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else 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return NULL;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int main(){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struct foo *s = </a:t>
            </a:r>
            <a:r>
              <a:rPr lang="en-US" sz="1300" dirty="0" err="1"/>
              <a:t>getfoo</a:t>
            </a:r>
            <a:r>
              <a:rPr lang="en-US" sz="1300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 err="1"/>
              <a:t>printf</a:t>
            </a:r>
            <a:r>
              <a:rPr lang="en-US" sz="1300" dirty="0"/>
              <a:t>("OK	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struct s1 b = s-&gt;k1;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if(!s){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printf</a:t>
            </a:r>
            <a:r>
              <a:rPr lang="en-US" sz="1300" dirty="0"/>
              <a:t>("Null Object");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 err="1"/>
              <a:t>printf</a:t>
            </a:r>
            <a:r>
              <a:rPr lang="en-US" sz="1300" dirty="0"/>
              <a:t>("Id = %</a:t>
            </a:r>
            <a:r>
              <a:rPr lang="en-US" sz="1300" dirty="0" err="1"/>
              <a:t>d",s</a:t>
            </a:r>
            <a:r>
              <a:rPr lang="en-US" sz="1300" dirty="0"/>
              <a:t>-&gt;id);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3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C1810-0FA0-4802-8F43-7C49CAC82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" y="500071"/>
            <a:ext cx="5101382" cy="5594307"/>
          </a:xfrm>
          <a:ln>
            <a:solidFill>
              <a:srgbClr val="FF0000"/>
            </a:solidFill>
          </a:ln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7A27F9F-DC00-4DF3-A540-968D21C98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15" y="641123"/>
            <a:ext cx="5323678" cy="53122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33E158-8881-4F6B-8AFD-17DBBC1DF33C}"/>
              </a:ext>
            </a:extLst>
          </p:cNvPr>
          <p:cNvSpPr/>
          <p:nvPr/>
        </p:nvSpPr>
        <p:spPr>
          <a:xfrm>
            <a:off x="649107" y="1488332"/>
            <a:ext cx="3027948" cy="3501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E8E8-7126-4DB3-AC80-782143D0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771"/>
            <a:ext cx="7014328" cy="605836"/>
          </a:xfrm>
        </p:spPr>
        <p:txBody>
          <a:bodyPr>
            <a:noAutofit/>
          </a:bodyPr>
          <a:lstStyle/>
          <a:p>
            <a:r>
              <a:rPr lang="en-IN" b="1" dirty="0"/>
              <a:t>Run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4A0DD-7F98-4CF7-B1C1-64AC6DA8F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0706"/>
            <a:ext cx="10515600" cy="3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433D-A6F2-4493-A82B-31DCD77E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Signed Integer 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3A57-A0A3-4512-B85E-E0C5D211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the value for a:");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int y= abs(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if(y+100 &lt;0)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("signed integer overflow detected");</a:t>
            </a:r>
          </a:p>
          <a:p>
            <a:pPr marL="0" indent="0">
              <a:buNone/>
            </a:pPr>
            <a:r>
              <a:rPr lang="en-US" dirty="0"/>
              <a:t>		exit(2);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77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22E0BF-1323-4C4E-BDE1-F6030E41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65" y="835280"/>
            <a:ext cx="4757626" cy="474737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75C478-4E75-45F1-A91E-788251971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9" y="441702"/>
            <a:ext cx="6425621" cy="553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19906C-0421-43A5-BF1D-E295EFEB12E3}"/>
              </a:ext>
            </a:extLst>
          </p:cNvPr>
          <p:cNvSpPr/>
          <p:nvPr/>
        </p:nvSpPr>
        <p:spPr>
          <a:xfrm>
            <a:off x="517526" y="2942062"/>
            <a:ext cx="3008493" cy="2669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0EEF7-4AA1-48E2-86E7-1B83BA67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444"/>
            <a:ext cx="10515600" cy="32654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1F20F4-1F5C-46D8-819E-ABB4BB65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IN" b="1" dirty="0"/>
              <a:t>Run Comparisons</a:t>
            </a:r>
          </a:p>
        </p:txBody>
      </p:sp>
    </p:spTree>
    <p:extLst>
      <p:ext uri="{BB962C8B-B14F-4D97-AF65-F5344CB8AC3E}">
        <p14:creationId xmlns:p14="http://schemas.microsoft.com/office/powerpoint/2010/main" val="220075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9C8-04F2-4A3D-8E29-269C79E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value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0A9-798E-4428-A519-E21797E1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7"/>
            <a:ext cx="10515600" cy="379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/>
              <a:t>#include&lt;</a:t>
            </a:r>
            <a:r>
              <a:rPr lang="en-US" sz="1300" dirty="0" err="1"/>
              <a:t>stdio.h</a:t>
            </a:r>
            <a:r>
              <a:rPr lang="en-US" sz="1300" dirty="0"/>
              <a:t>&gt;#include&lt;</a:t>
            </a:r>
            <a:r>
              <a:rPr lang="en-US" sz="1300" dirty="0" err="1"/>
              <a:t>stdlib.h</a:t>
            </a:r>
            <a:r>
              <a:rPr lang="en-US" sz="1300" dirty="0"/>
              <a:t>&gt;</a:t>
            </a:r>
          </a:p>
          <a:p>
            <a:pPr marL="0" indent="0">
              <a:buNone/>
            </a:pPr>
            <a:r>
              <a:rPr lang="en-US" sz="1300" dirty="0"/>
              <a:t>int main()</a:t>
            </a:r>
          </a:p>
          <a:p>
            <a:pPr marL="0" indent="0">
              <a:buNone/>
            </a:pPr>
            <a:r>
              <a:rPr lang="en-US" sz="1300" dirty="0"/>
              <a:t>{	int </a:t>
            </a:r>
            <a:r>
              <a:rPr lang="en-US" sz="1300" dirty="0" err="1"/>
              <a:t>i</a:t>
            </a:r>
            <a:r>
              <a:rPr lang="en-US" sz="1300" dirty="0"/>
              <a:t>;	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printf</a:t>
            </a:r>
            <a:r>
              <a:rPr lang="en-US" sz="1300" dirty="0"/>
              <a:t>("Enter the value for a:");	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scanf</a:t>
            </a:r>
            <a:r>
              <a:rPr lang="en-US" sz="1300" dirty="0"/>
              <a:t>("%d",&amp;</a:t>
            </a:r>
            <a:r>
              <a:rPr lang="en-US" sz="1300" dirty="0" err="1"/>
              <a:t>i</a:t>
            </a:r>
            <a:r>
              <a:rPr lang="en-US" sz="1300" dirty="0"/>
              <a:t>);	</a:t>
            </a:r>
          </a:p>
          <a:p>
            <a:pPr marL="0" indent="0">
              <a:buNone/>
            </a:pPr>
            <a:r>
              <a:rPr lang="en-US" sz="1300" dirty="0"/>
              <a:t>	if(abs(</a:t>
            </a:r>
            <a:r>
              <a:rPr lang="en-US" sz="1300" dirty="0" err="1"/>
              <a:t>i</a:t>
            </a:r>
            <a:r>
              <a:rPr lang="en-US" sz="1300" dirty="0"/>
              <a:t>)&lt;0)	{		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dirty="0" err="1"/>
              <a:t>printf</a:t>
            </a:r>
            <a:r>
              <a:rPr lang="en-US" sz="1300" dirty="0"/>
              <a:t>("int min caught");	}	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printf</a:t>
            </a:r>
            <a:r>
              <a:rPr lang="en-US" sz="1300" dirty="0"/>
              <a:t>("%d\n",</a:t>
            </a:r>
            <a:r>
              <a:rPr lang="en-US" sz="1300" dirty="0" err="1"/>
              <a:t>i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2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754A-9A2B-491F-A585-EDD2B0C0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8444-A197-43B1-9EBA-9EFF0192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transformation technique, which tries to improve the code by making it consume less resources</a:t>
            </a:r>
          </a:p>
          <a:p>
            <a:r>
              <a:rPr lang="en-US" dirty="0"/>
              <a:t>High-level general programming constructs are replaced by very efficient low-level programming codes.</a:t>
            </a:r>
          </a:p>
          <a:p>
            <a:r>
              <a:rPr lang="en-US" dirty="0"/>
              <a:t>Reduces readability and adds code that is used to increase the performance.</a:t>
            </a:r>
          </a:p>
          <a:p>
            <a:r>
              <a:rPr lang="en-US" dirty="0"/>
              <a:t>Should be correct, it must not, in any way, change the meaning of the program(But does it?)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0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C492DE-206A-4904-A379-A203A5A8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7" y="481806"/>
            <a:ext cx="5943148" cy="505323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6466C-4618-4FA9-AE1F-CBF6770A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04" y="481806"/>
            <a:ext cx="5134141" cy="4979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7E114-3C80-4AFD-A161-16ABEB74824C}"/>
              </a:ext>
            </a:extLst>
          </p:cNvPr>
          <p:cNvSpPr/>
          <p:nvPr/>
        </p:nvSpPr>
        <p:spPr>
          <a:xfrm>
            <a:off x="396188" y="2305455"/>
            <a:ext cx="3027948" cy="3501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DBE8-D02C-4D14-90EE-F68761BD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Run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82A5D-1218-41A1-AFC2-B686AFB4C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F3F3D-9F1E-4715-8742-75FA8C6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Mitigation Strategies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8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87DD-1C0C-43F0-BF8C-1EE2F2AE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Choose security over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461D-D2AA-4DA9-B69C-2CF88B59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Considerations that arise in deciding whether or not to apply optimization:</a:t>
            </a:r>
          </a:p>
          <a:p>
            <a:pPr marL="0" indent="0">
              <a:buNone/>
            </a:pPr>
            <a:r>
              <a:rPr lang="en-US" dirty="0"/>
              <a:t>• safety </a:t>
            </a:r>
          </a:p>
          <a:p>
            <a:pPr marL="0" indent="0">
              <a:buNone/>
            </a:pPr>
            <a:r>
              <a:rPr lang="en-US" dirty="0"/>
              <a:t>• profitability </a:t>
            </a:r>
          </a:p>
          <a:p>
            <a:pPr marL="0" indent="0">
              <a:buNone/>
            </a:pPr>
            <a:r>
              <a:rPr lang="en-US" dirty="0"/>
              <a:t>Does the transformation change the results of executing the code? </a:t>
            </a:r>
          </a:p>
          <a:p>
            <a:pPr marL="0" indent="0">
              <a:buNone/>
            </a:pPr>
            <a:r>
              <a:rPr lang="en-US" dirty="0"/>
              <a:t>yes - don’t do it! </a:t>
            </a:r>
          </a:p>
          <a:p>
            <a:pPr marL="0" indent="0">
              <a:buNone/>
            </a:pPr>
            <a:r>
              <a:rPr lang="en-US" dirty="0"/>
              <a:t>no - it is safe</a:t>
            </a:r>
          </a:p>
        </p:txBody>
      </p:sp>
    </p:spTree>
    <p:extLst>
      <p:ext uri="{BB962C8B-B14F-4D97-AF65-F5344CB8AC3E}">
        <p14:creationId xmlns:p14="http://schemas.microsoft.com/office/powerpoint/2010/main" val="85768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1700-2C2A-4E92-B754-239725F6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GCC -flags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9A2B-56F1-40B1-B42D-005DA91D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ftrapv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-delete-null-pointer-checks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-strict-overflow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1700-2C2A-4E92-B754-239725F6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-</a:t>
            </a:r>
            <a:r>
              <a:rPr lang="en-US" b="1" dirty="0" err="1"/>
              <a:t>ftrapv</a:t>
            </a:r>
            <a:br>
              <a:rPr lang="en-US" b="1" dirty="0"/>
            </a:br>
            <a:r>
              <a:rPr lang="en-US" b="1" dirty="0"/>
              <a:t>Example: Signed Integer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9A2B-56F1-40B1-B42D-005DA91D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94153-EF16-479E-BBFF-6AC9CDDC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0" y="2072522"/>
            <a:ext cx="10851510" cy="35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1700-2C2A-4E92-B754-239725F6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-</a:t>
            </a:r>
            <a:r>
              <a:rPr lang="en-US" b="1" dirty="0" err="1"/>
              <a:t>ftrapv</a:t>
            </a:r>
            <a:br>
              <a:rPr lang="en-US" b="1" dirty="0"/>
            </a:br>
            <a:r>
              <a:rPr lang="en-US" b="1" dirty="0"/>
              <a:t>Example: Absolute value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9A2B-56F1-40B1-B42D-005DA91D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AA312-5E7B-4E10-A821-32E6EB1F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052"/>
            <a:ext cx="10179883" cy="42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1F6E-E5D7-4579-9FCF-A648B176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complication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F054-6CA0-4D9A-8DD5-FE2647AE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complicated code which the optimizer does not deem as “</a:t>
            </a:r>
            <a:r>
              <a:rPr lang="en-US" b="1" dirty="0"/>
              <a:t>unnecessary” </a:t>
            </a:r>
            <a:r>
              <a:rPr lang="en-US" dirty="0"/>
              <a:t>and hence will not be eliminated</a:t>
            </a:r>
          </a:p>
          <a:p>
            <a:endParaRPr lang="en-US" b="1" dirty="0"/>
          </a:p>
          <a:p>
            <a:r>
              <a:rPr lang="en-US" dirty="0"/>
              <a:t>Should be used in critical places where the checks are really important and give rise to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730883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E4AA-E244-487C-89B3-79E73262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Null Pointer Dereference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1B37-34CD-49D8-813C-EBCC51D8D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#include&lt;</a:t>
            </a:r>
            <a:r>
              <a:rPr lang="en-US" sz="1300" dirty="0" err="1"/>
              <a:t>stdio.h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#include&lt;</a:t>
            </a:r>
            <a:r>
              <a:rPr lang="en-US" sz="1300" dirty="0" err="1"/>
              <a:t>errno.h</a:t>
            </a:r>
            <a:r>
              <a:rPr lang="en-US" sz="13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struct s1{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int </a:t>
            </a:r>
            <a:r>
              <a:rPr lang="en-US" sz="1300" dirty="0" err="1"/>
              <a:t>propno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char div;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struct foo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int id;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int phone;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char *name;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struct s1 k1;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} a;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struct foo* </a:t>
            </a:r>
            <a:r>
              <a:rPr lang="en-US" sz="1300" dirty="0" err="1"/>
              <a:t>getfoo</a:t>
            </a:r>
            <a:r>
              <a:rPr lang="en-US" sz="1300" dirty="0"/>
              <a:t>(int </a:t>
            </a:r>
            <a:r>
              <a:rPr lang="en-US" sz="1300" dirty="0" err="1"/>
              <a:t>i</a:t>
            </a:r>
            <a:r>
              <a:rPr lang="en-US" sz="130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char l[100];</a:t>
            </a:r>
          </a:p>
          <a:p>
            <a:pPr marL="0" indent="0">
              <a:buNone/>
            </a:pPr>
            <a:r>
              <a:rPr lang="en-US" sz="1300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6E3E5-F91E-4B3E-8B51-17B0CF393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if(</a:t>
            </a:r>
            <a:r>
              <a:rPr lang="en-US" sz="1300" dirty="0" err="1"/>
              <a:t>i</a:t>
            </a:r>
            <a:r>
              <a:rPr lang="en-US" sz="1300" dirty="0"/>
              <a:t>&gt;10)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 a.id=1;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 </a:t>
            </a:r>
            <a:r>
              <a:rPr lang="en-US" sz="1300" dirty="0" err="1"/>
              <a:t>a.phone</a:t>
            </a:r>
            <a:r>
              <a:rPr lang="en-US" sz="1300" dirty="0"/>
              <a:t>=1000;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 a.name='"</a:t>
            </a:r>
            <a:r>
              <a:rPr lang="en-US" sz="1300" dirty="0" err="1"/>
              <a:t>Some_Text_Here</a:t>
            </a:r>
            <a:r>
              <a:rPr lang="en-US" sz="1300" dirty="0"/>
              <a:t>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 return &amp;a;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else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	return NULL;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int main(){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int </a:t>
            </a:r>
            <a:r>
              <a:rPr lang="en-US" sz="1300" dirty="0" err="1"/>
              <a:t>i</a:t>
            </a:r>
            <a:r>
              <a:rPr lang="en-US" sz="1300" dirty="0"/>
              <a:t>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err="1"/>
              <a:t>scanf</a:t>
            </a:r>
            <a:r>
              <a:rPr lang="en-US" sz="1300" dirty="0"/>
              <a:t>("%d",&amp;</a:t>
            </a:r>
            <a:r>
              <a:rPr lang="en-US" sz="1300" dirty="0" err="1"/>
              <a:t>i</a:t>
            </a:r>
            <a:r>
              <a:rPr lang="en-US" sz="1300" dirty="0"/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err="1"/>
              <a:t>printf</a:t>
            </a:r>
            <a:r>
              <a:rPr lang="en-US" sz="1300" dirty="0"/>
              <a:t>("OK");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if(</a:t>
            </a:r>
            <a:r>
              <a:rPr lang="en-US" sz="1300" dirty="0" err="1"/>
              <a:t>getfoo</a:t>
            </a:r>
            <a:r>
              <a:rPr lang="en-US" sz="1300" dirty="0"/>
              <a:t>(</a:t>
            </a:r>
            <a:r>
              <a:rPr lang="en-US" sz="1300" dirty="0" err="1"/>
              <a:t>i</a:t>
            </a:r>
            <a:r>
              <a:rPr lang="en-US" sz="1300" dirty="0"/>
              <a:t>)){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struct foo *s = </a:t>
            </a:r>
            <a:r>
              <a:rPr lang="en-US" sz="1300" dirty="0" err="1"/>
              <a:t>getfoo</a:t>
            </a:r>
            <a:r>
              <a:rPr lang="en-US" sz="1300" dirty="0"/>
              <a:t>(</a:t>
            </a:r>
            <a:r>
              <a:rPr lang="en-US" sz="1300" dirty="0" err="1"/>
              <a:t>i</a:t>
            </a:r>
            <a:r>
              <a:rPr lang="en-US" sz="1300" dirty="0"/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printf</a:t>
            </a:r>
            <a:r>
              <a:rPr lang="en-US" sz="1300" dirty="0"/>
              <a:t>("Id = %</a:t>
            </a:r>
            <a:r>
              <a:rPr lang="en-US" sz="1300" dirty="0" err="1"/>
              <a:t>d",s</a:t>
            </a:r>
            <a:r>
              <a:rPr lang="en-US" sz="1300" dirty="0"/>
              <a:t>-&gt;id);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else{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printf</a:t>
            </a:r>
            <a:r>
              <a:rPr lang="en-US" sz="1300" dirty="0"/>
              <a:t>("Null Object");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/>
              <a:t>	}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}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6732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C35-CE45-4A94-AC7C-37176087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Disassembly: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2423C-9A5B-48BC-BBD0-63EDC02E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72" y="1833212"/>
            <a:ext cx="5187716" cy="38713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CF1223-D9F1-4E2D-9305-31FC7ED8EE64}"/>
              </a:ext>
            </a:extLst>
          </p:cNvPr>
          <p:cNvSpPr/>
          <p:nvPr/>
        </p:nvSpPr>
        <p:spPr>
          <a:xfrm>
            <a:off x="3190672" y="2980972"/>
            <a:ext cx="3008493" cy="2669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C1C4-5DF9-4417-8A8F-1E4CB421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89D5-2D8C-4F62-AF30-18DE78D4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Transformation that is expected to: </a:t>
            </a:r>
          </a:p>
          <a:p>
            <a:r>
              <a:rPr lang="en-US" dirty="0"/>
              <a:t>improve the running time of a program </a:t>
            </a:r>
          </a:p>
          <a:p>
            <a:r>
              <a:rPr lang="en-US" dirty="0"/>
              <a:t>or decrease its space requirements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F0E8CE-FF93-45CB-8C7F-D0AC40C274F5}"/>
              </a:ext>
            </a:extLst>
          </p:cNvPr>
          <p:cNvCxnSpPr/>
          <p:nvPr/>
        </p:nvCxnSpPr>
        <p:spPr>
          <a:xfrm>
            <a:off x="810706" y="2150842"/>
            <a:ext cx="810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143786-F1EA-4236-A548-D9309EF12FCC}"/>
              </a:ext>
            </a:extLst>
          </p:cNvPr>
          <p:cNvSpPr/>
          <p:nvPr/>
        </p:nvSpPr>
        <p:spPr>
          <a:xfrm>
            <a:off x="1602557" y="1825625"/>
            <a:ext cx="1753386" cy="65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AF4162-3D25-432D-838C-4BFE1E64799E}"/>
              </a:ext>
            </a:extLst>
          </p:cNvPr>
          <p:cNvCxnSpPr/>
          <p:nvPr/>
        </p:nvCxnSpPr>
        <p:spPr>
          <a:xfrm>
            <a:off x="3355943" y="2150842"/>
            <a:ext cx="810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297A463-E987-46FB-80A1-5C4A268720AE}"/>
              </a:ext>
            </a:extLst>
          </p:cNvPr>
          <p:cNvSpPr/>
          <p:nvPr/>
        </p:nvSpPr>
        <p:spPr>
          <a:xfrm>
            <a:off x="4147794" y="1825625"/>
            <a:ext cx="1753386" cy="65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717645-88D3-4547-940B-848F25E7F03E}"/>
              </a:ext>
            </a:extLst>
          </p:cNvPr>
          <p:cNvCxnSpPr/>
          <p:nvPr/>
        </p:nvCxnSpPr>
        <p:spPr>
          <a:xfrm>
            <a:off x="5735427" y="2150842"/>
            <a:ext cx="810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29EA4-0533-43D7-BE50-22CEB2E65A1C}"/>
              </a:ext>
            </a:extLst>
          </p:cNvPr>
          <p:cNvSpPr/>
          <p:nvPr/>
        </p:nvSpPr>
        <p:spPr>
          <a:xfrm>
            <a:off x="6527278" y="1825625"/>
            <a:ext cx="1753386" cy="65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A5F7AE-13D6-469A-B16D-2AD7D231462A}"/>
              </a:ext>
            </a:extLst>
          </p:cNvPr>
          <p:cNvCxnSpPr/>
          <p:nvPr/>
        </p:nvCxnSpPr>
        <p:spPr>
          <a:xfrm>
            <a:off x="8073273" y="2150842"/>
            <a:ext cx="810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66925-FA12-4375-B27C-F09AB1B4B961}"/>
              </a:ext>
            </a:extLst>
          </p:cNvPr>
          <p:cNvSpPr/>
          <p:nvPr/>
        </p:nvSpPr>
        <p:spPr>
          <a:xfrm>
            <a:off x="8865124" y="1825625"/>
            <a:ext cx="1753386" cy="65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MCG</a:t>
            </a:r>
          </a:p>
        </p:txBody>
      </p:sp>
    </p:spTree>
    <p:extLst>
      <p:ext uri="{BB962C8B-B14F-4D97-AF65-F5344CB8AC3E}">
        <p14:creationId xmlns:p14="http://schemas.microsoft.com/office/powerpoint/2010/main" val="113901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0172-88A2-4892-AC48-26F2F5A6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Compiler Design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E11B-AB69-4161-922B-27D30DD2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have improved – vulnerabilities still remain</a:t>
            </a:r>
          </a:p>
          <a:p>
            <a:endParaRPr lang="en-US" dirty="0"/>
          </a:p>
          <a:p>
            <a:r>
              <a:rPr lang="en-US" dirty="0"/>
              <a:t>Need for compiler designers to rethink optimization strategies</a:t>
            </a:r>
          </a:p>
          <a:p>
            <a:endParaRPr lang="en-US" dirty="0"/>
          </a:p>
          <a:p>
            <a:r>
              <a:rPr lang="en-US" dirty="0"/>
              <a:t>Compilers in a race to provide fast, small chunks of code</a:t>
            </a:r>
          </a:p>
          <a:p>
            <a:endParaRPr lang="en-US" dirty="0"/>
          </a:p>
          <a:p>
            <a:r>
              <a:rPr lang="en-US" dirty="0"/>
              <a:t>Security checks sacrificed many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58EC-2E78-4C69-92C3-37FE1F05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to Identify Unstable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11A5-1A21-4147-9684-77A3601B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Certain tools to check for vulnerable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</a:t>
            </a:r>
          </a:p>
          <a:p>
            <a:endParaRPr lang="en-US" dirty="0"/>
          </a:p>
          <a:p>
            <a:r>
              <a:rPr lang="en-US" dirty="0"/>
              <a:t>Saturn</a:t>
            </a:r>
          </a:p>
          <a:p>
            <a:endParaRPr lang="en-US" dirty="0"/>
          </a:p>
          <a:p>
            <a:r>
              <a:rPr lang="en-US" dirty="0" err="1"/>
              <a:t>Kint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4277-975B-4CCA-AB6C-9A39A51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ACAF-AE6E-470F-94CC-6CD5F93B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declare certain constructs/objects as undefined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 coding standards are already taking this into consideration and issuing more warnings.</a:t>
            </a:r>
          </a:p>
          <a:p>
            <a:endParaRPr lang="en-US" dirty="0"/>
          </a:p>
          <a:p>
            <a:r>
              <a:rPr lang="en-US" dirty="0"/>
              <a:t>More and more codes are being classified as unstable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60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33B2-8B46-4C24-B278-CCF05C52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7C1C-3BC8-4C1F-82D6-336E40A1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 </a:t>
            </a:r>
            <a:r>
              <a:rPr lang="en-US" dirty="0">
                <a:hlinkClick r:id="rId2"/>
              </a:rPr>
              <a:t>Towards Optimization-Safe Systems: Analyzing the Impact of Undefined Behavior</a:t>
            </a:r>
            <a:br>
              <a:rPr lang="en-US" dirty="0"/>
            </a:br>
            <a:r>
              <a:rPr lang="en-US" dirty="0"/>
              <a:t>Xi Wang, </a:t>
            </a:r>
            <a:r>
              <a:rPr lang="en-US" dirty="0" err="1"/>
              <a:t>Nickolai</a:t>
            </a:r>
            <a:r>
              <a:rPr lang="en-US" dirty="0"/>
              <a:t> </a:t>
            </a:r>
            <a:r>
              <a:rPr lang="en-US" dirty="0" err="1"/>
              <a:t>Zeldovich</a:t>
            </a:r>
            <a:r>
              <a:rPr lang="en-US" dirty="0"/>
              <a:t>, M. Frans </a:t>
            </a:r>
            <a:r>
              <a:rPr lang="en-US" dirty="0" err="1"/>
              <a:t>Kaashoek</a:t>
            </a:r>
            <a:r>
              <a:rPr lang="en-US" dirty="0"/>
              <a:t>, and Armando Solar-Lezama.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>
                <a:hlinkClick r:id="rId3"/>
              </a:rPr>
              <a:t> Undefined Behavior: What Happened to My Code?</a:t>
            </a:r>
            <a:br>
              <a:rPr lang="en-US" dirty="0"/>
            </a:br>
            <a:r>
              <a:rPr lang="en-US" dirty="0"/>
              <a:t>Xi Wang, </a:t>
            </a:r>
            <a:r>
              <a:rPr lang="en-US" dirty="0" err="1"/>
              <a:t>Haogang</a:t>
            </a:r>
            <a:r>
              <a:rPr lang="en-US" dirty="0"/>
              <a:t> Chen, Alvin Cheung, </a:t>
            </a:r>
            <a:r>
              <a:rPr lang="en-US" dirty="0" err="1"/>
              <a:t>Zhihao</a:t>
            </a:r>
            <a:r>
              <a:rPr lang="en-US" dirty="0"/>
              <a:t> Jia, </a:t>
            </a:r>
            <a:r>
              <a:rPr lang="en-US" dirty="0" err="1"/>
              <a:t>Nickolai</a:t>
            </a:r>
            <a:r>
              <a:rPr lang="en-US" dirty="0"/>
              <a:t> </a:t>
            </a:r>
            <a:r>
              <a:rPr lang="en-US" dirty="0" err="1"/>
              <a:t>Zeldovich</a:t>
            </a:r>
            <a:r>
              <a:rPr lang="en-US" dirty="0"/>
              <a:t>, and M. Frans </a:t>
            </a:r>
            <a:r>
              <a:rPr lang="en-US" dirty="0" err="1"/>
              <a:t>Kaashoek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Proceedings of the </a:t>
            </a:r>
            <a:r>
              <a:rPr lang="en-US" dirty="0">
                <a:hlinkClick r:id="rId4"/>
              </a:rPr>
              <a:t>3rd ACM SIGOPS Asia-Pacific Workshop on Systems (</a:t>
            </a:r>
            <a:r>
              <a:rPr lang="en-US" dirty="0" err="1">
                <a:hlinkClick r:id="rId4"/>
              </a:rPr>
              <a:t>APSys</a:t>
            </a:r>
            <a:r>
              <a:rPr lang="en-US" dirty="0">
                <a:hlinkClick r:id="rId4"/>
              </a:rPr>
              <a:t> 2012)</a:t>
            </a:r>
            <a:r>
              <a:rPr lang="en-US" dirty="0"/>
              <a:t>, Seoul, South Korea, July 2012.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16C-22B6-4669-A39A-9C5628B3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GCC Optimization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9B3C-3EDB-457C-9BC4-8E6E3C97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-O option flag</a:t>
            </a:r>
          </a:p>
          <a:p>
            <a:r>
              <a:rPr lang="en-US" dirty="0"/>
              <a:t>Sets the compiler's optimization level.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02D4E8E6-307B-491D-873D-39D41D61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22" y="2957562"/>
            <a:ext cx="6180356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5345-C244-4F7F-B770-9885F282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" y="136187"/>
            <a:ext cx="11198157" cy="63618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largest_element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num)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max_element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max_element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num; </a:t>
            </a:r>
            <a:r>
              <a:rPr lang="en-US" dirty="0" err="1"/>
              <a:t>i</a:t>
            </a:r>
            <a:r>
              <a:rPr lang="en-US" dirty="0"/>
              <a:t>++)         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max_element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max_element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max_element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[] = {1, 24, 145, 20, 8, -101, 300};</a:t>
            </a:r>
          </a:p>
          <a:p>
            <a:pPr marL="0" indent="0">
              <a:buNone/>
            </a:pPr>
            <a:r>
              <a:rPr lang="en-US" dirty="0"/>
              <a:t>    int n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("Largest element of array is %d", </a:t>
            </a:r>
            <a:r>
              <a:rPr lang="en-US" dirty="0" err="1"/>
              <a:t>largest_element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4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5E77-3969-4683-9B91-2A1B96DD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</a:t>
            </a:r>
            <a:r>
              <a:rPr lang="en-US" b="1" dirty="0" err="1"/>
              <a:t>disassemblies</a:t>
            </a:r>
            <a:endParaRPr lang="en-US" b="1" dirty="0"/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ECA969A-2DC4-4AED-A722-D993C6E81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9878"/>
            <a:ext cx="4275190" cy="3132091"/>
          </a:xfr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8C9FD1CF-9A99-4EFA-AE91-F738444E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4" y="1690688"/>
            <a:ext cx="4282811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D145-7B8E-4CFE-809B-5A045766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Almost identical ?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B2C287DE-2689-476B-AEB1-FF5E24CB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4" y="1623271"/>
            <a:ext cx="4267570" cy="3154953"/>
          </a:xfrm>
        </p:spPr>
      </p:pic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5CAC88E-E1F3-4A0D-AE34-3CF48FF70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16" y="1623271"/>
            <a:ext cx="4237087" cy="3116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28C7F5-4DE9-4DE8-A1CB-9B88EEE3A475}"/>
              </a:ext>
            </a:extLst>
          </p:cNvPr>
          <p:cNvSpPr txBox="1"/>
          <p:nvPr/>
        </p:nvSpPr>
        <p:spPr>
          <a:xfrm>
            <a:off x="321013" y="5140891"/>
            <a:ext cx="1110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Because the compiler cannot optimize this particular code any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it is possible for other codes</a:t>
            </a:r>
          </a:p>
        </p:txBody>
      </p:sp>
    </p:spTree>
    <p:extLst>
      <p:ext uri="{BB962C8B-B14F-4D97-AF65-F5344CB8AC3E}">
        <p14:creationId xmlns:p14="http://schemas.microsoft.com/office/powerpoint/2010/main" val="314361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C3FB-7F0D-4BF2-9F6F-B4BE6D7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FEC0-F461-446F-8681-B9D12CB7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code pieces with undefined behavior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 in many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code is unpredictably removed by the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0DE2-CEB2-43EB-9E7D-FA550D7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debate: Optimization vs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9174-E68C-4EF6-865C-F44F31B0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systems are moving towards optimizing code</a:t>
            </a:r>
          </a:p>
          <a:p>
            <a:endParaRPr lang="en-US" dirty="0"/>
          </a:p>
          <a:p>
            <a:r>
              <a:rPr lang="en-US" dirty="0"/>
              <a:t>Security sometimes compromised for speed and efficiency</a:t>
            </a:r>
          </a:p>
          <a:p>
            <a:endParaRPr lang="en-US" dirty="0"/>
          </a:p>
          <a:p>
            <a:r>
              <a:rPr lang="en-US" dirty="0"/>
              <a:t>Vulnerabilities arise due to removal of security checks in code</a:t>
            </a:r>
          </a:p>
          <a:p>
            <a:endParaRPr lang="en-US" dirty="0"/>
          </a:p>
          <a:p>
            <a:r>
              <a:rPr lang="en-US" dirty="0"/>
              <a:t>These optimized codes are then vulnerable for even very basic attacks</a:t>
            </a:r>
          </a:p>
        </p:txBody>
      </p:sp>
    </p:spTree>
    <p:extLst>
      <p:ext uri="{BB962C8B-B14F-4D97-AF65-F5344CB8AC3E}">
        <p14:creationId xmlns:p14="http://schemas.microsoft.com/office/powerpoint/2010/main" val="17505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650</Words>
  <Application>Microsoft Office PowerPoint</Application>
  <PresentationFormat>Widescreen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Optimization Unstable Code</vt:lpstr>
      <vt:lpstr>Code Optimization</vt:lpstr>
      <vt:lpstr>How it works</vt:lpstr>
      <vt:lpstr>GCC Optimization with an Example</vt:lpstr>
      <vt:lpstr>PowerPoint Presentation</vt:lpstr>
      <vt:lpstr>Comparing disassemblies</vt:lpstr>
      <vt:lpstr>Almost identical ?</vt:lpstr>
      <vt:lpstr>Unstable Code</vt:lpstr>
      <vt:lpstr>The debate: Optimization vs Security</vt:lpstr>
      <vt:lpstr>Undefined Code Behavior</vt:lpstr>
      <vt:lpstr>Mathematical Construct</vt:lpstr>
      <vt:lpstr>Sample Codes for Analysis</vt:lpstr>
      <vt:lpstr>Null pointer dereference</vt:lpstr>
      <vt:lpstr>PowerPoint Presentation</vt:lpstr>
      <vt:lpstr>Run Comparisons</vt:lpstr>
      <vt:lpstr>Signed Integer overflow</vt:lpstr>
      <vt:lpstr>PowerPoint Presentation</vt:lpstr>
      <vt:lpstr>Run Comparisons</vt:lpstr>
      <vt:lpstr>Absolute value overflow</vt:lpstr>
      <vt:lpstr>PowerPoint Presentation</vt:lpstr>
      <vt:lpstr>Run Comparison</vt:lpstr>
      <vt:lpstr>Mitigation Strategies</vt:lpstr>
      <vt:lpstr>Choose security over optimization?</vt:lpstr>
      <vt:lpstr>GCC -flags</vt:lpstr>
      <vt:lpstr>-ftrapv Example: Signed Integer Overflow</vt:lpstr>
      <vt:lpstr>-ftrapv Example: Absolute value Overflow</vt:lpstr>
      <vt:lpstr>Code complication</vt:lpstr>
      <vt:lpstr>Example: Null Pointer Dereference</vt:lpstr>
      <vt:lpstr>Disassembly:</vt:lpstr>
      <vt:lpstr>Compiler Design Improvements</vt:lpstr>
      <vt:lpstr>Tools to Identify Unstable Code</vt:lpstr>
      <vt:lpstr>Improving Coding Standards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Unstable Code</dc:title>
  <dc:creator>Shoumit Rajnish Karnik</dc:creator>
  <cp:lastModifiedBy>akshaymanoj11794@gmail.com</cp:lastModifiedBy>
  <cp:revision>25</cp:revision>
  <dcterms:created xsi:type="dcterms:W3CDTF">2019-12-08T15:31:48Z</dcterms:created>
  <dcterms:modified xsi:type="dcterms:W3CDTF">2019-12-09T18:51:49Z</dcterms:modified>
</cp:coreProperties>
</file>